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68"/>
  </p:notesMasterIdLst>
  <p:handoutMasterIdLst>
    <p:handoutMasterId r:id="rId69"/>
  </p:handoutMasterIdLst>
  <p:sldIdLst>
    <p:sldId id="391" r:id="rId5"/>
    <p:sldId id="307" r:id="rId6"/>
    <p:sldId id="387" r:id="rId7"/>
    <p:sldId id="380" r:id="rId8"/>
    <p:sldId id="381" r:id="rId9"/>
    <p:sldId id="388" r:id="rId10"/>
    <p:sldId id="398" r:id="rId11"/>
    <p:sldId id="445" r:id="rId12"/>
    <p:sldId id="785" r:id="rId13"/>
    <p:sldId id="444" r:id="rId14"/>
    <p:sldId id="401" r:id="rId15"/>
    <p:sldId id="402" r:id="rId16"/>
    <p:sldId id="403" r:id="rId17"/>
    <p:sldId id="404" r:id="rId18"/>
    <p:sldId id="407" r:id="rId19"/>
    <p:sldId id="408" r:id="rId20"/>
    <p:sldId id="458" r:id="rId21"/>
    <p:sldId id="409" r:id="rId22"/>
    <p:sldId id="410" r:id="rId23"/>
    <p:sldId id="411" r:id="rId24"/>
    <p:sldId id="412" r:id="rId25"/>
    <p:sldId id="459" r:id="rId26"/>
    <p:sldId id="413" r:id="rId27"/>
    <p:sldId id="399" r:id="rId28"/>
    <p:sldId id="649" r:id="rId29"/>
    <p:sldId id="786" r:id="rId30"/>
    <p:sldId id="813" r:id="rId31"/>
    <p:sldId id="787" r:id="rId32"/>
    <p:sldId id="788" r:id="rId33"/>
    <p:sldId id="789" r:id="rId34"/>
    <p:sldId id="790" r:id="rId35"/>
    <p:sldId id="791" r:id="rId36"/>
    <p:sldId id="792" r:id="rId37"/>
    <p:sldId id="793" r:id="rId38"/>
    <p:sldId id="800" r:id="rId39"/>
    <p:sldId id="801" r:id="rId40"/>
    <p:sldId id="804" r:id="rId41"/>
    <p:sldId id="805" r:id="rId42"/>
    <p:sldId id="806" r:id="rId43"/>
    <p:sldId id="808" r:id="rId44"/>
    <p:sldId id="809" r:id="rId45"/>
    <p:sldId id="343" r:id="rId46"/>
    <p:sldId id="359" r:id="rId47"/>
    <p:sldId id="344" r:id="rId48"/>
    <p:sldId id="345" r:id="rId49"/>
    <p:sldId id="360" r:id="rId50"/>
    <p:sldId id="415" r:id="rId51"/>
    <p:sldId id="361" r:id="rId52"/>
    <p:sldId id="346" r:id="rId53"/>
    <p:sldId id="468" r:id="rId54"/>
    <p:sldId id="470" r:id="rId55"/>
    <p:sldId id="471" r:id="rId56"/>
    <p:sldId id="472" r:id="rId57"/>
    <p:sldId id="347" r:id="rId58"/>
    <p:sldId id="348" r:id="rId59"/>
    <p:sldId id="349" r:id="rId60"/>
    <p:sldId id="516" r:id="rId61"/>
    <p:sldId id="517" r:id="rId62"/>
    <p:sldId id="518" r:id="rId63"/>
    <p:sldId id="519" r:id="rId64"/>
    <p:sldId id="520" r:id="rId65"/>
    <p:sldId id="521" r:id="rId66"/>
    <p:sldId id="504" r:id="rId67"/>
  </p:sldIdLst>
  <p:sldSz cx="10287000" cy="6858000" type="35mm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nce, Jean-François" initials="LJF" lastIdx="2" clrIdx="0">
    <p:extLst>
      <p:ext uri="{19B8F6BF-5375-455C-9EA6-DF929625EA0E}">
        <p15:presenceInfo xmlns:p15="http://schemas.microsoft.com/office/powerpoint/2012/main" userId="S::Jean-Francois.Lachance@cegepsherbrooke.qc.ca::a9b952b2-b526-4af2-807d-c1b6655d9e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DEB"/>
    <a:srgbClr val="00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20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30.xml"/><Relationship Id="rId1" Type="http://schemas.openxmlformats.org/officeDocument/2006/relationships/slide" Target="slides/slide29.xml"/><Relationship Id="rId4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r">
              <a:defRPr sz="1200"/>
            </a:lvl1pPr>
          </a:lstStyle>
          <a:p>
            <a:fld id="{9EA6FD2E-0266-4EDA-AB66-1BE475B30EF8}" type="datetimeFigureOut">
              <a:rPr lang="fr-FR" smtClean="0"/>
              <a:pPr/>
              <a:t>02/05/2024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628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183" y="8830628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r">
              <a:defRPr sz="1200"/>
            </a:lvl1pPr>
          </a:lstStyle>
          <a:p>
            <a:fld id="{EDEA5C0B-1F1C-49CA-B208-472DF6563B1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r">
              <a:defRPr sz="1200" smtClean="0"/>
            </a:lvl1pPr>
          </a:lstStyle>
          <a:p>
            <a:pPr>
              <a:defRPr/>
            </a:pPr>
            <a:fld id="{A06293A2-2CD2-47F5-878A-1A0B3E6E68F0}" type="datetimeFigureOut">
              <a:rPr lang="fr-FR"/>
              <a:pPr>
                <a:defRPr/>
              </a:pPr>
              <a:t>02/05/2024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698500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8" rIns="91576" bIns="45788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359" y="4416109"/>
            <a:ext cx="5607684" cy="4182426"/>
          </a:xfrm>
          <a:prstGeom prst="rect">
            <a:avLst/>
          </a:prstGeom>
        </p:spPr>
        <p:txBody>
          <a:bodyPr vert="horz" lIns="91576" tIns="45788" rIns="91576" bIns="45788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30628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1183" y="8830628"/>
            <a:ext cx="3037628" cy="464184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4F9D58-0E52-4D07-B18F-C390738ACA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1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AF53-DE6E-4AB3-AC1B-570D9070B8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2302"/>
            <a:ext cx="2218134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412302"/>
            <a:ext cx="6525816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2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14492" y="228298"/>
            <a:ext cx="9258017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14493" y="1599596"/>
            <a:ext cx="4560976" cy="21756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1533" y="1599596"/>
            <a:ext cx="4560976" cy="21756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493" y="3920370"/>
            <a:ext cx="4560976" cy="21756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1533" y="3920370"/>
            <a:ext cx="4560976" cy="21756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14492" y="6248703"/>
            <a:ext cx="2399544" cy="45659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14985" y="6248703"/>
            <a:ext cx="3257030" cy="45659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372964" y="6248703"/>
            <a:ext cx="2399545" cy="456595"/>
          </a:xfrm>
        </p:spPr>
        <p:txBody>
          <a:bodyPr/>
          <a:lstStyle>
            <a:lvl1pPr>
              <a:defRPr/>
            </a:lvl1pPr>
          </a:lstStyle>
          <a:p>
            <a:fld id="{4D59AD7D-C0B9-491F-B60E-CDD5C71A68B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35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3838-B145-4338-B97A-F6A3230AE5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2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" y="1845734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0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7C8D2-C66D-4E54-B4F4-B91357764D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1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3A5C-42B8-4C7A-BA65-F4BBDCE2674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9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7" y="6459787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7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388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286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4"/>
            <a:ext cx="853821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D96D6-A388-41D5-A8CD-B52812168D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7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0287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5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29" y="1845734"/>
            <a:ext cx="848677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2" y="6459787"/>
            <a:ext cx="208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7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3" y="6459787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1372B-FDC5-4295-B111-9E47935EE7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10" Type="http://schemas.openxmlformats.org/officeDocument/2006/relationships/image" Target="../media/image10.png"/><Relationship Id="rId4" Type="http://schemas.openxmlformats.org/officeDocument/2006/relationships/tags" Target="../tags/tag40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1.xml"/><Relationship Id="rId7" Type="http://schemas.openxmlformats.org/officeDocument/2006/relationships/image" Target="../media/image1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3.xml"/><Relationship Id="rId10" Type="http://schemas.openxmlformats.org/officeDocument/2006/relationships/image" Target="../media/image9.png"/><Relationship Id="rId4" Type="http://schemas.openxmlformats.org/officeDocument/2006/relationships/tags" Target="../tags/tag72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hyperlink" Target="../../h&#233;mato_1_H2007/Cours%20H2007/SCAN/tableau%203%2011%20et%203%2012.doc" TargetMode="Externa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../../h&#233;mato_1_H2007/Cours%20H2007/SCAN/figure%203%207.doc" TargetMode="External"/><Relationship Id="rId3" Type="http://schemas.openxmlformats.org/officeDocument/2006/relationships/tags" Target="../tags/tag80.xml"/><Relationship Id="rId7" Type="http://schemas.openxmlformats.org/officeDocument/2006/relationships/hyperlink" Target="../../h&#233;mato_1_H2007/Cours%20H2007/SCAN/figure%203%208.doc" TargetMode="Externa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hyperlink" Target="../../h&#233;mato_1_H2007/Cours%20H2007/SCAN/figure%203%205.doc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hyperlink" Target="../../h&#233;mato_1_H2007/Cours%20H2007/SCAN/tableau%203%2011%20et%203%2012.doc" TargetMode="External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71029" y="182598"/>
            <a:ext cx="8744942" cy="1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 anchor="ctr"/>
          <a:lstStyle/>
          <a:p>
            <a:pPr algn="ctr"/>
            <a:r>
              <a:rPr lang="fr-CA" sz="5625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Hématologie Fondamentale</a:t>
            </a:r>
            <a:endParaRPr lang="fr-FR" sz="5625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5396" name="Picture 4" descr="globule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027" y="3358134"/>
            <a:ext cx="3944437" cy="2627735"/>
          </a:xfrm>
          <a:prstGeom prst="rect">
            <a:avLst/>
          </a:prstGeom>
          <a:noFill/>
        </p:spPr>
      </p:pic>
      <p:sp>
        <p:nvSpPr>
          <p:cNvPr id="5" name="Rectangle 10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940" y="1558945"/>
            <a:ext cx="9721080" cy="31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>
              <a:spcBef>
                <a:spcPct val="20000"/>
              </a:spcBef>
            </a:pPr>
            <a:r>
              <a:rPr lang="fr-CA" sz="4000" b="1" dirty="0"/>
              <a:t>Cours #9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Lignée monocytaire, lymphocytaire, plasmocytaire et </a:t>
            </a:r>
            <a:r>
              <a:rPr lang="fr-CA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thrombocytaire</a:t>
            </a:r>
            <a:endParaRPr lang="fr-CA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CA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Suite hématopoïèse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fr-CA" sz="3303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spcBef>
                <a:spcPct val="20000"/>
              </a:spcBef>
            </a:pPr>
            <a:endParaRPr lang="fr-FR" sz="3303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459689"/>
            <a:ext cx="10287000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214644" lvl="2" indent="-242362" defTabSz="972282">
              <a:spcBef>
                <a:spcPct val="20000"/>
              </a:spcBef>
            </a:pPr>
            <a:r>
              <a:rPr lang="fr-CA" sz="2678" dirty="0"/>
              <a:t>Lymphoblaste, </a:t>
            </a:r>
            <a:r>
              <a:rPr lang="fr-CA" sz="2678" dirty="0" err="1"/>
              <a:t>Prolymphocyte</a:t>
            </a:r>
            <a:r>
              <a:rPr lang="fr-CA" sz="2678" dirty="0"/>
              <a:t>, Grand et petit lymphocyte</a:t>
            </a:r>
            <a:endParaRPr lang="fr-FR" sz="2678" dirty="0"/>
          </a:p>
        </p:txBody>
      </p:sp>
      <p:pic>
        <p:nvPicPr>
          <p:cNvPr id="2050" name="Picture 2" descr="E:\256\LEUKO\LYBL4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408" y="1451807"/>
            <a:ext cx="4139620" cy="3521885"/>
          </a:xfrm>
          <a:prstGeom prst="rect">
            <a:avLst/>
          </a:prstGeom>
          <a:noFill/>
        </p:spPr>
      </p:pic>
      <p:pic>
        <p:nvPicPr>
          <p:cNvPr id="2051" name="Picture 3" descr="E:\256\LEUKO\JLY3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5268" y="1480168"/>
            <a:ext cx="3835302" cy="2891359"/>
          </a:xfrm>
          <a:prstGeom prst="rect">
            <a:avLst/>
          </a:prstGeom>
          <a:noFill/>
        </p:spPr>
      </p:pic>
      <p:pic>
        <p:nvPicPr>
          <p:cNvPr id="2054" name="Picture 6" descr="E:\256\LEUKO\LYMFO2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1774" y="3398297"/>
            <a:ext cx="3835302" cy="2891359"/>
          </a:xfrm>
          <a:prstGeom prst="rect">
            <a:avLst/>
          </a:prstGeom>
          <a:noFill/>
        </p:spPr>
      </p:pic>
      <p:pic>
        <p:nvPicPr>
          <p:cNvPr id="2055" name="Picture 7" descr="E:\256\LEUKO\LYMFO5.B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14972" y="1260466"/>
            <a:ext cx="4372029" cy="3295986"/>
          </a:xfrm>
          <a:prstGeom prst="rect">
            <a:avLst/>
          </a:prstGeom>
          <a:noFill/>
        </p:spPr>
      </p:pic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6A0AE527-6C6E-4EF5-9E7F-B1E22C44399F}"/>
              </a:ext>
            </a:extLst>
          </p:cNvPr>
          <p:cNvSpPr/>
          <p:nvPr/>
        </p:nvSpPr>
        <p:spPr>
          <a:xfrm>
            <a:off x="267294" y="5033870"/>
            <a:ext cx="6460381" cy="1370417"/>
          </a:xfrm>
          <a:prstGeom prst="wedgeRoundRectCallout">
            <a:avLst>
              <a:gd name="adj1" fmla="val 22379"/>
              <a:gd name="adj2" fmla="val -142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C’est vraiment difficile de l’identifier, car elle est un peu d’aspect monocytaire ET lymphocytaire </a:t>
            </a:r>
          </a:p>
          <a:p>
            <a:pPr algn="ctr"/>
            <a:r>
              <a:rPr lang="fr-CA" dirty="0"/>
              <a:t>(souvent confondu avec monocyte)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52400" y="1916832"/>
            <a:ext cx="10287000" cy="4793419"/>
          </a:xfrm>
        </p:spPr>
        <p:txBody>
          <a:bodyPr/>
          <a:lstStyle/>
          <a:p>
            <a:r>
              <a:rPr lang="fr-CA" sz="2500" dirty="0"/>
              <a:t>Les lymphocytes se divisent en 2 catégories: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500" dirty="0"/>
              <a:t>Le Lymphocyte T</a:t>
            </a:r>
          </a:p>
          <a:p>
            <a:pPr lvl="1"/>
            <a:r>
              <a:rPr lang="fr-FR" sz="2143" dirty="0"/>
              <a:t>Il ne produit pas d’anticorps, il produit des toxines. (Cytotoxine)</a:t>
            </a:r>
          </a:p>
          <a:p>
            <a:pPr lvl="1"/>
            <a:r>
              <a:rPr lang="fr-FR" sz="2143" strike="sngStrike" dirty="0"/>
              <a:t>Il assure, avec les granulocytes et les macrophages, la lyse des différents agents pathogènes.</a:t>
            </a:r>
          </a:p>
          <a:p>
            <a:pPr lvl="1"/>
            <a:r>
              <a:rPr lang="fr-CA" sz="2143" strike="sngStrike" dirty="0"/>
              <a:t>Régularise les réactions immunitaires  (Interleukine)</a:t>
            </a:r>
          </a:p>
          <a:p>
            <a:pPr lvl="1"/>
            <a:r>
              <a:rPr lang="fr-CA" sz="2143" strike="sngStrike" dirty="0"/>
              <a:t>Conserve en mémoire l’information sur les agents pathogènes rencontrés (Tm)</a:t>
            </a:r>
            <a:endParaRPr lang="fr-FR" sz="2143" strike="sngStrike" dirty="0"/>
          </a:p>
          <a:p>
            <a:pPr marL="457200" indent="-457200">
              <a:buFont typeface="+mj-lt"/>
              <a:buAutoNum type="arabicPeriod"/>
            </a:pPr>
            <a:r>
              <a:rPr lang="fr-CA" sz="2500" dirty="0"/>
              <a:t>Le Lymphocyte B</a:t>
            </a:r>
          </a:p>
          <a:p>
            <a:pPr lvl="1"/>
            <a:r>
              <a:rPr lang="fr-FR" sz="2143" u="sng" dirty="0"/>
              <a:t>Il  va produire des anticorps </a:t>
            </a:r>
            <a:r>
              <a:rPr lang="fr-FR" sz="2143" dirty="0"/>
              <a:t>en se transformant en </a:t>
            </a:r>
            <a:r>
              <a:rPr lang="fr-FR" sz="2143" dirty="0" err="1"/>
              <a:t>plasmoblaste</a:t>
            </a:r>
            <a:r>
              <a:rPr lang="fr-FR" sz="2143" dirty="0"/>
              <a:t> et ensuite produire plusieurs </a:t>
            </a:r>
            <a:r>
              <a:rPr lang="fr-FR" sz="2143" u="sng" dirty="0"/>
              <a:t>plasmocytes</a:t>
            </a:r>
            <a:r>
              <a:rPr lang="fr-FR" sz="2143" dirty="0"/>
              <a:t>.</a:t>
            </a:r>
          </a:p>
          <a:p>
            <a:pPr lvl="1"/>
            <a:r>
              <a:rPr lang="fr-CA" sz="2143" strike="sngStrike" dirty="0"/>
              <a:t>Conserve en mémoire l’information sur les agents pathogènes rencontrés (</a:t>
            </a:r>
            <a:r>
              <a:rPr lang="fr-CA" sz="2143" strike="sngStrike" dirty="0" err="1"/>
              <a:t>Bm</a:t>
            </a:r>
            <a:r>
              <a:rPr lang="fr-CA" sz="2143" strike="sngStrike" dirty="0"/>
              <a:t>)</a:t>
            </a:r>
            <a:endParaRPr lang="fr-FR" sz="2143" strike="sngStrike" dirty="0"/>
          </a:p>
          <a:p>
            <a:pPr lvl="2">
              <a:buFontTx/>
              <a:buNone/>
            </a:pPr>
            <a:endParaRPr lang="fr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900147-F1BE-4B2D-AE0D-490F5AAA7CC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66892" y="580907"/>
            <a:ext cx="9258017" cy="5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/>
              <a:t>Les lymphocytes </a:t>
            </a:r>
            <a:endParaRPr lang="fr-F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12907" y="168895"/>
            <a:ext cx="2160240" cy="2900065"/>
          </a:xfrm>
        </p:spPr>
        <p:txBody>
          <a:bodyPr>
            <a:normAutofit fontScale="90000"/>
          </a:bodyPr>
          <a:lstStyle/>
          <a:p>
            <a:r>
              <a:rPr lang="fr-CA" sz="3200" dirty="0"/>
              <a:t>Figure 7.2  </a:t>
            </a:r>
            <a:br>
              <a:rPr lang="fr-CA" sz="3200" dirty="0"/>
            </a:br>
            <a:r>
              <a:rPr lang="fr-CA" sz="3200" dirty="0"/>
              <a:t>page 120 </a:t>
            </a:r>
            <a:br>
              <a:rPr lang="fr-CA" sz="3200" dirty="0"/>
            </a:br>
            <a:r>
              <a:rPr lang="fr-CA" sz="3200" dirty="0"/>
              <a:t>(L’Italien)</a:t>
            </a:r>
            <a:br>
              <a:rPr lang="fr-CA" sz="3200" dirty="0"/>
            </a:br>
            <a:br>
              <a:rPr lang="fr-CA" sz="3200" dirty="0"/>
            </a:br>
            <a:r>
              <a:rPr lang="fr-CA" sz="1600" dirty="0"/>
              <a:t>Schéma synthèse de l’origine des différents lymphocytes et dérivés</a:t>
            </a:r>
            <a:br>
              <a:rPr lang="fr-CA" sz="1600" dirty="0"/>
            </a:br>
            <a:br>
              <a:rPr lang="fr-CA" sz="1600" dirty="0"/>
            </a:br>
            <a:r>
              <a:rPr lang="fr-CA" sz="1600" dirty="0"/>
              <a:t>Tm / </a:t>
            </a:r>
            <a:r>
              <a:rPr lang="fr-CA" sz="1600" dirty="0" err="1"/>
              <a:t>Bm</a:t>
            </a:r>
            <a:r>
              <a:rPr lang="fr-CA" sz="1600" dirty="0"/>
              <a:t> /  </a:t>
            </a:r>
            <a:r>
              <a:rPr lang="fr-CA" sz="1600" dirty="0" err="1"/>
              <a:t>Thelper</a:t>
            </a:r>
            <a:r>
              <a:rPr lang="fr-CA" sz="1600" dirty="0"/>
              <a:t> / NK (tueuse) / Plasmocyte</a:t>
            </a:r>
            <a:endParaRPr lang="fr-FR" sz="3200" dirty="0"/>
          </a:p>
        </p:txBody>
      </p:sp>
      <p:pic>
        <p:nvPicPr>
          <p:cNvPr id="22528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372" y="-117236"/>
            <a:ext cx="6295629" cy="700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B098421-256D-479B-9B71-29246606479F}"/>
              </a:ext>
            </a:extLst>
          </p:cNvPr>
          <p:cNvSpPr/>
          <p:nvPr/>
        </p:nvSpPr>
        <p:spPr>
          <a:xfrm>
            <a:off x="4927476" y="3068960"/>
            <a:ext cx="4896544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0A67AA53-520C-4315-92D8-C97497228B56}"/>
              </a:ext>
            </a:extLst>
          </p:cNvPr>
          <p:cNvSpPr/>
          <p:nvPr/>
        </p:nvSpPr>
        <p:spPr>
          <a:xfrm>
            <a:off x="246956" y="2708920"/>
            <a:ext cx="453650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Endroits ou le contact avec les agents </a:t>
            </a:r>
            <a:r>
              <a:rPr lang="fr-CA" dirty="0" err="1"/>
              <a:t>infecteux</a:t>
            </a:r>
            <a:r>
              <a:rPr lang="fr-CA" dirty="0"/>
              <a:t> survient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00112" y="352312"/>
            <a:ext cx="8486775" cy="900651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Tableau 7.4  page 122 (L’Italien)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283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562373"/>
            <a:ext cx="10287000" cy="510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>
            <p:custDataLst>
              <p:tags r:id="rId3"/>
            </p:custDataLst>
          </p:nvPr>
        </p:nvSpPr>
        <p:spPr bwMode="auto">
          <a:xfrm>
            <a:off x="3536267" y="2850396"/>
            <a:ext cx="1800101" cy="578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5" name="Ellipse 4"/>
          <p:cNvSpPr/>
          <p:nvPr>
            <p:custDataLst>
              <p:tags r:id="rId4"/>
            </p:custDataLst>
          </p:nvPr>
        </p:nvSpPr>
        <p:spPr bwMode="auto">
          <a:xfrm>
            <a:off x="7200758" y="2850396"/>
            <a:ext cx="1864390" cy="578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6" name="Ellipse 5"/>
          <p:cNvSpPr/>
          <p:nvPr>
            <p:custDataLst>
              <p:tags r:id="rId5"/>
            </p:custDataLst>
          </p:nvPr>
        </p:nvSpPr>
        <p:spPr bwMode="auto">
          <a:xfrm>
            <a:off x="3471978" y="4521918"/>
            <a:ext cx="1800101" cy="3214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7" name="Ellipse 6"/>
          <p:cNvSpPr/>
          <p:nvPr>
            <p:custDataLst>
              <p:tags r:id="rId6"/>
            </p:custDataLst>
          </p:nvPr>
        </p:nvSpPr>
        <p:spPr bwMode="auto">
          <a:xfrm>
            <a:off x="7200758" y="4521918"/>
            <a:ext cx="1800101" cy="3214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82741B-DA6D-418F-AA54-611DAABC9074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62981" y="3918792"/>
            <a:ext cx="1296144" cy="5786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8" tIns="40819" rIns="81638" bIns="40819" numCol="1" rtlCol="0" anchor="t" anchorCtr="0" compatLnSpc="1">
            <a:prstTxWarp prst="textNoShape">
              <a:avLst/>
            </a:prstTxWarp>
          </a:bodyPr>
          <a:lstStyle/>
          <a:p>
            <a:pPr defTabSz="955274" fontAlgn="base">
              <a:spcBef>
                <a:spcPct val="0"/>
              </a:spcBef>
              <a:spcAft>
                <a:spcPct val="0"/>
              </a:spcAft>
            </a:pPr>
            <a:endParaRPr lang="fr-CA" sz="1875">
              <a:latin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594C5D2-2A39-47C3-9BCE-C8D225178A6F}"/>
              </a:ext>
            </a:extLst>
          </p:cNvPr>
          <p:cNvCxnSpPr/>
          <p:nvPr/>
        </p:nvCxnSpPr>
        <p:spPr>
          <a:xfrm>
            <a:off x="3775348" y="5373216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1137CB0-67ED-4651-AE59-2E2BDF74215C}"/>
              </a:ext>
            </a:extLst>
          </p:cNvPr>
          <p:cNvCxnSpPr/>
          <p:nvPr/>
        </p:nvCxnSpPr>
        <p:spPr>
          <a:xfrm>
            <a:off x="7519764" y="5373216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0C50FC7-03A2-4609-A991-FABAFC0ABE70}"/>
              </a:ext>
            </a:extLst>
          </p:cNvPr>
          <p:cNvCxnSpPr/>
          <p:nvPr/>
        </p:nvCxnSpPr>
        <p:spPr>
          <a:xfrm>
            <a:off x="751012" y="602128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70D1B8-0CBA-41FF-BC9C-EBAA057163D8}"/>
              </a:ext>
            </a:extLst>
          </p:cNvPr>
          <p:cNvCxnSpPr/>
          <p:nvPr/>
        </p:nvCxnSpPr>
        <p:spPr>
          <a:xfrm>
            <a:off x="3775348" y="6237312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9A02AA5-34AD-4679-8A5C-D66C12E640D7}"/>
              </a:ext>
            </a:extLst>
          </p:cNvPr>
          <p:cNvCxnSpPr/>
          <p:nvPr/>
        </p:nvCxnSpPr>
        <p:spPr>
          <a:xfrm>
            <a:off x="7519764" y="6237312"/>
            <a:ext cx="1545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2DCF44D-54DC-459C-80CD-AC8650B701FE}"/>
              </a:ext>
            </a:extLst>
          </p:cNvPr>
          <p:cNvCxnSpPr/>
          <p:nvPr/>
        </p:nvCxnSpPr>
        <p:spPr>
          <a:xfrm>
            <a:off x="7519764" y="60212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F8AD13C-5933-4323-9E32-AF1D164122D7}"/>
              </a:ext>
            </a:extLst>
          </p:cNvPr>
          <p:cNvCxnSpPr/>
          <p:nvPr/>
        </p:nvCxnSpPr>
        <p:spPr>
          <a:xfrm>
            <a:off x="751012" y="623731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1261" y="1700808"/>
            <a:ext cx="10085739" cy="472868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fr-CA" sz="2143" strike="sngStrike" dirty="0"/>
              <a:t>On retrouve plusieurs types de lymphocyte </a:t>
            </a:r>
          </a:p>
          <a:p>
            <a:pPr marL="201168" lvl="1" indent="0">
              <a:lnSpc>
                <a:spcPct val="90000"/>
              </a:lnSpc>
              <a:buNone/>
            </a:pPr>
            <a:r>
              <a:rPr lang="fr-CA" sz="2143" strike="sngStrike" dirty="0"/>
              <a:t>	(population hétérogène mais d’apparence semblable)</a:t>
            </a:r>
          </a:p>
          <a:p>
            <a:pPr lvl="2">
              <a:lnSpc>
                <a:spcPct val="90000"/>
              </a:lnSpc>
            </a:pPr>
            <a:r>
              <a:rPr lang="fr-FR" sz="2053" strike="sngStrike" dirty="0"/>
              <a:t>Les lymphocytes cytotoxiques (CTL)</a:t>
            </a:r>
          </a:p>
          <a:p>
            <a:pPr lvl="2">
              <a:lnSpc>
                <a:spcPct val="90000"/>
              </a:lnSpc>
            </a:pPr>
            <a:r>
              <a:rPr lang="fr-FR" sz="2053" strike="sngStrike" dirty="0"/>
              <a:t>Les grands lymphocytes granuleux appelés également large </a:t>
            </a:r>
            <a:r>
              <a:rPr lang="fr-FR" sz="2053" strike="sngStrike" dirty="0" err="1"/>
              <a:t>granular</a:t>
            </a:r>
            <a:r>
              <a:rPr lang="fr-FR" sz="2053" strike="sngStrike" dirty="0"/>
              <a:t> lymphocytes (LGL).  	« Cytotoxique également »</a:t>
            </a:r>
          </a:p>
          <a:p>
            <a:pPr lvl="3">
              <a:lnSpc>
                <a:spcPct val="90000"/>
              </a:lnSpc>
            </a:pPr>
            <a:r>
              <a:rPr lang="fr-FR" sz="1964" strike="sngStrike" dirty="0"/>
              <a:t>Les lymphocytes NK sont des cellules tueuses naturelles </a:t>
            </a:r>
          </a:p>
          <a:p>
            <a:pPr lvl="3">
              <a:lnSpc>
                <a:spcPct val="90000"/>
              </a:lnSpc>
            </a:pPr>
            <a:r>
              <a:rPr lang="fr-FR" sz="1964" strike="sngStrike" dirty="0"/>
              <a:t>Les lymphocytes killer sont les lymphocytes tueurs  sollicités par un Ag spécifique. </a:t>
            </a:r>
          </a:p>
          <a:p>
            <a:pPr lvl="2">
              <a:lnSpc>
                <a:spcPct val="90000"/>
              </a:lnSpc>
            </a:pPr>
            <a:r>
              <a:rPr lang="fr-CA" sz="2053" strike="sngStrike" dirty="0"/>
              <a:t>Les lymphocytes B</a:t>
            </a:r>
            <a:endParaRPr lang="fr-FR" sz="2053" strike="sngStrike" dirty="0"/>
          </a:p>
          <a:p>
            <a:pPr lvl="2">
              <a:lnSpc>
                <a:spcPct val="90000"/>
              </a:lnSpc>
            </a:pPr>
            <a:r>
              <a:rPr lang="fr-FR" sz="2053" strike="sngStrike" dirty="0"/>
              <a:t>Les lymphocytes suppresseurs sont des lymphocytes ayant une capacité suppressive </a:t>
            </a:r>
          </a:p>
          <a:p>
            <a:pPr lvl="2">
              <a:lnSpc>
                <a:spcPct val="90000"/>
              </a:lnSpc>
            </a:pPr>
            <a:r>
              <a:rPr lang="fr-FR" sz="2053" strike="sngStrike" dirty="0"/>
              <a:t>Les lymphocytes « Helper » sont des lymphocytes ayant une capacité amplificatrice</a:t>
            </a:r>
          </a:p>
          <a:p>
            <a:pPr lvl="2">
              <a:lnSpc>
                <a:spcPct val="90000"/>
              </a:lnSpc>
            </a:pPr>
            <a:r>
              <a:rPr lang="fr-FR" sz="2053" strike="sngStrike" dirty="0"/>
              <a:t>Les lymphocytes à mémoire (T et B) </a:t>
            </a:r>
          </a:p>
          <a:p>
            <a:pPr lvl="2">
              <a:buNone/>
            </a:pPr>
            <a:r>
              <a:rPr lang="fr-CA" sz="2143" dirty="0">
                <a:highlight>
                  <a:srgbClr val="FFFF00"/>
                </a:highlight>
              </a:rPr>
              <a:t>Les lymphocytes à vie longue ont une durée de vie moyenne de 4 ans (+/-2) et 	certains peuvent même vivre jusqu’à 20 ans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4492" y="428507"/>
            <a:ext cx="9258017" cy="840253"/>
          </a:xfrm>
        </p:spPr>
        <p:txBody>
          <a:bodyPr>
            <a:normAutofit/>
          </a:bodyPr>
          <a:lstStyle/>
          <a:p>
            <a:r>
              <a:rPr lang="fr-CA" sz="3750" dirty="0"/>
              <a:t>Diversité chez les lymphocytes</a:t>
            </a:r>
            <a:endParaRPr lang="fr-FR" sz="142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24308" y="188640"/>
            <a:ext cx="10085739" cy="5832648"/>
          </a:xfrm>
        </p:spPr>
        <p:txBody>
          <a:bodyPr>
            <a:normAutofit/>
          </a:bodyPr>
          <a:lstStyle/>
          <a:p>
            <a:r>
              <a:rPr lang="fr-CA" sz="3600" dirty="0"/>
              <a:t>Particularités des lymphocytes </a:t>
            </a:r>
          </a:p>
          <a:p>
            <a:endParaRPr lang="fr-CA" sz="2400" dirty="0"/>
          </a:p>
          <a:p>
            <a:endParaRPr lang="fr-CA" sz="2400" dirty="0"/>
          </a:p>
          <a:p>
            <a:pPr lvl="1"/>
            <a:r>
              <a:rPr lang="fr-CA" sz="2800" dirty="0"/>
              <a:t>Les lymphocytes ont la capacité de passer: </a:t>
            </a:r>
          </a:p>
          <a:p>
            <a:pPr lvl="2"/>
            <a:r>
              <a:rPr lang="fr-CA" sz="2400" dirty="0"/>
              <a:t>de la lymphe au sang 	</a:t>
            </a:r>
          </a:p>
          <a:p>
            <a:pPr lvl="2"/>
            <a:r>
              <a:rPr lang="fr-CA" sz="2400" dirty="0"/>
              <a:t>du sang à la lymphe</a:t>
            </a:r>
          </a:p>
          <a:p>
            <a:pPr lvl="2"/>
            <a:r>
              <a:rPr lang="fr-CA" sz="2400" dirty="0"/>
              <a:t>du sang aux tissus  </a:t>
            </a:r>
          </a:p>
          <a:p>
            <a:pPr lvl="2"/>
            <a:r>
              <a:rPr lang="fr-CA" sz="2400" dirty="0"/>
              <a:t>des tissus au sang</a:t>
            </a:r>
          </a:p>
          <a:p>
            <a:pPr lvl="1"/>
            <a:r>
              <a:rPr lang="fr-CA" sz="2800" dirty="0"/>
              <a:t>Capacité de pinocytose (petite vacuole)</a:t>
            </a:r>
          </a:p>
          <a:p>
            <a:pPr lvl="1"/>
            <a:r>
              <a:rPr lang="fr-CA" sz="2800" dirty="0">
                <a:highlight>
                  <a:srgbClr val="FFFF00"/>
                </a:highlight>
              </a:rPr>
              <a:t>Capacité de retransformation blastique </a:t>
            </a:r>
          </a:p>
          <a:p>
            <a:pPr marL="201168" lvl="1" indent="0">
              <a:buNone/>
            </a:pPr>
            <a:r>
              <a:rPr lang="fr-CA" sz="2800" dirty="0">
                <a:highlight>
                  <a:srgbClr val="FFFF00"/>
                </a:highlight>
              </a:rPr>
              <a:t>	(pour produire plasmocyte)</a:t>
            </a:r>
          </a:p>
          <a:p>
            <a:pPr lvl="1"/>
            <a:endParaRPr lang="fr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Autofit/>
          </a:bodyPr>
          <a:lstStyle/>
          <a:p>
            <a:r>
              <a:rPr lang="fr-CA" sz="4000" dirty="0"/>
              <a:t>Le plasmocyte</a:t>
            </a:r>
            <a:endParaRPr lang="fr-FR" sz="400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261" y="1772816"/>
            <a:ext cx="10085739" cy="4793419"/>
          </a:xfrm>
        </p:spPr>
        <p:txBody>
          <a:bodyPr>
            <a:normAutofit/>
          </a:bodyPr>
          <a:lstStyle/>
          <a:p>
            <a:r>
              <a:rPr lang="fr-CA" sz="3214" dirty="0"/>
              <a:t>Lignée Plasmocytaire</a:t>
            </a:r>
          </a:p>
          <a:p>
            <a:pPr lvl="1">
              <a:lnSpc>
                <a:spcPct val="110000"/>
              </a:lnSpc>
            </a:pPr>
            <a:r>
              <a:rPr lang="fr-CA" sz="2857" dirty="0"/>
              <a:t>Séquence de maturation</a:t>
            </a:r>
          </a:p>
          <a:p>
            <a:pPr lvl="2"/>
            <a:r>
              <a:rPr lang="fr-CA" sz="2321" dirty="0"/>
              <a:t>Lymphocyte B	</a:t>
            </a:r>
            <a:r>
              <a:rPr lang="fr-CA" sz="2000" dirty="0"/>
              <a:t>9 à 15 </a:t>
            </a:r>
            <a:r>
              <a:rPr lang="fr-CA" sz="2000" dirty="0" err="1"/>
              <a:t>um</a:t>
            </a:r>
            <a:r>
              <a:rPr lang="fr-CA" sz="2321" dirty="0"/>
              <a:t>	</a:t>
            </a:r>
          </a:p>
          <a:p>
            <a:pPr lvl="3">
              <a:buFontTx/>
              <a:buNone/>
            </a:pPr>
            <a:endParaRPr lang="fr-CA" sz="2000" dirty="0"/>
          </a:p>
          <a:p>
            <a:pPr lvl="2"/>
            <a:r>
              <a:rPr lang="fr-CA" sz="2321" dirty="0" err="1"/>
              <a:t>Plasmoblaste</a:t>
            </a:r>
            <a:r>
              <a:rPr lang="fr-CA" sz="2321" dirty="0"/>
              <a:t> 	</a:t>
            </a:r>
            <a:r>
              <a:rPr lang="fr-CA" sz="2000" dirty="0"/>
              <a:t>15 à 20 </a:t>
            </a:r>
            <a:r>
              <a:rPr lang="fr-CA" sz="2000" dirty="0" err="1"/>
              <a:t>um</a:t>
            </a:r>
            <a:r>
              <a:rPr lang="fr-CA" sz="2000" dirty="0"/>
              <a:t>       	Cytoplasme très basophile </a:t>
            </a:r>
            <a:r>
              <a:rPr lang="fr-CA" sz="2321" dirty="0"/>
              <a:t>	   </a:t>
            </a:r>
          </a:p>
          <a:p>
            <a:pPr marL="384048" lvl="2" indent="0">
              <a:buNone/>
            </a:pPr>
            <a:r>
              <a:rPr lang="fr-CA" sz="2321" dirty="0"/>
              <a:t>   (</a:t>
            </a:r>
            <a:r>
              <a:rPr lang="fr-CA" sz="2321" dirty="0" err="1"/>
              <a:t>Immunoblaste</a:t>
            </a:r>
            <a:r>
              <a:rPr lang="fr-CA" sz="2321" dirty="0"/>
              <a:t>) 		          	</a:t>
            </a:r>
            <a:r>
              <a:rPr lang="fr-CA" sz="2000" dirty="0"/>
              <a:t>Nucléole masqué</a:t>
            </a:r>
            <a:r>
              <a:rPr lang="fr-CA" sz="2321" dirty="0"/>
              <a:t>	     </a:t>
            </a:r>
          </a:p>
          <a:p>
            <a:pPr marL="384048" lvl="2" indent="0">
              <a:buNone/>
            </a:pPr>
            <a:r>
              <a:rPr lang="fr-CA" sz="2321" dirty="0"/>
              <a:t>   (</a:t>
            </a:r>
            <a:r>
              <a:rPr lang="fr-CA" sz="2321" dirty="0" err="1"/>
              <a:t>proplasmocyte</a:t>
            </a:r>
            <a:r>
              <a:rPr lang="fr-CA" sz="2321" dirty="0"/>
              <a:t>) </a:t>
            </a:r>
          </a:p>
          <a:p>
            <a:pPr marL="384048" lvl="2" indent="0">
              <a:buNone/>
            </a:pPr>
            <a:r>
              <a:rPr lang="fr-CA" sz="2000" dirty="0"/>
              <a:t>	</a:t>
            </a:r>
            <a:r>
              <a:rPr lang="fr-CA" sz="2321" dirty="0"/>
              <a:t>							</a:t>
            </a:r>
          </a:p>
          <a:p>
            <a:pPr lvl="2"/>
            <a:r>
              <a:rPr lang="fr-CA" sz="2321" dirty="0"/>
              <a:t>Plasmocyte	</a:t>
            </a:r>
            <a:r>
              <a:rPr lang="fr-CA" sz="2000" dirty="0"/>
              <a:t>12 à 15 </a:t>
            </a:r>
            <a:r>
              <a:rPr lang="fr-CA" sz="2000" dirty="0" err="1"/>
              <a:t>um</a:t>
            </a:r>
            <a:r>
              <a:rPr lang="fr-CA" sz="2000" dirty="0"/>
              <a:t>   	Cytoplasme bleu marin avec zone claire (golgi). </a:t>
            </a:r>
          </a:p>
          <a:p>
            <a:pPr marL="384048" lvl="2" indent="0">
              <a:buNone/>
            </a:pPr>
            <a:r>
              <a:rPr lang="fr-CA" sz="2321" dirty="0"/>
              <a:t>					</a:t>
            </a:r>
            <a:r>
              <a:rPr lang="fr-CA" sz="2000" dirty="0"/>
              <a:t>La chromatine du noyau est en bloc </a:t>
            </a:r>
          </a:p>
          <a:p>
            <a:pPr marL="384048" lvl="2" indent="0">
              <a:buNone/>
            </a:pPr>
            <a:r>
              <a:rPr lang="fr-CA" sz="2321" dirty="0"/>
              <a:t>					</a:t>
            </a:r>
            <a:r>
              <a:rPr lang="fr-CA" sz="2000" dirty="0"/>
              <a:t>(apparence de carapace de tortue ou balle de golf).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832" y="459689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algn="ctr" defTabSz="972282"/>
            <a:r>
              <a:rPr lang="fr-CA" sz="2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Hématopoïèse </a:t>
            </a:r>
            <a:endParaRPr lang="fr-FR" sz="2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6227" y="1747379"/>
            <a:ext cx="7842102" cy="3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Lignée plasmocytaire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>
                <a:solidFill>
                  <a:srgbClr val="FF3300"/>
                </a:solidFill>
              </a:rPr>
              <a:t>PRÉCURSEUR : Lymphocytes B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 err="1"/>
              <a:t>Plasmoblaste</a:t>
            </a:r>
            <a:r>
              <a:rPr lang="fr-CA" sz="1964" dirty="0"/>
              <a:t> (ou </a:t>
            </a:r>
            <a:r>
              <a:rPr lang="fr-CA" sz="1964" dirty="0" err="1"/>
              <a:t>Immunoblaste</a:t>
            </a:r>
            <a:r>
              <a:rPr lang="fr-CA" sz="1964" dirty="0"/>
              <a:t>) ou </a:t>
            </a:r>
            <a:r>
              <a:rPr lang="fr-CA" sz="1964" dirty="0" err="1"/>
              <a:t>Proplasmocytes</a:t>
            </a:r>
            <a:r>
              <a:rPr lang="fr-CA" sz="1964" dirty="0"/>
              <a:t> (*)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Plasmocytes (*)</a:t>
            </a:r>
          </a:p>
          <a:p>
            <a:pPr marL="788030" lvl="1" indent="-303306" defTabSz="972282">
              <a:spcBef>
                <a:spcPct val="20000"/>
              </a:spcBef>
            </a:pPr>
            <a:r>
              <a:rPr lang="fr-CA" sz="1964" dirty="0"/>
              <a:t>- - - - - - - - - - - - - - - - - - - - - - - - 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/>
              <a:t>Très rare en circulation, reste dans les tissus lymphoïdes</a:t>
            </a:r>
            <a:r>
              <a:rPr lang="fr-CA" sz="1964" dirty="0"/>
              <a:t>	</a:t>
            </a:r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63287" y="5027087"/>
            <a:ext cx="8807305" cy="10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Amplification; mal connue *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Les plasmocytes adultes conservent leur capacité de se diviser.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u="sng" dirty="0"/>
              <a:t>La capacité de synthèse des anticorps augmente avec la maturation.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99619" y="2060848"/>
            <a:ext cx="486928" cy="15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8671892" y="1886056"/>
            <a:ext cx="0" cy="212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utoUpdateAnimBg="0"/>
      <p:bldP spid="15360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23320" y="1772816"/>
            <a:ext cx="10085739" cy="4793419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fr-CA" sz="2500" dirty="0"/>
              <a:t>On le retrouve généralement dans les tissus, il est rarement aperçu dans la circulation sanguine.</a:t>
            </a:r>
          </a:p>
          <a:p>
            <a:pPr lvl="1">
              <a:lnSpc>
                <a:spcPct val="110000"/>
              </a:lnSpc>
            </a:pPr>
            <a:r>
              <a:rPr lang="fr-CA" sz="2500" dirty="0"/>
              <a:t>Le plasmocyte est une </a:t>
            </a:r>
            <a:r>
              <a:rPr lang="fr-CA" sz="2500" u="sng" dirty="0"/>
              <a:t>usine de production d’immunoglobuline</a:t>
            </a:r>
            <a:r>
              <a:rPr lang="fr-CA" sz="2500" dirty="0"/>
              <a:t>.</a:t>
            </a:r>
          </a:p>
          <a:p>
            <a:pPr lvl="1">
              <a:lnSpc>
                <a:spcPct val="110000"/>
              </a:lnSpc>
            </a:pPr>
            <a:r>
              <a:rPr lang="fr-CA" sz="2500" dirty="0"/>
              <a:t>Chaque clone produit un seul anticorps spécifique.</a:t>
            </a:r>
          </a:p>
          <a:p>
            <a:pPr lvl="1">
              <a:lnSpc>
                <a:spcPct val="110000"/>
              </a:lnSpc>
            </a:pPr>
            <a:r>
              <a:rPr lang="fr-CA" sz="2500" dirty="0"/>
              <a:t>La basophilie excessive du cytoplasme est causée par l’abondance du RER.</a:t>
            </a:r>
          </a:p>
          <a:p>
            <a:pPr lvl="1">
              <a:lnSpc>
                <a:spcPct val="110000"/>
              </a:lnSpc>
            </a:pPr>
            <a:r>
              <a:rPr lang="fr-CA" sz="2500" dirty="0"/>
              <a:t>La zone claire dans le cytoplasme est attribuable à l’appareil de Golgi (excrétion des </a:t>
            </a:r>
            <a:r>
              <a:rPr lang="fr-CA" sz="2500" dirty="0" err="1"/>
              <a:t>Ac</a:t>
            </a:r>
            <a:r>
              <a:rPr lang="fr-CA" sz="2500" dirty="0"/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D6493C-BB3F-4871-8C37-D8134302681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66892" y="580907"/>
            <a:ext cx="9258017" cy="5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/>
              <a:t>Le plasmocyte</a:t>
            </a:r>
            <a:endParaRPr lang="fr-FR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6956" y="1772816"/>
            <a:ext cx="10085739" cy="4793419"/>
          </a:xfrm>
        </p:spPr>
        <p:txBody>
          <a:bodyPr/>
          <a:lstStyle/>
          <a:p>
            <a:r>
              <a:rPr lang="fr-CA" sz="3214" dirty="0"/>
              <a:t>Valeur normale des plasmocytes:</a:t>
            </a:r>
          </a:p>
          <a:p>
            <a:pPr lvl="1"/>
            <a:r>
              <a:rPr lang="fr-CA" sz="2857" dirty="0"/>
              <a:t>Retrouvé dans les organes lymphoïdes</a:t>
            </a:r>
          </a:p>
          <a:p>
            <a:pPr lvl="1">
              <a:lnSpc>
                <a:spcPct val="110000"/>
              </a:lnSpc>
            </a:pPr>
            <a:r>
              <a:rPr lang="fr-CA" sz="2857" dirty="0"/>
              <a:t>On les retrouve qu’en très faible quantité dans la circulation sanguine.</a:t>
            </a:r>
          </a:p>
          <a:p>
            <a:pPr lvl="1">
              <a:lnSpc>
                <a:spcPct val="110000"/>
              </a:lnSpc>
            </a:pPr>
            <a:r>
              <a:rPr lang="fr-CA" sz="2857" dirty="0"/>
              <a:t>Après une </a:t>
            </a:r>
            <a:r>
              <a:rPr lang="fr-CA" sz="2857" dirty="0" err="1"/>
              <a:t>leucoconcentration</a:t>
            </a:r>
            <a:r>
              <a:rPr lang="fr-CA" sz="2857" dirty="0"/>
              <a:t>, ils représentent moins de 1% de la population des GB</a:t>
            </a:r>
          </a:p>
          <a:p>
            <a:pPr lvl="1">
              <a:lnSpc>
                <a:spcPct val="110000"/>
              </a:lnSpc>
            </a:pPr>
            <a:r>
              <a:rPr lang="fr-CA" sz="2857" dirty="0"/>
              <a:t>Dans la moelle osseuse, ils représentent de 1 à 3% des cellules nucléées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F2028E-973F-4751-98AE-389A0F8460C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66892" y="580907"/>
            <a:ext cx="9258017" cy="503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/>
              <a:t>Le plasmocyte</a:t>
            </a:r>
            <a:endParaRPr lang="fr-FR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840253"/>
          </a:xfrm>
        </p:spPr>
        <p:txBody>
          <a:bodyPr>
            <a:noAutofit/>
          </a:bodyPr>
          <a:lstStyle/>
          <a:p>
            <a:r>
              <a:rPr lang="fr-CA" sz="4000" dirty="0"/>
              <a:t>Le monocyte</a:t>
            </a:r>
            <a:endParaRPr lang="fr-FR" sz="40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630" y="1916832"/>
            <a:ext cx="10085739" cy="3960440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fr-CA" sz="2400" dirty="0"/>
              <a:t>Les monocytes demeurent seulement de 4 à 10 heures en circulation sanguine.</a:t>
            </a:r>
          </a:p>
          <a:p>
            <a:pPr lvl="2">
              <a:lnSpc>
                <a:spcPct val="90000"/>
              </a:lnSpc>
            </a:pPr>
            <a:r>
              <a:rPr lang="fr-CA" sz="2400" dirty="0"/>
              <a:t>Après cette période, ils cheminent dans les tissus pour devenir des histiocytes (pour une durée de vie moyenne de 60 jours)</a:t>
            </a:r>
          </a:p>
          <a:p>
            <a:pPr lvl="2">
              <a:lnSpc>
                <a:spcPct val="90000"/>
              </a:lnSpc>
            </a:pPr>
            <a:r>
              <a:rPr lang="fr-CA" sz="2400" dirty="0"/>
              <a:t>Les histiocytes ont un aspect différent des monocytes</a:t>
            </a:r>
          </a:p>
          <a:p>
            <a:pPr lvl="3">
              <a:lnSpc>
                <a:spcPct val="90000"/>
              </a:lnSpc>
            </a:pPr>
            <a:r>
              <a:rPr lang="fr-CA" sz="2400" dirty="0"/>
              <a:t>Le noyau possède 1 à 2 nucléoles (possibilité hypothétique de se multiplier)</a:t>
            </a:r>
          </a:p>
          <a:p>
            <a:pPr lvl="3">
              <a:lnSpc>
                <a:spcPct val="90000"/>
              </a:lnSpc>
            </a:pPr>
            <a:r>
              <a:rPr lang="fr-CA" sz="2400" dirty="0"/>
              <a:t>La cellule devient plus grande</a:t>
            </a:r>
          </a:p>
          <a:p>
            <a:pPr lvl="3">
              <a:lnSpc>
                <a:spcPct val="90000"/>
              </a:lnSpc>
            </a:pPr>
            <a:r>
              <a:rPr lang="fr-CA" sz="2400" dirty="0"/>
              <a:t>Plusieurs vacuoles apparaissent</a:t>
            </a:r>
          </a:p>
          <a:p>
            <a:pPr lvl="3">
              <a:lnSpc>
                <a:spcPct val="90000"/>
              </a:lnSpc>
            </a:pPr>
            <a:r>
              <a:rPr lang="fr-CA" sz="2400" dirty="0"/>
              <a:t>L’activité enzymatique des lysosomes augmente	</a:t>
            </a:r>
          </a:p>
        </p:txBody>
      </p:sp>
    </p:spTree>
    <p:extLst>
      <p:ext uri="{BB962C8B-B14F-4D97-AF65-F5344CB8AC3E}">
        <p14:creationId xmlns:p14="http://schemas.microsoft.com/office/powerpoint/2010/main" val="2351226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rmAutofit fontScale="90000"/>
          </a:bodyPr>
          <a:lstStyle/>
          <a:p>
            <a:r>
              <a:rPr lang="fr-CA" sz="3750" dirty="0"/>
              <a:t>Les leucocytes (plasmocytes)</a:t>
            </a:r>
            <a:r>
              <a:rPr lang="fr-CA" sz="4196" dirty="0"/>
              <a:t> </a:t>
            </a:r>
            <a:r>
              <a:rPr lang="fr-CA" sz="1428" dirty="0"/>
              <a:t>(12)</a:t>
            </a:r>
            <a:endParaRPr lang="fr-FR" sz="1428" dirty="0"/>
          </a:p>
        </p:txBody>
      </p:sp>
      <p:pic>
        <p:nvPicPr>
          <p:cNvPr id="234501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3087" y="1264733"/>
            <a:ext cx="5646653" cy="5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44625"/>
            <a:ext cx="10286999" cy="733188"/>
          </a:xfrm>
        </p:spPr>
        <p:txBody>
          <a:bodyPr>
            <a:normAutofit/>
          </a:bodyPr>
          <a:lstStyle/>
          <a:p>
            <a:r>
              <a:rPr lang="fr-CA" sz="3200" dirty="0"/>
              <a:t>Planche 21 (</a:t>
            </a:r>
            <a:r>
              <a:rPr lang="fr-CA" sz="3200" dirty="0" err="1"/>
              <a:t>Koepke</a:t>
            </a:r>
            <a:r>
              <a:rPr lang="fr-CA" sz="3200" dirty="0"/>
              <a:t>): </a:t>
            </a:r>
            <a:r>
              <a:rPr lang="fr-CA" sz="2700" dirty="0"/>
              <a:t>Plasmocyte et 2 érythroblaste polychromatophile</a:t>
            </a:r>
            <a:endParaRPr lang="fr-FR" sz="27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783817-26A2-4091-8499-65F8C4ED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12" y="748790"/>
            <a:ext cx="9145016" cy="55829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459689"/>
            <a:ext cx="10287000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214644" lvl="2" indent="-242362" algn="ctr" defTabSz="972282">
              <a:spcBef>
                <a:spcPct val="20000"/>
              </a:spcBef>
            </a:pPr>
            <a:r>
              <a:rPr lang="fr-CA" sz="2678" dirty="0"/>
              <a:t>Lymphocyte VS Plasmocyte</a:t>
            </a:r>
            <a:endParaRPr lang="fr-FR" sz="2678" dirty="0"/>
          </a:p>
        </p:txBody>
      </p:sp>
      <p:pic>
        <p:nvPicPr>
          <p:cNvPr id="3074" name="Picture 2" descr="E:\256\LEUKO\LYMFO3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530" y="1388027"/>
            <a:ext cx="3835302" cy="2891359"/>
          </a:xfrm>
          <a:prstGeom prst="rect">
            <a:avLst/>
          </a:prstGeom>
          <a:noFill/>
        </p:spPr>
      </p:pic>
      <p:pic>
        <p:nvPicPr>
          <p:cNvPr id="3076" name="Picture 4" descr="E:\256\LEUKO\PLASMA1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3987" y="1324246"/>
            <a:ext cx="3835302" cy="2891359"/>
          </a:xfrm>
          <a:prstGeom prst="rect">
            <a:avLst/>
          </a:prstGeom>
          <a:noFill/>
        </p:spPr>
      </p:pic>
      <p:pic>
        <p:nvPicPr>
          <p:cNvPr id="3077" name="Picture 5" descr="E:\256\LEUKO\PLASMA5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6529" y="3429000"/>
            <a:ext cx="3835302" cy="2891359"/>
          </a:xfrm>
          <a:prstGeom prst="rect">
            <a:avLst/>
          </a:prstGeom>
          <a:noFill/>
        </p:spPr>
      </p:pic>
      <p:pic>
        <p:nvPicPr>
          <p:cNvPr id="3078" name="Picture 6" descr="E:\256\LEUKO\LYMFO2.B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988" y="3431226"/>
            <a:ext cx="3835302" cy="2891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21843" y="0"/>
            <a:ext cx="8486775" cy="900650"/>
          </a:xfrm>
        </p:spPr>
        <p:txBody>
          <a:bodyPr/>
          <a:lstStyle/>
          <a:p>
            <a:r>
              <a:rPr lang="fr-CA" dirty="0"/>
              <a:t>Plasmocytes  (moelle)</a:t>
            </a:r>
            <a:endParaRPr lang="fr-FR" sz="1786" dirty="0"/>
          </a:p>
        </p:txBody>
      </p:sp>
      <p:pic>
        <p:nvPicPr>
          <p:cNvPr id="249860" name="Picture 4" descr="Plasmocyte_moelle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0637" y="825225"/>
            <a:ext cx="8249327" cy="550057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928"/>
              <a:t>Résumé de l’immunité humorale</a:t>
            </a:r>
            <a:endParaRPr lang="fr-FR" sz="3928"/>
          </a:p>
        </p:txBody>
      </p:sp>
      <p:sp>
        <p:nvSpPr>
          <p:cNvPr id="22630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0640" y="2867736"/>
            <a:ext cx="7755644" cy="58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3214"/>
              <a:t>Lecture des pages 118 à 130  (L’Italien)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 dirty="0"/>
              <a:t>La plaquette (Thrombocyte)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06141" indent="-306141" defTabSz="816376"/>
            <a:r>
              <a:rPr lang="fr-CA" sz="2800" b="1" dirty="0"/>
              <a:t>Définition </a:t>
            </a:r>
            <a:r>
              <a:rPr lang="fr-CA" sz="2800" dirty="0"/>
              <a:t>: Thrombocytes,  petite cellule sans noyau, retrouve dans la circulation sanguine</a:t>
            </a:r>
          </a:p>
          <a:p>
            <a:pPr marL="306141" indent="-306141" defTabSz="816376">
              <a:buNone/>
            </a:pPr>
            <a:endParaRPr lang="fr-CA" sz="2800" dirty="0"/>
          </a:p>
          <a:p>
            <a:pPr marL="306141" indent="-306141" defTabSz="816376"/>
            <a:r>
              <a:rPr lang="fr-CA" sz="2800" b="1" dirty="0"/>
              <a:t>Rôle</a:t>
            </a:r>
            <a:r>
              <a:rPr lang="fr-CA" sz="2800" dirty="0"/>
              <a:t> : Protection de l’organisme (coagulation)</a:t>
            </a:r>
          </a:p>
          <a:p>
            <a:pPr marL="306141" indent="-306141" defTabSz="816376">
              <a:buNone/>
            </a:pPr>
            <a:r>
              <a:rPr lang="fr-CA" sz="2800" dirty="0"/>
              <a:t>			« Hémostase primaire 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10287000" cy="1450757"/>
          </a:xfrm>
        </p:spPr>
        <p:txBody>
          <a:bodyPr>
            <a:normAutofit fontScale="90000"/>
          </a:bodyPr>
          <a:lstStyle/>
          <a:p>
            <a:pPr defTabSz="816376"/>
            <a:r>
              <a:rPr lang="fr-CA" dirty="0"/>
              <a:t>Petit rappel sur la taille des différentes cellules de chaque lignée de l’hématopoïèse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48" y="1772816"/>
            <a:ext cx="4896544" cy="4096278"/>
          </a:xfrm>
        </p:spPr>
        <p:txBody>
          <a:bodyPr/>
          <a:lstStyle/>
          <a:p>
            <a:pPr marL="306141" indent="-306141" defTabSz="816376"/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Hématies</a:t>
            </a:r>
          </a:p>
          <a:p>
            <a:pPr marL="306141" indent="-306141" defTabSz="816376"/>
            <a:r>
              <a:rPr lang="fr-CA" dirty="0"/>
              <a:t>Proérythroblaste: 20-25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Érythroblaste basophile: 16-18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Érythroblaste polychromatophile: 9-12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Érythroblaste acidophile: 9-10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Réticulocyte: 8-9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Hématies: 7-8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endParaRPr lang="fr-CA" dirty="0"/>
          </a:p>
          <a:p>
            <a:pPr marL="306141" indent="-306141" defTabSz="816376"/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6ED48-BDF9-47EB-ADE5-1FC5C891E744}"/>
              </a:ext>
            </a:extLst>
          </p:cNvPr>
          <p:cNvSpPr txBox="1">
            <a:spLocks noChangeArrowheads="1"/>
          </p:cNvSpPr>
          <p:nvPr/>
        </p:nvSpPr>
        <p:spPr>
          <a:xfrm>
            <a:off x="4783460" y="1772816"/>
            <a:ext cx="4896544" cy="4096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141" indent="-306141" defTabSz="816376"/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Granulocyte (</a:t>
            </a:r>
            <a:r>
              <a:rPr lang="fr-CA" u="sng" dirty="0" err="1">
                <a:solidFill>
                  <a:srgbClr val="FF0000"/>
                </a:solidFill>
                <a:highlight>
                  <a:srgbClr val="CBDDEB"/>
                </a:highlight>
              </a:rPr>
              <a:t>Neutro</a:t>
            </a:r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. </a:t>
            </a:r>
            <a:r>
              <a:rPr lang="fr-CA" u="sng" dirty="0" err="1">
                <a:solidFill>
                  <a:srgbClr val="FF0000"/>
                </a:solidFill>
                <a:highlight>
                  <a:srgbClr val="CBDDEB"/>
                </a:highlight>
              </a:rPr>
              <a:t>Baso</a:t>
            </a:r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. </a:t>
            </a:r>
            <a:r>
              <a:rPr lang="fr-CA" u="sng" dirty="0" err="1">
                <a:solidFill>
                  <a:srgbClr val="FF0000"/>
                </a:solidFill>
                <a:highlight>
                  <a:srgbClr val="CBDDEB"/>
                </a:highlight>
              </a:rPr>
              <a:t>Éosino</a:t>
            </a:r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.)</a:t>
            </a:r>
          </a:p>
          <a:p>
            <a:pPr marL="306141" indent="-306141" defTabSz="816376"/>
            <a:r>
              <a:rPr lang="fr-CA" dirty="0"/>
              <a:t>Myéloblaste: 15-20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Promyélocyte: 15-</a:t>
            </a:r>
            <a:r>
              <a:rPr lang="fr-CA" u="sng" dirty="0">
                <a:solidFill>
                  <a:srgbClr val="FF0000"/>
                </a:solidFill>
              </a:rPr>
              <a:t>22</a:t>
            </a:r>
            <a:r>
              <a:rPr lang="fr-CA" dirty="0"/>
              <a:t>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Myélocyte: 15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Métamyélocyte: 15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 err="1"/>
              <a:t>Stab</a:t>
            </a:r>
            <a:r>
              <a:rPr lang="fr-CA" dirty="0"/>
              <a:t> / Band: 12-14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Granulocyte mature: 12-14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endParaRPr lang="fr-CA" dirty="0"/>
          </a:p>
          <a:p>
            <a:pPr marL="306141" indent="-306141" defTabSz="816376"/>
            <a:endParaRPr lang="fr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10287000" cy="1450757"/>
          </a:xfrm>
        </p:spPr>
        <p:txBody>
          <a:bodyPr>
            <a:normAutofit fontScale="90000"/>
          </a:bodyPr>
          <a:lstStyle/>
          <a:p>
            <a:pPr defTabSz="816376"/>
            <a:r>
              <a:rPr lang="fr-CA" dirty="0"/>
              <a:t>Petit rappel sur la taille des différentes cellules de chaque lignée de l’hématopoïèse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48" y="1772816"/>
            <a:ext cx="4896544" cy="4096278"/>
          </a:xfrm>
        </p:spPr>
        <p:txBody>
          <a:bodyPr/>
          <a:lstStyle/>
          <a:p>
            <a:pPr marL="306141" indent="-306141" defTabSz="816376"/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Monocyte</a:t>
            </a:r>
          </a:p>
          <a:p>
            <a:pPr marL="306141" indent="-306141" defTabSz="816376"/>
            <a:r>
              <a:rPr lang="fr-CA" dirty="0"/>
              <a:t>Monoblaste: &lt;20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 err="1"/>
              <a:t>Promonocyte</a:t>
            </a:r>
            <a:r>
              <a:rPr lang="fr-CA" dirty="0"/>
              <a:t>: &gt;20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Monocyte: 15-20 </a:t>
            </a:r>
            <a:r>
              <a:rPr lang="fr-CA" dirty="0" err="1"/>
              <a:t>um</a:t>
            </a:r>
            <a:r>
              <a:rPr lang="fr-CA" dirty="0"/>
              <a:t> et </a:t>
            </a:r>
            <a:r>
              <a:rPr lang="fr-CA" dirty="0">
                <a:solidFill>
                  <a:srgbClr val="FF0000"/>
                </a:solidFill>
              </a:rPr>
              <a:t>20-40 </a:t>
            </a:r>
            <a:r>
              <a:rPr lang="fr-CA" dirty="0" err="1">
                <a:solidFill>
                  <a:srgbClr val="FF0000"/>
                </a:solidFill>
              </a:rPr>
              <a:t>um</a:t>
            </a:r>
            <a:endParaRPr lang="fr-CA" dirty="0">
              <a:solidFill>
                <a:srgbClr val="FF0000"/>
              </a:solidFill>
            </a:endParaRPr>
          </a:p>
          <a:p>
            <a:pPr marL="306141" indent="-306141" defTabSz="816376"/>
            <a:endParaRPr lang="fr-CA" dirty="0"/>
          </a:p>
          <a:p>
            <a:pPr marL="306141" indent="-306141" defTabSz="816376"/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6ED48-BDF9-47EB-ADE5-1FC5C891E744}"/>
              </a:ext>
            </a:extLst>
          </p:cNvPr>
          <p:cNvSpPr txBox="1">
            <a:spLocks noChangeArrowheads="1"/>
          </p:cNvSpPr>
          <p:nvPr/>
        </p:nvSpPr>
        <p:spPr>
          <a:xfrm>
            <a:off x="246956" y="3933056"/>
            <a:ext cx="4896544" cy="24482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141" indent="-306141" defTabSz="816376"/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Lymphocytes</a:t>
            </a:r>
          </a:p>
          <a:p>
            <a:pPr marL="306141" indent="-306141" defTabSz="816376"/>
            <a:r>
              <a:rPr lang="fr-CA" dirty="0"/>
              <a:t>Lymphoblastes: 15-20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 err="1"/>
              <a:t>Prolymphocytes</a:t>
            </a:r>
            <a:r>
              <a:rPr lang="fr-CA" dirty="0"/>
              <a:t>: 15-</a:t>
            </a:r>
            <a:r>
              <a:rPr lang="fr-CA" u="sng" dirty="0">
                <a:solidFill>
                  <a:srgbClr val="FF0000"/>
                </a:solidFill>
              </a:rPr>
              <a:t>22</a:t>
            </a:r>
            <a:r>
              <a:rPr lang="fr-CA" dirty="0"/>
              <a:t>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Grand Lymphocytes: 9-15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Petit Lymphocytes: 6-9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endParaRPr lang="fr-CA" dirty="0"/>
          </a:p>
          <a:p>
            <a:pPr marL="306141" indent="-306141" defTabSz="816376"/>
            <a:endParaRPr lang="fr-CA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F6B7A7-8650-4A16-A36E-74CCF3B637E4}"/>
              </a:ext>
            </a:extLst>
          </p:cNvPr>
          <p:cNvSpPr txBox="1">
            <a:spLocks noChangeArrowheads="1"/>
          </p:cNvSpPr>
          <p:nvPr/>
        </p:nvSpPr>
        <p:spPr>
          <a:xfrm>
            <a:off x="4495428" y="1789827"/>
            <a:ext cx="5791572" cy="40962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141" indent="-306141" defTabSz="816376"/>
            <a:r>
              <a:rPr lang="fr-CA" u="sng" dirty="0">
                <a:solidFill>
                  <a:srgbClr val="FF0000"/>
                </a:solidFill>
                <a:highlight>
                  <a:srgbClr val="CBDDEB"/>
                </a:highlight>
              </a:rPr>
              <a:t>Plaquette</a:t>
            </a:r>
          </a:p>
          <a:p>
            <a:pPr marL="306141" indent="-306141" defTabSz="816376"/>
            <a:r>
              <a:rPr lang="fr-CA" dirty="0"/>
              <a:t>Mégacaryoblaste: 25-40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r>
              <a:rPr lang="fr-CA" dirty="0"/>
              <a:t>Mégacaryocyte basophile: </a:t>
            </a:r>
            <a:r>
              <a:rPr lang="fr-CA" dirty="0">
                <a:solidFill>
                  <a:srgbClr val="FF0000"/>
                </a:solidFill>
              </a:rPr>
              <a:t>40-60 </a:t>
            </a:r>
            <a:r>
              <a:rPr lang="fr-CA" dirty="0" err="1">
                <a:solidFill>
                  <a:srgbClr val="FF0000"/>
                </a:solidFill>
              </a:rPr>
              <a:t>um</a:t>
            </a:r>
            <a:endParaRPr lang="fr-CA" dirty="0">
              <a:solidFill>
                <a:srgbClr val="FF0000"/>
              </a:solidFill>
            </a:endParaRPr>
          </a:p>
          <a:p>
            <a:pPr marL="306141" indent="-306141" defTabSz="816376"/>
            <a:r>
              <a:rPr lang="fr-CA" dirty="0"/>
              <a:t>Mégacaryocyte granuleux : </a:t>
            </a:r>
            <a:r>
              <a:rPr lang="fr-CA" dirty="0">
                <a:solidFill>
                  <a:srgbClr val="FF0000"/>
                </a:solidFill>
              </a:rPr>
              <a:t>60-100 </a:t>
            </a:r>
            <a:r>
              <a:rPr lang="fr-CA" dirty="0" err="1">
                <a:solidFill>
                  <a:srgbClr val="FF0000"/>
                </a:solidFill>
              </a:rPr>
              <a:t>um</a:t>
            </a:r>
            <a:endParaRPr lang="fr-CA" dirty="0">
              <a:solidFill>
                <a:srgbClr val="FF0000"/>
              </a:solidFill>
            </a:endParaRPr>
          </a:p>
          <a:p>
            <a:pPr marL="306141" indent="-306141" defTabSz="816376"/>
            <a:r>
              <a:rPr lang="fr-CA" dirty="0"/>
              <a:t>Mégacaryocyte plaquettaire : </a:t>
            </a:r>
            <a:r>
              <a:rPr lang="fr-CA" dirty="0">
                <a:solidFill>
                  <a:srgbClr val="FF0000"/>
                </a:solidFill>
              </a:rPr>
              <a:t>60-100</a:t>
            </a:r>
            <a:r>
              <a:rPr lang="fr-CA" dirty="0"/>
              <a:t> </a:t>
            </a:r>
            <a:r>
              <a:rPr lang="fr-CA" dirty="0" err="1">
                <a:solidFill>
                  <a:srgbClr val="FF0000"/>
                </a:solidFill>
              </a:rPr>
              <a:t>um</a:t>
            </a:r>
            <a:r>
              <a:rPr lang="fr-CA" dirty="0"/>
              <a:t> </a:t>
            </a:r>
            <a:r>
              <a:rPr lang="fr-CA" dirty="0">
                <a:solidFill>
                  <a:srgbClr val="FF0000"/>
                </a:solidFill>
                <a:highlight>
                  <a:srgbClr val="CBDDEB"/>
                </a:highlight>
              </a:rPr>
              <a:t>ou PLUS</a:t>
            </a:r>
          </a:p>
          <a:p>
            <a:pPr marL="306141" indent="-306141" defTabSz="816376"/>
            <a:r>
              <a:rPr lang="fr-CA" dirty="0"/>
              <a:t>Plaquettes: 1-4 </a:t>
            </a:r>
            <a:r>
              <a:rPr lang="fr-CA" dirty="0" err="1"/>
              <a:t>um</a:t>
            </a:r>
            <a:endParaRPr lang="fr-CA" dirty="0"/>
          </a:p>
          <a:p>
            <a:pPr marL="306141" indent="-306141" defTabSz="816376"/>
            <a:endParaRPr lang="fr-CA" dirty="0"/>
          </a:p>
          <a:p>
            <a:pPr marL="306141" indent="-306141" defTabSz="816376"/>
            <a:endParaRPr lang="fr-CA" dirty="0"/>
          </a:p>
        </p:txBody>
      </p:sp>
      <p:sp>
        <p:nvSpPr>
          <p:cNvPr id="2" name="Étoile : 10 branches 1">
            <a:extLst>
              <a:ext uri="{FF2B5EF4-FFF2-40B4-BE49-F238E27FC236}">
                <a16:creationId xmlns:a16="http://schemas.microsoft.com/office/drawing/2014/main" id="{A47D648D-8283-4761-BCAA-06B6E60D6325}"/>
              </a:ext>
            </a:extLst>
          </p:cNvPr>
          <p:cNvSpPr/>
          <p:nvPr/>
        </p:nvSpPr>
        <p:spPr>
          <a:xfrm>
            <a:off x="5390456" y="4725144"/>
            <a:ext cx="3713484" cy="86409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Tjs</a:t>
            </a:r>
            <a:r>
              <a:rPr lang="fr-CA" dirty="0"/>
              <a:t> plus gros</a:t>
            </a:r>
          </a:p>
        </p:txBody>
      </p:sp>
    </p:spTree>
    <p:extLst>
      <p:ext uri="{BB962C8B-B14F-4D97-AF65-F5344CB8AC3E}">
        <p14:creationId xmlns:p14="http://schemas.microsoft.com/office/powerpoint/2010/main" val="2073466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 dirty="0">
                <a:solidFill>
                  <a:schemeClr val="tx1"/>
                </a:solidFill>
                <a:latin typeface="Comic Sans MS" pitchFamily="66" charset="0"/>
              </a:rPr>
              <a:t>Mégacaryoblaste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955" y="1692768"/>
            <a:ext cx="4021449" cy="4328520"/>
          </a:xfrm>
          <a:noFill/>
          <a:ln/>
        </p:spPr>
        <p:txBody>
          <a:bodyPr vert="horz" lIns="95517" tIns="47758" rIns="95517" bIns="47758" rtlCol="0">
            <a:normAutofit fontScale="85000" lnSpcReduction="20000"/>
          </a:bodyPr>
          <a:lstStyle/>
          <a:p>
            <a:pPr marL="306141" indent="-306141" defTabSz="816376">
              <a:buNone/>
            </a:pPr>
            <a:r>
              <a:rPr lang="fr-CA" sz="2232" dirty="0"/>
              <a:t>Cytoplasme: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basophile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Sans granulations</a:t>
            </a:r>
          </a:p>
          <a:p>
            <a:pPr marL="306141" indent="-306141" defTabSz="816376">
              <a:buNone/>
            </a:pPr>
            <a:r>
              <a:rPr lang="fr-CA" sz="2232" dirty="0"/>
              <a:t>Noyau: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rond, ovale ou réniforme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chromatine fine </a:t>
            </a:r>
          </a:p>
          <a:p>
            <a:pPr marL="306141" indent="-306141" defTabSz="816376">
              <a:buNone/>
            </a:pPr>
            <a:r>
              <a:rPr lang="fr-CA" sz="2232" dirty="0"/>
              <a:t>    avec quelques zones denses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d’aspect feutré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de 1 à 5 nucléoles</a:t>
            </a:r>
          </a:p>
          <a:p>
            <a:pPr marL="306141" indent="-306141" defTabSz="816376">
              <a:buNone/>
            </a:pPr>
            <a:r>
              <a:rPr lang="fr-CA" sz="2232" dirty="0"/>
              <a:t>Taille: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232" dirty="0"/>
              <a:t>25-40 </a:t>
            </a:r>
            <a:r>
              <a:rPr lang="fr-CA" sz="2232" dirty="0" err="1"/>
              <a:t>um</a:t>
            </a:r>
            <a:endParaRPr lang="fr-CA" sz="2232" dirty="0"/>
          </a:p>
          <a:p>
            <a:pPr marL="306141" indent="-306141" defTabSz="816376">
              <a:buFont typeface="Wingdings" pitchFamily="2" charset="2"/>
              <a:buChar char="ü"/>
            </a:pPr>
            <a:endParaRPr lang="fr-CA" sz="2232" dirty="0"/>
          </a:p>
        </p:txBody>
      </p:sp>
      <p:pic>
        <p:nvPicPr>
          <p:cNvPr id="260100" name="Picture 4" descr="megacary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472" y="1929462"/>
            <a:ext cx="5486494" cy="3656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 sz="4196" dirty="0">
                <a:latin typeface="Comic Sans MS" panose="030F0702030302020204" pitchFamily="66" charset="0"/>
              </a:rPr>
              <a:t>Mégacaryocyte basophile</a:t>
            </a:r>
            <a:br>
              <a:rPr lang="fr-CA" sz="4196" dirty="0">
                <a:latin typeface="Comic Sans MS" panose="030F0702030302020204" pitchFamily="66" charset="0"/>
              </a:rPr>
            </a:br>
            <a:r>
              <a:rPr lang="fr-CA" sz="4196" dirty="0">
                <a:latin typeface="Comic Sans MS" panose="030F0702030302020204" pitchFamily="66" charset="0"/>
              </a:rPr>
              <a:t>(</a:t>
            </a:r>
            <a:r>
              <a:rPr lang="fr-CA" sz="4196" dirty="0" err="1">
                <a:latin typeface="Comic Sans MS" panose="030F0702030302020204" pitchFamily="66" charset="0"/>
              </a:rPr>
              <a:t>promégacaryocyte</a:t>
            </a:r>
            <a:r>
              <a:rPr lang="fr-CA" sz="4196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257956" y="1757966"/>
            <a:ext cx="3879037" cy="48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 marL="358582" indent="-358582" defTabSz="955274">
              <a:lnSpc>
                <a:spcPct val="80000"/>
              </a:lnSpc>
              <a:spcBef>
                <a:spcPct val="20000"/>
              </a:spcBef>
            </a:pPr>
            <a:r>
              <a:rPr lang="fr-CA" sz="1900" dirty="0">
                <a:cs typeface="Times New Roman" pitchFamily="18" charset="0"/>
              </a:rPr>
              <a:t>Cytoplasme: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Fortement basophile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plus abondant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r-CA" sz="1900" dirty="0">
                <a:cs typeface="Times New Roman" pitchFamily="18" charset="0"/>
              </a:rPr>
              <a:t>Noyau: 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Irrégulier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de forme sphérique en général 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chromatine à mailles plus ou moins grossières 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nucléoles à peine visibles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r-CA" sz="1900" dirty="0">
                <a:cs typeface="Times New Roman" pitchFamily="18" charset="0"/>
              </a:rPr>
              <a:t>Granulations : Azurophiles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r-CA" sz="1900" dirty="0">
                <a:cs typeface="Times New Roman" pitchFamily="18" charset="0"/>
              </a:rPr>
              <a:t> fines et nombreuses</a:t>
            </a:r>
          </a:p>
          <a:p>
            <a:pPr marL="306141" indent="-306141" defTabSz="816376">
              <a:buNone/>
            </a:pPr>
            <a:r>
              <a:rPr lang="fr-CA" sz="1900" dirty="0"/>
              <a:t>Taille: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1900" dirty="0">
                <a:cs typeface="Times New Roman" pitchFamily="18" charset="0"/>
              </a:rPr>
              <a:t>40-60 </a:t>
            </a:r>
            <a:r>
              <a:rPr lang="fr-CA" sz="1900" dirty="0" err="1">
                <a:cs typeface="Times New Roman" pitchFamily="18" charset="0"/>
              </a:rPr>
              <a:t>um</a:t>
            </a:r>
            <a:endParaRPr lang="fr-CA" sz="1900" dirty="0">
              <a:cs typeface="Times New Roman" pitchFamily="18" charset="0"/>
            </a:endParaRP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lang="fr-CA" sz="2053" dirty="0">
              <a:cs typeface="Times New Roman" pitchFamily="18" charset="0"/>
            </a:endParaRPr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7286508" y="2357497"/>
            <a:ext cx="0" cy="92835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 sz="1607"/>
          </a:p>
        </p:txBody>
      </p:sp>
      <p:pic>
        <p:nvPicPr>
          <p:cNvPr id="261125" name="Picture 5" descr="promegakaryocyt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518" y="1821745"/>
            <a:ext cx="5914528" cy="405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4084" y="1833091"/>
            <a:ext cx="5119405" cy="3513568"/>
          </a:xfrm>
        </p:spPr>
        <p:txBody>
          <a:bodyPr/>
          <a:lstStyle/>
          <a:p>
            <a:r>
              <a:rPr lang="fr-CA" sz="2143" dirty="0"/>
              <a:t>Lignée </a:t>
            </a:r>
            <a:r>
              <a:rPr lang="fr-CA" sz="2143" dirty="0" err="1"/>
              <a:t>monocytaire</a:t>
            </a:r>
            <a:endParaRPr lang="fr-CA" sz="2143" dirty="0"/>
          </a:p>
          <a:p>
            <a:pPr lvl="1"/>
            <a:r>
              <a:rPr lang="fr-CA" sz="1964" dirty="0"/>
              <a:t>Monoblaste *</a:t>
            </a:r>
          </a:p>
          <a:p>
            <a:pPr lvl="1"/>
            <a:r>
              <a:rPr lang="fr-CA" sz="1964" dirty="0" err="1"/>
              <a:t>Promonocyte</a:t>
            </a:r>
            <a:r>
              <a:rPr lang="fr-CA" sz="1964" dirty="0"/>
              <a:t> * </a:t>
            </a:r>
          </a:p>
          <a:p>
            <a:pPr lvl="1">
              <a:buFontTx/>
              <a:buNone/>
            </a:pPr>
            <a:r>
              <a:rPr lang="fr-CA" sz="1964" dirty="0"/>
              <a:t>- - - - - - - - - - - - - - - - - - - - - - - - </a:t>
            </a:r>
          </a:p>
          <a:p>
            <a:pPr lvl="1"/>
            <a:r>
              <a:rPr lang="fr-CA" sz="1964" u="sng" dirty="0"/>
              <a:t>Monocyte</a:t>
            </a:r>
            <a:endParaRPr lang="fr-CA" sz="1964" u="sng" dirty="0">
              <a:solidFill>
                <a:srgbClr val="FF3300"/>
              </a:solidFill>
            </a:endParaRPr>
          </a:p>
        </p:txBody>
      </p:sp>
      <p:sp>
        <p:nvSpPr>
          <p:cNvPr id="151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459689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algn="ctr" defTabSz="972282"/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Hématopoïèse </a:t>
            </a:r>
            <a:endParaRPr lang="fr-F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0434" y="1751745"/>
            <a:ext cx="5119405" cy="3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Lignée lymphocytaire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Lymphoblaste (*)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 err="1"/>
              <a:t>Prolymphocyte</a:t>
            </a:r>
            <a:r>
              <a:rPr lang="fr-CA" sz="1964" dirty="0"/>
              <a:t> (*)</a:t>
            </a:r>
          </a:p>
          <a:p>
            <a:pPr marL="788030" lvl="1" indent="-303306" defTabSz="972282">
              <a:spcBef>
                <a:spcPct val="20000"/>
              </a:spcBef>
            </a:pPr>
            <a:r>
              <a:rPr lang="fr-CA" sz="1964" dirty="0"/>
              <a:t>- - - - - - - - - - - - - - - - - - - - - - - - 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/>
              <a:t>Lymphocyte (</a:t>
            </a:r>
            <a:r>
              <a:rPr lang="fr-CA" sz="1964" dirty="0"/>
              <a:t>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Petit lymphocyte (*)</a:t>
            </a:r>
            <a:endParaRPr lang="fr-CA" sz="1964" u="sng" dirty="0"/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Grand lymphocyte (*)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endParaRPr lang="fr-CA" sz="1964" dirty="0">
              <a:solidFill>
                <a:srgbClr val="FF3300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758" y="4694371"/>
            <a:ext cx="4886963" cy="10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L’amplification des monocytes reste incertaine.</a:t>
            </a:r>
            <a:r>
              <a:rPr lang="fr-CA" sz="1786" u="sng" dirty="0"/>
              <a:t>  2 ou 3 mitoses (*)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monoblaste produirait probablement</a:t>
            </a:r>
            <a:r>
              <a:rPr lang="fr-CA" sz="1786" u="sng" dirty="0"/>
              <a:t>  de 4 à 8 monocytes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b="1" dirty="0">
                <a:solidFill>
                  <a:srgbClr val="FF3300"/>
                </a:solidFill>
              </a:rPr>
              <a:t>Amplification</a:t>
            </a:r>
            <a:endParaRPr lang="fr-CA" sz="1786" dirty="0"/>
          </a:p>
        </p:txBody>
      </p:sp>
      <p:sp>
        <p:nvSpPr>
          <p:cNvPr id="1515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0467" y="2163629"/>
            <a:ext cx="486928" cy="15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51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79721" y="4729010"/>
            <a:ext cx="5207280" cy="10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La </a:t>
            </a:r>
            <a:r>
              <a:rPr lang="fr-CA" sz="1786" dirty="0" err="1"/>
              <a:t>lymphocytopoïèse</a:t>
            </a:r>
            <a:r>
              <a:rPr lang="fr-CA" sz="1786" dirty="0"/>
              <a:t> compte</a:t>
            </a:r>
            <a:r>
              <a:rPr lang="fr-CA" sz="1786" u="sng" dirty="0"/>
              <a:t> 6 à 8 mitoses 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lymphoblaste produit donc entre</a:t>
            </a:r>
            <a:r>
              <a:rPr lang="fr-CA" sz="1786" u="sng" dirty="0"/>
              <a:t> 64 et 256 lymphocytes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b="1" dirty="0">
                <a:solidFill>
                  <a:srgbClr val="FF3300"/>
                </a:solidFill>
              </a:rPr>
              <a:t>Amplification</a:t>
            </a:r>
            <a:endParaRPr lang="fr-CA" sz="1786" dirty="0"/>
          </a:p>
        </p:txBody>
      </p:sp>
      <p:sp>
        <p:nvSpPr>
          <p:cNvPr id="151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98809" y="2353165"/>
            <a:ext cx="486928" cy="15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6239" y="6371087"/>
            <a:ext cx="3921760" cy="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u="sng" dirty="0">
                <a:hlinkClick r:id="rId10" action="ppaction://hlinkfile"/>
              </a:rPr>
              <a:t>Tableaux 3.11 et 3.12 p.39 et 41</a:t>
            </a:r>
            <a:endParaRPr lang="fr-FR" sz="1964" u="sng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9247956" y="1967696"/>
            <a:ext cx="0" cy="2314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4279404" y="2078925"/>
            <a:ext cx="0" cy="173581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061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6" grpId="0" autoUpdateAnimBg="0"/>
      <p:bldP spid="151557" grpId="0" autoUpdateAnimBg="0"/>
      <p:bldP spid="15155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 dirty="0">
                <a:latin typeface="Comic Sans MS" panose="030F0702030302020204" pitchFamily="66" charset="0"/>
              </a:rPr>
              <a:t>Mégacaryocyte granuleux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257956" y="1821745"/>
            <a:ext cx="4049319" cy="46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 marL="358582" indent="-358582" defTabSz="955274">
              <a:lnSpc>
                <a:spcPct val="90000"/>
              </a:lnSpc>
              <a:spcBef>
                <a:spcPct val="20000"/>
              </a:spcBef>
            </a:pPr>
            <a:r>
              <a:rPr lang="fr-CA" sz="2000" dirty="0">
                <a:cs typeface="Times New Roman" pitchFamily="18" charset="0"/>
              </a:rPr>
              <a:t>Cytoplasme: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000" dirty="0">
                <a:cs typeface="Times New Roman" pitchFamily="18" charset="0"/>
              </a:rPr>
              <a:t>légèrement acidophile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000" dirty="0">
                <a:cs typeface="Times New Roman" pitchFamily="18" charset="0"/>
              </a:rPr>
              <a:t>contours irréguliers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r-CA" sz="2000" dirty="0">
                <a:cs typeface="Times New Roman" pitchFamily="18" charset="0"/>
              </a:rPr>
              <a:t>Noyau: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000" dirty="0">
                <a:cs typeface="Times New Roman" pitchFamily="18" charset="0"/>
              </a:rPr>
              <a:t>très polymorphe, lobes plus ou moins nombreux  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000" dirty="0">
                <a:cs typeface="Times New Roman" pitchFamily="18" charset="0"/>
              </a:rPr>
              <a:t>chromatine dense, épaisse, sombre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000" dirty="0">
                <a:cs typeface="Times New Roman" pitchFamily="18" charset="0"/>
              </a:rPr>
              <a:t>pas de nucléole</a:t>
            </a: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fr-CA" sz="2000" dirty="0">
                <a:cs typeface="Times New Roman" pitchFamily="18" charset="0"/>
              </a:rPr>
              <a:t>Granulations : nombreuses, rouge foncé (violacé)</a:t>
            </a:r>
          </a:p>
          <a:p>
            <a:pPr marL="306141" indent="-306141" defTabSz="816376">
              <a:buNone/>
            </a:pPr>
            <a:r>
              <a:rPr lang="fr-CA" sz="2000" dirty="0"/>
              <a:t>Taille: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000" dirty="0">
                <a:cs typeface="Times New Roman" pitchFamily="18" charset="0"/>
              </a:rPr>
              <a:t>60-100 </a:t>
            </a:r>
            <a:r>
              <a:rPr lang="fr-CA" sz="2000" dirty="0" err="1">
                <a:cs typeface="Times New Roman" pitchFamily="18" charset="0"/>
              </a:rPr>
              <a:t>um</a:t>
            </a:r>
            <a:endParaRPr lang="fr-CA" sz="2000" dirty="0">
              <a:cs typeface="Times New Roman" pitchFamily="18" charset="0"/>
            </a:endParaRPr>
          </a:p>
          <a:p>
            <a:pPr marL="358582" indent="-358582" defTabSz="95527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fr-CA" sz="2143" dirty="0">
              <a:cs typeface="Times New Roman" pitchFamily="18" charset="0"/>
            </a:endParaRPr>
          </a:p>
        </p:txBody>
      </p:sp>
      <p:pic>
        <p:nvPicPr>
          <p:cNvPr id="262148" name="Picture 4" descr="megacaryocyt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275" y="1821745"/>
            <a:ext cx="5657992" cy="3774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 dirty="0">
                <a:latin typeface="Comic Sans MS" panose="030F0702030302020204" pitchFamily="66" charset="0"/>
              </a:rPr>
              <a:t>Mégacaryocyte plaquettaire</a:t>
            </a:r>
            <a:br>
              <a:rPr lang="fr-CA" dirty="0">
                <a:latin typeface="Comic Sans MS" panose="030F0702030302020204" pitchFamily="66" charset="0"/>
              </a:rPr>
            </a:br>
            <a:r>
              <a:rPr lang="fr-CA" dirty="0">
                <a:latin typeface="Comic Sans MS" panose="030F0702030302020204" pitchFamily="66" charset="0"/>
              </a:rPr>
              <a:t>(thrombocytogène)</a:t>
            </a:r>
          </a:p>
        </p:txBody>
      </p:sp>
      <p:pic>
        <p:nvPicPr>
          <p:cNvPr id="263171" name="Picture 3" descr="megacaryocyte plq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518" y="1929462"/>
            <a:ext cx="5993899" cy="4380976"/>
          </a:xfrm>
          <a:prstGeom prst="rect">
            <a:avLst/>
          </a:prstGeom>
          <a:noFill/>
        </p:spPr>
      </p:pic>
      <p:sp>
        <p:nvSpPr>
          <p:cNvPr id="263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8583" y="1772816"/>
            <a:ext cx="4028813" cy="4537622"/>
          </a:xfrm>
          <a:noFill/>
          <a:ln/>
        </p:spPr>
        <p:txBody>
          <a:bodyPr vert="horz" lIns="95517" tIns="47758" rIns="95517" bIns="47758" rtlCol="0">
            <a:normAutofit/>
          </a:bodyPr>
          <a:lstStyle/>
          <a:p>
            <a:pPr marL="306141" indent="-306141" defTabSz="816376">
              <a:buNone/>
            </a:pPr>
            <a:r>
              <a:rPr lang="fr-CA" sz="2143" dirty="0"/>
              <a:t>Cytoplasme: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143" dirty="0"/>
              <a:t>granuleux ou exceptionnellement basophile</a:t>
            </a:r>
          </a:p>
          <a:p>
            <a:pPr marL="306141" indent="-306141" defTabSz="816376">
              <a:buNone/>
            </a:pPr>
            <a:r>
              <a:rPr lang="fr-CA" sz="2143" dirty="0"/>
              <a:t>Noyau: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143" dirty="0"/>
              <a:t>Pycnotique 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143" dirty="0"/>
              <a:t>chromatine lisse, sans réseau visible</a:t>
            </a:r>
          </a:p>
          <a:p>
            <a:pPr marL="306141" indent="-306141" defTabSz="816376">
              <a:buFont typeface="Wingdings" pitchFamily="2" charset="2"/>
              <a:buChar char="ü"/>
            </a:pPr>
            <a:r>
              <a:rPr lang="fr-CA" sz="2143" dirty="0"/>
              <a:t> pas de nucléole</a:t>
            </a:r>
          </a:p>
          <a:p>
            <a:pPr marL="306141" indent="-306141" defTabSz="816376">
              <a:buNone/>
            </a:pPr>
            <a:r>
              <a:rPr lang="fr-CA" sz="2400" dirty="0"/>
              <a:t>Taille:</a:t>
            </a:r>
          </a:p>
          <a:p>
            <a:pPr marL="358582" indent="-358582" defTabSz="955274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400" dirty="0">
                <a:cs typeface="Times New Roman" pitchFamily="18" charset="0"/>
              </a:rPr>
              <a:t>60-100 </a:t>
            </a:r>
            <a:r>
              <a:rPr lang="fr-CA" sz="2400" dirty="0" err="1">
                <a:cs typeface="Times New Roman" pitchFamily="18" charset="0"/>
              </a:rPr>
              <a:t>um</a:t>
            </a:r>
            <a:r>
              <a:rPr lang="fr-CA" sz="2400" dirty="0">
                <a:cs typeface="Times New Roman" pitchFamily="18" charset="0"/>
              </a:rPr>
              <a:t> ou plus</a:t>
            </a:r>
          </a:p>
          <a:p>
            <a:pPr marL="306141" indent="-306141" defTabSz="816376">
              <a:buFont typeface="Wingdings" pitchFamily="2" charset="2"/>
              <a:buChar char="ü"/>
            </a:pPr>
            <a:endParaRPr lang="fr-CA" sz="2143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Thrombocyte </a:t>
            </a:r>
            <a:r>
              <a:rPr lang="fr-CA" sz="2143"/>
              <a:t>p.133</a:t>
            </a:r>
            <a:endParaRPr lang="fr-CA"/>
          </a:p>
        </p:txBody>
      </p:sp>
      <p:pic>
        <p:nvPicPr>
          <p:cNvPr id="264195" name="Picture 3" descr="plaquett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032" y="1757966"/>
            <a:ext cx="5397203" cy="3857979"/>
          </a:xfrm>
          <a:ln/>
        </p:spPr>
      </p:pic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385516" y="1757966"/>
            <a:ext cx="3857979" cy="385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 marL="358582" indent="-358582" defTabSz="955274">
              <a:spcBef>
                <a:spcPct val="20000"/>
              </a:spcBef>
            </a:pPr>
            <a:r>
              <a:rPr lang="fr-CA" sz="2500">
                <a:cs typeface="Times New Roman" pitchFamily="18" charset="0"/>
              </a:rPr>
              <a:t>Le thrombocyte comporte</a:t>
            </a:r>
          </a:p>
          <a:p>
            <a:pPr marL="358582" indent="-358582" defTabSz="955274">
              <a:spcBef>
                <a:spcPct val="20000"/>
              </a:spcBef>
            </a:pPr>
            <a:r>
              <a:rPr lang="fr-CA" sz="2500">
                <a:cs typeface="Times New Roman" pitchFamily="18" charset="0"/>
              </a:rPr>
              <a:t>deux parties;</a:t>
            </a:r>
          </a:p>
          <a:p>
            <a:pPr marL="358582" indent="-358582" defTabSz="955274">
              <a:spcBef>
                <a:spcPct val="20000"/>
              </a:spcBef>
            </a:pPr>
            <a:r>
              <a:rPr lang="fr-CA" sz="1071">
                <a:cs typeface="Times New Roman" pitchFamily="18" charset="0"/>
              </a:rPr>
              <a:t> </a:t>
            </a:r>
          </a:p>
          <a:p>
            <a:pPr marL="358582" indent="-358582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>
                <a:cs typeface="Times New Roman" pitchFamily="18" charset="0"/>
              </a:rPr>
              <a:t>l’hyalomère est la zone périphérique homogène, hyaline</a:t>
            </a:r>
          </a:p>
          <a:p>
            <a:pPr marL="358582" indent="-358582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>
                <a:cs typeface="Times New Roman" pitchFamily="18" charset="0"/>
              </a:rPr>
              <a:t>le chromomère (granulomère) est la partie centrale constituée de granulations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Thrombocyte </a:t>
            </a:r>
            <a:r>
              <a:rPr lang="fr-CA" sz="2143"/>
              <a:t>p.134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416530" y="1844824"/>
            <a:ext cx="9901486" cy="41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 marL="358582" indent="-358582" defTabSz="955274">
              <a:spcBef>
                <a:spcPct val="20000"/>
              </a:spcBef>
            </a:pPr>
            <a:r>
              <a:rPr lang="fr-CA" sz="1071" dirty="0">
                <a:cs typeface="Times New Roman" pitchFamily="18" charset="0"/>
              </a:rPr>
              <a:t> </a:t>
            </a:r>
          </a:p>
          <a:p>
            <a:pPr marL="358582" indent="-358582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L’hyalomère : </a:t>
            </a: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Microtubules   </a:t>
            </a:r>
            <a:r>
              <a:rPr lang="fr-CA" sz="1786" dirty="0">
                <a:cs typeface="Times New Roman" pitchFamily="18" charset="0"/>
              </a:rPr>
              <a:t>(Maintient de la forme discoïde et formation de pseudopodes)</a:t>
            </a: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Microfilaments </a:t>
            </a:r>
            <a:r>
              <a:rPr lang="fr-CA" sz="1786" dirty="0"/>
              <a:t>(Contraction plaquettaires lors d’activation de la plaquette)</a:t>
            </a:r>
            <a:endParaRPr lang="fr-CA" sz="1786" dirty="0">
              <a:cs typeface="Times New Roman" pitchFamily="18" charset="0"/>
            </a:endParaRP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Canalicules </a:t>
            </a:r>
          </a:p>
          <a:p>
            <a:pPr marL="1193383" lvl="2" indent="-238110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Ouverts: Vacuole et conduit </a:t>
            </a:r>
            <a:r>
              <a:rPr lang="fr-CA" sz="1786" dirty="0">
                <a:cs typeface="Times New Roman" pitchFamily="18" charset="0"/>
              </a:rPr>
              <a:t>(adsorption et concentration + </a:t>
            </a:r>
            <a:r>
              <a:rPr lang="fr-CA" sz="1607" dirty="0"/>
              <a:t>sécrétion</a:t>
            </a:r>
            <a:r>
              <a:rPr lang="fr-CA" sz="1786" dirty="0">
                <a:cs typeface="Times New Roman" pitchFamily="18" charset="0"/>
              </a:rPr>
              <a:t>)</a:t>
            </a:r>
          </a:p>
          <a:p>
            <a:pPr marL="1193383" lvl="2" indent="-238110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Denses:  REL résiduel </a:t>
            </a:r>
            <a:r>
              <a:rPr lang="fr-CA" sz="1786" dirty="0">
                <a:cs typeface="Times New Roman" pitchFamily="18" charset="0"/>
              </a:rPr>
              <a:t>(contient principalement du Ca++)</a:t>
            </a: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Glycogène   </a:t>
            </a:r>
            <a:r>
              <a:rPr lang="fr-CA" sz="1607" dirty="0"/>
              <a:t>(Réserve d’énergie pour la plaquette « contraction »)</a:t>
            </a: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fr-CA" sz="2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Thrombocyte </a:t>
            </a:r>
            <a:r>
              <a:rPr lang="fr-CA" sz="2143"/>
              <a:t>p.135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85514" y="1844824"/>
            <a:ext cx="9901486" cy="385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17" tIns="47758" rIns="95517" bIns="47758"/>
          <a:lstStyle/>
          <a:p>
            <a:pPr marL="358582" indent="-358582" defTabSz="955274">
              <a:spcBef>
                <a:spcPct val="20000"/>
              </a:spcBef>
            </a:pPr>
            <a:r>
              <a:rPr lang="fr-CA" sz="1071" dirty="0">
                <a:cs typeface="Times New Roman" pitchFamily="18" charset="0"/>
              </a:rPr>
              <a:t> </a:t>
            </a:r>
          </a:p>
          <a:p>
            <a:pPr marL="358582" indent="-358582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Le chromomère :</a:t>
            </a: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Granulations:</a:t>
            </a:r>
          </a:p>
          <a:p>
            <a:pPr marL="1193383" lvl="2" indent="-238110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Alpha  </a:t>
            </a:r>
            <a:r>
              <a:rPr lang="fr-CA" sz="1786" dirty="0">
                <a:cs typeface="Times New Roman" pitchFamily="18" charset="0"/>
              </a:rPr>
              <a:t>(plus petites et plus nombreuses, contenu très varié)</a:t>
            </a:r>
          </a:p>
          <a:p>
            <a:pPr marL="1193383" lvl="2" indent="-238110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Denses  </a:t>
            </a:r>
            <a:r>
              <a:rPr lang="fr-CA" sz="1786" dirty="0"/>
              <a:t>(plus grandes et plus opaques)</a:t>
            </a:r>
            <a:endParaRPr lang="fr-CA" sz="1786" dirty="0">
              <a:cs typeface="Times New Roman" pitchFamily="18" charset="0"/>
            </a:endParaRPr>
          </a:p>
          <a:p>
            <a:pPr marL="1193383" lvl="2" indent="-238110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Lysosomes  </a:t>
            </a:r>
            <a:r>
              <a:rPr lang="fr-CA" sz="1607" dirty="0"/>
              <a:t>(Impliqué dans l’autolyse plaquettaire)</a:t>
            </a:r>
          </a:p>
          <a:p>
            <a:pPr marL="1193383" lvl="2" indent="-238110" defTabSz="955274">
              <a:spcBef>
                <a:spcPct val="20000"/>
              </a:spcBef>
              <a:buClr>
                <a:schemeClr val="accent1"/>
              </a:buClr>
            </a:pPr>
            <a:r>
              <a:rPr lang="fr-CA" sz="1607" dirty="0"/>
              <a:t>Les granulations sont excrétées par les canalicule ouvert lors de l’activation des plaquettes</a:t>
            </a:r>
            <a:endParaRPr lang="fr-CA" sz="2500" dirty="0">
              <a:cs typeface="Times New Roman" pitchFamily="18" charset="0"/>
            </a:endParaRP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Mitochondries</a:t>
            </a:r>
          </a:p>
          <a:p>
            <a:pPr marL="776691" lvl="1" indent="-299055" defTabSz="955274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fr-CA" sz="2500" dirty="0">
                <a:cs typeface="Times New Roman" pitchFamily="18" charset="0"/>
              </a:rPr>
              <a:t>Vacuoles</a:t>
            </a:r>
            <a:endParaRPr lang="fr-CA" sz="1786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492" y="214490"/>
            <a:ext cx="9258017" cy="1342302"/>
          </a:xfrm>
        </p:spPr>
        <p:txBody>
          <a:bodyPr>
            <a:normAutofit fontScale="90000"/>
          </a:bodyPr>
          <a:lstStyle/>
          <a:p>
            <a:pPr defTabSz="816376"/>
            <a:r>
              <a:rPr lang="fr-CA" sz="3928" dirty="0"/>
              <a:t>Amplification et maturation de la lignée plaquettaire</a:t>
            </a:r>
            <a:br>
              <a:rPr lang="fr-CA" sz="3928" dirty="0"/>
            </a:br>
            <a:endParaRPr lang="fr-CA" sz="3928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492" y="1700808"/>
            <a:ext cx="4757985" cy="2422221"/>
          </a:xfrm>
        </p:spPr>
        <p:txBody>
          <a:bodyPr>
            <a:normAutofit/>
          </a:bodyPr>
          <a:lstStyle/>
          <a:p>
            <a:pPr marL="306141" indent="-306141" defTabSz="816376">
              <a:buNone/>
            </a:pPr>
            <a:r>
              <a:rPr lang="fr-CA" sz="2500" b="1" dirty="0"/>
              <a:t>Mégacaryoblaste</a:t>
            </a:r>
            <a:r>
              <a:rPr lang="fr-CA" sz="2500" dirty="0"/>
              <a:t> : </a:t>
            </a:r>
          </a:p>
          <a:p>
            <a:pPr marL="306141" indent="-306141" defTabSz="816376"/>
            <a:r>
              <a:rPr lang="fr-CA" sz="2500" dirty="0"/>
              <a:t>ADN se réplique mais la cellule ne se divise pas…</a:t>
            </a:r>
          </a:p>
          <a:p>
            <a:pPr marL="306141" indent="-306141" defTabSz="816376">
              <a:buNone/>
            </a:pPr>
            <a:r>
              <a:rPr lang="fr-CA" sz="2500" dirty="0"/>
              <a:t>    (2 </a:t>
            </a:r>
            <a:r>
              <a:rPr lang="fr-CA" sz="2500" dirty="0" err="1"/>
              <a:t>endomytose</a:t>
            </a:r>
            <a:r>
              <a:rPr lang="fr-CA" sz="2500" dirty="0"/>
              <a:t>)</a:t>
            </a:r>
          </a:p>
          <a:p>
            <a:pPr marL="306141" indent="-306141" defTabSz="816376"/>
            <a:r>
              <a:rPr lang="fr-CA" sz="2500" dirty="0"/>
              <a:t>4N à 8N</a:t>
            </a: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5529015" y="1671325"/>
            <a:ext cx="4757985" cy="23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06141" indent="-306141">
              <a:spcBef>
                <a:spcPct val="20000"/>
              </a:spcBef>
              <a:buClr>
                <a:schemeClr val="tx2"/>
              </a:buClr>
            </a:pPr>
            <a:r>
              <a:rPr lang="fr-CA" sz="2500" b="1" dirty="0"/>
              <a:t>Mégacaryocytes basophiles</a:t>
            </a:r>
            <a:r>
              <a:rPr lang="fr-CA" sz="2500" dirty="0"/>
              <a:t> :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fr-CA" sz="2500" dirty="0"/>
              <a:t>(3 autres </a:t>
            </a:r>
            <a:r>
              <a:rPr lang="fr-CA" sz="2500" dirty="0" err="1"/>
              <a:t>endomytose</a:t>
            </a:r>
            <a:r>
              <a:rPr lang="fr-CA" sz="2500" dirty="0"/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fr-CA" sz="2500" dirty="0"/>
              <a:t>Noyaux de 8N, 16N, 32N et 64 N</a:t>
            </a:r>
          </a:p>
          <a:p>
            <a:pPr marL="306141" indent="-306141">
              <a:spcBef>
                <a:spcPct val="20000"/>
              </a:spcBef>
              <a:buClr>
                <a:schemeClr val="tx2"/>
              </a:buClr>
            </a:pPr>
            <a:r>
              <a:rPr lang="fr-CA" sz="2500" dirty="0"/>
              <a:t>Temps de maturation : 5 jours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643469" y="3889984"/>
            <a:ext cx="9258017" cy="9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 anchor="ctr"/>
          <a:lstStyle/>
          <a:p>
            <a:pPr algn="ctr"/>
            <a:r>
              <a:rPr lang="fr-CA" sz="3928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Régulation de la thrombopoïèse 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751012" y="4725144"/>
            <a:ext cx="9258017" cy="158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5" tIns="47752" rIns="95505" bIns="47752"/>
          <a:lstStyle/>
          <a:p>
            <a:pPr marL="306141" indent="-30614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Court terme : réserves de plaquettes dans la rate</a:t>
            </a:r>
          </a:p>
          <a:p>
            <a:pPr marL="306141" indent="-30614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Thrombopoïétine (TPO) : </a:t>
            </a:r>
            <a:r>
              <a:rPr lang="fr-CA" sz="2500" dirty="0" err="1"/>
              <a:t>endomultiplication</a:t>
            </a:r>
            <a:r>
              <a:rPr lang="fr-CA" sz="2500" dirty="0"/>
              <a:t> et maturation</a:t>
            </a:r>
          </a:p>
          <a:p>
            <a:pPr marL="306141" indent="-30614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500" dirty="0"/>
              <a:t>TSF ou Meg-CSF : différenciation des cellules souches.</a:t>
            </a:r>
          </a:p>
          <a:p>
            <a:pPr marL="306141" indent="-30614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endParaRPr lang="fr-CA" sz="2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Passage des cellules dans le sang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48" y="1988840"/>
            <a:ext cx="10009112" cy="4176464"/>
          </a:xfrm>
        </p:spPr>
        <p:txBody>
          <a:bodyPr>
            <a:normAutofit lnSpcReduction="10000"/>
          </a:bodyPr>
          <a:lstStyle/>
          <a:p>
            <a:pPr marL="663306" lvl="1" indent="-255118" defTabSz="816376"/>
            <a:r>
              <a:rPr lang="fr-CA" sz="2500" dirty="0"/>
              <a:t>Émission de pseudopodes à travers la paroi sinusoïdes de la moelle et rupture dans la circulation des pseudopodes.</a:t>
            </a:r>
          </a:p>
          <a:p>
            <a:pPr marL="663306" lvl="1" indent="-255118" defTabSz="816376"/>
            <a:r>
              <a:rPr lang="fr-CA" sz="2500" dirty="0"/>
              <a:t>Passage des MGC plaquettaire à travers la paroi sinusoïdes  et bris au niveau des capillaires pulmonaires.</a:t>
            </a:r>
          </a:p>
          <a:p>
            <a:pPr marL="663306" lvl="1" indent="-255118" defTabSz="816376"/>
            <a:r>
              <a:rPr lang="fr-CA" sz="2500" dirty="0"/>
              <a:t>Rupture des MGC plaquettaire dans la moelle.</a:t>
            </a:r>
          </a:p>
          <a:p>
            <a:pPr marL="663306" lvl="1" indent="-255118" defTabSz="816376"/>
            <a:r>
              <a:rPr lang="fr-CA" sz="2500" dirty="0"/>
              <a:t>On estime qu’</a:t>
            </a:r>
            <a:r>
              <a:rPr lang="fr-CA" sz="2500" b="1" u="sng" dirty="0"/>
              <a:t>un</a:t>
            </a:r>
            <a:r>
              <a:rPr lang="fr-CA" sz="2500" dirty="0"/>
              <a:t> mégacaryocyte produit entre </a:t>
            </a:r>
            <a:r>
              <a:rPr lang="fr-CA" sz="2500" b="1" u="sng" dirty="0"/>
              <a:t>1000</a:t>
            </a:r>
            <a:r>
              <a:rPr lang="fr-CA" sz="2500" dirty="0"/>
              <a:t> et </a:t>
            </a:r>
            <a:r>
              <a:rPr lang="fr-CA" sz="2500" b="1" u="sng" dirty="0"/>
              <a:t>8000</a:t>
            </a:r>
            <a:r>
              <a:rPr lang="fr-CA" sz="2500" dirty="0"/>
              <a:t> plaquettes</a:t>
            </a:r>
          </a:p>
          <a:p>
            <a:pPr marL="663306" lvl="1" indent="-255118" defTabSz="816376">
              <a:buNone/>
            </a:pPr>
            <a:endParaRPr lang="fr-CA" sz="2500" dirty="0"/>
          </a:p>
          <a:p>
            <a:pPr marL="306141" indent="-306141" defTabSz="816376"/>
            <a:r>
              <a:rPr lang="fr-CA" sz="3214" dirty="0"/>
              <a:t>Répartition</a:t>
            </a:r>
          </a:p>
          <a:p>
            <a:pPr marL="663306" lvl="1" indent="-255118" defTabSz="816376"/>
            <a:r>
              <a:rPr lang="fr-CA" sz="2500" dirty="0"/>
              <a:t>2/3 dans le sang</a:t>
            </a:r>
          </a:p>
          <a:p>
            <a:pPr marL="663306" lvl="1" indent="-255118" defTabSz="816376"/>
            <a:r>
              <a:rPr lang="fr-CA" sz="2500" dirty="0"/>
              <a:t>1/3 dans la rate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Propriétés biologiques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06141" indent="-306141" defTabSz="816376"/>
            <a:r>
              <a:rPr lang="fr-CA" sz="2946" dirty="0"/>
              <a:t>Déformabilité : déformables </a:t>
            </a:r>
          </a:p>
          <a:p>
            <a:pPr marL="306141" indent="-306141" defTabSz="816376">
              <a:buNone/>
            </a:pPr>
            <a:r>
              <a:rPr lang="fr-CA" sz="2946" dirty="0"/>
              <a:t>   Ils sont cependant discoïde dans la circulation</a:t>
            </a:r>
          </a:p>
          <a:p>
            <a:pPr marL="306141" indent="-306141" defTabSz="816376">
              <a:buNone/>
            </a:pPr>
            <a:endParaRPr lang="fr-CA" sz="2946" dirty="0"/>
          </a:p>
          <a:p>
            <a:pPr marL="306141" indent="-306141" defTabSz="816376"/>
            <a:r>
              <a:rPr lang="fr-CA" sz="2946" dirty="0"/>
              <a:t>Mobilité : elles ne sont pas mobiles</a:t>
            </a:r>
          </a:p>
          <a:p>
            <a:pPr marL="306141" indent="-306141" defTabSz="816376"/>
            <a:endParaRPr lang="fr-CA" sz="2946" dirty="0"/>
          </a:p>
          <a:p>
            <a:pPr marL="306141" indent="-306141" defTabSz="816376"/>
            <a:r>
              <a:rPr lang="fr-CA" sz="2946" dirty="0"/>
              <a:t>Formation de pseudopodes : augmente la surface membranaire pour facilité les interactions avec les autres plaquettes et les facteurs de coagulation</a:t>
            </a:r>
          </a:p>
          <a:p>
            <a:pPr marL="306141" indent="-306141" defTabSz="816376">
              <a:buNone/>
            </a:pPr>
            <a:endParaRPr lang="fr-CA" sz="2946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Valeurs normales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996" y="1845734"/>
            <a:ext cx="9361040" cy="3959530"/>
          </a:xfrm>
        </p:spPr>
        <p:txBody>
          <a:bodyPr>
            <a:normAutofit/>
          </a:bodyPr>
          <a:lstStyle/>
          <a:p>
            <a:pPr marL="306141" indent="-306141" defTabSz="816376"/>
            <a:r>
              <a:rPr lang="fr-CA" sz="3200" dirty="0"/>
              <a:t>Dans le sang circulant : 130 à 440 x 10</a:t>
            </a:r>
            <a:r>
              <a:rPr lang="fr-CA" sz="3200" baseline="30000" dirty="0"/>
              <a:t>9</a:t>
            </a:r>
            <a:r>
              <a:rPr lang="fr-CA" sz="3200" dirty="0"/>
              <a:t>/L</a:t>
            </a:r>
          </a:p>
          <a:p>
            <a:pPr marL="306141" indent="-306141" defTabSz="816376"/>
            <a:r>
              <a:rPr lang="fr-CA" sz="3200" dirty="0"/>
              <a:t>Les valeurs normales sont semblables l’adulte, l’enfant et nouveau-né.</a:t>
            </a:r>
          </a:p>
          <a:p>
            <a:pPr marL="306141" indent="-306141" defTabSz="816376"/>
            <a:r>
              <a:rPr lang="fr-CA" sz="3200" dirty="0"/>
              <a:t>Production journalière: 35 à 45 x 10</a:t>
            </a:r>
            <a:r>
              <a:rPr lang="fr-CA" sz="3200" baseline="30000" dirty="0"/>
              <a:t>9</a:t>
            </a:r>
            <a:r>
              <a:rPr lang="fr-CA" sz="3200" dirty="0"/>
              <a:t>/L nouvelles plaquettes arrive dans le sang.</a:t>
            </a:r>
          </a:p>
          <a:p>
            <a:pPr marL="306141" indent="-306141" defTabSz="816376">
              <a:buNone/>
            </a:pPr>
            <a:endParaRPr lang="fr-CA" sz="3200" dirty="0"/>
          </a:p>
          <a:p>
            <a:pPr marL="306141" indent="-306141" defTabSz="816376"/>
            <a:endParaRPr lang="fr-CA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Durée de vie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06141" indent="-306141" defTabSz="816376"/>
            <a:r>
              <a:rPr lang="fr-CA" sz="2946" dirty="0"/>
              <a:t>9 à 12 jours dans le sang</a:t>
            </a:r>
          </a:p>
          <a:p>
            <a:pPr marL="306141" indent="-306141" defTabSz="816376"/>
            <a:r>
              <a:rPr lang="fr-CA" sz="2946" dirty="0"/>
              <a:t>Au laboratoire : la conservation est difficile</a:t>
            </a:r>
          </a:p>
          <a:p>
            <a:pPr marL="724250" lvl="1" indent="-306141" defTabSz="816376"/>
            <a:r>
              <a:rPr lang="fr-CA" sz="2589" dirty="0">
                <a:solidFill>
                  <a:srgbClr val="FF3300"/>
                </a:solidFill>
              </a:rPr>
              <a:t>On les conservent à 22°C dans un sac de plastique spécial, perméable aux gaz (O2 et CO2), mélangé doucement et constamment.  					</a:t>
            </a:r>
          </a:p>
          <a:p>
            <a:pPr marL="724250" lvl="1" indent="-306141" defTabSz="816376"/>
            <a:r>
              <a:rPr lang="fr-CA" sz="2589" dirty="0">
                <a:solidFill>
                  <a:srgbClr val="FF3300"/>
                </a:solidFill>
              </a:rPr>
              <a:t>Elles se conserveront 5 jours.</a:t>
            </a:r>
          </a:p>
          <a:p>
            <a:pPr marL="306141" indent="-306141" defTabSz="816376"/>
            <a:r>
              <a:rPr lang="fr-CA" sz="2946" dirty="0"/>
              <a:t>Détruite par la congélation ordinaire.</a:t>
            </a:r>
          </a:p>
          <a:p>
            <a:pPr marL="306141" indent="-306141" defTabSz="816376"/>
            <a:r>
              <a:rPr lang="fr-CA" sz="2946" dirty="0"/>
              <a:t>Pour conserver les plaquettes plus longtemps, elles seront congelées dans l’azote liquide.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8192" y="459689"/>
            <a:ext cx="9116283" cy="8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72282"/>
            <a:r>
              <a:rPr lang="fr-CA" sz="3214" dirty="0"/>
              <a:t>Monoblaste, </a:t>
            </a:r>
            <a:r>
              <a:rPr lang="fr-CA" sz="3214" dirty="0" err="1"/>
              <a:t>Promonocyte</a:t>
            </a:r>
            <a:r>
              <a:rPr lang="fr-CA" sz="3214" dirty="0"/>
              <a:t>, Monocyte</a:t>
            </a:r>
            <a:endParaRPr lang="fr-CA" sz="3214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E:\256\LEUKO\MONOBL4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409" y="1515587"/>
            <a:ext cx="3835302" cy="2891359"/>
          </a:xfrm>
          <a:prstGeom prst="rect">
            <a:avLst/>
          </a:prstGeom>
          <a:noFill/>
        </p:spPr>
      </p:pic>
      <p:pic>
        <p:nvPicPr>
          <p:cNvPr id="1027" name="Picture 3" descr="E:\256\LEUKO\MONO3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1548" y="1451807"/>
            <a:ext cx="3835302" cy="2891359"/>
          </a:xfrm>
          <a:prstGeom prst="rect">
            <a:avLst/>
          </a:prstGeom>
          <a:noFill/>
        </p:spPr>
      </p:pic>
      <p:pic>
        <p:nvPicPr>
          <p:cNvPr id="1028" name="Picture 4" descr="E:\256\LEUKO\PROMO4.B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5849" y="1480325"/>
            <a:ext cx="3835302" cy="2891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246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/>
              <a:t>Morphologie plaquettaire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6141" indent="-306141" defTabSz="816376"/>
            <a:r>
              <a:rPr lang="fr-CA" sz="3214" dirty="0"/>
              <a:t>Population hétérogène, la taille varie de 1 à 4 </a:t>
            </a:r>
            <a:r>
              <a:rPr lang="fr-CA" sz="3214" dirty="0">
                <a:sym typeface="Symbol" pitchFamily="18" charset="2"/>
              </a:rPr>
              <a:t>m de diamètre.</a:t>
            </a:r>
          </a:p>
          <a:p>
            <a:pPr marL="306141" indent="-306141" defTabSz="816376"/>
            <a:r>
              <a:rPr lang="fr-CA" sz="3214" dirty="0">
                <a:sym typeface="Symbol" pitchFamily="18" charset="2"/>
              </a:rPr>
              <a:t>Lors d’une </a:t>
            </a:r>
            <a:r>
              <a:rPr lang="fr-CA" sz="3214" dirty="0" err="1">
                <a:sym typeface="Symbol" pitchFamily="18" charset="2"/>
              </a:rPr>
              <a:t>thrombopoïèse</a:t>
            </a:r>
            <a:r>
              <a:rPr lang="fr-CA" sz="3214" dirty="0">
                <a:sym typeface="Symbol" pitchFamily="18" charset="2"/>
              </a:rPr>
              <a:t>  accéléré elles peuvent atteindre </a:t>
            </a:r>
            <a:r>
              <a:rPr lang="fr-CA" sz="3214" dirty="0">
                <a:solidFill>
                  <a:srgbClr val="FF3300"/>
                </a:solidFill>
                <a:sym typeface="Symbol" pitchFamily="18" charset="2"/>
              </a:rPr>
              <a:t>10 m de diamètre.</a:t>
            </a:r>
          </a:p>
          <a:p>
            <a:pPr marL="306141" indent="-306141" defTabSz="816376"/>
            <a:r>
              <a:rPr lang="fr-CA" sz="3214" dirty="0">
                <a:sym typeface="Symbol" pitchFamily="18" charset="2"/>
              </a:rPr>
              <a:t>Elles sont de formes variables : disque régulier, étoile, cigare, papillon,</a:t>
            </a:r>
          </a:p>
          <a:p>
            <a:pPr marL="306141" indent="-306141" defTabSz="816376"/>
            <a:r>
              <a:rPr lang="fr-CA" sz="3214" dirty="0">
                <a:sym typeface="Symbol" pitchFamily="18" charset="2"/>
              </a:rPr>
              <a:t>Coloration : uniforme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6376"/>
            <a:r>
              <a:rPr lang="fr-CA" dirty="0"/>
              <a:t>Pathologies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06141" indent="-306141" defTabSz="816376"/>
            <a:r>
              <a:rPr lang="fr-CA" sz="2800" dirty="0" err="1"/>
              <a:t>Thrombocytopénies</a:t>
            </a:r>
            <a:r>
              <a:rPr lang="fr-CA" sz="2800" dirty="0"/>
              <a:t> : </a:t>
            </a:r>
          </a:p>
          <a:p>
            <a:pPr marL="724250" lvl="1" indent="-306141" defTabSz="816376"/>
            <a:r>
              <a:rPr lang="fr-CA" sz="2800" dirty="0"/>
              <a:t>Hémorragies</a:t>
            </a:r>
          </a:p>
          <a:p>
            <a:pPr marL="724250" lvl="1" indent="-306141" defTabSz="816376"/>
            <a:r>
              <a:rPr lang="fr-CA" sz="2800" dirty="0"/>
              <a:t>Défaut de production des plaquettes</a:t>
            </a:r>
          </a:p>
          <a:p>
            <a:pPr marL="724250" lvl="1" indent="-306141" defTabSz="816376"/>
            <a:r>
              <a:rPr lang="fr-CA" sz="2800" dirty="0"/>
              <a:t>Destruction excessive (anticorps)</a:t>
            </a:r>
          </a:p>
          <a:p>
            <a:pPr marL="724250" lvl="1" indent="-306141" defTabSz="816376"/>
            <a:r>
              <a:rPr lang="fr-CA" sz="2800" dirty="0"/>
              <a:t>Séquestration splénique</a:t>
            </a:r>
          </a:p>
          <a:p>
            <a:pPr marL="724250" lvl="1" indent="-306141" defTabSz="816376">
              <a:buNone/>
            </a:pPr>
            <a:endParaRPr lang="fr-CA" sz="2800" dirty="0"/>
          </a:p>
          <a:p>
            <a:pPr marL="306141" indent="-306141" defTabSz="816376"/>
            <a:r>
              <a:rPr lang="fr-CA" sz="2800" dirty="0" err="1"/>
              <a:t>Thrombocytose</a:t>
            </a:r>
            <a:r>
              <a:rPr lang="fr-CA" sz="2800" dirty="0"/>
              <a:t> : </a:t>
            </a:r>
          </a:p>
          <a:p>
            <a:pPr marL="724250" lvl="1" indent="-306141" defTabSz="816376"/>
            <a:r>
              <a:rPr lang="fr-CA" sz="2800" dirty="0"/>
              <a:t>Syndromes </a:t>
            </a:r>
            <a:r>
              <a:rPr lang="fr-CA" sz="2800" dirty="0" err="1"/>
              <a:t>myéloprolifératifs</a:t>
            </a:r>
            <a:endParaRPr lang="fr-CA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90857" y="1908202"/>
            <a:ext cx="10006368" cy="34497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sz="2143" dirty="0"/>
              <a:t>Organes hématopoïétiques</a:t>
            </a:r>
          </a:p>
          <a:p>
            <a:pPr lvl="1">
              <a:lnSpc>
                <a:spcPct val="90000"/>
              </a:lnSpc>
            </a:pPr>
            <a:r>
              <a:rPr lang="fr-CA" sz="1964" b="1" u="sng" dirty="0"/>
              <a:t>La moelle osseuse (le principale)</a:t>
            </a:r>
          </a:p>
          <a:p>
            <a:pPr lvl="1">
              <a:lnSpc>
                <a:spcPct val="90000"/>
              </a:lnSpc>
            </a:pPr>
            <a:r>
              <a:rPr lang="fr-CA" sz="1964" u="sng" dirty="0"/>
              <a:t>Le foie</a:t>
            </a:r>
          </a:p>
          <a:p>
            <a:pPr lvl="1">
              <a:lnSpc>
                <a:spcPct val="90000"/>
              </a:lnSpc>
            </a:pPr>
            <a:r>
              <a:rPr lang="fr-CA" sz="1964" u="sng" dirty="0">
                <a:solidFill>
                  <a:srgbClr val="FF0000"/>
                </a:solidFill>
              </a:rPr>
              <a:t>La rate</a:t>
            </a:r>
            <a:r>
              <a:rPr lang="fr-CA" sz="1964" dirty="0">
                <a:solidFill>
                  <a:srgbClr val="FF0000"/>
                </a:solidFill>
              </a:rPr>
              <a:t> </a:t>
            </a:r>
            <a:r>
              <a:rPr lang="fr-CA" sz="1964" dirty="0"/>
              <a:t>	</a:t>
            </a:r>
            <a:r>
              <a:rPr lang="fr-CA" sz="1964" dirty="0">
                <a:solidFill>
                  <a:srgbClr val="FF3300"/>
                </a:solidFill>
                <a:hlinkClick r:id="rId7" action="ppaction://hlinkfile"/>
              </a:rPr>
              <a:t>Figure 3.8 p.49</a:t>
            </a:r>
            <a:endParaRPr lang="fr-CA" sz="1964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964" dirty="0"/>
              <a:t>	(</a:t>
            </a:r>
            <a:r>
              <a:rPr lang="fr-CA" sz="1964" dirty="0" err="1"/>
              <a:t>Lymphocytopoïèse</a:t>
            </a:r>
            <a:r>
              <a:rPr lang="fr-CA" sz="1964" dirty="0"/>
              <a:t> très importante chez l’enfant qui persiste toute la vie)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964" dirty="0"/>
              <a:t>	(les réticulocytes terminent leur maturation principalement dans la rate)</a:t>
            </a:r>
          </a:p>
          <a:p>
            <a:pPr lvl="1">
              <a:lnSpc>
                <a:spcPct val="90000"/>
              </a:lnSpc>
            </a:pPr>
            <a:r>
              <a:rPr lang="fr-CA" sz="1964" dirty="0">
                <a:solidFill>
                  <a:srgbClr val="FF0000"/>
                </a:solidFill>
              </a:rPr>
              <a:t>Les amygdales</a:t>
            </a:r>
          </a:p>
          <a:p>
            <a:pPr lvl="1">
              <a:lnSpc>
                <a:spcPct val="90000"/>
              </a:lnSpc>
            </a:pPr>
            <a:r>
              <a:rPr lang="fr-CA" sz="1964" dirty="0">
                <a:solidFill>
                  <a:srgbClr val="FF0000"/>
                </a:solidFill>
              </a:rPr>
              <a:t>Les ganglions lymphatiques </a:t>
            </a:r>
            <a:r>
              <a:rPr lang="fr-CA" sz="1964" dirty="0"/>
              <a:t>(maturation des lymphocytes)	 </a:t>
            </a:r>
            <a:r>
              <a:rPr lang="fr-CA" sz="1964" dirty="0">
                <a:solidFill>
                  <a:srgbClr val="FF3300"/>
                </a:solidFill>
                <a:hlinkClick r:id="rId8" action="ppaction://hlinkfile"/>
              </a:rPr>
              <a:t>Figure 3.7 p.48</a:t>
            </a:r>
            <a:endParaRPr lang="fr-CA" sz="1964" dirty="0"/>
          </a:p>
          <a:p>
            <a:pPr lvl="1">
              <a:lnSpc>
                <a:spcPct val="90000"/>
              </a:lnSpc>
            </a:pPr>
            <a:r>
              <a:rPr lang="fr-CA" sz="1964" u="sng" dirty="0">
                <a:solidFill>
                  <a:srgbClr val="FF0000"/>
                </a:solidFill>
              </a:rPr>
              <a:t>Le thymus</a:t>
            </a:r>
            <a:r>
              <a:rPr lang="fr-CA" sz="1964" dirty="0">
                <a:solidFill>
                  <a:srgbClr val="FF0000"/>
                </a:solidFill>
              </a:rPr>
              <a:t> </a:t>
            </a:r>
            <a:r>
              <a:rPr lang="fr-CA" sz="1964" dirty="0"/>
              <a:t>(à la puberté, son activité diminue rapidement)</a:t>
            </a:r>
          </a:p>
          <a:p>
            <a:pPr lvl="1">
              <a:lnSpc>
                <a:spcPct val="90000"/>
              </a:lnSpc>
            </a:pPr>
            <a:r>
              <a:rPr lang="fr-CA" sz="1964" dirty="0"/>
              <a:t>La paroi de l’intestin (plaque de Peyer)</a:t>
            </a:r>
          </a:p>
        </p:txBody>
      </p:sp>
      <p:sp>
        <p:nvSpPr>
          <p:cNvPr id="1556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390239"/>
            <a:ext cx="9260851" cy="5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(SUITE)  </a:t>
            </a:r>
            <a:r>
              <a:rPr lang="fr-CA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Hématopoïèse (p.45 et 51) </a:t>
            </a:r>
            <a:endParaRPr lang="fr-FR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857" y="5805264"/>
            <a:ext cx="10006368" cy="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Genèse des cellules sanguines chez le fœtus	</a:t>
            </a:r>
            <a:r>
              <a:rPr lang="fr-CA" sz="1964" dirty="0">
                <a:solidFill>
                  <a:srgbClr val="FF3300"/>
                </a:solidFill>
                <a:hlinkClick r:id="rId9" action="ppaction://hlinkfile"/>
              </a:rPr>
              <a:t>Figure 3.5  p.46</a:t>
            </a:r>
            <a:endParaRPr lang="fr-CA" sz="1964" dirty="0"/>
          </a:p>
        </p:txBody>
      </p:sp>
      <p:sp>
        <p:nvSpPr>
          <p:cNvPr id="1556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0632" y="4650741"/>
            <a:ext cx="10006368" cy="70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endParaRPr lang="fr-CA" sz="2500" b="1">
              <a:solidFill>
                <a:srgbClr val="FF33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857" y="5357990"/>
            <a:ext cx="10006368" cy="5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</a:pPr>
            <a:r>
              <a:rPr lang="fr-CA" sz="1607" dirty="0"/>
              <a:t>N.B.: La rate, les amygdales, les ganglions et le thymus sont aussi des organes du système lymphatique.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116" y="329151"/>
            <a:ext cx="7467527" cy="631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28269" y="1988840"/>
            <a:ext cx="10030462" cy="4217982"/>
          </a:xfrm>
        </p:spPr>
        <p:txBody>
          <a:bodyPr>
            <a:normAutofit lnSpcReduction="10000"/>
          </a:bodyPr>
          <a:lstStyle/>
          <a:p>
            <a:pPr marL="426614" indent="-426614" defTabSz="1138108"/>
            <a:r>
              <a:rPr lang="fr-CA" sz="2500" dirty="0"/>
              <a:t>Système </a:t>
            </a:r>
            <a:r>
              <a:rPr lang="fr-CA" sz="2500" dirty="0" err="1"/>
              <a:t>réticulohistiocytaire</a:t>
            </a:r>
            <a:r>
              <a:rPr lang="fr-CA" sz="2500" dirty="0"/>
              <a:t> (SRH)</a:t>
            </a:r>
          </a:p>
          <a:p>
            <a:pPr marL="922676" lvl="1" indent="-355748" defTabSz="1138108"/>
            <a:r>
              <a:rPr lang="fr-CA" sz="2143" dirty="0"/>
              <a:t>Synonymes multiples:  Système réticulo-endothélial (SRE), Système </a:t>
            </a:r>
            <a:r>
              <a:rPr lang="fr-CA" sz="2143" dirty="0" err="1"/>
              <a:t>histiomonocytaire</a:t>
            </a:r>
            <a:r>
              <a:rPr lang="fr-CA" sz="2143" dirty="0"/>
              <a:t>, Système des macrophages, Système des macrophages </a:t>
            </a:r>
            <a:r>
              <a:rPr lang="fr-CA" sz="2143" dirty="0" err="1"/>
              <a:t>mononucléés</a:t>
            </a:r>
            <a:r>
              <a:rPr lang="fr-CA" sz="2143" dirty="0"/>
              <a:t>.</a:t>
            </a:r>
          </a:p>
          <a:p>
            <a:pPr marL="922676" lvl="1" indent="-355748" defTabSz="1138108"/>
            <a:r>
              <a:rPr lang="fr-CA" sz="2143" dirty="0"/>
              <a:t>Le SRH se retrouve dans tous l’organisme:</a:t>
            </a:r>
          </a:p>
          <a:p>
            <a:pPr marL="1421572" lvl="2" indent="-283464" defTabSz="1138108"/>
            <a:r>
              <a:rPr lang="fr-CA" sz="1696" u="sng" dirty="0"/>
              <a:t>Foie</a:t>
            </a:r>
          </a:p>
          <a:p>
            <a:pPr marL="1421572" lvl="2" indent="-283464" defTabSz="1138108"/>
            <a:r>
              <a:rPr lang="fr-CA" sz="1696" u="sng" dirty="0"/>
              <a:t>Moelle </a:t>
            </a:r>
          </a:p>
          <a:p>
            <a:pPr marL="1421572" lvl="2" indent="-283464" defTabSz="1138108"/>
            <a:r>
              <a:rPr lang="fr-CA" sz="1696" u="sng" dirty="0"/>
              <a:t>Rate</a:t>
            </a:r>
          </a:p>
          <a:p>
            <a:pPr marL="1421572" lvl="2" indent="-283464" defTabSz="1138108"/>
            <a:r>
              <a:rPr lang="fr-CA" sz="1696" u="sng" dirty="0"/>
              <a:t>Poumon</a:t>
            </a:r>
          </a:p>
          <a:p>
            <a:pPr marL="1421572" lvl="2" indent="-283464" defTabSz="1138108"/>
            <a:r>
              <a:rPr lang="fr-CA" sz="1696" u="sng" dirty="0"/>
              <a:t>Sang</a:t>
            </a:r>
          </a:p>
          <a:p>
            <a:pPr marL="1421572" lvl="2" indent="-283464" defTabSz="1138108"/>
            <a:r>
              <a:rPr lang="fr-CA" sz="1696" u="sng" dirty="0"/>
              <a:t>Tissus lymphoïdes</a:t>
            </a:r>
            <a:r>
              <a:rPr lang="fr-CA" sz="1696" dirty="0"/>
              <a:t>: Rate, ganglions, intestin (plaque de Payer), amygdale, thymus.</a:t>
            </a:r>
          </a:p>
          <a:p>
            <a:pPr marL="922676" lvl="1" indent="-355748" defTabSz="1138108"/>
            <a:r>
              <a:rPr lang="fr-CA" sz="1964" dirty="0"/>
              <a:t>On retrouve les macrophages fixes, les macrophages mobiles et les cellules circulantes du sang.</a:t>
            </a:r>
          </a:p>
          <a:p>
            <a:pPr marL="1421572" lvl="2" indent="-283464" defTabSz="1138108"/>
            <a:endParaRPr lang="fr-CA" sz="1696" dirty="0"/>
          </a:p>
          <a:p>
            <a:pPr marL="922676" lvl="1" indent="-355748" defTabSz="1138108"/>
            <a:endParaRPr lang="fr-CA" sz="214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C9E64-36A5-4A60-8D7C-BAA0F15D47E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390239"/>
            <a:ext cx="9260851" cy="5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(SUITE)  </a:t>
            </a:r>
            <a:r>
              <a:rPr lang="fr-CA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Hématopoïèse (p.45 et 51) </a:t>
            </a:r>
            <a:endParaRPr lang="fr-FR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40317" y="2348880"/>
            <a:ext cx="10030462" cy="2619231"/>
          </a:xfrm>
        </p:spPr>
        <p:txBody>
          <a:bodyPr/>
          <a:lstStyle/>
          <a:p>
            <a:pPr marL="426614" indent="-426614" defTabSz="1138108"/>
            <a:r>
              <a:rPr lang="fr-CA" sz="2589" dirty="0"/>
              <a:t>Les macrophages fixes du SRH</a:t>
            </a:r>
          </a:p>
          <a:p>
            <a:pPr marL="922676" lvl="1" indent="-355748" defTabSz="1138108"/>
            <a:r>
              <a:rPr lang="fr-CA" sz="2232" dirty="0"/>
              <a:t>Synonyme: cellules réticulaires</a:t>
            </a:r>
          </a:p>
          <a:p>
            <a:pPr marL="922676" lvl="1" indent="-355748" defTabSz="1138108"/>
            <a:r>
              <a:rPr lang="fr-CA" sz="2232" dirty="0"/>
              <a:t>Retrouvés dans la moelle, la rate, les ganglions, </a:t>
            </a:r>
            <a:r>
              <a:rPr lang="fr-CA" sz="2232" dirty="0">
                <a:solidFill>
                  <a:srgbClr val="FF0000"/>
                </a:solidFill>
              </a:rPr>
              <a:t>le foie (cellule de </a:t>
            </a:r>
            <a:r>
              <a:rPr lang="fr-CA" sz="2232" dirty="0" err="1">
                <a:solidFill>
                  <a:srgbClr val="FF0000"/>
                </a:solidFill>
              </a:rPr>
              <a:t>Kupfer</a:t>
            </a:r>
            <a:r>
              <a:rPr lang="fr-CA" sz="2232" dirty="0">
                <a:solidFill>
                  <a:srgbClr val="FF0000"/>
                </a:solidFill>
              </a:rPr>
              <a:t>) </a:t>
            </a:r>
            <a:r>
              <a:rPr lang="fr-CA" sz="2232" dirty="0"/>
              <a:t>accolés à l’endothélium des sinus veineux et lymphatiques.</a:t>
            </a:r>
          </a:p>
          <a:p>
            <a:pPr marL="922676" lvl="1" indent="-355748" defTabSz="1138108"/>
            <a:r>
              <a:rPr lang="fr-CA" sz="2232" dirty="0"/>
              <a:t>Constituent le centre des îlots </a:t>
            </a:r>
            <a:r>
              <a:rPr lang="fr-CA" sz="2232" dirty="0" err="1"/>
              <a:t>érythroblastiques</a:t>
            </a:r>
            <a:r>
              <a:rPr lang="fr-CA" sz="2232" dirty="0"/>
              <a:t> et </a:t>
            </a:r>
            <a:r>
              <a:rPr lang="fr-CA" sz="2232" dirty="0" err="1"/>
              <a:t>plasmoblastiques</a:t>
            </a:r>
            <a:endParaRPr lang="fr-CA" sz="2232" dirty="0"/>
          </a:p>
          <a:p>
            <a:pPr marL="1421572" lvl="2" indent="-283464" defTabSz="1138108"/>
            <a:r>
              <a:rPr lang="fr-CA" sz="1786" dirty="0"/>
              <a:t>Figure 3.1 page 32</a:t>
            </a:r>
          </a:p>
          <a:p>
            <a:pPr marL="922676" lvl="1" indent="-355748" defTabSz="1138108"/>
            <a:endParaRPr lang="fr-CA" sz="2589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A479E-ACF6-4160-9F6D-6FB572B098C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390239"/>
            <a:ext cx="9260851" cy="5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(SUITE)  </a:t>
            </a:r>
            <a:r>
              <a:rPr lang="fr-CA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Hématopoïèse (p.45 et 51) </a:t>
            </a:r>
            <a:endParaRPr lang="fr-FR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253" y="13060"/>
            <a:ext cx="5306493" cy="622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DOCUMENT\cegep TAB\Cours\Hématologie\HÉMATOLOGIE#1\ilot_erythr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96" y="116632"/>
            <a:ext cx="9235915" cy="612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92409" y="1844824"/>
            <a:ext cx="10030462" cy="4217982"/>
          </a:xfrm>
        </p:spPr>
        <p:txBody>
          <a:bodyPr>
            <a:normAutofit lnSpcReduction="10000"/>
          </a:bodyPr>
          <a:lstStyle/>
          <a:p>
            <a:pPr marL="426614" indent="-426614" defTabSz="1138108"/>
            <a:r>
              <a:rPr lang="fr-CA" sz="2589" dirty="0">
                <a:solidFill>
                  <a:schemeClr val="bg1">
                    <a:lumMod val="75000"/>
                  </a:schemeClr>
                </a:solidFill>
              </a:rPr>
              <a:t>Les macrophages fixes du SRH</a:t>
            </a:r>
          </a:p>
          <a:p>
            <a:pPr marL="922676" lvl="1" indent="-355748" defTabSz="1138108"/>
            <a:r>
              <a:rPr lang="fr-CA" sz="2232" dirty="0">
                <a:solidFill>
                  <a:schemeClr val="bg1">
                    <a:lumMod val="75000"/>
                  </a:schemeClr>
                </a:solidFill>
              </a:rPr>
              <a:t>Synonyme: cellules réticulaires.</a:t>
            </a:r>
          </a:p>
          <a:p>
            <a:pPr marL="922676" lvl="1" indent="-355748" defTabSz="1138108"/>
            <a:r>
              <a:rPr lang="fr-CA" sz="2232" dirty="0">
                <a:solidFill>
                  <a:schemeClr val="bg1">
                    <a:lumMod val="75000"/>
                  </a:schemeClr>
                </a:solidFill>
              </a:rPr>
              <a:t>Retrouvés dans la moelle, la rate, les ganglions, accolés à l’endothélium des sinus veineux et lymphatiques.</a:t>
            </a:r>
          </a:p>
          <a:p>
            <a:pPr marL="922676" lvl="1" indent="-355748" defTabSz="1138108"/>
            <a:r>
              <a:rPr lang="fr-CA" sz="2232" dirty="0">
                <a:solidFill>
                  <a:schemeClr val="bg1">
                    <a:lumMod val="75000"/>
                  </a:schemeClr>
                </a:solidFill>
              </a:rPr>
              <a:t>Constituent le centre des îlots </a:t>
            </a:r>
            <a:r>
              <a:rPr lang="fr-CA" sz="2232" dirty="0" err="1">
                <a:solidFill>
                  <a:schemeClr val="bg1">
                    <a:lumMod val="75000"/>
                  </a:schemeClr>
                </a:solidFill>
              </a:rPr>
              <a:t>érythroblastiques</a:t>
            </a:r>
            <a:r>
              <a:rPr lang="fr-CA" sz="2232" dirty="0">
                <a:solidFill>
                  <a:schemeClr val="bg1">
                    <a:lumMod val="75000"/>
                  </a:schemeClr>
                </a:solidFill>
              </a:rPr>
              <a:t> et </a:t>
            </a:r>
            <a:r>
              <a:rPr lang="fr-CA" sz="2232" dirty="0" err="1">
                <a:solidFill>
                  <a:schemeClr val="bg1">
                    <a:lumMod val="75000"/>
                  </a:schemeClr>
                </a:solidFill>
              </a:rPr>
              <a:t>plasmoblastiques</a:t>
            </a:r>
            <a:endParaRPr lang="fr-CA" sz="2232" dirty="0">
              <a:solidFill>
                <a:schemeClr val="bg1">
                  <a:lumMod val="75000"/>
                </a:schemeClr>
              </a:solidFill>
            </a:endParaRPr>
          </a:p>
          <a:p>
            <a:pPr marL="1421572" lvl="2" indent="-283464" defTabSz="1138108"/>
            <a:r>
              <a:rPr lang="fr-CA" sz="1786" dirty="0">
                <a:solidFill>
                  <a:schemeClr val="bg1">
                    <a:lumMod val="75000"/>
                  </a:schemeClr>
                </a:solidFill>
              </a:rPr>
              <a:t>Figure 3.1 page 32</a:t>
            </a:r>
          </a:p>
          <a:p>
            <a:pPr marL="426614" indent="-426614" defTabSz="1138108"/>
            <a:r>
              <a:rPr lang="fr-CA" sz="2589" dirty="0">
                <a:solidFill>
                  <a:srgbClr val="000000"/>
                </a:solidFill>
              </a:rPr>
              <a:t>Les macrophages mobiles du SRH (Histiocytes)</a:t>
            </a:r>
          </a:p>
          <a:p>
            <a:pPr marL="922676" lvl="1" indent="-355748" defTabSz="1138108"/>
            <a:r>
              <a:rPr lang="fr-CA" sz="2232" dirty="0">
                <a:solidFill>
                  <a:srgbClr val="000000"/>
                </a:solidFill>
              </a:rPr>
              <a:t>Retrouvés dans le tissu conjonctif de tous les organes.</a:t>
            </a:r>
          </a:p>
          <a:p>
            <a:pPr marL="922676" lvl="1" indent="-355748" defTabSz="1138108"/>
            <a:r>
              <a:rPr lang="fr-CA" sz="2232" dirty="0">
                <a:solidFill>
                  <a:srgbClr val="000000"/>
                </a:solidFill>
              </a:rPr>
              <a:t>« mobiles » car ils ont la capacité de circuler d’un organe à l’autre.</a:t>
            </a:r>
          </a:p>
          <a:p>
            <a:pPr marL="426614" indent="-426614" defTabSz="1138108"/>
            <a:r>
              <a:rPr lang="fr-CA" sz="2589" dirty="0">
                <a:solidFill>
                  <a:srgbClr val="000000"/>
                </a:solidFill>
              </a:rPr>
              <a:t>Les cellules circulantes du sang (SRH) (Monocytes)</a:t>
            </a:r>
          </a:p>
          <a:p>
            <a:pPr marL="922676" lvl="1" indent="-355748" defTabSz="1138108"/>
            <a:r>
              <a:rPr lang="fr-CA" sz="2232" dirty="0">
                <a:solidFill>
                  <a:srgbClr val="000000"/>
                </a:solidFill>
              </a:rPr>
              <a:t>Ils sont la source des histiocytes</a:t>
            </a:r>
          </a:p>
          <a:p>
            <a:pPr marL="922676" lvl="1" indent="-355748" defTabSz="1138108"/>
            <a:endParaRPr lang="fr-CA" sz="2589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C3A49-4DBD-471F-8816-3B12015AD4D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390239"/>
            <a:ext cx="9260851" cy="5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(SUITE)  </a:t>
            </a:r>
            <a:r>
              <a:rPr lang="fr-CA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Hématopoïèse (p.45 et 51) </a:t>
            </a:r>
            <a:endParaRPr lang="fr-FR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0" y="1772816"/>
            <a:ext cx="9968036" cy="4610494"/>
          </a:xfrm>
        </p:spPr>
        <p:txBody>
          <a:bodyPr>
            <a:normAutofit lnSpcReduction="10000"/>
          </a:bodyPr>
          <a:lstStyle/>
          <a:p>
            <a:pPr marL="426614" indent="-426614" defTabSz="1138108">
              <a:lnSpc>
                <a:spcPct val="80000"/>
              </a:lnSpc>
            </a:pPr>
            <a:r>
              <a:rPr lang="fr-CA" sz="2500" dirty="0"/>
              <a:t>Principales fonctions du SRH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Élimination des substances étrangères par phagocytose ou pinocytose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Bactéries et virus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Particules inertes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Cellules agglutinées</a:t>
            </a:r>
          </a:p>
          <a:p>
            <a:pPr marL="1421572" lvl="2" indent="-283464" defTabSz="1138108">
              <a:lnSpc>
                <a:spcPct val="80000"/>
              </a:lnSpc>
              <a:buNone/>
            </a:pPr>
            <a:endParaRPr lang="fr-CA" sz="1250" u="sng" dirty="0"/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Élimination des cellules sénescentes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Les GR âgés ou détériorés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Les leucocytes et les plaquettes endommagés</a:t>
            </a:r>
          </a:p>
          <a:p>
            <a:pPr marL="1421572" lvl="2" indent="-283464" defTabSz="1138108">
              <a:lnSpc>
                <a:spcPct val="80000"/>
              </a:lnSpc>
              <a:buNone/>
            </a:pPr>
            <a:endParaRPr lang="fr-CA" sz="1250" u="sng" dirty="0"/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Fonction de récupération dans le processus de digestion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Lipides, glucides, protides, acides aminés, minéraux. (ex: fer ,hème et globine)</a:t>
            </a:r>
          </a:p>
          <a:p>
            <a:pPr marL="1421572" lvl="2" indent="-283464" defTabSz="1138108">
              <a:lnSpc>
                <a:spcPct val="80000"/>
              </a:lnSpc>
              <a:buNone/>
            </a:pPr>
            <a:endParaRPr lang="fr-CA" sz="1250" dirty="0"/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Interaction avec le système immunitaire spécifique (humorale et cellulaire) des lymphocytes.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Présentation des antigènes aux lymphocytes T </a:t>
            </a:r>
            <a:r>
              <a:rPr lang="fr-CA" sz="1786" baseline="-25000" dirty="0" err="1"/>
              <a:t>helper</a:t>
            </a:r>
            <a:endParaRPr lang="fr-CA" sz="1786" baseline="-25000" dirty="0"/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dirty="0"/>
              <a:t>Destruction des complexes Ag-</a:t>
            </a:r>
            <a:r>
              <a:rPr lang="fr-CA" sz="1786" dirty="0" err="1"/>
              <a:t>Ac</a:t>
            </a:r>
            <a:endParaRPr lang="fr-CA" sz="178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54244-F976-48DE-84D4-05EA87C5B01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390239"/>
            <a:ext cx="9260851" cy="5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defTabSz="972282"/>
            <a:r>
              <a:rPr lang="fr-CA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(SUITE)  </a:t>
            </a:r>
            <a:r>
              <a:rPr lang="fr-CA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Hématopoïèse (p.45 et 51) </a:t>
            </a:r>
            <a:endParaRPr lang="fr-FR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8192" y="459689"/>
            <a:ext cx="9116283" cy="8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72282"/>
            <a:r>
              <a:rPr lang="fr-CA" sz="3214" dirty="0"/>
              <a:t>Monoblaste vs Myéloblaste</a:t>
            </a:r>
            <a:endParaRPr lang="fr-CA" sz="3214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E:\256\LEUKO\MONOBL4.B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08" y="1515588"/>
            <a:ext cx="4584754" cy="3456356"/>
          </a:xfrm>
          <a:prstGeom prst="rect">
            <a:avLst/>
          </a:prstGeom>
          <a:noFill/>
        </p:spPr>
      </p:pic>
      <p:pic>
        <p:nvPicPr>
          <p:cNvPr id="3074" name="Picture 2" descr="E:\LEUKO\MYELOBL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921" y="1564610"/>
            <a:ext cx="5272080" cy="3974517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7BA688-03B2-47F2-B569-BDB90152A443}"/>
              </a:ext>
            </a:extLst>
          </p:cNvPr>
          <p:cNvSpPr txBox="1"/>
          <p:nvPr/>
        </p:nvSpPr>
        <p:spPr>
          <a:xfrm>
            <a:off x="712706" y="5661248"/>
            <a:ext cx="925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Il est impossible au microscope de différencier un monoblaste d’un </a:t>
            </a:r>
            <a:r>
              <a:rPr lang="fr-CA" sz="2000" dirty="0" err="1"/>
              <a:t>myèloblaste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976215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5910" y="428507"/>
            <a:ext cx="9256600" cy="503153"/>
          </a:xfrm>
        </p:spPr>
        <p:txBody>
          <a:bodyPr>
            <a:noAutofit/>
          </a:bodyPr>
          <a:lstStyle/>
          <a:p>
            <a:pPr defTabSz="1138108">
              <a:defRPr/>
            </a:pPr>
            <a:r>
              <a:rPr lang="fr-CA" sz="3200" dirty="0">
                <a:solidFill>
                  <a:schemeClr val="tx1"/>
                </a:solidFill>
              </a:rPr>
              <a:t> Érythropoïèse: (</a:t>
            </a:r>
            <a:r>
              <a:rPr lang="fr-CA" sz="3200" dirty="0"/>
              <a:t>Facteurs essentiels à l'érythropoïèse)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630" y="1901424"/>
            <a:ext cx="7203109" cy="4078794"/>
          </a:xfrm>
        </p:spPr>
        <p:txBody>
          <a:bodyPr>
            <a:normAutofit/>
          </a:bodyPr>
          <a:lstStyle/>
          <a:p>
            <a:pPr marL="922676" lvl="1" indent="-355748" defTabSz="1138108">
              <a:lnSpc>
                <a:spcPct val="80000"/>
              </a:lnSpc>
            </a:pPr>
            <a:r>
              <a:rPr lang="fr-CA" sz="3200" dirty="0"/>
              <a:t>Facteurs essentiels à l'érythropoïèse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143" u="sng" dirty="0"/>
              <a:t>Protéines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143" u="sng" dirty="0"/>
              <a:t>Fer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143" u="sng" dirty="0"/>
              <a:t>Acide folique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143" u="sng" dirty="0"/>
              <a:t>Vitamine B12 (</a:t>
            </a:r>
            <a:r>
              <a:rPr lang="fr-FR" sz="2143" u="sng" dirty="0"/>
              <a:t>cobalamine)</a:t>
            </a:r>
            <a:endParaRPr lang="fr-CA" sz="2143" u="sng" dirty="0"/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143" u="sng" dirty="0"/>
              <a:t>Vitamine B6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Vitamine C (acide ascorbique)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Vitamine B2 (riboflavine)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Vitamine E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Cobalt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2400" dirty="0"/>
              <a:t>Cuivre</a:t>
            </a:r>
            <a:endParaRPr lang="fr-FR" sz="2400" dirty="0"/>
          </a:p>
          <a:p>
            <a:pPr marL="1421572" lvl="2" indent="-283464" defTabSz="1138108">
              <a:lnSpc>
                <a:spcPct val="80000"/>
              </a:lnSpc>
            </a:pPr>
            <a:endParaRPr lang="fr-CA" sz="2400" dirty="0"/>
          </a:p>
          <a:p>
            <a:pPr marL="1421572" lvl="2" indent="-283464" defTabSz="1138108">
              <a:lnSpc>
                <a:spcPct val="80000"/>
              </a:lnSpc>
            </a:pPr>
            <a:endParaRPr lang="fr-CA" sz="2400" dirty="0"/>
          </a:p>
          <a:p>
            <a:pPr marL="1421572" lvl="2" indent="-283464" defTabSz="1138108">
              <a:lnSpc>
                <a:spcPct val="80000"/>
              </a:lnSpc>
            </a:pPr>
            <a:endParaRPr lang="fr-CA" sz="2400" dirty="0"/>
          </a:p>
          <a:p>
            <a:pPr marL="1421572" lvl="2" indent="-283464" defTabSz="1138108">
              <a:lnSpc>
                <a:spcPct val="80000"/>
              </a:lnSpc>
            </a:pPr>
            <a:endParaRPr lang="fr-CA" sz="2400" dirty="0"/>
          </a:p>
          <a:p>
            <a:pPr marL="1421572" lvl="2" indent="-283464" defTabSz="1138108">
              <a:lnSpc>
                <a:spcPct val="80000"/>
              </a:lnSpc>
            </a:pPr>
            <a:endParaRPr lang="fr-CA" sz="2143" u="sng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7313983" y="6429493"/>
            <a:ext cx="2736305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Page 33 (L’Italien)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0" y="1772816"/>
            <a:ext cx="10287000" cy="4725387"/>
          </a:xfrm>
        </p:spPr>
        <p:txBody>
          <a:bodyPr>
            <a:normAutofit lnSpcReduction="10000"/>
          </a:bodyPr>
          <a:lstStyle/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Les protéines :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Source d’acides aminés pour la synthèse de la globine</a:t>
            </a:r>
          </a:p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Le fer : (</a:t>
            </a:r>
            <a:r>
              <a:rPr lang="fr-CA" sz="2143" dirty="0">
                <a:solidFill>
                  <a:srgbClr val="FF0000"/>
                </a:solidFill>
              </a:rPr>
              <a:t>de 3 à 5 grammes</a:t>
            </a:r>
            <a:r>
              <a:rPr lang="fr-CA" sz="2143" dirty="0"/>
              <a:t>)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Incorporé à l’Hème, </a:t>
            </a:r>
            <a:r>
              <a:rPr lang="fr-CA" sz="2143" u="sng" dirty="0"/>
              <a:t>il sert à fixer (transporté) l’oxygène</a:t>
            </a:r>
            <a:r>
              <a:rPr lang="fr-CA" sz="2143" dirty="0"/>
              <a:t>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Une petite quantité du fer provient de l’alimentation (</a:t>
            </a:r>
            <a:r>
              <a:rPr lang="fr-CA" sz="2143" u="sng" dirty="0">
                <a:solidFill>
                  <a:srgbClr val="FF0000"/>
                </a:solidFill>
              </a:rPr>
              <a:t>1 mg absorbé/jours</a:t>
            </a:r>
            <a:r>
              <a:rPr lang="fr-CA" sz="2143" dirty="0"/>
              <a:t>) 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Le corps humain possède des réserves </a:t>
            </a:r>
            <a:r>
              <a:rPr lang="fr-CA" sz="2143" u="sng" dirty="0">
                <a:solidFill>
                  <a:srgbClr val="FF0000"/>
                </a:solidFill>
              </a:rPr>
              <a:t>de 1 g</a:t>
            </a:r>
            <a:r>
              <a:rPr lang="fr-CA" sz="2143" dirty="0">
                <a:solidFill>
                  <a:srgbClr val="FF0000"/>
                </a:solidFill>
              </a:rPr>
              <a:t> </a:t>
            </a:r>
            <a:r>
              <a:rPr lang="fr-CA" sz="2143" dirty="0"/>
              <a:t>chez l’homme </a:t>
            </a:r>
            <a:r>
              <a:rPr lang="fr-CA" sz="2143" dirty="0">
                <a:solidFill>
                  <a:srgbClr val="FF0000"/>
                </a:solidFill>
              </a:rPr>
              <a:t>et </a:t>
            </a:r>
            <a:r>
              <a:rPr lang="fr-CA" sz="2143" u="sng" dirty="0">
                <a:solidFill>
                  <a:srgbClr val="FF0000"/>
                </a:solidFill>
              </a:rPr>
              <a:t>300 mg</a:t>
            </a:r>
            <a:r>
              <a:rPr lang="fr-CA" sz="2143" dirty="0">
                <a:solidFill>
                  <a:srgbClr val="FF0000"/>
                </a:solidFill>
              </a:rPr>
              <a:t> </a:t>
            </a:r>
            <a:r>
              <a:rPr lang="fr-CA" sz="2143" dirty="0"/>
              <a:t>chez la femme (</a:t>
            </a:r>
            <a:r>
              <a:rPr lang="fr-CA" sz="2143" u="sng" dirty="0" err="1"/>
              <a:t>ferritine</a:t>
            </a:r>
            <a:r>
              <a:rPr lang="fr-CA" sz="2143" u="sng" dirty="0"/>
              <a:t> et hémosidérine qui représentent </a:t>
            </a:r>
            <a:r>
              <a:rPr lang="fr-CA" sz="2143" b="1" u="sng" dirty="0">
                <a:solidFill>
                  <a:srgbClr val="FF0000"/>
                </a:solidFill>
              </a:rPr>
              <a:t>30 %</a:t>
            </a:r>
            <a:r>
              <a:rPr lang="fr-CA" sz="2143" b="1" dirty="0">
                <a:solidFill>
                  <a:srgbClr val="FF0000"/>
                </a:solidFill>
              </a:rPr>
              <a:t> </a:t>
            </a:r>
            <a:r>
              <a:rPr lang="fr-CA" sz="2143" dirty="0"/>
              <a:t>du fer total).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La majorité provient de la récupération du fer provenant du catabolisme de l’hémoglobine.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 Environ </a:t>
            </a:r>
            <a:r>
              <a:rPr lang="fr-CA" sz="2143" b="1" u="sng" dirty="0">
                <a:solidFill>
                  <a:srgbClr val="FF0000"/>
                </a:solidFill>
              </a:rPr>
              <a:t>67 % </a:t>
            </a:r>
            <a:r>
              <a:rPr lang="fr-CA" sz="2143" u="sng" dirty="0"/>
              <a:t>du fer</a:t>
            </a:r>
            <a:r>
              <a:rPr lang="fr-CA" sz="2143" dirty="0"/>
              <a:t> de l’organisme se trouve lié </a:t>
            </a:r>
            <a:r>
              <a:rPr lang="fr-CA" sz="2143" u="sng" dirty="0"/>
              <a:t>à l’hémoglobine</a:t>
            </a:r>
            <a:r>
              <a:rPr lang="fr-CA" sz="2143" dirty="0"/>
              <a:t> et </a:t>
            </a:r>
            <a:r>
              <a:rPr lang="fr-CA" sz="2143" b="1" u="sng" dirty="0">
                <a:solidFill>
                  <a:srgbClr val="FF0000"/>
                </a:solidFill>
              </a:rPr>
              <a:t>3 %</a:t>
            </a:r>
            <a:r>
              <a:rPr lang="fr-CA" sz="2143" b="1" dirty="0">
                <a:solidFill>
                  <a:srgbClr val="FF0000"/>
                </a:solidFill>
              </a:rPr>
              <a:t> </a:t>
            </a:r>
            <a:r>
              <a:rPr lang="fr-CA" sz="2143" dirty="0"/>
              <a:t>à </a:t>
            </a:r>
            <a:r>
              <a:rPr lang="fr-CA" sz="2143" u="sng" dirty="0"/>
              <a:t>la myoglobine</a:t>
            </a:r>
            <a:r>
              <a:rPr lang="fr-CA" sz="2143" dirty="0"/>
              <a:t> des muscles.</a:t>
            </a:r>
          </a:p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La vitamine B12 et acide folique :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Impliqués dans </a:t>
            </a:r>
            <a:r>
              <a:rPr lang="fr-CA" sz="2143" u="sng" dirty="0"/>
              <a:t>la synthèse de l’ADN</a:t>
            </a:r>
            <a:r>
              <a:rPr lang="fr-CA" sz="2143" dirty="0"/>
              <a:t>. Requis pour la division cellulaire.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strike="sngStrike" dirty="0"/>
              <a:t>Participe à la synthèse de </a:t>
            </a:r>
            <a:r>
              <a:rPr lang="fr-CA" sz="2143" u="sng" strike="sngStrike" dirty="0"/>
              <a:t>l’acide </a:t>
            </a:r>
            <a:r>
              <a:rPr lang="fr-CA" sz="2143" u="sng" strike="sngStrike" dirty="0" err="1"/>
              <a:t>thymidilique</a:t>
            </a:r>
            <a:r>
              <a:rPr lang="fr-CA" sz="2143" strike="sngStrike" dirty="0"/>
              <a:t>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strike="sngStrike" dirty="0"/>
              <a:t>Participent à la synthèse de </a:t>
            </a:r>
            <a:r>
              <a:rPr lang="fr-CA" sz="2143" u="sng" strike="sngStrike" dirty="0"/>
              <a:t>l’acide succinique</a:t>
            </a:r>
            <a:r>
              <a:rPr lang="fr-CA" sz="2143" strike="sngStrike" dirty="0"/>
              <a:t> et de </a:t>
            </a:r>
            <a:r>
              <a:rPr lang="fr-CA" sz="2143" u="sng" strike="sngStrike" dirty="0"/>
              <a:t>la méthionine</a:t>
            </a:r>
            <a:r>
              <a:rPr lang="fr-CA" sz="2143" strike="sngStrike" dirty="0"/>
              <a:t> (hème).</a:t>
            </a:r>
          </a:p>
          <a:p>
            <a:pPr marL="922676" lvl="1" indent="-355748" defTabSz="1138108">
              <a:lnSpc>
                <a:spcPct val="80000"/>
              </a:lnSpc>
              <a:buNone/>
            </a:pPr>
            <a:endParaRPr lang="fr-CA" sz="1786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F0C3648-3726-49FC-838D-FC2F11E17C6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5910" y="428507"/>
            <a:ext cx="9256600" cy="503153"/>
          </a:xfrm>
        </p:spPr>
        <p:txBody>
          <a:bodyPr>
            <a:noAutofit/>
          </a:bodyPr>
          <a:lstStyle/>
          <a:p>
            <a:pPr defTabSz="1138108">
              <a:defRPr/>
            </a:pPr>
            <a:r>
              <a:rPr lang="fr-CA" sz="3200" dirty="0">
                <a:solidFill>
                  <a:schemeClr val="tx1"/>
                </a:solidFill>
              </a:rPr>
              <a:t> Érythropoïèse: (</a:t>
            </a:r>
            <a:r>
              <a:rPr lang="fr-CA" sz="3200" dirty="0"/>
              <a:t>Facteurs essentiels à l'érythropoïèse)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F77652-CED7-4867-BE92-D857DF440F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13983" y="6429493"/>
            <a:ext cx="2736305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Page 33 (L’Italien)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charRg st="600" end="6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9795">
                                            <p:txEl>
                                              <p:charRg st="600" end="6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6956" y="1844824"/>
            <a:ext cx="10085739" cy="4725387"/>
          </a:xfrm>
        </p:spPr>
        <p:txBody>
          <a:bodyPr/>
          <a:lstStyle/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Vitamines B12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Retrouvé dans les viandes (poisson, bœuf, …) et les produits laitiers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Besoin quotidien faible, car grande réserve (année)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>
                <a:solidFill>
                  <a:srgbClr val="FF0000"/>
                </a:solidFill>
              </a:rPr>
              <a:t>Doit être couplé au « FI»</a:t>
            </a:r>
            <a:r>
              <a:rPr lang="fr-CA" sz="2143" dirty="0">
                <a:solidFill>
                  <a:srgbClr val="FF0000"/>
                </a:solidFill>
              </a:rPr>
              <a:t> </a:t>
            </a:r>
            <a:r>
              <a:rPr lang="fr-CA" sz="2143" dirty="0"/>
              <a:t>pour être absorbé au niveau de l’intestin grêle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Transporté dans l’organisme par 2 globulines :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696" u="sng" dirty="0"/>
              <a:t>La </a:t>
            </a:r>
            <a:r>
              <a:rPr lang="fr-CA" sz="1696" u="sng" dirty="0" err="1"/>
              <a:t>Transcobalamine</a:t>
            </a:r>
            <a:r>
              <a:rPr lang="fr-CA" sz="1696" u="sng" dirty="0"/>
              <a:t> I</a:t>
            </a:r>
            <a:r>
              <a:rPr lang="fr-CA" sz="1696" dirty="0"/>
              <a:t> (transport et réserve) 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696" u="sng" dirty="0"/>
              <a:t>La </a:t>
            </a:r>
            <a:r>
              <a:rPr lang="fr-CA" sz="1696" u="sng" dirty="0" err="1"/>
              <a:t>Transcobalamine</a:t>
            </a:r>
            <a:r>
              <a:rPr lang="fr-CA" sz="1696" u="sng" dirty="0"/>
              <a:t> II</a:t>
            </a:r>
            <a:r>
              <a:rPr lang="fr-CA" sz="1696" dirty="0"/>
              <a:t> (transport seulement)</a:t>
            </a:r>
          </a:p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Acide folique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Impliqué aussi dans la synthèse de certains acides nucléique.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Retrouvé surtout dans les légumes vert cru, les céréales et les fruits secs.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Besoin quotidien important, car </a:t>
            </a:r>
            <a:r>
              <a:rPr lang="fr-CA" sz="2143" u="sng" dirty="0"/>
              <a:t>les réserves de l’organisme sont petites</a:t>
            </a:r>
            <a:r>
              <a:rPr lang="fr-CA" sz="2143" dirty="0"/>
              <a:t>.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Absorbé au niveau du petit intestin et de la muqueuse jéjunale.</a:t>
            </a:r>
            <a:endParaRPr lang="fr-CA" sz="1786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E0D622-B1AC-48B4-B440-B72EE204270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5910" y="428507"/>
            <a:ext cx="9256600" cy="503153"/>
          </a:xfrm>
        </p:spPr>
        <p:txBody>
          <a:bodyPr>
            <a:noAutofit/>
          </a:bodyPr>
          <a:lstStyle/>
          <a:p>
            <a:pPr defTabSz="1138108">
              <a:defRPr/>
            </a:pPr>
            <a:r>
              <a:rPr lang="fr-CA" sz="3200" dirty="0">
                <a:solidFill>
                  <a:schemeClr val="tx1"/>
                </a:solidFill>
              </a:rPr>
              <a:t> Érythropoïèse: (</a:t>
            </a:r>
            <a:r>
              <a:rPr lang="fr-CA" sz="3200" dirty="0"/>
              <a:t>Facteurs essentiels à l'érythropoïèse)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415D8A-02EE-454A-A2C9-9B1ECBB75A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13983" y="6429493"/>
            <a:ext cx="2736305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Page 33 (L’Italien)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1261" y="1772816"/>
            <a:ext cx="10085739" cy="4536504"/>
          </a:xfrm>
        </p:spPr>
        <p:txBody>
          <a:bodyPr>
            <a:normAutofit lnSpcReduction="10000"/>
          </a:bodyPr>
          <a:lstStyle/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Vitamine B6 (pyridoxine)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Interviens dans la synthèse de l’hème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Coenzyme de l’ AAL synthétase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Coenzyme de l’hème synthétase</a:t>
            </a:r>
            <a:r>
              <a:rPr lang="fr-CA" sz="2143" dirty="0"/>
              <a:t> (incorporation du fer ferreux = hème)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Les besoins ne sont pas élevés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Retrouvé dans les légumes verts feuillus, le mais, le blé et la levure.</a:t>
            </a:r>
            <a:endParaRPr lang="fr-CA" sz="1786" dirty="0"/>
          </a:p>
          <a:p>
            <a:pPr marL="426614" indent="-426614" defTabSz="1138108">
              <a:lnSpc>
                <a:spcPct val="80000"/>
              </a:lnSpc>
            </a:pPr>
            <a:r>
              <a:rPr lang="fr-CA" sz="2143" dirty="0"/>
              <a:t>L’érythropoïèse à aussi besoin en très petite quantité de: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Zinc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Nickel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Manganèse</a:t>
            </a:r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u="sng" dirty="0"/>
              <a:t>Molybdène</a:t>
            </a:r>
          </a:p>
          <a:p>
            <a:pPr marL="426614" indent="-426614" defTabSz="1138108">
              <a:lnSpc>
                <a:spcPct val="80000"/>
              </a:lnSpc>
              <a:buNone/>
            </a:pPr>
            <a:r>
              <a:rPr lang="fr-CA" sz="2143" dirty="0"/>
              <a:t>	N.B.:	La détermination de la réticulocytose dans le sang périphérique permet 	indirectement d’évaluer la production médullaire</a:t>
            </a:r>
          </a:p>
          <a:p>
            <a:pPr marL="1421572" lvl="2" indent="-283464" defTabSz="1138108">
              <a:lnSpc>
                <a:spcPct val="80000"/>
              </a:lnSpc>
            </a:pPr>
            <a:r>
              <a:rPr lang="fr-CA" sz="1786" u="sng" dirty="0"/>
              <a:t>Coloration </a:t>
            </a:r>
            <a:r>
              <a:rPr lang="fr-CA" sz="1786" u="sng" dirty="0" err="1"/>
              <a:t>supravital</a:t>
            </a:r>
            <a:r>
              <a:rPr lang="fr-CA" sz="1786" u="sng" dirty="0"/>
              <a:t> (bleu de méthylène nouveau ou bleu de crésyl brillant)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874A18-0B4A-4ACE-A926-EB91D4875AB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15910" y="428507"/>
            <a:ext cx="9256600" cy="503153"/>
          </a:xfrm>
        </p:spPr>
        <p:txBody>
          <a:bodyPr>
            <a:noAutofit/>
          </a:bodyPr>
          <a:lstStyle/>
          <a:p>
            <a:pPr defTabSz="1138108">
              <a:defRPr/>
            </a:pPr>
            <a:r>
              <a:rPr lang="fr-CA" sz="3200" dirty="0">
                <a:solidFill>
                  <a:schemeClr val="tx1"/>
                </a:solidFill>
              </a:rPr>
              <a:t> Érythropoïèse: (</a:t>
            </a:r>
            <a:r>
              <a:rPr lang="fr-CA" sz="3200" dirty="0"/>
              <a:t>Facteurs essentiels à l'érythropoïèse)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89B742-5098-478E-89D1-A4B24677DF8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13983" y="6429493"/>
            <a:ext cx="2736305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chemeClr val="bg1"/>
                </a:solidFill>
              </a:rPr>
              <a:t>Page 33 (L’Italien)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charRg st="475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1843">
                                            <p:txEl>
                                              <p:charRg st="475" end="5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8874" y="692696"/>
            <a:ext cx="10030462" cy="5328592"/>
          </a:xfrm>
        </p:spPr>
        <p:txBody>
          <a:bodyPr>
            <a:normAutofit/>
          </a:bodyPr>
          <a:lstStyle/>
          <a:p>
            <a:pPr marL="426614" indent="-426614" defTabSz="1138108"/>
            <a:r>
              <a:rPr lang="fr-CA" sz="4300" dirty="0"/>
              <a:t>Rôles des organes hématopoïétiques :</a:t>
            </a:r>
          </a:p>
          <a:p>
            <a:pPr marL="426614" indent="-426614" defTabSz="1138108"/>
            <a:endParaRPr lang="fr-CA" sz="2500" dirty="0"/>
          </a:p>
          <a:p>
            <a:pPr marL="922676" lvl="1" indent="-355748" defTabSz="1138108"/>
            <a:r>
              <a:rPr lang="fr-CA" sz="2143" dirty="0"/>
              <a:t>Moelle osseuse</a:t>
            </a:r>
          </a:p>
          <a:p>
            <a:pPr marL="1421572" lvl="2" indent="-283464" defTabSz="1138108"/>
            <a:r>
              <a:rPr lang="fr-CA" sz="1964" dirty="0"/>
              <a:t>Hématopoïèse (GB, GR, </a:t>
            </a:r>
            <a:r>
              <a:rPr lang="fr-CA" sz="1964" dirty="0" err="1"/>
              <a:t>Plt</a:t>
            </a:r>
            <a:r>
              <a:rPr lang="fr-CA" sz="1964" dirty="0"/>
              <a:t>)</a:t>
            </a:r>
          </a:p>
          <a:p>
            <a:pPr marL="1421572" lvl="2" indent="-283464" defTabSz="1138108"/>
            <a:r>
              <a:rPr lang="fr-CA" sz="1964" b="1" dirty="0"/>
              <a:t>Filtration</a:t>
            </a:r>
            <a:r>
              <a:rPr lang="fr-CA" sz="1964" dirty="0"/>
              <a:t> du sang : retirer de la circulation les vieilles cellules (SRH)</a:t>
            </a:r>
          </a:p>
          <a:p>
            <a:pPr marL="1421572" lvl="2" indent="-283464" defTabSz="1138108"/>
            <a:r>
              <a:rPr lang="fr-CA" sz="1964" dirty="0"/>
              <a:t>Formation </a:t>
            </a:r>
            <a:r>
              <a:rPr lang="fr-CA" sz="1964" u="sng" dirty="0"/>
              <a:t>finale</a:t>
            </a:r>
            <a:r>
              <a:rPr lang="fr-CA" sz="1964" dirty="0"/>
              <a:t> des lymphocytes B</a:t>
            </a:r>
          </a:p>
          <a:p>
            <a:pPr marL="922676" lvl="1" indent="-355748" defTabSz="1138108"/>
            <a:r>
              <a:rPr lang="fr-CA" sz="2143" dirty="0"/>
              <a:t>Thymus</a:t>
            </a:r>
          </a:p>
          <a:p>
            <a:pPr marL="1421572" lvl="2" indent="-283464" defTabSz="1138108"/>
            <a:r>
              <a:rPr lang="fr-CA" sz="1964" dirty="0"/>
              <a:t>Formation </a:t>
            </a:r>
            <a:r>
              <a:rPr lang="fr-CA" sz="1964" u="sng" dirty="0"/>
              <a:t>finale</a:t>
            </a:r>
            <a:r>
              <a:rPr lang="fr-CA" sz="1964" dirty="0"/>
              <a:t> des lymphocytes T (</a:t>
            </a:r>
            <a:r>
              <a:rPr lang="fr-CA" sz="1964" dirty="0" err="1"/>
              <a:t>thymodépendant</a:t>
            </a:r>
            <a:r>
              <a:rPr lang="fr-CA" sz="1964" dirty="0"/>
              <a:t>) responsable de l’immunité cellulaire</a:t>
            </a:r>
          </a:p>
          <a:p>
            <a:pPr marL="922676" lvl="1" indent="-355748" defTabSz="1138108"/>
            <a:r>
              <a:rPr lang="fr-CA" sz="2143" dirty="0"/>
              <a:t>Ganglions lymphatiques</a:t>
            </a:r>
          </a:p>
          <a:p>
            <a:pPr marL="1421572" lvl="2" indent="-283464" defTabSz="1138108"/>
            <a:r>
              <a:rPr lang="fr-CA" sz="1964" b="1" dirty="0"/>
              <a:t>Filtration</a:t>
            </a:r>
            <a:r>
              <a:rPr lang="fr-CA" sz="1964" dirty="0"/>
              <a:t> de la lymphe : principalement les substances étrangères</a:t>
            </a:r>
          </a:p>
          <a:p>
            <a:pPr marL="1421572" lvl="2" indent="-283464" defTabSz="1138108"/>
            <a:r>
              <a:rPr lang="fr-CA" sz="1964" dirty="0"/>
              <a:t>Formation </a:t>
            </a:r>
            <a:r>
              <a:rPr lang="fr-CA" sz="1964" u="sng" dirty="0"/>
              <a:t>finale</a:t>
            </a:r>
            <a:r>
              <a:rPr lang="fr-CA" sz="1964" dirty="0"/>
              <a:t> des lymphocytes T (cellulaire) et des lymphocytes B (humorale)</a:t>
            </a:r>
          </a:p>
          <a:p>
            <a:pPr marL="1421572" lvl="2" indent="-283464" defTabSz="1138108"/>
            <a:r>
              <a:rPr lang="fr-CA" sz="1964" u="sng" dirty="0"/>
              <a:t>Réserve</a:t>
            </a:r>
            <a:r>
              <a:rPr lang="fr-CA" sz="1964" dirty="0"/>
              <a:t> des lymphocytes T à vie longue et recirculation de ceux-ci.</a:t>
            </a:r>
          </a:p>
          <a:p>
            <a:pPr marL="1421572" lvl="2" indent="-283464" defTabSz="1138108"/>
            <a:endParaRPr lang="fr-CA" sz="1964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6539" y="836712"/>
            <a:ext cx="10030462" cy="4968552"/>
          </a:xfrm>
        </p:spPr>
        <p:txBody>
          <a:bodyPr>
            <a:normAutofit lnSpcReduction="10000"/>
          </a:bodyPr>
          <a:lstStyle/>
          <a:p>
            <a:pPr marL="426614" indent="-426614" defTabSz="1138108">
              <a:lnSpc>
                <a:spcPct val="80000"/>
              </a:lnSpc>
            </a:pPr>
            <a:r>
              <a:rPr lang="fr-CA" sz="4000" dirty="0"/>
              <a:t>Rôles des organes hématopoïétiques :</a:t>
            </a:r>
          </a:p>
          <a:p>
            <a:pPr marL="426614" indent="-426614" defTabSz="1138108">
              <a:lnSpc>
                <a:spcPct val="80000"/>
              </a:lnSpc>
            </a:pPr>
            <a:endParaRPr lang="fr-CA" sz="4000" dirty="0"/>
          </a:p>
          <a:p>
            <a:pPr marL="922676" lvl="1" indent="-355748" defTabSz="1138108">
              <a:lnSpc>
                <a:spcPct val="80000"/>
              </a:lnSpc>
            </a:pPr>
            <a:r>
              <a:rPr lang="fr-CA" sz="2143" dirty="0"/>
              <a:t>Rate</a:t>
            </a:r>
          </a:p>
          <a:p>
            <a:pPr marL="1421572" lvl="2" indent="-283464" defTabSz="1138108"/>
            <a:r>
              <a:rPr lang="fr-CA" sz="1964" dirty="0" err="1"/>
              <a:t>Lymphocytopoïèse</a:t>
            </a:r>
            <a:r>
              <a:rPr lang="fr-CA" sz="1964" dirty="0"/>
              <a:t> : </a:t>
            </a:r>
            <a:r>
              <a:rPr lang="fr-CA" sz="2143" u="sng" dirty="0"/>
              <a:t>Activité importante chez l’enfant</a:t>
            </a:r>
            <a:r>
              <a:rPr lang="fr-CA" sz="2143" dirty="0"/>
              <a:t>, elle conserve une activité modérée pour toute la vie. Elle se déroule dans la pulpe blanche </a:t>
            </a:r>
            <a:r>
              <a:rPr lang="fr-CA" sz="1964" dirty="0"/>
              <a:t>(sauf s’il y a splénectomie).</a:t>
            </a:r>
          </a:p>
          <a:p>
            <a:pPr marL="1421572" lvl="2" indent="-283464" defTabSz="1138108"/>
            <a:r>
              <a:rPr lang="fr-CA" sz="1964" dirty="0"/>
              <a:t>Maturation </a:t>
            </a:r>
            <a:r>
              <a:rPr lang="fr-CA" sz="1964" u="sng" dirty="0"/>
              <a:t>finale</a:t>
            </a:r>
            <a:r>
              <a:rPr lang="fr-CA" sz="1964" dirty="0"/>
              <a:t> des GR (réticulocytes et « NRBC »).</a:t>
            </a:r>
          </a:p>
          <a:p>
            <a:pPr marL="1421572" lvl="2" indent="-283464" defTabSz="1138108"/>
            <a:r>
              <a:rPr lang="fr-CA" sz="1964" u="sng" dirty="0"/>
              <a:t>Réserve de GR </a:t>
            </a:r>
            <a:r>
              <a:rPr lang="fr-CA" sz="1964" dirty="0"/>
              <a:t> (dans les sinus veineux).</a:t>
            </a:r>
          </a:p>
          <a:p>
            <a:pPr marL="1421572" lvl="2" indent="-283464" defTabSz="1138108"/>
            <a:r>
              <a:rPr lang="fr-CA" sz="1964" u="sng" dirty="0"/>
              <a:t>Réserve de plaquettes</a:t>
            </a:r>
            <a:r>
              <a:rPr lang="fr-CA" sz="1964" dirty="0"/>
              <a:t> (dans les sinus veineux). </a:t>
            </a:r>
          </a:p>
          <a:p>
            <a:pPr marL="1421572" lvl="2" indent="-283464" defTabSz="1138108"/>
            <a:r>
              <a:rPr lang="fr-CA" sz="1964" u="sng" dirty="0"/>
              <a:t>Organe de </a:t>
            </a:r>
            <a:r>
              <a:rPr lang="fr-CA" sz="1964" b="1" u="sng" dirty="0"/>
              <a:t>filtration</a:t>
            </a:r>
            <a:r>
              <a:rPr lang="fr-CA" sz="1964" u="sng" dirty="0"/>
              <a:t> par excellence</a:t>
            </a:r>
            <a:r>
              <a:rPr lang="fr-CA" sz="1964" dirty="0"/>
              <a:t> (vieilles cellules et substances étrangères comme les bactéries, les virus, les débris cellulaires (SRH)).</a:t>
            </a:r>
          </a:p>
          <a:p>
            <a:pPr marL="1421572" lvl="2" indent="-283464" defTabSz="1138108"/>
            <a:r>
              <a:rPr lang="fr-CA" sz="1964" dirty="0"/>
              <a:t>Favorise l’immunité : contact avec les </a:t>
            </a:r>
            <a:r>
              <a:rPr lang="fr-CA" sz="19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macrophages fixes et mobiles du SRH, les lymphocytes B, les lymphocytes T et les plasmocytes</a:t>
            </a:r>
            <a:r>
              <a:rPr lang="fr-CA" sz="1964" dirty="0"/>
              <a:t>.</a:t>
            </a:r>
          </a:p>
          <a:p>
            <a:pPr marL="1421572" lvl="2" indent="-283464" defTabSz="1138108"/>
            <a:r>
              <a:rPr lang="fr-CA" sz="1964" dirty="0"/>
              <a:t>Reserve de neutrophile (POOL marginal)</a:t>
            </a:r>
          </a:p>
          <a:p>
            <a:pPr marL="922676" lvl="1" indent="-355748" defTabSz="1138108">
              <a:lnSpc>
                <a:spcPct val="80000"/>
              </a:lnSpc>
              <a:buNone/>
            </a:pPr>
            <a:endParaRPr lang="fr-CA" sz="2143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1123" y="836712"/>
            <a:ext cx="10030462" cy="5184576"/>
          </a:xfrm>
          <a:noFill/>
          <a:ln/>
        </p:spPr>
        <p:txBody>
          <a:bodyPr vert="horz" lIns="95505" tIns="47752" rIns="95505" bIns="47752" rtlCol="0">
            <a:normAutofit/>
          </a:bodyPr>
          <a:lstStyle/>
          <a:p>
            <a:pPr marL="426614" indent="-426614" defTabSz="1138108"/>
            <a:r>
              <a:rPr lang="fr-CA" sz="4000" dirty="0"/>
              <a:t>Rôles des organes hématopoïétiques :</a:t>
            </a:r>
          </a:p>
          <a:p>
            <a:pPr marL="426614" indent="-426614" defTabSz="1138108"/>
            <a:endParaRPr lang="fr-CA" sz="4000" dirty="0"/>
          </a:p>
          <a:p>
            <a:pPr marL="922676" lvl="1" indent="-355748" defTabSz="1138108"/>
            <a:r>
              <a:rPr lang="fr-CA" sz="2143" dirty="0"/>
              <a:t>Foie (Fonctions multiples : bio, </a:t>
            </a:r>
            <a:r>
              <a:rPr lang="fr-CA" sz="2143" b="1" dirty="0"/>
              <a:t>hémato</a:t>
            </a:r>
            <a:r>
              <a:rPr lang="fr-CA" sz="2143" dirty="0"/>
              <a:t>, coagulation, digestion, …)</a:t>
            </a:r>
          </a:p>
          <a:p>
            <a:pPr marL="1421572" lvl="2" indent="-283464" defTabSz="1138108"/>
            <a:r>
              <a:rPr lang="fr-CA" sz="1964" dirty="0"/>
              <a:t>Fonction de défense: SRH, les macrophages fixes phagocytent certaines bactéries pathogènes</a:t>
            </a:r>
          </a:p>
          <a:p>
            <a:pPr marL="1421572" lvl="2" indent="-283464" defTabSz="1138108"/>
            <a:r>
              <a:rPr lang="fr-CA" sz="1964" dirty="0" err="1"/>
              <a:t>Érythrophagocytose</a:t>
            </a:r>
            <a:r>
              <a:rPr lang="fr-CA" sz="1964" dirty="0"/>
              <a:t> (#3): beaucoup plus importante dans </a:t>
            </a:r>
            <a:r>
              <a:rPr lang="fr-CA" sz="1964" u="sng" dirty="0"/>
              <a:t>la rate (#1) et la moelle (#2).</a:t>
            </a:r>
          </a:p>
          <a:p>
            <a:pPr marL="1421572" lvl="2" indent="-283464" defTabSz="1138108"/>
            <a:r>
              <a:rPr lang="fr-CA" sz="1964" u="sng" dirty="0"/>
              <a:t>Retire les GR gravement altérés.</a:t>
            </a:r>
          </a:p>
          <a:p>
            <a:pPr marL="1421572" lvl="2" indent="-283464" defTabSz="1138108"/>
            <a:r>
              <a:rPr lang="fr-CA" sz="1964" dirty="0"/>
              <a:t>Réserve de Fer sous forme de </a:t>
            </a:r>
            <a:r>
              <a:rPr lang="fr-CA" sz="1964" dirty="0" err="1"/>
              <a:t>ferritine</a:t>
            </a:r>
            <a:r>
              <a:rPr lang="fr-CA" sz="1964" dirty="0"/>
              <a:t>.</a:t>
            </a:r>
          </a:p>
          <a:p>
            <a:pPr marL="1421572" lvl="2" indent="-283464" defTabSz="1138108"/>
            <a:r>
              <a:rPr lang="fr-CA" sz="1964" dirty="0"/>
              <a:t>Synthèse de plusieurs protéines plasmatiques (fibrinogène, facteurs de coagulation, …).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6" name="Rectangle 14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>
          <a:xfrm>
            <a:off x="450380" y="2014635"/>
            <a:ext cx="9258017" cy="1071503"/>
          </a:xfrm>
        </p:spPr>
        <p:txBody>
          <a:bodyPr>
            <a:normAutofit fontScale="90000"/>
          </a:bodyPr>
          <a:lstStyle/>
          <a:p>
            <a:r>
              <a:rPr lang="fr-CA" dirty="0"/>
              <a:t>Particularités morphologiques des leucocytes</a:t>
            </a:r>
            <a:endParaRPr lang="fr-FR" sz="178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6" name="Rectangle 14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Hypersegmentation</a:t>
            </a:r>
            <a:r>
              <a:rPr lang="fr-CA" dirty="0"/>
              <a:t>  </a:t>
            </a:r>
            <a:r>
              <a:rPr lang="fr-CA" sz="2400" dirty="0"/>
              <a:t>( ≥ 6 segmentations)</a:t>
            </a:r>
            <a:endParaRPr lang="fr-FR" sz="2400" dirty="0"/>
          </a:p>
        </p:txBody>
      </p:sp>
      <p:pic>
        <p:nvPicPr>
          <p:cNvPr id="238596" name="Picture 4" descr="neutro_hyperseg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96704" y="1562374"/>
            <a:ext cx="7757062" cy="50811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Lymphocytes atypiques </a:t>
            </a:r>
            <a:r>
              <a:rPr lang="fr-CA" sz="1786"/>
              <a:t>(26)</a:t>
            </a:r>
            <a:endParaRPr lang="fr-FR" sz="1786"/>
          </a:p>
        </p:txBody>
      </p:sp>
      <p:pic>
        <p:nvPicPr>
          <p:cNvPr id="4" name="Picture 28" descr="E:\LEUKO\MONO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34" y="1693188"/>
            <a:ext cx="4689436" cy="495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4" descr="lympho_atypique"/>
          <p:cNvPicPr>
            <a:picLocks noGrp="1" noChangeAspect="1" noChangeArrowheads="1"/>
          </p:cNvPicPr>
          <p:nvPr>
            <p:ph sz="quarter" idx="2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36217" y="1684264"/>
            <a:ext cx="7545879" cy="4959246"/>
          </a:xfrm>
          <a:noFill/>
          <a:ln/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767A543-BD5B-434C-9E7F-1BC1F5576BF2}"/>
              </a:ext>
            </a:extLst>
          </p:cNvPr>
          <p:cNvSpPr/>
          <p:nvPr/>
        </p:nvSpPr>
        <p:spPr>
          <a:xfrm>
            <a:off x="93010" y="3420368"/>
            <a:ext cx="1270150" cy="504056"/>
          </a:xfrm>
          <a:prstGeom prst="rightArrow">
            <a:avLst>
              <a:gd name="adj1" fmla="val 429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monocyte</a:t>
            </a:r>
          </a:p>
        </p:txBody>
      </p:sp>
      <p:sp>
        <p:nvSpPr>
          <p:cNvPr id="6" name="Flèche : gauche 5">
            <a:extLst>
              <a:ext uri="{FF2B5EF4-FFF2-40B4-BE49-F238E27FC236}">
                <a16:creationId xmlns:a16="http://schemas.microsoft.com/office/drawing/2014/main" id="{7C8DF7FB-DBD8-4C32-B058-3FEF38430823}"/>
              </a:ext>
            </a:extLst>
          </p:cNvPr>
          <p:cNvSpPr/>
          <p:nvPr/>
        </p:nvSpPr>
        <p:spPr>
          <a:xfrm>
            <a:off x="4541264" y="2492896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endParaRPr lang="fr-CA" dirty="0"/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F1B4F108-62E3-4A89-83DF-A12002AAEBBB}"/>
              </a:ext>
            </a:extLst>
          </p:cNvPr>
          <p:cNvSpPr/>
          <p:nvPr/>
        </p:nvSpPr>
        <p:spPr>
          <a:xfrm>
            <a:off x="8434890" y="2689935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endParaRPr lang="fr-CA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EBA2296-8445-4737-8228-271682E81E1F}"/>
              </a:ext>
            </a:extLst>
          </p:cNvPr>
          <p:cNvSpPr/>
          <p:nvPr/>
        </p:nvSpPr>
        <p:spPr>
          <a:xfrm>
            <a:off x="3641285" y="3939468"/>
            <a:ext cx="1990230" cy="504056"/>
          </a:xfrm>
          <a:prstGeom prst="rightArrow">
            <a:avLst>
              <a:gd name="adj1" fmla="val 429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r>
              <a:rPr lang="fr-CA" dirty="0"/>
              <a:t>.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B0A0317-AB94-4FDF-A026-7D7170D51F3F}"/>
              </a:ext>
            </a:extLst>
          </p:cNvPr>
          <p:cNvSpPr/>
          <p:nvPr/>
        </p:nvSpPr>
        <p:spPr>
          <a:xfrm>
            <a:off x="5143500" y="5278028"/>
            <a:ext cx="1990230" cy="504056"/>
          </a:xfrm>
          <a:prstGeom prst="rightArrow">
            <a:avLst>
              <a:gd name="adj1" fmla="val 429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r>
              <a:rPr lang="fr-CA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16" y="242836"/>
            <a:ext cx="8503996" cy="637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271292" y="404664"/>
            <a:ext cx="3960440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7" dirty="0">
                <a:solidFill>
                  <a:srgbClr val="000000"/>
                </a:solidFill>
                <a:highlight>
                  <a:srgbClr val="CBDDEB"/>
                </a:highlight>
              </a:rPr>
              <a:t>Exemple de monocytes classiques</a:t>
            </a:r>
          </a:p>
        </p:txBody>
      </p:sp>
    </p:spTree>
    <p:extLst>
      <p:ext uri="{BB962C8B-B14F-4D97-AF65-F5344CB8AC3E}">
        <p14:creationId xmlns:p14="http://schemas.microsoft.com/office/powerpoint/2010/main" val="2296177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Lymphocytes atypiques </a:t>
            </a:r>
            <a:r>
              <a:rPr lang="fr-CA" sz="1786"/>
              <a:t>(27)</a:t>
            </a:r>
            <a:endParaRPr lang="fr-FR" sz="1786"/>
          </a:p>
        </p:txBody>
      </p:sp>
      <p:pic>
        <p:nvPicPr>
          <p:cNvPr id="4" name="Picture 7" descr="E:\LEUKO\ATYPK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34" y="1950346"/>
            <a:ext cx="4243449" cy="3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3" name="Picture 5" descr="Lymphocyte atypique2"/>
          <p:cNvPicPr>
            <a:picLocks noGrp="1" noChangeAspect="1" noChangeArrowheads="1"/>
          </p:cNvPicPr>
          <p:nvPr>
            <p:ph sz="quarter" idx="3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64795" y="1596390"/>
            <a:ext cx="7409815" cy="5047121"/>
          </a:xfrm>
          <a:noFill/>
          <a:ln/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C3D9917-F431-436B-AA60-DA5BCFF3FD77}"/>
              </a:ext>
            </a:extLst>
          </p:cNvPr>
          <p:cNvSpPr/>
          <p:nvPr/>
        </p:nvSpPr>
        <p:spPr>
          <a:xfrm>
            <a:off x="128934" y="3284984"/>
            <a:ext cx="1270150" cy="504056"/>
          </a:xfrm>
          <a:prstGeom prst="rightArrow">
            <a:avLst>
              <a:gd name="adj1" fmla="val 429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monocyte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FFA91D2B-747B-4760-B325-E888E679C37E}"/>
              </a:ext>
            </a:extLst>
          </p:cNvPr>
          <p:cNvSpPr/>
          <p:nvPr/>
        </p:nvSpPr>
        <p:spPr>
          <a:xfrm>
            <a:off x="6799684" y="3691286"/>
            <a:ext cx="1990230" cy="504056"/>
          </a:xfrm>
          <a:prstGeom prst="rightArrow">
            <a:avLst>
              <a:gd name="adj1" fmla="val 429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r>
              <a:rPr lang="fr-CA" dirty="0"/>
              <a:t>.</a:t>
            </a:r>
          </a:p>
        </p:txBody>
      </p:sp>
      <p:sp>
        <p:nvSpPr>
          <p:cNvPr id="5" name="Flèche : gauche 4">
            <a:extLst>
              <a:ext uri="{FF2B5EF4-FFF2-40B4-BE49-F238E27FC236}">
                <a16:creationId xmlns:a16="http://schemas.microsoft.com/office/drawing/2014/main" id="{DD4F26A0-4453-4A0D-91C5-5D5CE02943A7}"/>
              </a:ext>
            </a:extLst>
          </p:cNvPr>
          <p:cNvSpPr/>
          <p:nvPr/>
        </p:nvSpPr>
        <p:spPr>
          <a:xfrm>
            <a:off x="8095828" y="2852936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Amas plaquettes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6DAEB520-112F-4A84-8595-A2708C54FCE1}"/>
              </a:ext>
            </a:extLst>
          </p:cNvPr>
          <p:cNvSpPr/>
          <p:nvPr/>
        </p:nvSpPr>
        <p:spPr>
          <a:xfrm>
            <a:off x="4801990" y="2564904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endParaRPr lang="fr-CA" dirty="0"/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0617451B-6B4D-4EB1-B843-D75F358E7BA9}"/>
              </a:ext>
            </a:extLst>
          </p:cNvPr>
          <p:cNvSpPr/>
          <p:nvPr/>
        </p:nvSpPr>
        <p:spPr>
          <a:xfrm>
            <a:off x="4631558" y="4509120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/>
              <a:t>Lympho</a:t>
            </a:r>
            <a:r>
              <a:rPr lang="fr-CA" dirty="0"/>
              <a:t>. </a:t>
            </a:r>
            <a:r>
              <a:rPr lang="fr-CA" dirty="0" err="1"/>
              <a:t>athyp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smudgecell1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96704" y="1437649"/>
            <a:ext cx="7058316" cy="5205862"/>
          </a:xfrm>
          <a:noFill/>
          <a:ln/>
        </p:spPr>
      </p:pic>
      <p:sp>
        <p:nvSpPr>
          <p:cNvPr id="245767" name="Rectangle 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r>
              <a:rPr lang="fr-CA"/>
              <a:t>Ombre de Gumprecht </a:t>
            </a:r>
            <a:r>
              <a:rPr lang="fr-CA" sz="1786"/>
              <a:t>(28)</a:t>
            </a:r>
            <a:endParaRPr lang="fr-FR" sz="1786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Ombre de </a:t>
            </a:r>
            <a:r>
              <a:rPr lang="fr-CA" dirty="0" err="1"/>
              <a:t>Gumprecht</a:t>
            </a:r>
            <a:r>
              <a:rPr lang="fr-CA" dirty="0"/>
              <a:t> </a:t>
            </a:r>
            <a:r>
              <a:rPr lang="fr-CA" sz="1786" dirty="0"/>
              <a:t>(29)</a:t>
            </a:r>
            <a:endParaRPr lang="fr-FR" sz="1786" dirty="0"/>
          </a:p>
        </p:txBody>
      </p:sp>
      <p:pic>
        <p:nvPicPr>
          <p:cNvPr id="253958" name="Picture 6" descr="smudgecell3"/>
          <p:cNvPicPr>
            <a:picLocks noGrp="1" noChangeAspect="1" noChangeArrowheads="1"/>
          </p:cNvPicPr>
          <p:nvPr>
            <p:ph sz="quarter" idx="4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36864" y="1577964"/>
            <a:ext cx="6881150" cy="5065547"/>
          </a:xfrm>
          <a:noFill/>
          <a:ln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8958" y="278824"/>
            <a:ext cx="9258017" cy="10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2" rIns="95505" bIns="47752" numCol="1" anchor="ctr" anchorCtr="0" compatLnSpc="1">
            <a:prstTxWarp prst="textNoShape">
              <a:avLst/>
            </a:prstTxWarp>
          </a:bodyPr>
          <a:lstStyle/>
          <a:p>
            <a:pPr algn="ctr" defTabSz="9552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3928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Lectures fortement suggérées et obligatoire</a:t>
            </a:r>
            <a:endParaRPr lang="fr-FR" sz="3928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491" y="1772816"/>
            <a:ext cx="9258017" cy="42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5" tIns="47752" rIns="95505" bIns="47752" numCol="1" anchor="t" anchorCtr="0" compatLnSpc="1">
            <a:prstTxWarp prst="textNoShape">
              <a:avLst/>
            </a:prstTxWarp>
          </a:bodyPr>
          <a:lstStyle/>
          <a:p>
            <a:pPr marL="358582" indent="-358582" defTabSz="955274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/>
            </a:pPr>
            <a:r>
              <a:rPr lang="fr-CA" sz="3303" kern="0" dirty="0"/>
              <a:t>Hématologie de L’Italien, Lord </a:t>
            </a:r>
            <a:r>
              <a:rPr lang="fr-CA" sz="3303" kern="0" dirty="0" err="1"/>
              <a:t>Dubé</a:t>
            </a:r>
            <a:endParaRPr lang="fr-CA" sz="3303" kern="0" dirty="0"/>
          </a:p>
          <a:p>
            <a:pPr marL="776691" lvl="1" indent="-299055" defTabSz="955274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fr-CA" sz="2946" kern="0" dirty="0"/>
              <a:t>Pages 3 à 10 </a:t>
            </a:r>
            <a:r>
              <a:rPr lang="fr-CA" sz="1607" kern="0" dirty="0"/>
              <a:t>(obligatoire)</a:t>
            </a:r>
          </a:p>
          <a:p>
            <a:pPr marL="776691" lvl="1" indent="-299055" defTabSz="955274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fr-CA" sz="2946" kern="0" dirty="0"/>
              <a:t>Pages 13 à 21 </a:t>
            </a:r>
            <a:r>
              <a:rPr lang="fr-CA" sz="1607" kern="0" dirty="0"/>
              <a:t>(suggérées) Résumé de la cellules traité en Biologie 1 et 2</a:t>
            </a:r>
            <a:endParaRPr lang="fr-CA" sz="2946" kern="0" dirty="0"/>
          </a:p>
          <a:p>
            <a:pPr marL="776691" lvl="1" indent="-299055" defTabSz="955274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fr-CA" sz="2946" kern="0" dirty="0"/>
              <a:t>Pages 25 à 27  </a:t>
            </a:r>
            <a:r>
              <a:rPr lang="fr-CA" sz="1607" kern="0" dirty="0"/>
              <a:t>(obligatoire) </a:t>
            </a:r>
          </a:p>
          <a:p>
            <a:pPr marL="776691" lvl="1" indent="-299055" defTabSz="955274">
              <a:spcBef>
                <a:spcPct val="20000"/>
              </a:spcBef>
              <a:buFontTx/>
              <a:buChar char="–"/>
            </a:pPr>
            <a:r>
              <a:rPr lang="fr-CA" sz="2946" kern="0" dirty="0"/>
              <a:t>Pages 47 à 53  </a:t>
            </a:r>
            <a:r>
              <a:rPr lang="fr-CA" sz="1607" kern="0" dirty="0"/>
              <a:t>(obligatoire) </a:t>
            </a:r>
          </a:p>
          <a:p>
            <a:pPr marL="776691" lvl="1" indent="-299055" defTabSz="955274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fr-CA" sz="2946" kern="0" dirty="0">
                <a:solidFill>
                  <a:srgbClr val="000000"/>
                </a:solidFill>
              </a:rPr>
              <a:t>Pages 163 à 165, 168 à 172, 175 et 176</a:t>
            </a:r>
            <a:r>
              <a:rPr lang="fr-CA" sz="3200" kern="0" dirty="0">
                <a:solidFill>
                  <a:srgbClr val="000000"/>
                </a:solidFill>
              </a:rPr>
              <a:t> </a:t>
            </a:r>
            <a:r>
              <a:rPr lang="fr-CA" sz="1600" kern="0" dirty="0">
                <a:solidFill>
                  <a:srgbClr val="000000"/>
                </a:solidFill>
              </a:rPr>
              <a:t>(obligatoire)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14492" y="428507"/>
            <a:ext cx="9258017" cy="503153"/>
          </a:xfrm>
        </p:spPr>
        <p:txBody>
          <a:bodyPr>
            <a:noAutofit/>
          </a:bodyPr>
          <a:lstStyle/>
          <a:p>
            <a:r>
              <a:rPr lang="fr-CA" sz="4000" dirty="0"/>
              <a:t>Les lymphocytes </a:t>
            </a:r>
            <a:endParaRPr lang="fr-FR" sz="40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38" y="1772816"/>
            <a:ext cx="10287000" cy="4752528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fr-CA" strike="sngStrike" dirty="0"/>
              <a:t>Séquence de maturation</a:t>
            </a:r>
          </a:p>
          <a:p>
            <a:pPr lvl="2">
              <a:lnSpc>
                <a:spcPct val="80000"/>
              </a:lnSpc>
            </a:pPr>
            <a:r>
              <a:rPr lang="fr-CA" sz="1800" strike="sngStrike" dirty="0"/>
              <a:t>Lymphoblaste	15 à 20 </a:t>
            </a:r>
            <a:r>
              <a:rPr lang="fr-CA" sz="1800" strike="sngStrike" dirty="0" err="1"/>
              <a:t>um</a:t>
            </a:r>
            <a:r>
              <a:rPr lang="fr-CA" sz="1800" strike="sngStrike" dirty="0"/>
              <a:t>	« organes lymphoïdes »	</a:t>
            </a:r>
          </a:p>
          <a:p>
            <a:pPr lvl="2">
              <a:lnSpc>
                <a:spcPct val="120000"/>
              </a:lnSpc>
              <a:buNone/>
            </a:pPr>
            <a:r>
              <a:rPr lang="fr-CA" sz="1600" strike="sngStrike" dirty="0"/>
              <a:t>	Noyau avec chromatine fine et généralement 1 seul nucléole avec un cytoplasme très basophile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fr-CA" sz="800" strike="sngStrike" dirty="0"/>
              <a:t>		</a:t>
            </a:r>
          </a:p>
          <a:p>
            <a:pPr lvl="2">
              <a:lnSpc>
                <a:spcPct val="80000"/>
              </a:lnSpc>
            </a:pPr>
            <a:r>
              <a:rPr lang="fr-CA" sz="1800" strike="sngStrike" dirty="0"/>
              <a:t>Prolymphocyte14 à 18 </a:t>
            </a:r>
            <a:r>
              <a:rPr lang="fr-CA" sz="1800" strike="sngStrike" dirty="0" err="1"/>
              <a:t>um</a:t>
            </a:r>
            <a:r>
              <a:rPr lang="fr-CA" sz="1800" strike="sngStrike" dirty="0"/>
              <a:t>	« organes lymphoïdes »   (rarement en circulation) </a:t>
            </a:r>
          </a:p>
          <a:p>
            <a:pPr lvl="2">
              <a:lnSpc>
                <a:spcPct val="120000"/>
              </a:lnSpc>
              <a:buNone/>
            </a:pPr>
            <a:r>
              <a:rPr lang="fr-CA" sz="1800" strike="sngStrike" dirty="0"/>
              <a:t>	</a:t>
            </a:r>
            <a:r>
              <a:rPr lang="fr-CA" sz="1600" strike="sngStrike" dirty="0"/>
              <a:t>Grand noyau avec chromatine qui s’organise, le nucléole est présent, mais non visible avec les colorations de routines. Le cytoplasme est basophile et plus abondant.</a:t>
            </a:r>
          </a:p>
          <a:p>
            <a:pPr lvl="2">
              <a:lnSpc>
                <a:spcPct val="120000"/>
              </a:lnSpc>
              <a:buNone/>
            </a:pPr>
            <a:endParaRPr lang="fr-CA" sz="800" strike="sngStrike" dirty="0"/>
          </a:p>
          <a:p>
            <a:pPr lvl="2">
              <a:lnSpc>
                <a:spcPct val="80000"/>
              </a:lnSpc>
            </a:pPr>
            <a:r>
              <a:rPr lang="fr-CA" sz="1800" strike="sngStrike" dirty="0"/>
              <a:t>Grand lymphocyte	9 à 15 </a:t>
            </a:r>
            <a:r>
              <a:rPr lang="fr-CA" sz="1800" strike="sngStrike" dirty="0" err="1"/>
              <a:t>um</a:t>
            </a:r>
            <a:r>
              <a:rPr lang="fr-CA" sz="1800" strike="sngStrike" dirty="0"/>
              <a:t>	« en circulation »</a:t>
            </a:r>
          </a:p>
          <a:p>
            <a:pPr lvl="2">
              <a:lnSpc>
                <a:spcPct val="120000"/>
              </a:lnSpc>
              <a:buNone/>
            </a:pPr>
            <a:r>
              <a:rPr lang="fr-CA" sz="1800" strike="sngStrike" dirty="0"/>
              <a:t>	</a:t>
            </a:r>
            <a:r>
              <a:rPr lang="fr-CA" sz="1600" strike="sngStrike" dirty="0"/>
              <a:t>Noyau avec chromatine dense en bloc, le nucléole est présent, mais non visible avec les colorations de routines. Le cytoplasme est basophile et plus abondant.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fr-CA" sz="800" strike="sngStrike" dirty="0"/>
              <a:t>		          	</a:t>
            </a:r>
          </a:p>
          <a:p>
            <a:pPr lvl="2">
              <a:lnSpc>
                <a:spcPct val="80000"/>
              </a:lnSpc>
            </a:pPr>
            <a:r>
              <a:rPr lang="fr-CA" sz="1600" strike="sngStrike" dirty="0"/>
              <a:t>Petit lymphocyte	6 à 9 </a:t>
            </a:r>
            <a:r>
              <a:rPr lang="fr-CA" sz="1600" strike="sngStrike" dirty="0" err="1"/>
              <a:t>um</a:t>
            </a:r>
            <a:r>
              <a:rPr lang="fr-CA" sz="1600" strike="sngStrike" dirty="0"/>
              <a:t>           « en circulation »</a:t>
            </a:r>
          </a:p>
          <a:p>
            <a:pPr lvl="2">
              <a:lnSpc>
                <a:spcPct val="120000"/>
              </a:lnSpc>
              <a:buNone/>
            </a:pPr>
            <a:r>
              <a:rPr lang="fr-CA" sz="1600" strike="sngStrike" dirty="0"/>
              <a:t>	Noyau avec chromatine très dense en bloc. Le nucléole est présent, mais non visible avec les colorations de routines. Le cytoplasme est basophile, mais pratiquement non détectable (mince couronne).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768" y="214490"/>
            <a:ext cx="7347452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72282"/>
            <a:r>
              <a:rPr lang="fr-CA" sz="3214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Lymphocytopoïèse</a:t>
            </a:r>
            <a:endParaRPr lang="fr-FR" sz="3214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8192" y="1507097"/>
            <a:ext cx="9660539" cy="41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CSL</a:t>
            </a:r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Moelle                                            Thymus</a:t>
            </a:r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endParaRPr lang="fr-FR" sz="2143" dirty="0"/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Pré-B                                                </a:t>
            </a:r>
            <a:r>
              <a:rPr lang="fr-CA" sz="2143" dirty="0" err="1"/>
              <a:t>Pré-T</a:t>
            </a:r>
            <a:endParaRPr lang="fr-CA" sz="2143" dirty="0"/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endParaRPr lang="fr-CA" sz="2143" dirty="0"/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					</a:t>
            </a:r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endParaRPr lang="fr-CA" sz="2143" dirty="0"/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B-immatures	     	  			 T immature</a:t>
            </a:r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 </a:t>
            </a:r>
          </a:p>
          <a:p>
            <a:pPr marL="306141" indent="-306141" algn="ctr">
              <a:spcBef>
                <a:spcPct val="20000"/>
              </a:spcBef>
              <a:buClr>
                <a:schemeClr val="tx2"/>
              </a:buClr>
            </a:pPr>
            <a:r>
              <a:rPr lang="fr-CA" sz="2143" dirty="0"/>
              <a:t>Lymphoblastes B                             Lymphoblaste T                                                                  </a:t>
            </a:r>
          </a:p>
        </p:txBody>
      </p:sp>
      <p:sp>
        <p:nvSpPr>
          <p:cNvPr id="20275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741759" y="1983321"/>
            <a:ext cx="1292607" cy="61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7065" tIns="48532" rIns="97065" bIns="48532" anchor="ctr"/>
          <a:lstStyle/>
          <a:p>
            <a:endParaRPr lang="fr-CA" sz="1607"/>
          </a:p>
        </p:txBody>
      </p:sp>
      <p:sp>
        <p:nvSpPr>
          <p:cNvPr id="20275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06494" y="1983321"/>
            <a:ext cx="1292607" cy="61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7065" tIns="48532" rIns="97065" bIns="48532" anchor="ctr"/>
          <a:lstStyle/>
          <a:p>
            <a:endParaRPr lang="fr-CA" sz="1607"/>
          </a:p>
        </p:txBody>
      </p:sp>
      <p:sp>
        <p:nvSpPr>
          <p:cNvPr id="20275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15308" y="3207896"/>
            <a:ext cx="21060" cy="9963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7065" tIns="48532" rIns="97065" bIns="48532" anchor="ctr"/>
          <a:lstStyle/>
          <a:p>
            <a:endParaRPr lang="fr-CA" sz="1607"/>
          </a:p>
        </p:txBody>
      </p:sp>
      <p:sp>
        <p:nvSpPr>
          <p:cNvPr id="20275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015708" y="3207896"/>
            <a:ext cx="18115" cy="10568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7065" tIns="48532" rIns="97065" bIns="48532" anchor="ctr"/>
          <a:lstStyle/>
          <a:p>
            <a:endParaRPr lang="fr-CA" sz="1607"/>
          </a:p>
        </p:txBody>
      </p:sp>
      <p:sp>
        <p:nvSpPr>
          <p:cNvPr id="20276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14266" y="4749640"/>
            <a:ext cx="0" cy="272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7065" tIns="48532" rIns="97065" bIns="48532" anchor="ctr"/>
          <a:lstStyle/>
          <a:p>
            <a:endParaRPr lang="fr-CA" sz="1607"/>
          </a:p>
        </p:txBody>
      </p:sp>
      <p:sp>
        <p:nvSpPr>
          <p:cNvPr id="20276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33823" y="4749640"/>
            <a:ext cx="0" cy="272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7065" tIns="48532" rIns="97065" bIns="48532" anchor="ctr"/>
          <a:lstStyle/>
          <a:p>
            <a:endParaRPr lang="fr-CA" sz="1607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DF2FF5-80A3-4C4B-9B43-9C5D4A771DC7}"/>
              </a:ext>
            </a:extLst>
          </p:cNvPr>
          <p:cNvSpPr txBox="1"/>
          <p:nvPr/>
        </p:nvSpPr>
        <p:spPr>
          <a:xfrm>
            <a:off x="823020" y="5589240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Allez consulter les tableau 3,2 et 3,4 </a:t>
            </a:r>
            <a:r>
              <a:rPr lang="fr-CA" dirty="0" err="1"/>
              <a:t>aus</a:t>
            </a:r>
            <a:r>
              <a:rPr lang="fr-CA" dirty="0"/>
              <a:t> pages27 et 29 de « L’Italien 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4084" y="1833091"/>
            <a:ext cx="5119405" cy="3513568"/>
          </a:xfrm>
        </p:spPr>
        <p:txBody>
          <a:bodyPr/>
          <a:lstStyle/>
          <a:p>
            <a:r>
              <a:rPr lang="fr-CA" sz="2143" dirty="0"/>
              <a:t>Lignée </a:t>
            </a:r>
            <a:r>
              <a:rPr lang="fr-CA" sz="2143" dirty="0" err="1"/>
              <a:t>monocytaire</a:t>
            </a:r>
            <a:endParaRPr lang="fr-CA" sz="2143" dirty="0"/>
          </a:p>
          <a:p>
            <a:pPr lvl="1"/>
            <a:r>
              <a:rPr lang="fr-CA" sz="1964" dirty="0"/>
              <a:t>Monoblaste *</a:t>
            </a:r>
          </a:p>
          <a:p>
            <a:pPr lvl="1"/>
            <a:r>
              <a:rPr lang="fr-CA" sz="1964" dirty="0" err="1"/>
              <a:t>Promonocyte</a:t>
            </a:r>
            <a:r>
              <a:rPr lang="fr-CA" sz="1964" dirty="0"/>
              <a:t> * </a:t>
            </a:r>
          </a:p>
          <a:p>
            <a:pPr lvl="1">
              <a:buFontTx/>
              <a:buNone/>
            </a:pPr>
            <a:r>
              <a:rPr lang="fr-CA" sz="1964" dirty="0"/>
              <a:t>- - - - - - - - - - - - - - - - - - - - - - - - </a:t>
            </a:r>
          </a:p>
          <a:p>
            <a:pPr lvl="1"/>
            <a:r>
              <a:rPr lang="fr-CA" sz="1964" u="sng" dirty="0"/>
              <a:t>Monocyte</a:t>
            </a:r>
            <a:endParaRPr lang="fr-CA" sz="1964" u="sng" dirty="0">
              <a:solidFill>
                <a:srgbClr val="FF3300"/>
              </a:solidFill>
            </a:endParaRPr>
          </a:p>
        </p:txBody>
      </p:sp>
      <p:sp>
        <p:nvSpPr>
          <p:cNvPr id="151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832" y="459689"/>
            <a:ext cx="9260851" cy="5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 anchor="ctr"/>
          <a:lstStyle/>
          <a:p>
            <a:pPr algn="ctr" defTabSz="972282"/>
            <a:r>
              <a:rPr lang="fr-C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CA" sz="40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Hématopoïèse </a:t>
            </a:r>
            <a:endParaRPr lang="fr-FR" sz="4000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0434" y="1751745"/>
            <a:ext cx="5119405" cy="32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2143" dirty="0"/>
              <a:t>Lignée lymphocytaire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Lymphoblaste (*)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 err="1"/>
              <a:t>Prolymphocyte</a:t>
            </a:r>
            <a:r>
              <a:rPr lang="fr-CA" sz="1964" dirty="0"/>
              <a:t> (*)</a:t>
            </a:r>
          </a:p>
          <a:p>
            <a:pPr marL="788030" lvl="1" indent="-303306" defTabSz="972282">
              <a:spcBef>
                <a:spcPct val="20000"/>
              </a:spcBef>
            </a:pPr>
            <a:r>
              <a:rPr lang="fr-CA" sz="1964" dirty="0"/>
              <a:t>- - - - - - - - - - - - - - - - - - - - - - - - 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u="sng" dirty="0"/>
              <a:t>Lymphocyte (</a:t>
            </a:r>
            <a:r>
              <a:rPr lang="fr-CA" sz="1964" dirty="0"/>
              <a:t>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Petit lymphocyte (*)</a:t>
            </a:r>
            <a:endParaRPr lang="fr-CA" sz="1964" u="sng" dirty="0"/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r>
              <a:rPr lang="fr-CA" sz="1964" dirty="0"/>
              <a:t>Grand lymphocyte (*)</a:t>
            </a:r>
          </a:p>
          <a:p>
            <a:pPr marL="788030" lvl="1" indent="-303306" defTabSz="972282">
              <a:spcBef>
                <a:spcPct val="20000"/>
              </a:spcBef>
              <a:buFontTx/>
              <a:buChar char="–"/>
            </a:pPr>
            <a:endParaRPr lang="fr-CA" sz="1964" dirty="0">
              <a:solidFill>
                <a:srgbClr val="FF3300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2758" y="4694371"/>
            <a:ext cx="4886963" cy="10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L’amplification des monocytes reste incertaine.</a:t>
            </a:r>
            <a:r>
              <a:rPr lang="fr-CA" sz="1786" u="sng" dirty="0"/>
              <a:t>  2 ou 3 mitoses (*)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monoblaste produirait probablement</a:t>
            </a:r>
            <a:r>
              <a:rPr lang="fr-CA" sz="1786" u="sng" dirty="0"/>
              <a:t>  de 4 à 8 monocytes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b="1" dirty="0">
                <a:solidFill>
                  <a:srgbClr val="FF3300"/>
                </a:solidFill>
              </a:rPr>
              <a:t>Amplification</a:t>
            </a:r>
            <a:endParaRPr lang="fr-CA" sz="1786" dirty="0"/>
          </a:p>
        </p:txBody>
      </p:sp>
      <p:sp>
        <p:nvSpPr>
          <p:cNvPr id="15155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0467" y="2163629"/>
            <a:ext cx="486928" cy="15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51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79721" y="4729010"/>
            <a:ext cx="5207280" cy="10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065" tIns="48532" rIns="97065" bIns="48532"/>
          <a:lstStyle/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La </a:t>
            </a:r>
            <a:r>
              <a:rPr lang="fr-CA" sz="1786" dirty="0" err="1"/>
              <a:t>lymphocytopoïèse</a:t>
            </a:r>
            <a:r>
              <a:rPr lang="fr-CA" sz="1786" dirty="0"/>
              <a:t> compte</a:t>
            </a:r>
            <a:r>
              <a:rPr lang="fr-CA" sz="1786" u="sng" dirty="0"/>
              <a:t> 6 à 8 mitoses 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dirty="0"/>
              <a:t>Un lymphoblaste produit donc entre</a:t>
            </a:r>
            <a:r>
              <a:rPr lang="fr-CA" sz="1786" u="sng" dirty="0"/>
              <a:t> 64 et 256 lymphocytes</a:t>
            </a:r>
          </a:p>
          <a:p>
            <a:pPr marL="364252" indent="-364252" defTabSz="972282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fr-CA" sz="1786" b="1" dirty="0">
                <a:solidFill>
                  <a:srgbClr val="FF3300"/>
                </a:solidFill>
              </a:rPr>
              <a:t>Amplification</a:t>
            </a:r>
            <a:endParaRPr lang="fr-CA" sz="1786" dirty="0"/>
          </a:p>
        </p:txBody>
      </p:sp>
      <p:sp>
        <p:nvSpPr>
          <p:cNvPr id="151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98809" y="2353165"/>
            <a:ext cx="486928" cy="15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b="1" dirty="0">
                <a:solidFill>
                  <a:srgbClr val="FF3300"/>
                </a:solidFill>
              </a:rPr>
              <a:t>maturation</a:t>
            </a:r>
            <a:endParaRPr lang="fr-FR" sz="1964" b="1" dirty="0">
              <a:solidFill>
                <a:srgbClr val="FF3300"/>
              </a:solidFill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6239" y="6371087"/>
            <a:ext cx="3921760" cy="3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72282">
              <a:spcBef>
                <a:spcPct val="50000"/>
              </a:spcBef>
            </a:pPr>
            <a:r>
              <a:rPr lang="fr-CA" sz="1964" u="sng" dirty="0">
                <a:hlinkClick r:id="rId10" action="ppaction://hlinkfile"/>
              </a:rPr>
              <a:t>Tableaux 3.11 et 3.12 p.39 et 41</a:t>
            </a:r>
            <a:endParaRPr lang="fr-FR" sz="1964" u="sng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9247956" y="1967696"/>
            <a:ext cx="0" cy="23144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4279404" y="2078925"/>
            <a:ext cx="0" cy="173581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026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6" grpId="0" autoUpdateAnimBg="0"/>
      <p:bldP spid="151557" grpId="0" autoUpdateAnimBg="0"/>
      <p:bldP spid="15155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D5FC27827CC42A00F1668BD9BFBC6" ma:contentTypeVersion="15" ma:contentTypeDescription="Crée un document." ma:contentTypeScope="" ma:versionID="1ee65c6b8673a2206e01de7547a0dbac">
  <xsd:schema xmlns:xsd="http://www.w3.org/2001/XMLSchema" xmlns:xs="http://www.w3.org/2001/XMLSchema" xmlns:p="http://schemas.microsoft.com/office/2006/metadata/properties" xmlns:ns2="ac443fea-8077-4df0-97f6-0cfd2b7b8355" xmlns:ns3="dd3ef7de-1ef7-491f-9aae-e0962053c733" targetNamespace="http://schemas.microsoft.com/office/2006/metadata/properties" ma:root="true" ma:fieldsID="221a7e9f15e13897a9be8b382fc81b16" ns2:_="" ns3:_="">
    <xsd:import namespace="ac443fea-8077-4df0-97f6-0cfd2b7b8355"/>
    <xsd:import namespace="dd3ef7de-1ef7-491f-9aae-e0962053c7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fea-8077-4df0-97f6-0cfd2b7b8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6d8e17-6309-4c22-9204-2707cfa0b541}" ma:internalName="TaxCatchAll" ma:showField="CatchAllData" ma:web="ac443fea-8077-4df0-97f6-0cfd2b7b8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ef7de-1ef7-491f-9aae-e0962053c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ee7099c-c430-4f29-be0f-2cf3fe768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ef7de-1ef7-491f-9aae-e0962053c733">
      <Terms xmlns="http://schemas.microsoft.com/office/infopath/2007/PartnerControls"/>
    </lcf76f155ced4ddcb4097134ff3c332f>
    <TaxCatchAll xmlns="ac443fea-8077-4df0-97f6-0cfd2b7b83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DA081-A9FD-4F5C-A8F6-D9AD65195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3fea-8077-4df0-97f6-0cfd2b7b8355"/>
    <ds:schemaRef ds:uri="dd3ef7de-1ef7-491f-9aae-e0962053c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3D2CE-3A56-4D12-8A69-7F0A0F05A1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443fea-8077-4df0-97f6-0cfd2b7b8355"/>
    <ds:schemaRef ds:uri="http://purl.org/dc/elements/1.1/"/>
    <ds:schemaRef ds:uri="http://schemas.microsoft.com/office/2006/metadata/properties"/>
    <ds:schemaRef ds:uri="dd3ef7de-1ef7-491f-9aae-e0962053c73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72FB5D-DAD0-44C7-B398-C4BD1569F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4505</TotalTime>
  <Words>3444</Words>
  <Application>Microsoft Office PowerPoint</Application>
  <PresentationFormat>Diapositives 35 mm</PresentationFormat>
  <Paragraphs>499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Wingdings</vt:lpstr>
      <vt:lpstr>Rétrospective</vt:lpstr>
      <vt:lpstr>Présentation PowerPoint</vt:lpstr>
      <vt:lpstr>Le monocyte</vt:lpstr>
      <vt:lpstr>Présentation PowerPoint</vt:lpstr>
      <vt:lpstr>Présentation PowerPoint</vt:lpstr>
      <vt:lpstr>Présentation PowerPoint</vt:lpstr>
      <vt:lpstr>Présentation PowerPoint</vt:lpstr>
      <vt:lpstr>Les lymphocytes </vt:lpstr>
      <vt:lpstr>Présentation PowerPoint</vt:lpstr>
      <vt:lpstr>Présentation PowerPoint</vt:lpstr>
      <vt:lpstr>Présentation PowerPoint</vt:lpstr>
      <vt:lpstr>Présentation PowerPoint</vt:lpstr>
      <vt:lpstr>Figure 7.2   page 120  (L’Italien)  Schéma synthèse de l’origine des différents lymphocytes et dérivés  Tm / Bm /  Thelper / NK (tueuse) / Plasmocyte</vt:lpstr>
      <vt:lpstr>Tableau 7.4  page 122 (L’Italien)</vt:lpstr>
      <vt:lpstr>Diversité chez les lymphocytes</vt:lpstr>
      <vt:lpstr>Présentation PowerPoint</vt:lpstr>
      <vt:lpstr>Le plasmocyte</vt:lpstr>
      <vt:lpstr>Présentation PowerPoint</vt:lpstr>
      <vt:lpstr>Présentation PowerPoint</vt:lpstr>
      <vt:lpstr>Présentation PowerPoint</vt:lpstr>
      <vt:lpstr>Les leucocytes (plasmocytes) (12)</vt:lpstr>
      <vt:lpstr>Planche 21 (Koepke): Plasmocyte et 2 érythroblaste polychromatophile</vt:lpstr>
      <vt:lpstr>Présentation PowerPoint</vt:lpstr>
      <vt:lpstr>Plasmocytes  (moelle)</vt:lpstr>
      <vt:lpstr>Résumé de l’immunité humorale</vt:lpstr>
      <vt:lpstr>La plaquette (Thrombocyte)</vt:lpstr>
      <vt:lpstr>Petit rappel sur la taille des différentes cellules de chaque lignée de l’hématopoïèse</vt:lpstr>
      <vt:lpstr>Petit rappel sur la taille des différentes cellules de chaque lignée de l’hématopoïèse</vt:lpstr>
      <vt:lpstr>Mégacaryoblaste</vt:lpstr>
      <vt:lpstr>Mégacaryocyte basophile (promégacaryocyte)</vt:lpstr>
      <vt:lpstr>Mégacaryocyte granuleux</vt:lpstr>
      <vt:lpstr>Mégacaryocyte plaquettaire (thrombocytogène)</vt:lpstr>
      <vt:lpstr>Thrombocyte p.133</vt:lpstr>
      <vt:lpstr>Thrombocyte p.134</vt:lpstr>
      <vt:lpstr>Thrombocyte p.135</vt:lpstr>
      <vt:lpstr>Amplification et maturation de la lignée plaquettaire </vt:lpstr>
      <vt:lpstr>Passage des cellules dans le sang</vt:lpstr>
      <vt:lpstr>Propriétés biologiques</vt:lpstr>
      <vt:lpstr>Valeurs normales</vt:lpstr>
      <vt:lpstr>Durée de vie</vt:lpstr>
      <vt:lpstr>Morphologie plaquettaire</vt:lpstr>
      <vt:lpstr>Pathologies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Érythropoïèse: (Facteurs essentiels à l'érythropoïèse)</vt:lpstr>
      <vt:lpstr> Érythropoïèse: (Facteurs essentiels à l'érythropoïèse)</vt:lpstr>
      <vt:lpstr> Érythropoïèse: (Facteurs essentiels à l'érythropoïèse)</vt:lpstr>
      <vt:lpstr> Érythropoïèse: (Facteurs essentiels à l'érythropoïèse)</vt:lpstr>
      <vt:lpstr>Présentation PowerPoint</vt:lpstr>
      <vt:lpstr>Présentation PowerPoint</vt:lpstr>
      <vt:lpstr>Présentation PowerPoint</vt:lpstr>
      <vt:lpstr>Particularités morphologiques des leucocytes</vt:lpstr>
      <vt:lpstr>Hypersegmentation  ( ≥ 6 segmentations)</vt:lpstr>
      <vt:lpstr>Lymphocytes atypiques (26)</vt:lpstr>
      <vt:lpstr>Lymphocytes atypiques (27)</vt:lpstr>
      <vt:lpstr>Ombre de Gumprecht (28)</vt:lpstr>
      <vt:lpstr>Ombre de Gumprecht (29)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Lachance, Jean-François</dc:creator>
  <cp:lastModifiedBy>Lachance, Jean-François</cp:lastModifiedBy>
  <cp:revision>162</cp:revision>
  <cp:lastPrinted>2024-04-18T18:16:42Z</cp:lastPrinted>
  <dcterms:created xsi:type="dcterms:W3CDTF">1601-01-01T00:00:00Z</dcterms:created>
  <dcterms:modified xsi:type="dcterms:W3CDTF">2024-05-02T18:46:02Z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0x0101002D8D5FC27827CC42A00F1668BD9BFBC6</vt:lpwstr>
  </property>
  <property fmtid="{D5CDD505-2E9C-101B-9397-08002B2CF9AE}" pid="3" name="MediaServiceImageTags">
    <vt:lpwstr/>
  </property>
</Properties>
</file>