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8" r:id="rId2"/>
    <p:sldId id="256" r:id="rId3"/>
    <p:sldId id="262" r:id="rId4"/>
    <p:sldId id="271" r:id="rId5"/>
    <p:sldId id="264" r:id="rId6"/>
    <p:sldId id="265" r:id="rId7"/>
    <p:sldId id="266" r:id="rId8"/>
    <p:sldId id="272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9" autoAdjust="0"/>
    <p:restoredTop sz="74201" autoAdjust="0"/>
  </p:normalViewPr>
  <p:slideViewPr>
    <p:cSldViewPr snapToGrid="0">
      <p:cViewPr varScale="1">
        <p:scale>
          <a:sx n="65" d="100"/>
          <a:sy n="65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443FE-96D1-4D12-A175-78C8FC2E4A9E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422D-C86F-4D05-881F-27EEEB2005D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253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premier cours, cours sondage sur leurs méthodes de travail (prise de notes en classe, préparation aux examens, etc.). Retour en grand groupe.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Choix de réponse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façon ludique, les faire réfléchir ET proposer des stratégies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745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 courte</a:t>
            </a:r>
          </a:p>
          <a:p>
            <a:pPr rtl="0" eaLnBrk="1" latinLnBrk="0" hangingPunct="1"/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faire réfléchir</a:t>
            </a:r>
          </a:p>
          <a:p>
            <a:pPr rtl="0" eaLnBrk="1" latinLnBrk="0" hangingPunct="1"/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Créer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banque de « trucs » à partager sur LÉA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 courte au tableau</a:t>
            </a:r>
            <a:endParaRPr lang="fr-CA" dirty="0" smtClean="0">
              <a:effectLst/>
            </a:endParaRPr>
          </a:p>
          <a:p>
            <a:pPr rtl="0" eaLnBrk="1" latinLnBrk="0" hangingPunct="1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Quelles sont vos méthodes de travail pour faire une lecture efficace d’un texte?</a:t>
            </a:r>
            <a:endParaRPr lang="fr-CA" dirty="0" smtClean="0">
              <a:effectLst/>
            </a:endParaRPr>
          </a:p>
          <a:p>
            <a:pPr rtl="0" eaLnBrk="1" latinLnBrk="0" hangingPunct="1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des traces (surligner, souligner, entourer, post-it, etc.)</a:t>
            </a:r>
            <a:endParaRPr lang="fr-CA" dirty="0" smtClean="0">
              <a:effectLst/>
            </a:endParaRPr>
          </a:p>
          <a:p>
            <a:pPr rtl="0" eaLnBrk="1" latinLnBrk="0" hangingPunct="1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Noter mes questions dans la marge</a:t>
            </a:r>
            <a:endParaRPr lang="fr-CA" dirty="0" smtClean="0">
              <a:effectLst/>
            </a:endParaRPr>
          </a:p>
          <a:p>
            <a:pPr rtl="0" eaLnBrk="1" latinLnBrk="0" hangingPunct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Prendre des notes sur une feuille</a:t>
            </a:r>
            <a:endParaRPr lang="fr-CA" dirty="0" smtClean="0">
              <a:effectLst/>
            </a:endParaRPr>
          </a:p>
          <a:p>
            <a:pPr rtl="0" eaLnBrk="1" latinLnBrk="0" hangingPunct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</a:t>
            </a:r>
            <a:endParaRPr lang="fr-CA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127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Demander aux étudiants de faire des liens avec leurs connaissances, leur vie. Les obliger à réfléchir sur ce qu’ils sont en train de lire.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09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Catégories imposées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L’objectif de cet exercice est d’aider à avoir une vue d’ensemble du contenu d’une partie du cours.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consigne de l’exercice, l’objectif de l’activité est expliqué: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 le contenu aide à l’intégrer de façon globale plutôt qu’en « pièces détachées ». De façon générale, quand on arrive à schématiser les apprentissages théoriques, on les comprend mieux.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L’utilisation de tableaux est une façon d’organiser, de schématiser l’information. Il en existe de nombreuses autres et nous en explorerons quelques-unes dans les prochains cours.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vous de développer la méthode la plus efficace pour vous.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L’ajout de mots clés près des concepts peut être très aidant. Il faut toutefois éviter de recopier en très petits caractères les définitions complètes. 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100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devez faire un plan de lecture des notes de cours.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que c’est? C’est une table des matières du document, version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quoi ça sert? C’est une autre méthode qui permet d’avoir une vue d’ensemble du texte à lire. Il s’agit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d’identifier les titres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différentes parties et de ressortir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idées principales et les mots clés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 </a:t>
            </a:r>
            <a:r>
              <a:rPr lang="fr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sera utile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faire les différentes activités d’apprentissage liées à cette partie du cours.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76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devez faire un plan de lecture des notes de cours.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que c’est? C’est une table des matières du document, version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quoi ça sert? C’est une autre méthode qui permet d’avoir une vue d’ensemble du texte à lire. Il s’agit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d’identifier les titres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différentes parties et de ressortir </a:t>
            </a:r>
            <a:r>
              <a:rPr lang="fr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idées principales et les mots clés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 </a:t>
            </a:r>
            <a:r>
              <a:rPr lang="fr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sera utile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faire les différentes activités d’apprentissage liées à cette partie du cours.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069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Exercice à faire en devoir, à</a:t>
            </a:r>
            <a:r>
              <a:rPr lang="fr-CA" baseline="0" dirty="0" smtClean="0"/>
              <a:t> partir des notes de cours.</a:t>
            </a:r>
          </a:p>
          <a:p>
            <a:r>
              <a:rPr lang="fr-FR" sz="1200" dirty="0" smtClean="0"/>
              <a:t>Pour </a:t>
            </a:r>
            <a:r>
              <a:rPr lang="fr-FR" sz="1200" dirty="0" smtClean="0">
                <a:solidFill>
                  <a:schemeClr val="accent2"/>
                </a:solidFill>
              </a:rPr>
              <a:t>organiser</a:t>
            </a:r>
            <a:r>
              <a:rPr lang="fr-FR" sz="1200" dirty="0" smtClean="0"/>
              <a:t> certaines informations, les </a:t>
            </a:r>
            <a:r>
              <a:rPr lang="fr-FR" sz="1200" i="1" dirty="0" smtClean="0"/>
              <a:t>cartes ou schémas conceptuels</a:t>
            </a:r>
            <a:r>
              <a:rPr lang="fr-FR" sz="1200" dirty="0" smtClean="0"/>
              <a:t> sont souvent utiles. Ils aident à </a:t>
            </a:r>
            <a:r>
              <a:rPr lang="fr-FR" sz="1200" dirty="0" smtClean="0">
                <a:solidFill>
                  <a:schemeClr val="accent2"/>
                </a:solidFill>
              </a:rPr>
              <a:t>mémoriser</a:t>
            </a:r>
            <a:r>
              <a:rPr lang="fr-FR" sz="1200" dirty="0" smtClean="0"/>
              <a:t> un plus grand nombre d’informations et à </a:t>
            </a:r>
            <a:r>
              <a:rPr lang="fr-FR" sz="1200" dirty="0" smtClean="0">
                <a:solidFill>
                  <a:schemeClr val="accent2"/>
                </a:solidFill>
              </a:rPr>
              <a:t>structurer</a:t>
            </a:r>
            <a:r>
              <a:rPr lang="fr-FR" sz="1200" dirty="0" smtClean="0"/>
              <a:t> le contenu de façon logique et globale (plutôt que comme des éléments séparés et sans lien entre eux).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150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Former des équipes de 3</a:t>
            </a:r>
          </a:p>
          <a:p>
            <a:r>
              <a:rPr lang="fr-CA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Remettre le document avec les concepts et les liens</a:t>
            </a:r>
          </a:p>
          <a:p>
            <a:r>
              <a:rPr lang="fr-CA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 :</a:t>
            </a:r>
          </a:p>
          <a:p>
            <a:r>
              <a:rPr lang="fr-CA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 le contenu en établissant les liens entre les concepts (quelle relation existe entre les concepts?)</a:t>
            </a:r>
          </a:p>
          <a:p>
            <a:r>
              <a:rPr lang="fr-CA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 :</a:t>
            </a:r>
          </a:p>
          <a:p>
            <a:r>
              <a:rPr lang="fr-CA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première équipe à réussir a droit à des paparmanes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422D-C86F-4D05-881F-27EEEB2005D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6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4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9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374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08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475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9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98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600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2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50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75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9B3462-8F77-4FF3-BD9B-BDE6CB08EE22}" type="datetimeFigureOut">
              <a:rPr lang="fr-CA" smtClean="0"/>
              <a:t>2020-01-10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3F18EC1-73E5-4597-819A-600FA6A692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050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Développer les habiletés de lecture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 algn="r">
              <a:buNone/>
            </a:pPr>
            <a:r>
              <a:rPr lang="fr-CA" dirty="0" err="1" smtClean="0"/>
              <a:t>Mafalda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61896" y="953157"/>
            <a:ext cx="7530771" cy="3005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70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88933"/>
            <a:ext cx="3245285" cy="1695534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SCHÉMATISATION DES CONCEPTS</a:t>
            </a:r>
            <a:r>
              <a:rPr lang="fr-CA" sz="3200" b="1" dirty="0"/>
              <a:t/>
            </a:r>
            <a:br>
              <a:rPr lang="fr-CA" sz="3200" b="1" dirty="0"/>
            </a:br>
            <a:r>
              <a:rPr lang="fr-FR" sz="3100" dirty="0" smtClean="0"/>
              <a:t>Carte conceptuelle -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100" dirty="0" smtClean="0"/>
              <a:t>Cadre imposé</a:t>
            </a:r>
            <a:endParaRPr lang="fr-CA" sz="3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852" y="1052628"/>
            <a:ext cx="7324614" cy="413721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/>
          <a:srcRect l="35549" t="39681" r="21607" b="11579"/>
          <a:stretch/>
        </p:blipFill>
        <p:spPr>
          <a:xfrm>
            <a:off x="123568" y="3121233"/>
            <a:ext cx="4460788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07287" y="864108"/>
            <a:ext cx="8054235" cy="5198489"/>
          </a:xfrm>
        </p:spPr>
        <p:txBody>
          <a:bodyPr>
            <a:normAutofit/>
          </a:bodyPr>
          <a:lstStyle/>
          <a:p>
            <a:r>
              <a:rPr lang="fr-CA" sz="3600" dirty="0" smtClean="0"/>
              <a:t>Recension de leurs méthodes de travail</a:t>
            </a:r>
          </a:p>
          <a:p>
            <a:r>
              <a:rPr lang="fr-FR" sz="3600" dirty="0" smtClean="0"/>
              <a:t>Personnalisation du contenu</a:t>
            </a:r>
            <a:endParaRPr lang="fr-CA" sz="3600" dirty="0" smtClean="0"/>
          </a:p>
          <a:p>
            <a:r>
              <a:rPr lang="fr-FR" sz="3600" dirty="0" smtClean="0"/>
              <a:t>Tableau résumé </a:t>
            </a:r>
            <a:endParaRPr lang="fr-CA" sz="3600" dirty="0" smtClean="0"/>
          </a:p>
          <a:p>
            <a:r>
              <a:rPr lang="fr-FR" sz="3600" dirty="0"/>
              <a:t>Plan de lecture</a:t>
            </a:r>
            <a:endParaRPr lang="fr-CA" sz="3600" dirty="0"/>
          </a:p>
          <a:p>
            <a:r>
              <a:rPr lang="fr-FR" sz="3600" dirty="0" smtClean="0"/>
              <a:t>Schématisation des concepts</a:t>
            </a:r>
            <a:endParaRPr lang="fr-CA" sz="3600" dirty="0" smtClean="0"/>
          </a:p>
        </p:txBody>
      </p:sp>
    </p:spTree>
    <p:extLst>
      <p:ext uri="{BB962C8B-B14F-4D97-AF65-F5344CB8AC3E}">
        <p14:creationId xmlns:p14="http://schemas.microsoft.com/office/powerpoint/2010/main" val="31904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45528"/>
            <a:ext cx="3469710" cy="23598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800" b="1" dirty="0" smtClean="0"/>
              <a:t>POLAROID PÉDAGOGIQUE</a:t>
            </a:r>
            <a:br>
              <a:rPr lang="fr-CA" sz="2800" b="1" dirty="0" smtClean="0"/>
            </a:br>
            <a:r>
              <a:rPr lang="fr-CA" sz="2800" dirty="0" smtClean="0"/>
              <a:t>SOCRATIVE.COM</a:t>
            </a:r>
            <a:endParaRPr lang="fr-CA" sz="28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/>
          <a:srcRect l="9383" t="18449" r="8555" b="20505"/>
          <a:stretch/>
        </p:blipFill>
        <p:spPr bwMode="auto">
          <a:xfrm>
            <a:off x="2495006" y="2194560"/>
            <a:ext cx="9078685" cy="3905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25677" y="245528"/>
            <a:ext cx="531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RECENSION DE LEURS MÉTHODES DE TRAVAIL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14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45528"/>
            <a:ext cx="3469710" cy="23598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800" b="1" dirty="0" smtClean="0"/>
              <a:t>POLAROID PÉDAGOGIQUE</a:t>
            </a:r>
            <a:br>
              <a:rPr lang="fr-CA" sz="2800" b="1" dirty="0" smtClean="0"/>
            </a:br>
            <a:r>
              <a:rPr lang="fr-CA" sz="2800" dirty="0" smtClean="0"/>
              <a:t>SOCRATIVE.COM</a:t>
            </a:r>
            <a:endParaRPr lang="fr-CA" sz="2800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325677" y="245528"/>
            <a:ext cx="531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RECENSION DE LEURS MÉTHODES DE TRAVAIL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Espace réservé du contenu 7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20748" r="8430"/>
          <a:stretch/>
        </p:blipFill>
        <p:spPr bwMode="auto">
          <a:xfrm>
            <a:off x="2830882" y="1766169"/>
            <a:ext cx="8554002" cy="4549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1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02" y="761388"/>
            <a:ext cx="3552042" cy="1101725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PERSONNALISATION DU CONTENU</a:t>
            </a:r>
            <a:endParaRPr lang="fr-CA" sz="2800" dirty="0"/>
          </a:p>
        </p:txBody>
      </p:sp>
      <p:pic>
        <p:nvPicPr>
          <p:cNvPr id="20" name="Espace réservé du contenu 19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/>
          <a:srcRect l="37920" t="20134" r="24221" b="17162"/>
          <a:stretch/>
        </p:blipFill>
        <p:spPr>
          <a:xfrm>
            <a:off x="4922729" y="638228"/>
            <a:ext cx="5915006" cy="5510561"/>
          </a:xfrm>
          <a:prstGeom prst="rect">
            <a:avLst/>
          </a:prstGeom>
        </p:spPr>
      </p:pic>
      <p:grpSp>
        <p:nvGrpSpPr>
          <p:cNvPr id="28" name="Groupe 27"/>
          <p:cNvGrpSpPr/>
          <p:nvPr>
            <p:custDataLst>
              <p:tags r:id="rId3"/>
            </p:custDataLst>
          </p:nvPr>
        </p:nvGrpSpPr>
        <p:grpSpPr>
          <a:xfrm>
            <a:off x="4922729" y="3056349"/>
            <a:ext cx="3995803" cy="1948921"/>
            <a:chOff x="3332315" y="3331921"/>
            <a:chExt cx="3995803" cy="1948921"/>
          </a:xfrm>
        </p:grpSpPr>
        <p:sp>
          <p:nvSpPr>
            <p:cNvPr id="22" name="Rectangle 21"/>
            <p:cNvSpPr/>
            <p:nvPr/>
          </p:nvSpPr>
          <p:spPr>
            <a:xfrm>
              <a:off x="3332315" y="3331921"/>
              <a:ext cx="1810272" cy="33716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32315" y="4158640"/>
              <a:ext cx="3995803" cy="34555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32315" y="4993750"/>
              <a:ext cx="2730674" cy="28709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973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6132" y="902134"/>
            <a:ext cx="3191022" cy="1248634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TABLEAU RÉSUMÉ</a:t>
            </a:r>
            <a:br>
              <a:rPr lang="fr-FR" sz="3100" b="1" dirty="0" smtClean="0"/>
            </a:br>
            <a:r>
              <a:rPr lang="fr-FR" sz="3100" dirty="0"/>
              <a:t>Catégories </a:t>
            </a:r>
            <a:r>
              <a:rPr lang="fr-FR" sz="3100" dirty="0" smtClean="0"/>
              <a:t>imposées</a:t>
            </a:r>
            <a:endParaRPr lang="fr-CA" sz="2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465197"/>
              </p:ext>
            </p:extLst>
          </p:nvPr>
        </p:nvGraphicFramePr>
        <p:xfrm>
          <a:off x="166132" y="2464277"/>
          <a:ext cx="11582400" cy="3226105"/>
        </p:xfrm>
        <a:graphic>
          <a:graphicData uri="http://schemas.openxmlformats.org/drawingml/2006/table">
            <a:tbl>
              <a:tblPr firstRow="1" firstCol="1" bandRow="1"/>
              <a:tblGrid>
                <a:gridCol w="2661139">
                  <a:extLst>
                    <a:ext uri="{9D8B030D-6E8A-4147-A177-3AD203B41FA5}">
                      <a16:colId xmlns:a16="http://schemas.microsoft.com/office/drawing/2014/main" val="4143898938"/>
                    </a:ext>
                  </a:extLst>
                </a:gridCol>
                <a:gridCol w="2778369">
                  <a:extLst>
                    <a:ext uri="{9D8B030D-6E8A-4147-A177-3AD203B41FA5}">
                      <a16:colId xmlns:a16="http://schemas.microsoft.com/office/drawing/2014/main" val="2152384515"/>
                    </a:ext>
                  </a:extLst>
                </a:gridCol>
                <a:gridCol w="3141785">
                  <a:extLst>
                    <a:ext uri="{9D8B030D-6E8A-4147-A177-3AD203B41FA5}">
                      <a16:colId xmlns:a16="http://schemas.microsoft.com/office/drawing/2014/main" val="4170038958"/>
                    </a:ext>
                  </a:extLst>
                </a:gridCol>
                <a:gridCol w="3001107">
                  <a:extLst>
                    <a:ext uri="{9D8B030D-6E8A-4147-A177-3AD203B41FA5}">
                      <a16:colId xmlns:a16="http://schemas.microsoft.com/office/drawing/2014/main" val="2835660772"/>
                    </a:ext>
                  </a:extLst>
                </a:gridCol>
              </a:tblGrid>
              <a:tr h="161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normes et leurs particularités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comportements qui se distinguent de la norme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types d’intervention en lien avec les comportements qui se distinguent de la norme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politiques pénales pour gérer les comportements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73996"/>
                  </a:ext>
                </a:extLst>
              </a:tr>
              <a:tr h="160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217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3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76405"/>
            <a:ext cx="3472785" cy="151023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PLAN DE LECTURE</a:t>
            </a: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CA" sz="2800" dirty="0" smtClean="0"/>
              <a:t>Version 1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5856" y="1309816"/>
            <a:ext cx="7339913" cy="5436973"/>
          </a:xfr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fr-CA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de criminels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36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Typologie de </a:t>
            </a:r>
            <a:r>
              <a:rPr lang="fr-FR" sz="3600" b="1" cap="smal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Clinard</a:t>
            </a:r>
            <a:r>
              <a:rPr lang="fr-FR" sz="36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3600" b="1" cap="smal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Quinney</a:t>
            </a:r>
            <a:r>
              <a:rPr lang="fr-FR" sz="3600" b="1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……………………………………………………….</a:t>
            </a:r>
            <a:r>
              <a:rPr lang="fr-FR" sz="3600" b="1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 10</a:t>
            </a:r>
            <a:endParaRPr lang="fr-CA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5738" lvl="0" indent="-185738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Auteurs de crimes violents contre la personne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Acte impulsif</a:t>
            </a:r>
            <a:endParaRPr lang="fr-C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Violence 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vise un résultat planifié et sert d’autres fins criminelles</a:t>
            </a:r>
            <a:endParaRPr lang="fr-C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5738" indent="-185738">
              <a:lnSpc>
                <a:spcPct val="115000"/>
              </a:lnSpc>
              <a:buFont typeface="+mj-lt"/>
              <a:buAutoNum type="arabicPeriod"/>
            </a:pPr>
            <a:r>
              <a:rPr lang="fr-CA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Auteurs occasionnels de crimes contre la propriété</a:t>
            </a:r>
          </a:p>
          <a:p>
            <a:pPr marL="37274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se perçoivent pas comme des criminels. Rationalisation.</a:t>
            </a:r>
          </a:p>
          <a:p>
            <a:pPr marL="185738" lvl="0" indent="-185738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Criminels occupationnels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274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Criminalité des cols blancs. Criminels à cravate. Ne se considèrent pas comme des criminels. Bon statut social. Bien intégrés dans la société. Rationalisation.</a:t>
            </a:r>
          </a:p>
          <a:p>
            <a:pPr marL="185738" indent="-185738">
              <a:lnSpc>
                <a:spcPct val="115000"/>
              </a:lnSpc>
              <a:buFont typeface="+mj-lt"/>
              <a:buAutoNum type="arabicPeriod" startAt="4"/>
            </a:pPr>
            <a:r>
              <a:rPr lang="fr-CA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délinquants politiques</a:t>
            </a:r>
          </a:p>
          <a:p>
            <a:pPr marL="37274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Visent à provoquer des changements politiques ou sociaux.</a:t>
            </a:r>
          </a:p>
          <a:p>
            <a:pPr marL="185738" indent="-185738">
              <a:lnSpc>
                <a:spcPct val="115000"/>
              </a:lnSpc>
              <a:buFont typeface="+mj-lt"/>
              <a:buAutoNum type="arabicPeriod" startAt="5"/>
            </a:pPr>
            <a:r>
              <a:rPr lang="fr-CA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délinquants contre l’ordre public</a:t>
            </a:r>
          </a:p>
          <a:p>
            <a:pPr marL="37274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Prostitution, drogue.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fr-CA" sz="3200" b="1" dirty="0" smtClean="0">
                <a:solidFill>
                  <a:srgbClr val="C459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À </a:t>
            </a:r>
            <a:r>
              <a:rPr lang="fr-CA" sz="3200" b="1" dirty="0">
                <a:solidFill>
                  <a:srgbClr val="C459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de continuer! </a:t>
            </a:r>
            <a:r>
              <a:rPr lang="fr-CA" sz="3200" b="1" dirty="0" smtClean="0">
                <a:solidFill>
                  <a:srgbClr val="C459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30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76405"/>
            <a:ext cx="3472785" cy="151023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PLAN DE LECTURE</a:t>
            </a: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CA" sz="2800" dirty="0" smtClean="0"/>
              <a:t>Version 2</a:t>
            </a:r>
            <a:endParaRPr lang="fr-CA" sz="2400" dirty="0"/>
          </a:p>
        </p:txBody>
      </p:sp>
      <p:pic>
        <p:nvPicPr>
          <p:cNvPr id="5" name="Espace réservé du contenu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l="31309" t="22164" r="18685" b="8393"/>
          <a:stretch/>
        </p:blipFill>
        <p:spPr>
          <a:xfrm>
            <a:off x="2406300" y="1431521"/>
            <a:ext cx="6655604" cy="519899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711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184" y="864108"/>
            <a:ext cx="3183783" cy="170704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SCHÉMATISATION DES CONCEPTS</a:t>
            </a:r>
            <a:r>
              <a:rPr lang="fr-CA" sz="2800" b="1" dirty="0" smtClean="0"/>
              <a:t/>
            </a:r>
            <a:br>
              <a:rPr lang="fr-CA" sz="2800" b="1" dirty="0" smtClean="0"/>
            </a:br>
            <a:r>
              <a:rPr lang="fr-FR" sz="2800" dirty="0" smtClean="0"/>
              <a:t>Schéma conceptuel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0184" y="2896959"/>
            <a:ext cx="3297731" cy="2317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CA" sz="2800" dirty="0"/>
          </a:p>
          <a:p>
            <a:pPr marL="0" indent="0">
              <a:spcBef>
                <a:spcPts val="2400"/>
              </a:spcBef>
              <a:buNone/>
            </a:pPr>
            <a:r>
              <a:rPr lang="fr-FR" sz="2800" dirty="0"/>
              <a:t> </a:t>
            </a:r>
            <a:r>
              <a:rPr lang="fr-FR" sz="3800" b="1" dirty="0" smtClean="0"/>
              <a:t>Consigne</a:t>
            </a:r>
            <a:r>
              <a:rPr lang="fr-FR" sz="3800" dirty="0" smtClean="0"/>
              <a:t> :</a:t>
            </a:r>
            <a:endParaRPr lang="fr-CA" sz="3800" dirty="0"/>
          </a:p>
          <a:p>
            <a:pPr marL="0" indent="0">
              <a:lnSpc>
                <a:spcPct val="120000"/>
              </a:lnSpc>
              <a:buNone/>
            </a:pPr>
            <a:r>
              <a:rPr lang="fr-FR" sz="3800" dirty="0"/>
              <a:t>Organisez les </a:t>
            </a:r>
            <a:r>
              <a:rPr lang="fr-FR" sz="3800" dirty="0" smtClean="0"/>
              <a:t>notions 1 </a:t>
            </a:r>
            <a:r>
              <a:rPr lang="fr-FR" sz="3800" dirty="0"/>
              <a:t>à 4 et 10 et 11 sous une forme imagée (schéma, pyramide, tableau, etc.).</a:t>
            </a:r>
            <a:endParaRPr lang="fr-CA" sz="3800" dirty="0"/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25271" t="15904" r="26905" b="10825"/>
          <a:stretch/>
        </p:blipFill>
        <p:spPr>
          <a:xfrm>
            <a:off x="5515177" y="1048812"/>
            <a:ext cx="6212910" cy="53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305</TotalTime>
  <Words>358</Words>
  <Application>Microsoft Office PowerPoint</Application>
  <PresentationFormat>Grand écran</PresentationFormat>
  <Paragraphs>93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Calibri</vt:lpstr>
      <vt:lpstr>Corbel</vt:lpstr>
      <vt:lpstr>Times New Roman</vt:lpstr>
      <vt:lpstr>Wingdings</vt:lpstr>
      <vt:lpstr>Wingdings 2</vt:lpstr>
      <vt:lpstr>Cadre</vt:lpstr>
      <vt:lpstr>Développer les habiletés de lecture</vt:lpstr>
      <vt:lpstr>Présentation PowerPoint</vt:lpstr>
      <vt:lpstr>POLAROID PÉDAGOGIQUE SOCRATIVE.COM</vt:lpstr>
      <vt:lpstr>POLAROID PÉDAGOGIQUE SOCRATIVE.COM</vt:lpstr>
      <vt:lpstr>PERSONNALISATION DU CONTENU</vt:lpstr>
      <vt:lpstr>TABLEAU RÉSUMÉ Catégories imposées</vt:lpstr>
      <vt:lpstr>PLAN DE LECTURE Version 1</vt:lpstr>
      <vt:lpstr>PLAN DE LECTURE Version 2</vt:lpstr>
      <vt:lpstr>SCHÉMATISATION DES CONCEPTS Schéma conceptuel</vt:lpstr>
      <vt:lpstr>SCHÉMATISATION DES CONCEPTS Carte conceptuelle -  Cadre imposé</vt:lpstr>
    </vt:vector>
  </TitlesOfParts>
  <Company>Cegep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Service de l'informatique</dc:creator>
  <cp:lastModifiedBy>Service de l'informatique</cp:lastModifiedBy>
  <cp:revision>23</cp:revision>
  <dcterms:created xsi:type="dcterms:W3CDTF">2019-12-10T17:59:27Z</dcterms:created>
  <dcterms:modified xsi:type="dcterms:W3CDTF">2020-01-10T16:19:12Z</dcterms:modified>
</cp:coreProperties>
</file>