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4F29F-C7A8-4487-8F72-4288661849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7CC1373-7E9A-4DEB-87F1-B69489A85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62E8C92-EB7B-41EF-AA82-EDBD8349097F}"/>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5" name="Espace réservé du pied de page 4">
            <a:extLst>
              <a:ext uri="{FF2B5EF4-FFF2-40B4-BE49-F238E27FC236}">
                <a16:creationId xmlns:a16="http://schemas.microsoft.com/office/drawing/2014/main" id="{A0BDF723-0171-4D16-9551-BDED504163C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9AD4043-EFDC-4196-B5D6-AD9FC3FDAB35}"/>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693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58674-D668-4201-A8CA-245A57BD6AD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06F2A5F-72DE-486D-9998-89A886D5BD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1004CDA-7FAD-4619-84EF-21AE56B40721}"/>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5" name="Espace réservé du pied de page 4">
            <a:extLst>
              <a:ext uri="{FF2B5EF4-FFF2-40B4-BE49-F238E27FC236}">
                <a16:creationId xmlns:a16="http://schemas.microsoft.com/office/drawing/2014/main" id="{AF8B42EC-0D40-4B71-B80A-603DBC8B57B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18D9E20-55FF-4CE7-9E27-2335117DA187}"/>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84421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6606CC-4CF9-4B8A-9D94-3B8511F99E7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A0257CC-FE74-4687-A46E-168E3AECFFF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61BF1D0-0CD3-46C8-AE84-B6AFF11ACA1A}"/>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5" name="Espace réservé du pied de page 4">
            <a:extLst>
              <a:ext uri="{FF2B5EF4-FFF2-40B4-BE49-F238E27FC236}">
                <a16:creationId xmlns:a16="http://schemas.microsoft.com/office/drawing/2014/main" id="{74999B18-F35B-4DD4-9228-C418260682B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27E35E-4856-4A2F-B035-5328EDB25ED4}"/>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999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F7EBB-2F7E-466D-8690-DAE82E37A95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4FB3105-6563-4516-AD7A-6CAD9D9A8F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D5EB67A-BE33-45AB-87E3-815F519B0698}"/>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5" name="Espace réservé du pied de page 4">
            <a:extLst>
              <a:ext uri="{FF2B5EF4-FFF2-40B4-BE49-F238E27FC236}">
                <a16:creationId xmlns:a16="http://schemas.microsoft.com/office/drawing/2014/main" id="{627B4DF8-94F4-4CCB-8F55-DFD2C231EDB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2E2AB63-7C04-4D06-82EE-D93C0D9DACAE}"/>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6595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38D17-9E9B-4E6E-8B07-FDE3F8B0797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30E60E5-2AA3-40D5-8406-24658C7DD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206DA8D-5B50-4F66-8EAB-69B0FA4AFF71}"/>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5" name="Espace réservé du pied de page 4">
            <a:extLst>
              <a:ext uri="{FF2B5EF4-FFF2-40B4-BE49-F238E27FC236}">
                <a16:creationId xmlns:a16="http://schemas.microsoft.com/office/drawing/2014/main" id="{CA377C11-0F76-45C2-B3D6-C8932A096BD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071A272-B72E-4773-BEE6-72C86BAAE05E}"/>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40116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09149-B7A4-4F71-A8FD-7F1BFB84330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6565C84-9090-42AE-BF9A-B7634B5F30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64801D4B-96E2-484C-860D-AECA45CC29E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D163F74-4472-42EE-82CC-378A6757D10D}"/>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6" name="Espace réservé du pied de page 5">
            <a:extLst>
              <a:ext uri="{FF2B5EF4-FFF2-40B4-BE49-F238E27FC236}">
                <a16:creationId xmlns:a16="http://schemas.microsoft.com/office/drawing/2014/main" id="{B6527CC9-177A-4002-8304-81097B7958C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1C5E456-C758-407E-8C84-6894483E0FC0}"/>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19825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DC544-DFF3-4583-A7A3-4995A96378A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EC9C7BD-B9D6-4EB4-A6DA-8D5CF0112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8BD29A-22C3-4496-9C3B-67049A3764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D9A78DC-A59F-44AF-AD8A-103DB2833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9DC0512-803E-49A2-B648-595C5132E0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8F4403F-EAF3-4D2E-8640-D84E9DA3A44A}"/>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8" name="Espace réservé du pied de page 7">
            <a:extLst>
              <a:ext uri="{FF2B5EF4-FFF2-40B4-BE49-F238E27FC236}">
                <a16:creationId xmlns:a16="http://schemas.microsoft.com/office/drawing/2014/main" id="{361C8716-877B-46DA-AAA7-1DEF9D142705}"/>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AF13DCF7-7569-407C-AD71-4220FCAEF879}"/>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17032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29E62-653B-4FD8-BC3C-4852D20C045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F6B205C-C04D-49E7-9E5F-ED3140FDB2F7}"/>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4" name="Espace réservé du pied de page 3">
            <a:extLst>
              <a:ext uri="{FF2B5EF4-FFF2-40B4-BE49-F238E27FC236}">
                <a16:creationId xmlns:a16="http://schemas.microsoft.com/office/drawing/2014/main" id="{D91EE735-9087-42DA-A1B1-D686E28E341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CFA05E1-0833-47A6-986B-75AD63C79653}"/>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1433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ABEF1A0-14FD-42D3-8447-FD45EE4E07B9}"/>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3" name="Espace réservé du pied de page 2">
            <a:extLst>
              <a:ext uri="{FF2B5EF4-FFF2-40B4-BE49-F238E27FC236}">
                <a16:creationId xmlns:a16="http://schemas.microsoft.com/office/drawing/2014/main" id="{3B8AAB03-3145-48DE-B8D3-778EF520BA89}"/>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05BD5AA-C2D6-4000-95BD-FE80BCA7B052}"/>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55471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5A3F3-FDD5-4B0F-B076-6C6B47ED7B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A33A77D5-2D44-4DC4-A5EF-CF2395A1B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44CD9353-FC34-40AB-A307-B780FDEE9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B3406B-1257-4DEF-B730-525D411DC17E}"/>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6" name="Espace réservé du pied de page 5">
            <a:extLst>
              <a:ext uri="{FF2B5EF4-FFF2-40B4-BE49-F238E27FC236}">
                <a16:creationId xmlns:a16="http://schemas.microsoft.com/office/drawing/2014/main" id="{9C384565-08E5-4D6B-9B8A-EE8CB1D53FC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52643B3-32B0-414B-B32D-5655902EE3CA}"/>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91261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8E5B7-2B54-4ADD-8229-15251CB568E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08AF50CC-1E3E-44FD-883D-269A2759E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02418E5-3B61-4A76-882D-6F49923B8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2ED898-BBE5-47D1-A47B-E9F4816873C0}"/>
              </a:ext>
            </a:extLst>
          </p:cNvPr>
          <p:cNvSpPr>
            <a:spLocks noGrp="1"/>
          </p:cNvSpPr>
          <p:nvPr>
            <p:ph type="dt" sz="half" idx="10"/>
          </p:nvPr>
        </p:nvSpPr>
        <p:spPr/>
        <p:txBody>
          <a:bodyPr/>
          <a:lstStyle/>
          <a:p>
            <a:fld id="{3A06A174-71B0-4064-A01A-0DFA23FC9B24}" type="datetimeFigureOut">
              <a:rPr lang="fr-CA" smtClean="0"/>
              <a:t>2021-09-20</a:t>
            </a:fld>
            <a:endParaRPr lang="fr-CA"/>
          </a:p>
        </p:txBody>
      </p:sp>
      <p:sp>
        <p:nvSpPr>
          <p:cNvPr id="6" name="Espace réservé du pied de page 5">
            <a:extLst>
              <a:ext uri="{FF2B5EF4-FFF2-40B4-BE49-F238E27FC236}">
                <a16:creationId xmlns:a16="http://schemas.microsoft.com/office/drawing/2014/main" id="{87FC6961-E780-40C8-9076-32E0044AAE0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193ADE4-6606-4C85-ACAC-F50364F79DD9}"/>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20879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EB49B3-33B7-4ACA-9690-04248D87D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77B4E6A-8C41-4F14-82C7-3FDA132AF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7E435BD-81B2-4EC6-9501-BFD2C91AF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6A174-71B0-4064-A01A-0DFA23FC9B24}" type="datetimeFigureOut">
              <a:rPr lang="fr-CA" smtClean="0"/>
              <a:t>2021-09-20</a:t>
            </a:fld>
            <a:endParaRPr lang="fr-CA"/>
          </a:p>
        </p:txBody>
      </p:sp>
      <p:sp>
        <p:nvSpPr>
          <p:cNvPr id="5" name="Espace réservé du pied de page 4">
            <a:extLst>
              <a:ext uri="{FF2B5EF4-FFF2-40B4-BE49-F238E27FC236}">
                <a16:creationId xmlns:a16="http://schemas.microsoft.com/office/drawing/2014/main" id="{1673CC64-BA23-44CD-AC3E-AC3E5D2F7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5BA66C64-8941-459B-867B-9C4C0C5DE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29FB4-7F95-4D65-9FE8-64E34E8395A6}" type="slidenum">
              <a:rPr lang="fr-CA" smtClean="0"/>
              <a:t>‹N°›</a:t>
            </a:fld>
            <a:endParaRPr lang="fr-CA"/>
          </a:p>
        </p:txBody>
      </p:sp>
    </p:spTree>
    <p:extLst>
      <p:ext uri="{BB962C8B-B14F-4D97-AF65-F5344CB8AC3E}">
        <p14:creationId xmlns:p14="http://schemas.microsoft.com/office/powerpoint/2010/main" val="3752632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Dek6cYijxI" TargetMode="External"/><Relationship Id="rId2" Type="http://schemas.openxmlformats.org/officeDocument/2006/relationships/hyperlink" Target="https://www.youtube.com/watch?v=YrOyRCD7M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ivre, carte de visite&#10;&#10;Description générée automatiquement">
            <a:extLst>
              <a:ext uri="{FF2B5EF4-FFF2-40B4-BE49-F238E27FC236}">
                <a16:creationId xmlns:a16="http://schemas.microsoft.com/office/drawing/2014/main" id="{67CEB620-C7E9-4CF2-ABA4-483F5724D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065" y="0"/>
            <a:ext cx="4434841" cy="6858000"/>
          </a:xfrm>
          <a:prstGeom prst="rect">
            <a:avLst/>
          </a:prstGeom>
        </p:spPr>
      </p:pic>
      <p:pic>
        <p:nvPicPr>
          <p:cNvPr id="38" name="Image 37">
            <a:extLst>
              <a:ext uri="{FF2B5EF4-FFF2-40B4-BE49-F238E27FC236}">
                <a16:creationId xmlns:a16="http://schemas.microsoft.com/office/drawing/2014/main" id="{73AC71CC-4DC2-468F-84A9-F0A86C423F9C}"/>
              </a:ext>
            </a:extLst>
          </p:cNvPr>
          <p:cNvPicPr>
            <a:picLocks noChangeAspect="1"/>
          </p:cNvPicPr>
          <p:nvPr/>
        </p:nvPicPr>
        <p:blipFill>
          <a:blip r:embed="rId3"/>
          <a:stretch>
            <a:fillRect/>
          </a:stretch>
        </p:blipFill>
        <p:spPr>
          <a:xfrm>
            <a:off x="1669159" y="1"/>
            <a:ext cx="2216973" cy="3429000"/>
          </a:xfrm>
          <a:prstGeom prst="rect">
            <a:avLst/>
          </a:prstGeom>
        </p:spPr>
      </p:pic>
      <p:pic>
        <p:nvPicPr>
          <p:cNvPr id="40" name="Image 39">
            <a:extLst>
              <a:ext uri="{FF2B5EF4-FFF2-40B4-BE49-F238E27FC236}">
                <a16:creationId xmlns:a16="http://schemas.microsoft.com/office/drawing/2014/main" id="{68267DA3-6BDF-4623-859E-5872BEAC298D}"/>
              </a:ext>
            </a:extLst>
          </p:cNvPr>
          <p:cNvPicPr>
            <a:picLocks noChangeAspect="1"/>
          </p:cNvPicPr>
          <p:nvPr/>
        </p:nvPicPr>
        <p:blipFill>
          <a:blip r:embed="rId4"/>
          <a:stretch>
            <a:fillRect/>
          </a:stretch>
        </p:blipFill>
        <p:spPr>
          <a:xfrm>
            <a:off x="8305870" y="-2452"/>
            <a:ext cx="2214772" cy="3425595"/>
          </a:xfrm>
          <a:prstGeom prst="rect">
            <a:avLst/>
          </a:prstGeom>
        </p:spPr>
      </p:pic>
      <p:pic>
        <p:nvPicPr>
          <p:cNvPr id="42" name="Image 41">
            <a:extLst>
              <a:ext uri="{FF2B5EF4-FFF2-40B4-BE49-F238E27FC236}">
                <a16:creationId xmlns:a16="http://schemas.microsoft.com/office/drawing/2014/main" id="{1B9764F3-C4BD-4DFB-8A1C-9E2904A56D24}"/>
              </a:ext>
            </a:extLst>
          </p:cNvPr>
          <p:cNvPicPr>
            <a:picLocks noChangeAspect="1"/>
          </p:cNvPicPr>
          <p:nvPr/>
        </p:nvPicPr>
        <p:blipFill>
          <a:blip r:embed="rId5"/>
          <a:stretch>
            <a:fillRect/>
          </a:stretch>
        </p:blipFill>
        <p:spPr>
          <a:xfrm>
            <a:off x="1665295" y="3425594"/>
            <a:ext cx="2220512" cy="3434473"/>
          </a:xfrm>
          <a:prstGeom prst="rect">
            <a:avLst/>
          </a:prstGeom>
        </p:spPr>
      </p:pic>
      <p:pic>
        <p:nvPicPr>
          <p:cNvPr id="44" name="Image 43">
            <a:extLst>
              <a:ext uri="{FF2B5EF4-FFF2-40B4-BE49-F238E27FC236}">
                <a16:creationId xmlns:a16="http://schemas.microsoft.com/office/drawing/2014/main" id="{F5CCF619-DA63-43FB-9C76-85605E3D7F46}"/>
              </a:ext>
            </a:extLst>
          </p:cNvPr>
          <p:cNvPicPr>
            <a:picLocks noChangeAspect="1"/>
          </p:cNvPicPr>
          <p:nvPr/>
        </p:nvPicPr>
        <p:blipFill>
          <a:blip r:embed="rId6"/>
          <a:stretch>
            <a:fillRect/>
          </a:stretch>
        </p:blipFill>
        <p:spPr>
          <a:xfrm>
            <a:off x="8310880" y="3423143"/>
            <a:ext cx="2218928" cy="3432022"/>
          </a:xfrm>
          <a:prstGeom prst="rect">
            <a:avLst/>
          </a:prstGeom>
        </p:spPr>
      </p:pic>
      <p:pic>
        <p:nvPicPr>
          <p:cNvPr id="48" name="Image 47">
            <a:extLst>
              <a:ext uri="{FF2B5EF4-FFF2-40B4-BE49-F238E27FC236}">
                <a16:creationId xmlns:a16="http://schemas.microsoft.com/office/drawing/2014/main" id="{4AC3225A-5D7B-4813-A844-5CAECF99CC34}"/>
              </a:ext>
            </a:extLst>
          </p:cNvPr>
          <p:cNvPicPr>
            <a:picLocks noChangeAspect="1"/>
          </p:cNvPicPr>
          <p:nvPr/>
        </p:nvPicPr>
        <p:blipFill>
          <a:blip r:embed="rId7"/>
          <a:stretch>
            <a:fillRect/>
          </a:stretch>
        </p:blipFill>
        <p:spPr>
          <a:xfrm>
            <a:off x="1105" y="847306"/>
            <a:ext cx="1671362" cy="2585101"/>
          </a:xfrm>
          <a:prstGeom prst="rect">
            <a:avLst/>
          </a:prstGeom>
        </p:spPr>
      </p:pic>
      <p:pic>
        <p:nvPicPr>
          <p:cNvPr id="49" name="Image 48">
            <a:extLst>
              <a:ext uri="{FF2B5EF4-FFF2-40B4-BE49-F238E27FC236}">
                <a16:creationId xmlns:a16="http://schemas.microsoft.com/office/drawing/2014/main" id="{69726904-272C-4B8D-B5FB-EED8FA87FFD0}"/>
              </a:ext>
            </a:extLst>
          </p:cNvPr>
          <p:cNvPicPr>
            <a:picLocks noChangeAspect="1"/>
          </p:cNvPicPr>
          <p:nvPr/>
        </p:nvPicPr>
        <p:blipFill>
          <a:blip r:embed="rId7"/>
          <a:stretch>
            <a:fillRect/>
          </a:stretch>
        </p:blipFill>
        <p:spPr>
          <a:xfrm>
            <a:off x="-571" y="3430443"/>
            <a:ext cx="1671362" cy="2585101"/>
          </a:xfrm>
          <a:prstGeom prst="rect">
            <a:avLst/>
          </a:prstGeom>
        </p:spPr>
      </p:pic>
      <p:pic>
        <p:nvPicPr>
          <p:cNvPr id="50" name="Image 49">
            <a:extLst>
              <a:ext uri="{FF2B5EF4-FFF2-40B4-BE49-F238E27FC236}">
                <a16:creationId xmlns:a16="http://schemas.microsoft.com/office/drawing/2014/main" id="{B2E9D2D9-62F6-476D-B328-2482D30EB633}"/>
              </a:ext>
            </a:extLst>
          </p:cNvPr>
          <p:cNvPicPr>
            <a:picLocks noChangeAspect="1"/>
          </p:cNvPicPr>
          <p:nvPr/>
        </p:nvPicPr>
        <p:blipFill>
          <a:blip r:embed="rId7"/>
          <a:stretch>
            <a:fillRect/>
          </a:stretch>
        </p:blipFill>
        <p:spPr>
          <a:xfrm>
            <a:off x="10520638" y="838042"/>
            <a:ext cx="1671362" cy="2585101"/>
          </a:xfrm>
          <a:prstGeom prst="rect">
            <a:avLst/>
          </a:prstGeom>
        </p:spPr>
      </p:pic>
      <p:pic>
        <p:nvPicPr>
          <p:cNvPr id="51" name="Image 50">
            <a:extLst>
              <a:ext uri="{FF2B5EF4-FFF2-40B4-BE49-F238E27FC236}">
                <a16:creationId xmlns:a16="http://schemas.microsoft.com/office/drawing/2014/main" id="{105CC405-BB40-4F5F-B4C2-2204E8CB5F24}"/>
              </a:ext>
            </a:extLst>
          </p:cNvPr>
          <p:cNvPicPr>
            <a:picLocks noChangeAspect="1"/>
          </p:cNvPicPr>
          <p:nvPr/>
        </p:nvPicPr>
        <p:blipFill>
          <a:blip r:embed="rId7"/>
          <a:stretch>
            <a:fillRect/>
          </a:stretch>
        </p:blipFill>
        <p:spPr>
          <a:xfrm>
            <a:off x="10526873" y="3423143"/>
            <a:ext cx="1671362" cy="2585101"/>
          </a:xfrm>
          <a:prstGeom prst="rect">
            <a:avLst/>
          </a:prstGeom>
        </p:spPr>
      </p:pic>
    </p:spTree>
    <p:extLst>
      <p:ext uri="{BB962C8B-B14F-4D97-AF65-F5344CB8AC3E}">
        <p14:creationId xmlns:p14="http://schemas.microsoft.com/office/powerpoint/2010/main" val="44226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B52882C-B9F2-43AD-A86E-4ED56C271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5"/>
            <a:ext cx="12248147" cy="6924983"/>
          </a:xfrm>
          <a:prstGeom prst="rect">
            <a:avLst/>
          </a:prstGeom>
        </p:spPr>
      </p:pic>
    </p:spTree>
    <p:extLst>
      <p:ext uri="{BB962C8B-B14F-4D97-AF65-F5344CB8AC3E}">
        <p14:creationId xmlns:p14="http://schemas.microsoft.com/office/powerpoint/2010/main" val="249996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p:txBody>
          <a:bodyPr>
            <a:normAutofit/>
          </a:bodyPr>
          <a:lstStyle/>
          <a:p>
            <a:r>
              <a:rPr lang="fr-CA" b="1" dirty="0">
                <a:latin typeface="Abadi" panose="020B0604020104020204" pitchFamily="34" charset="0"/>
                <a:ea typeface="Cambria" panose="02040503050406030204" pitchFamily="18" charset="0"/>
              </a:rPr>
              <a:t>Burrhus Frederic Skinner (1904 – 1990)</a:t>
            </a:r>
          </a:p>
        </p:txBody>
      </p:sp>
      <p:sp>
        <p:nvSpPr>
          <p:cNvPr id="3" name="Espace réservé du contenu 2">
            <a:extLst>
              <a:ext uri="{FF2B5EF4-FFF2-40B4-BE49-F238E27FC236}">
                <a16:creationId xmlns:a16="http://schemas.microsoft.com/office/drawing/2014/main" id="{B8CEBCF0-9E26-4CFC-92E2-B44BD08F590C}"/>
              </a:ext>
            </a:extLst>
          </p:cNvPr>
          <p:cNvSpPr>
            <a:spLocks noGrp="1"/>
          </p:cNvSpPr>
          <p:nvPr>
            <p:ph idx="1"/>
          </p:nvPr>
        </p:nvSpPr>
        <p:spPr/>
        <p:txBody>
          <a:bodyPr/>
          <a:lstStyle/>
          <a:p>
            <a:r>
              <a:rPr lang="fr-CA" dirty="0">
                <a:latin typeface="Cambria" panose="02040503050406030204" pitchFamily="18" charset="0"/>
                <a:ea typeface="Cambria" panose="02040503050406030204" pitchFamily="18" charset="0"/>
              </a:rPr>
              <a:t>Psychologue et penseur américain</a:t>
            </a:r>
          </a:p>
          <a:p>
            <a:r>
              <a:rPr lang="fr-CA" dirty="0">
                <a:latin typeface="Cambria" panose="02040503050406030204" pitchFamily="18" charset="0"/>
                <a:ea typeface="Cambria" panose="02040503050406030204" pitchFamily="18" charset="0"/>
              </a:rPr>
              <a:t>A étudié et enseigné à Harvard</a:t>
            </a:r>
          </a:p>
          <a:p>
            <a:r>
              <a:rPr lang="fr-CA" dirty="0">
                <a:latin typeface="Cambria" panose="02040503050406030204" pitchFamily="18" charset="0"/>
                <a:ea typeface="Cambria" panose="02040503050406030204" pitchFamily="18" charset="0"/>
              </a:rPr>
              <a:t>Défenseur du </a:t>
            </a:r>
            <a:r>
              <a:rPr lang="fr-CA" b="1" dirty="0">
                <a:latin typeface="Cambria" panose="02040503050406030204" pitchFamily="18" charset="0"/>
                <a:ea typeface="Cambria" panose="02040503050406030204" pitchFamily="18" charset="0"/>
              </a:rPr>
              <a:t>béhaviorisme radical</a:t>
            </a:r>
            <a:r>
              <a:rPr lang="fr-CA" dirty="0">
                <a:latin typeface="Cambria" panose="02040503050406030204" pitchFamily="18" charset="0"/>
                <a:ea typeface="Cambria" panose="02040503050406030204" pitchFamily="18" charset="0"/>
              </a:rPr>
              <a:t> : « le comportement observable, y comprit les processus mentaux, est essentiellement conditionné soit par les mécanismes de réponse réflexe à un stimulus donné, soit par l'histoire des interactions de l'individu avec son environnement, notamment les punitions et renforcements par le passé ».</a:t>
            </a:r>
          </a:p>
          <a:p>
            <a:endParaRPr lang="fr-CA"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0783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p:txBody>
          <a:bodyPr>
            <a:normAutofit/>
          </a:bodyPr>
          <a:lstStyle/>
          <a:p>
            <a:r>
              <a:rPr lang="fr-CA" b="1" dirty="0">
                <a:latin typeface="Abadi" panose="020B0604020104020204" pitchFamily="34" charset="0"/>
                <a:ea typeface="Cambria" panose="02040503050406030204" pitchFamily="18" charset="0"/>
              </a:rPr>
              <a:t>Questions pour la route</a:t>
            </a:r>
          </a:p>
        </p:txBody>
      </p:sp>
      <p:sp>
        <p:nvSpPr>
          <p:cNvPr id="3" name="Espace réservé du contenu 2">
            <a:extLst>
              <a:ext uri="{FF2B5EF4-FFF2-40B4-BE49-F238E27FC236}">
                <a16:creationId xmlns:a16="http://schemas.microsoft.com/office/drawing/2014/main" id="{B8CEBCF0-9E26-4CFC-92E2-B44BD08F590C}"/>
              </a:ext>
            </a:extLst>
          </p:cNvPr>
          <p:cNvSpPr>
            <a:spLocks noGrp="1"/>
          </p:cNvSpPr>
          <p:nvPr>
            <p:ph idx="1"/>
          </p:nvPr>
        </p:nvSpPr>
        <p:spPr/>
        <p:txBody>
          <a:bodyPr/>
          <a:lstStyle/>
          <a:p>
            <a:r>
              <a:rPr lang="fr-CA" dirty="0">
                <a:latin typeface="Cambria" panose="02040503050406030204" pitchFamily="18" charset="0"/>
                <a:ea typeface="Cambria" panose="02040503050406030204" pitchFamily="18" charset="0"/>
              </a:rPr>
              <a:t>Le monde est-il déterministe ?</a:t>
            </a:r>
          </a:p>
          <a:p>
            <a:r>
              <a:rPr lang="fr-CA" dirty="0">
                <a:latin typeface="Cambria" panose="02040503050406030204" pitchFamily="18" charset="0"/>
                <a:ea typeface="Cambria" panose="02040503050406030204" pitchFamily="18" charset="0"/>
              </a:rPr>
              <a:t>Le destin existe-t-il ? Et le libre arbitre ?</a:t>
            </a:r>
          </a:p>
          <a:p>
            <a:r>
              <a:rPr lang="fr-CA" dirty="0">
                <a:latin typeface="Cambria" panose="02040503050406030204" pitchFamily="18" charset="0"/>
                <a:ea typeface="Cambria" panose="02040503050406030204" pitchFamily="18" charset="0"/>
              </a:rPr>
              <a:t>Notre système planétaire est-il stable ?</a:t>
            </a:r>
          </a:p>
          <a:p>
            <a:r>
              <a:rPr lang="fr-CA" dirty="0">
                <a:latin typeface="Cambria" panose="02040503050406030204" pitchFamily="18" charset="0"/>
                <a:ea typeface="Cambria" panose="02040503050406030204" pitchFamily="18" charset="0"/>
              </a:rPr>
              <a:t>Pourquoi est-il difficile de prévoir la météo dans un mois ?</a:t>
            </a:r>
          </a:p>
        </p:txBody>
      </p:sp>
    </p:spTree>
    <p:extLst>
      <p:ext uri="{BB962C8B-B14F-4D97-AF65-F5344CB8AC3E}">
        <p14:creationId xmlns:p14="http://schemas.microsoft.com/office/powerpoint/2010/main" val="69258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CEBCF0-9E26-4CFC-92E2-B44BD08F590C}"/>
              </a:ext>
            </a:extLst>
          </p:cNvPr>
          <p:cNvSpPr>
            <a:spLocks noGrp="1"/>
          </p:cNvSpPr>
          <p:nvPr>
            <p:ph idx="1"/>
          </p:nvPr>
        </p:nvSpPr>
        <p:spPr>
          <a:xfrm>
            <a:off x="838200" y="409074"/>
            <a:ext cx="10515600" cy="5767889"/>
          </a:xfrm>
        </p:spPr>
        <p:txBody>
          <a:bodyPr>
            <a:normAutofit fontScale="70000" lnSpcReduction="20000"/>
          </a:bodyPr>
          <a:lstStyle/>
          <a:p>
            <a:pPr marL="0" indent="0">
              <a:lnSpc>
                <a:spcPct val="120000"/>
              </a:lnSpc>
              <a:buNone/>
            </a:pPr>
            <a:r>
              <a:rPr lang="fr-CA" dirty="0">
                <a:latin typeface="Cambria" panose="02040503050406030204" pitchFamily="18" charset="0"/>
                <a:ea typeface="Cambria" panose="02040503050406030204" pitchFamily="18" charset="0"/>
              </a:rPr>
              <a:t>« Nous devons donc envisager l'état présent de l'univers comme l'effet de son état antérieur, et comme la cause de celui qui va suivre. Une intelligence qui pour un instant donné connaîtrait toutes les forces dont la nature est animée et la situation respective des êtres qui la composent, si d'ailleurs elle était assez vaste pour soumettre ses données à l'analyse, embrasserait dans la même formule les mouvements des plus grands corps de l'univers et ceux du plus léger atome : rien ne serait incertain pour elle, et l'avenir comme le passé serait présent à ses yeux. »</a:t>
            </a:r>
          </a:p>
          <a:p>
            <a:pPr marL="0" indent="0">
              <a:lnSpc>
                <a:spcPct val="120000"/>
              </a:lnSpc>
              <a:buNone/>
            </a:pPr>
            <a:r>
              <a:rPr lang="fr-CA" dirty="0">
                <a:solidFill>
                  <a:schemeClr val="bg1">
                    <a:lumMod val="50000"/>
                  </a:schemeClr>
                </a:solidFill>
                <a:latin typeface="Cambria" panose="02040503050406030204" pitchFamily="18" charset="0"/>
                <a:ea typeface="Cambria" panose="02040503050406030204" pitchFamily="18" charset="0"/>
              </a:rPr>
              <a:t>« L'esprit humain offre, dans la perfection qu'il a su donner à l'Astronomie, une faible esquisse de cette intelligence. Ses découvertes en Mécanique et en Géométrie, jointes à celle de la pesanteur universelle, l'ont mis à portée de comprendre dans les mêmes expressions analytiques les états passés et futurs du système du monde. En appliquant la même méthode à quelques autres objets de ses connaissances, il est parvenu à ramener à des lois générales, les phénomènes observés, et à prévoir ceux que des circonstances données doivent faire éclore. Tous ces efforts dans la recherche de la vérité tendent à le rapprocher sans cesse de l'intelligence que nous venons de concevoir, mais dont il restera toujours infiniment éloigné. Cette tendance propre à l’espèce humaine est ce qui la rend supérieure aux animaux; et ses progrès en ce genre distinguent les nations et les siècles, et font leur véritable gloire. »</a:t>
            </a:r>
          </a:p>
          <a:p>
            <a:pPr marL="0" indent="0">
              <a:lnSpc>
                <a:spcPct val="120000"/>
              </a:lnSpc>
              <a:buNone/>
            </a:pPr>
            <a:r>
              <a:rPr lang="fr-CA" dirty="0">
                <a:latin typeface="Cambria" panose="02040503050406030204" pitchFamily="18" charset="0"/>
                <a:ea typeface="Cambria" panose="02040503050406030204" pitchFamily="18" charset="0"/>
              </a:rPr>
              <a:t>– Pierre-Simon de Laplace, Essai philosophique sur les probabilités (1814)</a:t>
            </a:r>
          </a:p>
        </p:txBody>
      </p:sp>
    </p:spTree>
    <p:extLst>
      <p:ext uri="{BB962C8B-B14F-4D97-AF65-F5344CB8AC3E}">
        <p14:creationId xmlns:p14="http://schemas.microsoft.com/office/powerpoint/2010/main" val="17167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p:txBody>
          <a:bodyPr>
            <a:normAutofit/>
          </a:bodyPr>
          <a:lstStyle/>
          <a:p>
            <a:r>
              <a:rPr lang="fr-CA" b="1" dirty="0">
                <a:latin typeface="Abadi" panose="020B0604020104020204" pitchFamily="34" charset="0"/>
                <a:ea typeface="Cambria" panose="02040503050406030204" pitchFamily="18" charset="0"/>
              </a:rPr>
              <a:t>Vidéos</a:t>
            </a:r>
          </a:p>
        </p:txBody>
      </p:sp>
      <p:sp>
        <p:nvSpPr>
          <p:cNvPr id="3" name="Espace réservé du contenu 2">
            <a:extLst>
              <a:ext uri="{FF2B5EF4-FFF2-40B4-BE49-F238E27FC236}">
                <a16:creationId xmlns:a16="http://schemas.microsoft.com/office/drawing/2014/main" id="{B8CEBCF0-9E26-4CFC-92E2-B44BD08F590C}"/>
              </a:ext>
            </a:extLst>
          </p:cNvPr>
          <p:cNvSpPr>
            <a:spLocks noGrp="1"/>
          </p:cNvSpPr>
          <p:nvPr>
            <p:ph idx="1"/>
          </p:nvPr>
        </p:nvSpPr>
        <p:spPr/>
        <p:txBody>
          <a:bodyPr/>
          <a:lstStyle/>
          <a:p>
            <a:r>
              <a:rPr lang="fr-CA" dirty="0">
                <a:latin typeface="Cambria" panose="02040503050406030204" pitchFamily="18" charset="0"/>
                <a:ea typeface="Cambria" panose="02040503050406030204" pitchFamily="18" charset="0"/>
              </a:rPr>
              <a:t>Effet Papillon et Théorie du Chaos (</a:t>
            </a:r>
            <a:r>
              <a:rPr lang="fr-CA" dirty="0" err="1">
                <a:latin typeface="Cambria" panose="02040503050406030204" pitchFamily="18" charset="0"/>
                <a:ea typeface="Cambria" panose="02040503050406030204" pitchFamily="18" charset="0"/>
              </a:rPr>
              <a:t>ScienceEtonnante</a:t>
            </a:r>
            <a:r>
              <a:rPr lang="fr-CA" dirty="0">
                <a:latin typeface="Cambria" panose="02040503050406030204" pitchFamily="18" charset="0"/>
                <a:ea typeface="Cambria" panose="02040503050406030204" pitchFamily="18" charset="0"/>
              </a:rPr>
              <a:t>)</a:t>
            </a:r>
          </a:p>
          <a:p>
            <a:pPr marL="0" indent="0">
              <a:buNone/>
            </a:pPr>
            <a:r>
              <a:rPr lang="fr-CA" dirty="0">
                <a:latin typeface="Cambria" panose="02040503050406030204" pitchFamily="18" charset="0"/>
                <a:ea typeface="Cambria" panose="02040503050406030204" pitchFamily="18" charset="0"/>
                <a:hlinkClick r:id="rId2"/>
              </a:rPr>
              <a:t>https://www.youtube.com/watch?v=YrOyRCD7M14</a:t>
            </a:r>
            <a:endParaRPr lang="fr-CA" dirty="0">
              <a:latin typeface="Cambria" panose="02040503050406030204" pitchFamily="18" charset="0"/>
              <a:ea typeface="Cambria" panose="02040503050406030204" pitchFamily="18" charset="0"/>
            </a:endParaRPr>
          </a:p>
          <a:p>
            <a:pPr marL="0" indent="0">
              <a:buNone/>
            </a:pPr>
            <a:endParaRPr lang="fr-CA"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Chaos: The Science of the Butterfly Effect (</a:t>
            </a:r>
            <a:r>
              <a:rPr lang="en-US" dirty="0" err="1">
                <a:latin typeface="Cambria" panose="02040503050406030204" pitchFamily="18" charset="0"/>
                <a:ea typeface="Cambria" panose="02040503050406030204" pitchFamily="18" charset="0"/>
              </a:rPr>
              <a:t>Veritasium</a:t>
            </a:r>
            <a:r>
              <a:rPr lang="en-US" dirty="0">
                <a:latin typeface="Cambria" panose="02040503050406030204" pitchFamily="18" charset="0"/>
                <a:ea typeface="Cambria" panose="02040503050406030204" pitchFamily="18" charset="0"/>
              </a:rPr>
              <a:t>)</a:t>
            </a:r>
          </a:p>
          <a:p>
            <a:pPr marL="0" indent="0">
              <a:buNone/>
            </a:pPr>
            <a:r>
              <a:rPr lang="en-US">
                <a:latin typeface="Cambria" panose="02040503050406030204" pitchFamily="18" charset="0"/>
                <a:ea typeface="Cambria" panose="02040503050406030204" pitchFamily="18" charset="0"/>
                <a:hlinkClick r:id="rId3"/>
              </a:rPr>
              <a:t>https://www.youtube.com/watch?v=fDek6cYijxI</a:t>
            </a:r>
            <a:endParaRPr lang="en-US">
              <a:latin typeface="Cambria" panose="02040503050406030204" pitchFamily="18" charset="0"/>
              <a:ea typeface="Cambria" panose="02040503050406030204" pitchFamily="18" charset="0"/>
            </a:endParaRPr>
          </a:p>
          <a:p>
            <a:pPr marL="0" indent="0">
              <a:buNone/>
            </a:pPr>
            <a:endParaRPr lang="fr-CA"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34021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TotalTime>
  <Words>432</Words>
  <Application>Microsoft Office PowerPoint</Application>
  <PresentationFormat>Grand écran</PresentationFormat>
  <Paragraphs>18</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Abadi</vt:lpstr>
      <vt:lpstr>Arial</vt:lpstr>
      <vt:lpstr>Calibri</vt:lpstr>
      <vt:lpstr>Calibri Light</vt:lpstr>
      <vt:lpstr>Cambria</vt:lpstr>
      <vt:lpstr>Thème Office</vt:lpstr>
      <vt:lpstr>Présentation PowerPoint</vt:lpstr>
      <vt:lpstr>Présentation PowerPoint</vt:lpstr>
      <vt:lpstr>Burrhus Frederic Skinner (1904 – 1990)</vt:lpstr>
      <vt:lpstr>Questions pour la route</vt:lpstr>
      <vt:lpstr>Présentation PowerPoint</vt:lpstr>
      <vt:lpstr>Vidéos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Bérubé</dc:creator>
  <cp:lastModifiedBy>Sylvain Bérubé</cp:lastModifiedBy>
  <cp:revision>20</cp:revision>
  <dcterms:created xsi:type="dcterms:W3CDTF">2021-08-28T16:47:35Z</dcterms:created>
  <dcterms:modified xsi:type="dcterms:W3CDTF">2021-09-20T05:47:18Z</dcterms:modified>
</cp:coreProperties>
</file>