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8" r:id="rId4"/>
    <p:sldId id="257" r:id="rId5"/>
    <p:sldId id="258" r:id="rId6"/>
    <p:sldId id="259" r:id="rId7"/>
    <p:sldId id="260" r:id="rId8"/>
    <p:sldId id="264" r:id="rId9"/>
    <p:sldId id="265" r:id="rId10"/>
    <p:sldId id="269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B50B5-DF44-4111-8A8F-7A0A42F68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56CBC8-503B-4918-99A6-CAE8DA01F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E5248A-60BE-4907-AF76-13FF14DF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295267-DA98-4BF3-A831-0841EF5B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110D5-E7EF-4B60-B51B-C37B2317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026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7BC7A-2BAD-4742-B80B-E7EF7C4B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48B90F-5F30-4E9D-B97D-62AAEFBC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805704-497B-4A96-898A-2FAD2482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56B2C-EEAD-46DE-927E-E937381B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75A402-F3B6-4E3A-9179-FDE6BF63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725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D7114E-3DE6-427F-99B5-3B146B0B8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821695-7C1D-420F-8EA7-473086905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02F56B-9D3D-4BE2-A536-3661B460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34B75-D7A3-4FEE-8D0A-4A22AAB4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2D0D9-4B8A-4BD5-9425-4061B479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321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3714E-1B98-4615-89CC-F3D7D3E7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B97F1-6EF3-43BB-94E1-F933F468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A5FFF-55B8-4C64-9AFE-3FC41AC9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2133C3-EBA3-4C75-9C76-1120A6B1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6595C1-0D1B-4AF4-ADA8-59027894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44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3B2A1-6130-48A9-A9A1-8C3786EB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366CA-4F38-4D30-9BD6-506336DC2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FC6BD-DDB5-4812-AB7F-B2D630EA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0BB809-8C0C-4F7A-B0CA-14C7E87F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CAE5BC-7FDA-43C0-968C-E57F4A4B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8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E58C1-0235-45B7-BD9A-7E0D2D53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7F7C28-C6BE-4CD6-8E6B-072BCF7E2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A0747C-04A3-4CDB-AD15-9C872F07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93055-8D58-4F44-8BF0-2356223A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9397AD-3E5E-4876-AB28-10378375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40D3CB-7E07-4355-A443-0968DC0E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497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70375-5038-447F-B982-2E836691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53E12-57CA-4F35-A164-9C2DA33B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682AFC-B219-45D5-BA2C-661ABFDE9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4E32A0-E18A-4841-AAE3-DC977E559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29E73A-534E-4DC0-925A-6FC3CF0C0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EE93B5-EFC0-4702-B62B-96A14F02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3205CD-3B85-4D4C-9502-C3941E68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5E7B24-AD87-431E-B89E-851DDD5B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90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DD0B1-2A8D-46DC-A9E7-FBF81BD2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D65B08-4F50-48CF-83AB-E3165E25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840E4A-6DE9-466E-8DCC-9C602EAD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6BF0E6-D1F6-4E93-A82C-FD15957D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538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D61C8E-3BCD-4752-986F-23DBD52B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E4B697-1232-464F-B61E-AE79AECE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EC6325-64F4-48BC-A33D-83465F0C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794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CD345-BC33-4DCD-9E8D-FE29A8F4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55CFB-20D5-483A-9846-B56FA240A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5DAE31-355C-4A86-B35D-E10EED5A9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589C47-B12B-480C-9E32-D3F33305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6B8E79-3426-41C1-84AB-96125BFC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729261-6F62-4264-8295-EF60AE79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591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2BDA1-0556-4FEC-B894-34749B88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FDEE21-17ED-42D7-A188-F1B783598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599A44-D046-4388-925F-16D606886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61CADB-77F4-4B48-BCD8-648EEA2B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A5B194-F9F2-4ABD-A1E0-1DEE15C4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0EA8E-96D1-4F13-A6A4-8A4D8AD8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39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659D6D-2EB2-44DA-845E-88D3BB1C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1EA357-F927-4188-8763-58A9CB693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7C0B6A-E914-4C82-9B39-27F7DB908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4A2C-C392-4FE5-9705-0113483E2600}" type="datetimeFigureOut">
              <a:rPr lang="fr-CA" smtClean="0"/>
              <a:t>2021-10-04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C17FB-7ED6-4724-9782-37D1EBF35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75EC4-2A81-490A-B005-5E9F89C14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068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242887"/>
            <a:ext cx="91725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21127-8EA5-47A2-B2B7-914B8C71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Abadi" panose="020B0604020104020204"/>
              </a:rPr>
              <a:t>Concours de l’AMQ</a:t>
            </a:r>
            <a:br>
              <a:rPr lang="fr-CA" b="1" dirty="0">
                <a:latin typeface="Abadi" panose="020B0604020104020204"/>
              </a:rPr>
            </a:b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/>
              </a:rPr>
              <a:t>Février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8481EB-B93F-4FC7-A627-1CFDBF09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Concours québécois.</a:t>
            </a: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6 questions à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développement.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2 heures.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Sans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calculatrice.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Habituellement les gagnants sont invités à un camp mathématiques dans une université.</a:t>
            </a:r>
          </a:p>
        </p:txBody>
      </p:sp>
      <p:pic>
        <p:nvPicPr>
          <p:cNvPr id="1026" name="Picture 2" descr="Logo de l'AMQ">
            <a:extLst>
              <a:ext uri="{FF2B5EF4-FFF2-40B4-BE49-F238E27FC236}">
                <a16:creationId xmlns:a16="http://schemas.microsoft.com/office/drawing/2014/main" id="{C089D5DA-804D-4434-91A3-0034BE73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659" y="365125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personne, extérieur, gens&#10;&#10;Description générée automatiquement">
            <a:extLst>
              <a:ext uri="{FF2B5EF4-FFF2-40B4-BE49-F238E27FC236}">
                <a16:creationId xmlns:a16="http://schemas.microsoft.com/office/drawing/2014/main" id="{A585CC94-2B76-4026-A295-983B74782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 b="116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BCADB-AE4A-4289-B2E6-0B01605F3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8669" y="38009"/>
            <a:ext cx="3566601" cy="252746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CA" sz="2000" b="1" dirty="0"/>
              <a:t>1- 2019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Alex possède 100 cartes numérotées de 1 à 100. Il veut garder un ensemble de cartes tel qu’aucune paire de cartes n’ait une somme divisible par 13. Combien de cartes, </a:t>
            </a:r>
            <a:r>
              <a:rPr lang="fr-C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au</a:t>
            </a:r>
            <a:br>
              <a:rPr lang="fr-CA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minimum</a:t>
            </a: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, devra-t-il jeter ?</a:t>
            </a:r>
            <a:endParaRPr lang="fr-CA" sz="20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E7E926F6-AB72-47A1-A7D6-6ADF4176D2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071658" y="1953491"/>
                <a:ext cx="3931853" cy="3025833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fr-CA" sz="2000" b="1" dirty="0"/>
                  <a:t>5- 2008</a:t>
                </a:r>
              </a:p>
              <a:p>
                <a:pPr marL="0" indent="0" algn="r">
                  <a:buNone/>
                </a:pP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Une </a:t>
                </a:r>
                <a:r>
                  <a:rPr lang="fr-CA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bitangente</a:t>
                </a: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à une courbe est une droite qui lui est tangente en deux points distincts. Le graphique ci-dessous illustre l’unique bitangente à la courbe d’équation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+10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+11</m:t>
                    </m:r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Quelle est la pente de la bitangente ?</a:t>
                </a:r>
              </a:p>
              <a:p>
                <a:pPr marL="576000" indent="0">
                  <a:buNone/>
                </a:pPr>
                <a:endParaRPr lang="fr-CA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E7E926F6-AB72-47A1-A7D6-6ADF4176D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071658" y="1953491"/>
                <a:ext cx="3931853" cy="3025833"/>
              </a:xfrm>
              <a:blipFill>
                <a:blip r:embed="rId2"/>
                <a:stretch>
                  <a:fillRect l="-775" r="-294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46DAB3FA-4CCA-4547-B036-0EF502F99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182" y="4580313"/>
            <a:ext cx="3405104" cy="22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extérieur, gens, sport&#10;&#10;Description générée automatiquement">
            <a:extLst>
              <a:ext uri="{FF2B5EF4-FFF2-40B4-BE49-F238E27FC236}">
                <a16:creationId xmlns:a16="http://schemas.microsoft.com/office/drawing/2014/main" id="{850231ED-9CBA-4BEE-B7AA-C4FDC4E6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Abadi" panose="020B0604020104020204"/>
              </a:rPr>
              <a:t>Concours de maths d’hier à aujourd’hui</a:t>
            </a:r>
            <a:endParaRPr lang="fr-CA" b="1" dirty="0">
              <a:latin typeface="Abadi" panose="020B060402010402020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William Lowell Putnam Mathematical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Competition</a:t>
            </a:r>
          </a:p>
          <a:p>
            <a:pPr marL="457200" lvl="1" indent="0">
              <a:buNone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Créé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1927 par Elizabeth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Lowell Putnam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mémoire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de son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William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Lowell Putnam,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promoteur des compétitions intellectuelles </a:t>
            </a:r>
            <a:r>
              <a:rPr lang="fr-CA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intercollégiales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1" indent="0"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Objectif principal ?</a:t>
            </a:r>
          </a:p>
          <a:p>
            <a:pPr marL="457200" lvl="1" indent="0">
              <a:buNone/>
            </a:pP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Promouvoir les mathématiques dans</a:t>
            </a:r>
          </a:p>
          <a:p>
            <a:pPr marL="457200" lvl="1" indent="0">
              <a:buNone/>
            </a:pP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la société.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22" y="3426690"/>
            <a:ext cx="4269778" cy="28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666E5-CBBA-47A3-9F69-F7CC1632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abadi" panose="020B0604020104020204"/>
              </a:rPr>
              <a:t>Défi ouvert </a:t>
            </a:r>
            <a:r>
              <a:rPr lang="fr-CA" b="1" dirty="0" smtClean="0">
                <a:latin typeface="abadi" panose="020B0604020104020204"/>
              </a:rPr>
              <a:t>canadien de mathématiques</a:t>
            </a:r>
            <a:r>
              <a:rPr lang="fr-CA" b="1" dirty="0">
                <a:latin typeface="abadi" panose="020B0604020104020204"/>
              </a:rPr>
              <a:t/>
            </a:r>
            <a:br>
              <a:rPr lang="fr-CA" b="1" dirty="0">
                <a:latin typeface="abadi" panose="020B0604020104020204"/>
              </a:rPr>
            </a:b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/>
              </a:rPr>
              <a:t>28 </a:t>
            </a:r>
            <a:r>
              <a:rPr lang="fr-C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/>
              </a:rPr>
              <a:t>octobre 2021</a:t>
            </a:r>
            <a:endParaRPr lang="fr-CA" b="1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DFE701-A7F5-4277-BAF0-E21AC8A7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1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heures.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Sans calculatrice, dictionnaire permis (avec supervision)</a:t>
            </a:r>
          </a:p>
          <a:p>
            <a:pPr>
              <a:lnSpc>
                <a:spcPct val="120000"/>
              </a:lnSpc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Les problèmes sont divisés en 3 sections.</a:t>
            </a:r>
          </a:p>
          <a:p>
            <a:pPr>
              <a:lnSpc>
                <a:spcPct val="120000"/>
              </a:lnSpc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Un problème par semaine pour se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pratiquer.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Quelque 80 élèves, affichant les meilleures performances au DOCM et au Repêchage de qualification, sont invités à participer à l’Olympiade mathématique du Canada (CMO). Selon les résultats du DOCM et d’autres concours mathématiques nationaux, six élèves seront choisis pour faire partie de l’Équipe mathématique du Canada et participer à l’Olympiade internationale de mathématiques (OIM).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logo de la SMC">
            <a:extLst>
              <a:ext uri="{FF2B5EF4-FFF2-40B4-BE49-F238E27FC236}">
                <a16:creationId xmlns:a16="http://schemas.microsoft.com/office/drawing/2014/main" id="{E86C84B4-8AD8-4C09-9E08-E55DA711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91" y="1121395"/>
            <a:ext cx="5695366" cy="9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D6BCADB-AE4A-4289-B2E6-0B01605F3B6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15161" y="356187"/>
                <a:ext cx="2878409" cy="1792281"/>
              </a:xfrm>
            </p:spPr>
            <p:txBody>
              <a:bodyPr anchor="ctr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fr-CA" sz="2000" b="1" dirty="0"/>
                  <a:t>A1- 2010 </a:t>
                </a:r>
              </a:p>
              <a:p>
                <a:pPr marL="0" indent="0">
                  <a:buNone/>
                </a:pP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Déterminer l’entier qui est égal à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>
                                      <a:latin typeface="Cambria Math" panose="02040503050406030204" pitchFamily="18" charset="0"/>
                                    </a:rPr>
                                    <m:t>9+5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0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CA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>
                                      <a:latin typeface="Cambria Math" panose="02040503050406030204" pitchFamily="18" charset="0"/>
                                    </a:rPr>
                                    <m:t>9−5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CA" sz="2000" b="0" i="1">
                              <a:latin typeface="Cambria Math" panose="02040503050406030204" pitchFamily="18" charset="0"/>
                            </a:rPr>
                            <m:t>(9)(5)</m:t>
                          </m:r>
                        </m:den>
                      </m:f>
                      <m:r>
                        <a:rPr lang="fr-CA" sz="2000" b="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D6BCADB-AE4A-4289-B2E6-0B01605F3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15161" y="356187"/>
                <a:ext cx="2878409" cy="1792281"/>
              </a:xfrm>
              <a:blipFill>
                <a:blip r:embed="rId2"/>
                <a:stretch>
                  <a:fillRect l="-2114" t="-306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E7E926F6-AB72-47A1-A7D6-6ADF4176D2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737599" y="1953491"/>
                <a:ext cx="3454401" cy="4903962"/>
              </a:xfrm>
            </p:spPr>
            <p:txBody>
              <a:bodyPr anchor="ctr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fr-CA" sz="2000" b="1" dirty="0" smtClean="0"/>
                  <a:t>C4c- 2010</a:t>
                </a:r>
              </a:p>
              <a:p>
                <a:pPr marL="0" indent="0">
                  <a:buNone/>
                </a:pP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L’expression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fr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représente </a:t>
                </a:r>
                <a:r>
                  <a:rPr lang="fr-CA" sz="2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le</a:t>
                </a:r>
                <a:br>
                  <a:rPr lang="fr-CA" sz="2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fr-CA" sz="2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plus </a:t>
                </a: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grand entier qui est inférieur ou égal à </a:t>
                </a:r>
                <a14:m>
                  <m:oMath xmlns:m="http://schemas.openxmlformats.org/officeDocument/2006/math">
                    <m:r>
                      <a:rPr lang="fr-CA" sz="20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Lorsque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on définit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⌊"/>
                          <m:endChr m:val="⌋"/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CA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Démontrer qu’il existe une infinité de nombres rationnels </a:t>
                </a:r>
                <a14:m>
                  <m:oMath xmlns:m="http://schemas.openxmlformats.org/officeDocument/2006/math">
                    <m:r>
                      <a:rPr lang="fr-CA" sz="2000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tels que:</a:t>
                </a:r>
                <a:endParaRPr lang="fr-CA" sz="2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fr-CA" sz="2000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CA" sz="2000" b="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fr-CA" sz="20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CA" sz="2000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A" sz="20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0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CA" sz="20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000" b="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0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sont distincts</a:t>
                </a:r>
                <a:endParaRPr lang="fr-CA" sz="2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000" b="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0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fr-CA" sz="20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20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000" b="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000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CA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0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fr-CA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E7E926F6-AB72-47A1-A7D6-6ADF4176D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737599" y="1953491"/>
                <a:ext cx="3454401" cy="4903962"/>
              </a:xfrm>
              <a:blipFill>
                <a:blip r:embed="rId3"/>
                <a:stretch>
                  <a:fillRect l="-1764" r="-335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9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71E94-992F-4070-B24E-F37E2F52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Abadi" panose="020B0604020104020204"/>
              </a:rPr>
              <a:t>AMC12</a:t>
            </a:r>
            <a:br>
              <a:rPr lang="fr-CA" b="1" dirty="0">
                <a:latin typeface="Abadi" panose="020B0604020104020204"/>
              </a:rPr>
            </a:b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/>
              </a:rPr>
              <a:t>10 </a:t>
            </a:r>
            <a:r>
              <a:rPr lang="fr-C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/>
              </a:rPr>
              <a:t>novembre 2021</a:t>
            </a:r>
            <a:r>
              <a:rPr lang="fr-CA" b="1" dirty="0" smtClean="0">
                <a:latin typeface="Abadi" panose="020B0604020104020204"/>
              </a:rPr>
              <a:t> </a:t>
            </a:r>
            <a:endParaRPr lang="fr-CA" b="1" dirty="0">
              <a:latin typeface="Abadi" panose="020B060402010402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D2B1D-BE1E-442B-A5F0-FF620B593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Concours américain (plus grand nombre de participants).</a:t>
            </a: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Avoir moins de 19,5 ans à la date du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concours.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Matériel permis: crayons, efface, règle, compas, papier brouillon.</a:t>
            </a: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25 questions à choix de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réponses.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75 minutes.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F965FB72-D895-42B7-9FC9-4E9BF2608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6"/>
          <a:stretch/>
        </p:blipFill>
        <p:spPr bwMode="auto">
          <a:xfrm>
            <a:off x="6248400" y="103868"/>
            <a:ext cx="548951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D6BCADB-AE4A-4289-B2E6-0B01605F3B6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962607" y="38009"/>
                <a:ext cx="3691149" cy="2942231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fr-CA" sz="2000" b="1" dirty="0"/>
                  <a:t>4- 2010 </a:t>
                </a:r>
              </a:p>
              <a:p>
                <a:pPr marL="0" indent="0">
                  <a:buNone/>
                </a:pP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&lt;0</m:t>
                    </m:r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lequel est positif?</a:t>
                </a:r>
              </a:p>
              <a:p>
                <a:pPr marL="1116000" indent="0">
                  <a:lnSpc>
                    <a:spcPct val="110000"/>
                  </a:lnSpc>
                  <a:buFont typeface="+mj-lt"/>
                  <a:buAutoNum type="alphaUcPeriod"/>
                </a:pPr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fr-CA" sz="2000" i="1" dirty="0"/>
              </a:p>
              <a:p>
                <a:pPr marL="1116000" indent="0">
                  <a:lnSpc>
                    <a:spcPct val="110000"/>
                  </a:lnSpc>
                  <a:buFont typeface="+mj-lt"/>
                  <a:buAutoNum type="alphaUcPeriod"/>
                </a:pPr>
                <a:r>
                  <a:rPr lang="fr-CA" sz="2000" b="0" dirty="0"/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CA" sz="2000" i="1" dirty="0"/>
              </a:p>
              <a:p>
                <a:pPr marL="1116000" indent="0">
                  <a:lnSpc>
                    <a:spcPct val="110000"/>
                  </a:lnSpc>
                  <a:buFont typeface="+mj-lt"/>
                  <a:buAutoNum type="alphaUcPeriod"/>
                </a:pPr>
                <a:r>
                  <a:rPr lang="fr-CA" sz="2000" b="0" dirty="0"/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fr-CA" sz="2000" i="1" dirty="0"/>
              </a:p>
              <a:p>
                <a:pPr marL="1116000" indent="0">
                  <a:lnSpc>
                    <a:spcPct val="110000"/>
                  </a:lnSpc>
                  <a:buFont typeface="+mj-lt"/>
                  <a:buAutoNum type="alphaUcPeriod"/>
                </a:pPr>
                <a:r>
                  <a:rPr lang="fr-CA" sz="2000" b="0" dirty="0"/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A" sz="2000" i="1" dirty="0"/>
              </a:p>
              <a:p>
                <a:pPr marL="1116000" indent="0">
                  <a:lnSpc>
                    <a:spcPct val="110000"/>
                  </a:lnSpc>
                  <a:buFont typeface="+mj-lt"/>
                  <a:buAutoNum type="alphaUcPeriod"/>
                </a:pPr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fr-CA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CA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CA" sz="2000" dirty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D6BCADB-AE4A-4289-B2E6-0B01605F3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62607" y="38009"/>
                <a:ext cx="3691149" cy="2942231"/>
              </a:xfrm>
              <a:blipFill>
                <a:blip r:embed="rId2"/>
                <a:stretch>
                  <a:fillRect l="-1485" t="-1863" b="-310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E926F6-AB72-47A1-A7D6-6ADF4176D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9163" y="1953491"/>
            <a:ext cx="3854348" cy="4903962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CA" sz="2000" b="1" dirty="0"/>
              <a:t>25- 2010</a:t>
            </a:r>
          </a:p>
          <a:p>
            <a:pPr marL="0" indent="0" algn="r">
              <a:buNone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Deux quadrilatères </a:t>
            </a:r>
            <a:r>
              <a:rPr lang="fr-C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sont</a:t>
            </a:r>
            <a:br>
              <a:rPr lang="fr-CA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considérés </a:t>
            </a: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les mêmes si on peut en obtenir un à partir d’une rotation ou une translation de l’autre. Combien y a-t-il de quadrilatères convexes et cycliques dont les mesures des côtés sont entières et que le périmètre est 32?</a:t>
            </a:r>
          </a:p>
          <a:p>
            <a:pPr marL="576000" indent="0">
              <a:buFont typeface="+mj-lt"/>
              <a:buAutoNum type="alphaUcPeriod"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560</a:t>
            </a:r>
          </a:p>
          <a:p>
            <a:pPr marL="576000" indent="0">
              <a:buFont typeface="+mj-lt"/>
              <a:buAutoNum type="alphaUcPeriod"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564</a:t>
            </a:r>
          </a:p>
          <a:p>
            <a:pPr marL="576000" indent="0">
              <a:buFont typeface="+mj-lt"/>
              <a:buAutoNum type="alphaUcPeriod"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568</a:t>
            </a:r>
          </a:p>
          <a:p>
            <a:pPr marL="576000" indent="0">
              <a:buFont typeface="+mj-lt"/>
              <a:buAutoNum type="alphaUcPeriod"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1498</a:t>
            </a:r>
          </a:p>
          <a:p>
            <a:pPr marL="576000" indent="0">
              <a:buFont typeface="+mj-lt"/>
              <a:buAutoNum type="alphaUcPeriod"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2255</a:t>
            </a:r>
          </a:p>
        </p:txBody>
      </p:sp>
    </p:spTree>
    <p:extLst>
      <p:ext uri="{BB962C8B-B14F-4D97-AF65-F5344CB8AC3E}">
        <p14:creationId xmlns:p14="http://schemas.microsoft.com/office/powerpoint/2010/main" val="12514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F5A39-517F-42BA-AD77-22169907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Abadi" panose="020B0604020104020204"/>
              </a:rPr>
              <a:t>Championnat international des jeux mathématiques et logiques</a:t>
            </a:r>
            <a:r>
              <a:rPr lang="fr-CA" b="1" dirty="0" smtClean="0">
                <a:latin typeface="Abadi" panose="020B0604020104020204"/>
              </a:rPr>
              <a:t/>
            </a:r>
            <a:br>
              <a:rPr lang="fr-CA" b="1" dirty="0" smtClean="0">
                <a:latin typeface="Abadi" panose="020B0604020104020204"/>
              </a:rPr>
            </a:br>
            <a:r>
              <a:rPr lang="fr-C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/>
              </a:rPr>
              <a:t>(décembre 2021?)</a:t>
            </a:r>
            <a:endParaRPr lang="fr-CA" b="1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65E63-FD1C-4B1D-A5DB-F334CDC9D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Concours offert à tous.</a:t>
            </a: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 à 16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première 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année de cégep, 1 à 18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deuxième 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année de </a:t>
            </a:r>
            <a:r>
              <a:rPr lang="fr-CA" dirty="0" smtClean="0">
                <a:latin typeface="Cambria" panose="02040503050406030204" pitchFamily="18" charset="0"/>
                <a:ea typeface="Cambria" panose="02040503050406030204" pitchFamily="18" charset="0"/>
              </a:rPr>
              <a:t>cégep.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Réponses courtes avec possiblement plus qu’une réponse.</a:t>
            </a: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Crayon, efface, règle, ciseaux, crayons de couleurs, pas de calculatrice.</a:t>
            </a:r>
          </a:p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Concours en plusieurs étapes, quart de finale (en ligne), demi-finale, finale, finale internationale à Paris.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5F34B1-A77A-4639-8BF5-4BC02C731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4"/>
          <a:stretch/>
        </p:blipFill>
        <p:spPr bwMode="auto">
          <a:xfrm>
            <a:off x="5299536" y="5105174"/>
            <a:ext cx="5949264" cy="12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BCADB-AE4A-4289-B2E6-0B01605F3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9393" y="38010"/>
            <a:ext cx="4014363" cy="1546484"/>
          </a:xfrm>
        </p:spPr>
        <p:txBody>
          <a:bodyPr anchor="ctr">
            <a:normAutofit fontScale="85000" lnSpcReduction="20000"/>
          </a:bodyPr>
          <a:lstStyle/>
          <a:p>
            <a:pPr marL="457200" indent="-457200" algn="ctr">
              <a:buAutoNum type="arabicPeriod"/>
            </a:pPr>
            <a:r>
              <a:rPr lang="fr-CA" sz="2000" b="1" dirty="0"/>
              <a:t>Finale 2021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On fait tourner la roue noire dans le sens des aiguille d’une montre. Combien de roues blanches tourneront dans le même sens que la roue noire?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E7E926F6-AB72-47A1-A7D6-6ADF4176D2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24158" y="1954038"/>
                <a:ext cx="3854348" cy="3615489"/>
              </a:xfrm>
            </p:spPr>
            <p:txBody>
              <a:bodyPr anchor="ctr">
                <a:normAutofit fontScale="85000" lnSpcReduction="20000"/>
              </a:bodyPr>
              <a:lstStyle/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fr-CA" sz="2000" b="1" dirty="0"/>
                  <a:t>16. Finale 2021</a:t>
                </a:r>
              </a:p>
              <a:p>
                <a:pPr marL="0" indent="0" algn="r">
                  <a:lnSpc>
                    <a:spcPct val="110000"/>
                  </a:lnSpc>
                  <a:buNone/>
                </a:pP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 calcule la partie entière de chacun des produits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×47/43</m:t>
                    </m:r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pour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variant de 1 à 43, puis on additionne toutes ces parties entières. </a:t>
                </a:r>
              </a:p>
              <a:p>
                <a:pPr marL="0" indent="0" algn="r">
                  <a:lnSpc>
                    <a:spcPct val="110000"/>
                  </a:lnSpc>
                  <a:buNone/>
                </a:pPr>
                <a:r>
                  <a:rPr lang="fr-CA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Quel résultat obtiendra-t-on ?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E7E926F6-AB72-47A1-A7D6-6ADF4176D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24158" y="1954038"/>
                <a:ext cx="3854348" cy="3615489"/>
              </a:xfrm>
              <a:blipFill>
                <a:blip r:embed="rId2"/>
                <a:stretch>
                  <a:fillRect r="-253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Une image contenant matériel, objets métalliques&#10;&#10;Description générée automatiquement">
            <a:extLst>
              <a:ext uri="{FF2B5EF4-FFF2-40B4-BE49-F238E27FC236}">
                <a16:creationId xmlns:a16="http://schemas.microsoft.com/office/drawing/2014/main" id="{C8764D2E-23BB-4A0C-ABF4-0E1A49B91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7" y="1483146"/>
            <a:ext cx="25812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720</Words>
  <Application>Microsoft Office PowerPoint</Application>
  <PresentationFormat>Grand écran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Abadi</vt:lpstr>
      <vt:lpstr>Abadi</vt:lpstr>
      <vt:lpstr>Arial</vt:lpstr>
      <vt:lpstr>Calibri</vt:lpstr>
      <vt:lpstr>Calibri Light</vt:lpstr>
      <vt:lpstr>Cambria</vt:lpstr>
      <vt:lpstr>Cambria Math</vt:lpstr>
      <vt:lpstr>Thème Office</vt:lpstr>
      <vt:lpstr>Présentation PowerPoint</vt:lpstr>
      <vt:lpstr>Présentation PowerPoint</vt:lpstr>
      <vt:lpstr>Concours de maths d’hier à aujourd’hui</vt:lpstr>
      <vt:lpstr>Défi ouvert canadien de mathématiques 28 octobre 2021</vt:lpstr>
      <vt:lpstr>Présentation PowerPoint</vt:lpstr>
      <vt:lpstr>AMC12 10 novembre 2021 </vt:lpstr>
      <vt:lpstr>Présentation PowerPoint</vt:lpstr>
      <vt:lpstr>Championnat international des jeux mathématiques et logiques (décembre 2021?)</vt:lpstr>
      <vt:lpstr>Présentation PowerPoint</vt:lpstr>
      <vt:lpstr>Présentation PowerPoint</vt:lpstr>
      <vt:lpstr>Concours de l’AMQ Février 2022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mathématiques</dc:title>
  <dc:creator>Fabien Trahan</dc:creator>
  <cp:lastModifiedBy>Bérubé, Sylvain</cp:lastModifiedBy>
  <cp:revision>11</cp:revision>
  <dcterms:created xsi:type="dcterms:W3CDTF">2021-09-30T11:39:21Z</dcterms:created>
  <dcterms:modified xsi:type="dcterms:W3CDTF">2021-10-04T13:05:08Z</dcterms:modified>
</cp:coreProperties>
</file>