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5" r:id="rId3"/>
    <p:sldId id="257" r:id="rId4"/>
    <p:sldId id="267" r:id="rId5"/>
    <p:sldId id="268" r:id="rId6"/>
    <p:sldId id="269" r:id="rId7"/>
    <p:sldId id="270" r:id="rId8"/>
    <p:sldId id="271" r:id="rId9"/>
    <p:sldId id="277" r:id="rId10"/>
    <p:sldId id="274" r:id="rId11"/>
    <p:sldId id="275" r:id="rId12"/>
    <p:sldId id="276" r:id="rId13"/>
    <p:sldId id="279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9" r:id="rId23"/>
    <p:sldId id="287" r:id="rId24"/>
    <p:sldId id="288" r:id="rId25"/>
    <p:sldId id="290" r:id="rId26"/>
    <p:sldId id="291" r:id="rId27"/>
    <p:sldId id="292" r:id="rId28"/>
    <p:sldId id="293" r:id="rId29"/>
    <p:sldId id="29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B50B5-DF44-4111-8A8F-7A0A42F68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56CBC8-503B-4918-99A6-CAE8DA01F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E5248A-60BE-4907-AF76-13FF14DF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295267-DA98-4BF3-A831-0841EF5B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110D5-E7EF-4B60-B51B-C37B2317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026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7BC7A-2BAD-4742-B80B-E7EF7C4B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48B90F-5F30-4E9D-B97D-62AAEFBC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805704-497B-4A96-898A-2FAD2482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56B2C-EEAD-46DE-927E-E937381B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75A402-F3B6-4E3A-9179-FDE6BF63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725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D7114E-3DE6-427F-99B5-3B146B0B8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821695-7C1D-420F-8EA7-473086905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02F56B-9D3D-4BE2-A536-3661B460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34B75-D7A3-4FEE-8D0A-4A22AAB4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2D0D9-4B8A-4BD5-9425-4061B479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321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3714E-1B98-4615-89CC-F3D7D3E7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B97F1-6EF3-43BB-94E1-F933F468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A5FFF-55B8-4C64-9AFE-3FC41AC9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2133C3-EBA3-4C75-9C76-1120A6B1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6595C1-0D1B-4AF4-ADA8-59027894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44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3B2A1-6130-48A9-A9A1-8C3786EB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366CA-4F38-4D30-9BD6-506336DC2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7FC6BD-DDB5-4812-AB7F-B2D630EA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0BB809-8C0C-4F7A-B0CA-14C7E87F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CAE5BC-7FDA-43C0-968C-E57F4A4B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8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E58C1-0235-45B7-BD9A-7E0D2D53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7F7C28-C6BE-4CD6-8E6B-072BCF7E2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A0747C-04A3-4CDB-AD15-9C872F07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93055-8D58-4F44-8BF0-2356223A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9397AD-3E5E-4876-AB28-10378375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40D3CB-7E07-4355-A443-0968DC0E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497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70375-5038-447F-B982-2E836691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53E12-57CA-4F35-A164-9C2DA33B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682AFC-B219-45D5-BA2C-661ABFDE9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4E32A0-E18A-4841-AAE3-DC977E559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29E73A-534E-4DC0-925A-6FC3CF0C0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EE93B5-EFC0-4702-B62B-96A14F02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3205CD-3B85-4D4C-9502-C3941E68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5E7B24-AD87-431E-B89E-851DDD5B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90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DD0B1-2A8D-46DC-A9E7-FBF81BD2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D65B08-4F50-48CF-83AB-E3165E25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840E4A-6DE9-466E-8DCC-9C602EAD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6BF0E6-D1F6-4E93-A82C-FD15957D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538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D61C8E-3BCD-4752-986F-23DBD52B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E4B697-1232-464F-B61E-AE79AECE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EC6325-64F4-48BC-A33D-83465F0C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794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CD345-BC33-4DCD-9E8D-FE29A8F4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55CFB-20D5-483A-9846-B56FA240A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5DAE31-355C-4A86-B35D-E10EED5A9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589C47-B12B-480C-9E32-D3F33305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6B8E79-3426-41C1-84AB-96125BFC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729261-6F62-4264-8295-EF60AE79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591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2BDA1-0556-4FEC-B894-34749B88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FDEE21-17ED-42D7-A188-F1B783598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599A44-D046-4388-925F-16D606886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61CADB-77F4-4B48-BCD8-648EEA2B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A5B194-F9F2-4ABD-A1E0-1DEE15C4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0EA8E-96D1-4F13-A6A4-8A4D8AD8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39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659D6D-2EB2-44DA-845E-88D3BB1C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1EA357-F927-4188-8763-58A9CB693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7C0B6A-E914-4C82-9B39-27F7DB908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4A2C-C392-4FE5-9705-0113483E2600}" type="datetimeFigureOut">
              <a:rPr lang="fr-CA" smtClean="0"/>
              <a:t>2021-10-23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C17FB-7ED6-4724-9782-37D1EBF35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75EC4-2A81-490A-B005-5E9F89C14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5B7E1-1F4B-4DB7-90AB-CF02CFF8E0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068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196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unsolved_problems_in_mathematics" TargetMode="External"/><Relationship Id="rId2" Type="http://schemas.openxmlformats.org/officeDocument/2006/relationships/hyperlink" Target="https://fr.wikipedia.org/wiki/Probl%C3%A8mes_non_r%C3%A9solus_en_math%C3%A9matiqu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, carte de visite&#10;&#10;Description générée automatiquement">
            <a:extLst>
              <a:ext uri="{FF2B5EF4-FFF2-40B4-BE49-F238E27FC236}">
                <a16:creationId xmlns:a16="http://schemas.microsoft.com/office/drawing/2014/main" id="{67CEB620-C7E9-4CF2-ABA4-483F572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5" y="0"/>
            <a:ext cx="4434841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C71CC-4DC2-468F-84A9-F0A86C42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9" y="1"/>
            <a:ext cx="2216973" cy="3429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8267DA3-6BDF-4623-859E-5872BE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70" y="-2452"/>
            <a:ext cx="2214772" cy="342559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B9764F3-C4BD-4DFB-8A1C-9E2904A5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95" y="3425594"/>
            <a:ext cx="2220512" cy="343447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CCF619-DA63-43FB-9C76-85605E3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423143"/>
            <a:ext cx="2218928" cy="343202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3225A-5D7B-4813-A844-5CAECF99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" y="847306"/>
            <a:ext cx="1671362" cy="258510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9726904-272C-4B8D-B5FB-EED8FA87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" y="3430443"/>
            <a:ext cx="1671362" cy="258510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2E9D2D9-62F6-476D-B328-2482D30EB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638" y="838042"/>
            <a:ext cx="1671362" cy="25851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05CC405-BB40-4F5F-B4C2-2204E8CB5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873" y="3423143"/>
            <a:ext cx="1671362" cy="2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6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2294B-267F-46C1-B601-3115AD90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2. Nombres de Fermat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F98607F-35F2-4CFE-80C1-21A86C5E3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85795"/>
                <a:ext cx="10515600" cy="31911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9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9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CA" sz="9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CA" sz="9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9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9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fr-CA" sz="9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9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sz="9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fr-CA" sz="9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CA" sz="9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F98607F-35F2-4CFE-80C1-21A86C5E3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85795"/>
                <a:ext cx="10515600" cy="31911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95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2. Nombres de Fermat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Tout nombre de Fermat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est premier.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Pierre de Fermat (1640).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Résolu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Leonhard Euler (1729).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Comment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sup>
                        </m:sSup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fr-CA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+1=4 294 967 297=641 </m:t>
                    </m:r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A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6 700 417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12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10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2294B-267F-46C1-B601-3115AD90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3. Théorème </a:t>
            </a: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Fermat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-Wiles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E91AB9D-2B18-4001-BD98-F6C9ACC1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1269" y="1690688"/>
            <a:ext cx="7129462" cy="4619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0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2294B-267F-46C1-B601-3115AD90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3. Théorème Fermat-</a:t>
            </a: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Wiles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7CBD49-7BFF-4966-B079-4BD880976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47" y="1501422"/>
            <a:ext cx="8401705" cy="50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3. Théorème Fermat-Wiles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Il n’existe pas de solution entière non-triviale à l’équation</a:t>
                </a: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9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9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sz="29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CA" sz="29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29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9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CA" sz="29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CA" sz="29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29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9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r-CA" sz="29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CA" sz="29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fr-CA" sz="29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≥3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Pierre de Fermat (1641).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Résolu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Andrew Wiles (1994).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Comment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Démonstration d’un cas particulier de la conjecture de 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Shimura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Taniyama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-Weil (sur les 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coubes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elliptiques rationnelles) en ayant recourt à de puissants outils de la théorie des nombres (formes modulaires, représentations galoisiennes, cohomologie galoisienne, représentations automorphes, etc.).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  <a:blipFill>
                <a:blip r:embed="rId2"/>
                <a:stretch>
                  <a:fillRect l="-522" t="-770" r="-29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42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2294B-267F-46C1-B601-3115AD90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4. Théorème des quatre couleurs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C09265-8B33-48ED-AA56-82D39518C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809"/>
            <a:ext cx="12192000" cy="526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6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4. Théorème des quatre couleurs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06863-C4EF-4250-ADE2-4B60A899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312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Problème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Toute carte de géographie est coloriable avec quatre couleurs sans que deux régions frontalières ne partagent la même couleur.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Proposé par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Francis Guthrie, cartographe anglais (1852).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Résolu par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Kenneth Appel et Wolfgang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Haken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(1976).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Comment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Étude d'un ensemble de près de 1 478 configurations géographiques particulières, menée pour l'essentiel sur ordinateur (1 200 heures de calcul à l’époque).</a:t>
            </a:r>
          </a:p>
        </p:txBody>
      </p:sp>
    </p:spTree>
    <p:extLst>
      <p:ext uri="{BB962C8B-B14F-4D97-AF65-F5344CB8AC3E}">
        <p14:creationId xmlns:p14="http://schemas.microsoft.com/office/powerpoint/2010/main" val="278228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AADFB-0862-4BBE-BC67-84FA2D4D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Problèmes ouverts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C4CFE-BD50-43A3-B478-12F94C6C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1. Conjecture de Goldbach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2. Conjecture des nombres premiers jumeaux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3. Problème de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Collatz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4. Algorithme 196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5. Brique de Euler parfaite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6. Nombre cubique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7. Problème du 6 / 49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8. Constante Euler-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Mascheroni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9. Nombre parfait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10. Conjecture de Catalan</a:t>
            </a:r>
          </a:p>
        </p:txBody>
      </p:sp>
    </p:spTree>
    <p:extLst>
      <p:ext uri="{BB962C8B-B14F-4D97-AF65-F5344CB8AC3E}">
        <p14:creationId xmlns:p14="http://schemas.microsoft.com/office/powerpoint/2010/main" val="238523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1. Conjecture de Goldbach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Tout nombre pair supérieur à 2 est la somme de deux nombres premiers.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Christian Goldbach (7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juin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1742)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État de la situation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Olivier 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Ramaré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(1995) a prouvé que tout nombre pair peut s’écrire comme étant la somme d’au plus 6 nombres premiers.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Vérifiée pour les entiers inférieurs à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par </a:t>
                </a:r>
                <a:r>
                  <a:rPr lang="pt-BR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Tomás Oliveira e Silva, Siegfried Herzog et Silvio Pardi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(2014).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L'un des problèmes les plus étudié.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L'un des problèmes les plus étudié.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Leonhard Euler (1707-1783), en réponse à Goldbach : « Que tout nombre pair est une somme de deux nombres premiers, je considère ceci comme théorème entièrement certain malgré que je ne suis pas en mesure de le démontrer . »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  <a:blipFill>
                <a:blip r:embed="rId2"/>
                <a:stretch>
                  <a:fillRect l="-522" t="-770" r="-11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838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2. Conjecture des nombres premiers jumeaux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Il existe une infinité de nombre premier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telle que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est également premier.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Alphonse de Polignac (1846)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État de la situation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Richard 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Arenstorf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publie en 2004 une preuve incorrecte de la conjecture.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Hardy et Wright : « tout semble justifier la conjecture des nombres premiers jumeaux, mais la preuve ou la réfutation de conjectures de ce type est actuellement au-delà des ressources des mathématiques ».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Plus grand nombre premier jumeau connu :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2 996 863 034 895</m:t>
                    </m:r>
                    <m:r>
                      <a:rPr lang="fr-C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A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 </m:t>
                    </m:r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1 290 000</m:t>
                        </m:r>
                      </m:sup>
                    </m:sSup>
                    <m:r>
                      <a:rPr lang="fr-CA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±1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Lien avec les premiers de Sophie Germain :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fr-CA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r>
                      <a:rPr lang="fr-CA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  <a:blipFill>
                <a:blip r:embed="rId2"/>
                <a:stretch>
                  <a:fillRect l="-754" t="-77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5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D396B3-4A4D-4490-A715-F8464BD81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2"/>
            <a:ext cx="12192000" cy="68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6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latin typeface="Cambria" panose="02040503050406030204" pitchFamily="18" charset="0"/>
                <a:ea typeface="Cambria" panose="02040503050406030204" pitchFamily="18" charset="0"/>
              </a:rPr>
              <a:t>3. Problème de Collatz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Soit la fonction entière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telle que</a:t>
                </a:r>
                <a:endParaRPr lang="fr-CA" b="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si</m:t>
                                </m:r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est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impair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fr-CA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fr-CA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si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est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A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pair</m:t>
                                </m:r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Pour tout entier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la suite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CA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 éventuellement atteindre la valeur 1.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Lothar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Collatz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(1928).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État de la situation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 problème est vérifié pour tous les nombres inférieurs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63</m:t>
                        </m:r>
                      </m:sup>
                    </m:sSup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Il n’existe pas de cycles non-triviaux de longueur inférieur à 186 265 759 595.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Avancée significative en 2019 par Terence Tao.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Paul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Erdos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(1913-1996) : « 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Les mathématiques ne sont peut-être pas prêtes pour de tels problèmes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».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 2002, un étudiant de l’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UdS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n’a pas réussi à démontrer ce théorème lors du cours MAT523 Initiation à la recherche mathématique.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  <a:blipFill>
                <a:blip r:embed="rId2"/>
                <a:stretch>
                  <a:fillRect l="-522" t="-770" r="-812" b="-51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29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4. Nombre de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Lychrel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(algorithme 196)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06863-C4EF-4250-ADE2-4B60A899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312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Problème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Un nombre de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Lychrel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est un nombre naturel qui ne peut pas former de nombre palindrome lorsqu'il est soumis au processus itératif qui consiste à l'additionner au nombre formé de l'inversion de ses chiffres en base 10. Le nombre 196 est-il de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Lychrel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Proposé par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Wade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VanLandingham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(1928).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Travail d’équipe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87 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89 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État de la situation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1 milliard d’itérations effectuées.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Site web : 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www.p196.org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15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4. Nombre de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Lychrel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(algorithme 196)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06863-C4EF-4250-ADE2-4B60A899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05989" cy="474312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89 + 98 = 187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187 + 781 = 968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968 + 869 = 1837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1837 + 7381 = 9218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9218 + 8129 = 17347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06.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17347 + 74371 = 91718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07.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91718 + 81719 = 173437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08.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173437 + 734371 = 907808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09.  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907808 + 808709 = 1716517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1716517 + 7156171 = 8872688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11.  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8872688 + 8862788 = 17735476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12.  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17735476 + 67453771 = 85189247</a:t>
            </a:r>
            <a:endParaRPr lang="fr-CA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2583397-0A43-475B-B743-F4F86F5D519C}"/>
              </a:ext>
            </a:extLst>
          </p:cNvPr>
          <p:cNvSpPr txBox="1">
            <a:spLocks/>
          </p:cNvSpPr>
          <p:nvPr/>
        </p:nvSpPr>
        <p:spPr>
          <a:xfrm>
            <a:off x="5694947" y="1825625"/>
            <a:ext cx="6023811" cy="4743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85189247 + 74298158 = 159487405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159487405 + 504784951 = 664272356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664272356 + 653272466 = 1317544822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1317544822 + 2284457131 = 3602001953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3602001953 + 3591002063 = 7193004016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7193004016 + 6104003917 = 13297007933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13297007933 + 33970079231 = 47267087164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47267087164 + 46178076274 = 93445163438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93445163438 + 83436154439 = 176881317877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176881317877 + 778713188671 = 955594506548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955594506548 + 845605495559 = 1801200002107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24.</a:t>
            </a:r>
            <a:r>
              <a:rPr lang="fr-CA" sz="1600" dirty="0">
                <a:latin typeface="Cambria" panose="02040503050406030204" pitchFamily="18" charset="0"/>
                <a:ea typeface="Cambria" panose="02040503050406030204" pitchFamily="18" charset="0"/>
              </a:rPr>
              <a:t>  1801200002107 + 7012000021081 = </a:t>
            </a:r>
            <a:r>
              <a:rPr lang="fr-CA" sz="1600" b="1" dirty="0">
                <a:latin typeface="Cambria" panose="02040503050406030204" pitchFamily="18" charset="0"/>
                <a:ea typeface="Cambria" panose="02040503050406030204" pitchFamily="18" charset="0"/>
              </a:rPr>
              <a:t>8813200023188</a:t>
            </a:r>
          </a:p>
        </p:txBody>
      </p:sp>
    </p:spTree>
    <p:extLst>
      <p:ext uri="{BB962C8B-B14F-4D97-AF65-F5344CB8AC3E}">
        <p14:creationId xmlns:p14="http://schemas.microsoft.com/office/powerpoint/2010/main" val="3574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5. Brique de Euler parfaite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06863-C4EF-4250-ADE2-4B60A899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312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Problème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Une brique d’Euler parfaite est un parallélépipède rectangle dont les côtés, les diagonales des faces et la diagonale principale qui joint deux sommets opposés ont toutes des longueurs entières. Existe-t-il une brique d’Euler parfaite 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Proposé par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Probablement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Paul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Halcke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État de la situation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La plus petite brique d’Euler a pour dimension (240, 117, 44). Elle a été découverte par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Halcke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en 1719.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Si une brique parfaite d'Euler existe, l'un de ses côtés doit avoir une valeur d'au moins mille milliards.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BC021F-BEAD-48B4-9010-405604CDC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6" y="3108159"/>
            <a:ext cx="6200274" cy="18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5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6. Nombre cubique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Tout entier est la somme de 4 cubes.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État de la situation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Tout entier est la somme d’au plus 5 cubes.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Tout multiple de 6 peut être représenté comme somme de 4 cubes :</a:t>
                </a: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6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Jusqu’en 2019 on ne savait pas que 42 peut s’écrire comme somme de 3 cubes.</a:t>
                </a: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5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42=</m:t>
                      </m:r>
                      <m:sSup>
                        <m:sSupPr>
                          <m:ctrlPr>
                            <a:rPr lang="fr-CA" sz="25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5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5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pl-PL" sz="25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80538738812075974</m:t>
                              </m:r>
                            </m:e>
                          </m:d>
                        </m:e>
                        <m:sup>
                          <m:r>
                            <a:rPr lang="fr-CA" sz="25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25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25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5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pl-PL" sz="25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80435758145817515</m:t>
                              </m:r>
                            </m:e>
                          </m:d>
                        </m:e>
                        <m:sup>
                          <m:r>
                            <a:rPr lang="fr-CA" sz="25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25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25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5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pl-PL" sz="25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12602123297335631</m:t>
                              </m:r>
                            </m:e>
                          </m:d>
                        </m:e>
                        <m:sup>
                          <m:r>
                            <a:rPr lang="fr-CA" sz="25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25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CA" sz="2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  <a:blipFill>
                <a:blip r:embed="rId2"/>
                <a:stretch>
                  <a:fillRect l="-754" t="-77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573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7. Problème du 6 / 49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06863-C4EF-4250-ADE2-4B60A899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312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Problème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Quel est le nombre minimal de billet de 6/49 qu'on doit-on acheter pour être certain de gagner au moins 10$ 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Proposé par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Vu dans la revue Pi in the Sky.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État de la situation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En 2005, un étudiant de première session au baccalauréat en mathématiques de l’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UdS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n’a pas réussi à résoudre ce problème lors d’une séance d’exercices en MAT115 Logique et Mathématiques discrètes.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6986A6-E6E1-451B-84D5-1A2FB8CC1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67" y="213036"/>
            <a:ext cx="3081578" cy="19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5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8. Constante Euler-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Mascheroni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La constante d’Euler-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Mascheroni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est irrationnelle ?</a:t>
                </a: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+…+</m:t>
                              </m:r>
                              <m:f>
                                <m:f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fr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≈0,577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215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664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Leonhard Euler (1735).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État de la situation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Seungmin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Kim et Ian 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Cutress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ont calculé 600000000100 décimales en mai 2020.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 fameux mathématicien G. H. Hardy (187701947) a offert de donner sa chair de Oxford à celui qui prouverait l’irrationalité de ce nombre.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fr-CA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  <a:blipFill>
                <a:blip r:embed="rId2"/>
                <a:stretch>
                  <a:fillRect l="-754" t="-77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04FD802B-AA12-4EAD-AAFD-908340EF1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87" y="1690688"/>
            <a:ext cx="3881535" cy="25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08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9. Nombre parfait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Un nombre parfait est un entier naturel égal à la somme de ses diviseurs stricts. Existe-t-il un nombre parfait impair 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État de la situation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Quatre premiers nombres parfaits : 6, 28, 496, 8 128.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Tout nombre parfait pair est de la forme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fr-CA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CA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fr-CA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fr-CA" sz="2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CA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fr-CA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−1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sont premiers.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fr-CA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  <a:blipFill>
                <a:blip r:embed="rId2"/>
                <a:stretch>
                  <a:fillRect l="-1043" t="-115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624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10. Conjecture de Catalan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Les deux seules puissances d'entiers consécutives sont 8 et 9 (qui valent respectivement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Eugène Charles Catalan (1844)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État de la situation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Démontré en 2002 (!) par 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Preda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Mihăilescu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en faisant usage de la théorie des corps </a:t>
                </a:r>
                <a:r>
                  <a:rPr lang="fr-CA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cyclotomiques</a:t>
                </a: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et des modules de Galois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fr-CA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3126"/>
              </a:xfrm>
              <a:blipFill>
                <a:blip r:embed="rId2"/>
                <a:stretch>
                  <a:fillRect l="-1043" t="-102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19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Problèmes non résolus en mathématiques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06863-C4EF-4250-ADE2-4B60A899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31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Wikipédia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https://fr.wikipedia.org/wiki/Probl%C3%A8mes_non_r%C3%A9solus_en_math%C3%A9matiques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https://en.wikipedia.org/wiki/List_of_unsolved_problems_in_mathematics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9FA3DC-64A1-4AF9-8236-41037B57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8293768" y="2502568"/>
            <a:ext cx="3898232" cy="389823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DFE701-A7F5-4277-BAF0-E21AC8A7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610154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sz="3000" b="1" dirty="0">
                <a:latin typeface="Roman SD" panose="02000400000000000000" pitchFamily="2" charset="0"/>
                <a:ea typeface="Cambria" panose="02040503050406030204" pitchFamily="18" charset="0"/>
              </a:rPr>
              <a:t>Nous sommes en 2021 après Jésus-Christ. Toute la mathématique est élucidée par les </a:t>
            </a:r>
            <a:r>
              <a:rPr lang="fr-CA" sz="3000" b="1" dirty="0" err="1">
                <a:latin typeface="Roman SD" panose="02000400000000000000" pitchFamily="2" charset="0"/>
                <a:ea typeface="Cambria" panose="02040503050406030204" pitchFamily="18" charset="0"/>
              </a:rPr>
              <a:t>mathématicien·nes</a:t>
            </a:r>
            <a:r>
              <a:rPr lang="fr-CA" sz="3000" b="1" dirty="0">
                <a:latin typeface="Roman SD" panose="02000400000000000000" pitchFamily="2" charset="0"/>
                <a:ea typeface="Cambria" panose="02040503050406030204" pitchFamily="18" charset="0"/>
              </a:rPr>
              <a:t>... Toute ? Non ! Un village peuplé d'irréductibles problèmes résiste encore et toujours aux chercheurs. Et la vie n'est pas facile pour les garnisons de scientifiques des camps retranchés de </a:t>
            </a:r>
            <a:r>
              <a:rPr lang="fr-CA" sz="3000" b="1" dirty="0" err="1">
                <a:latin typeface="Roman SD" panose="02000400000000000000" pitchFamily="2" charset="0"/>
                <a:ea typeface="Cambria" panose="02040503050406030204" pitchFamily="18" charset="0"/>
              </a:rPr>
              <a:t>algèbrium</a:t>
            </a:r>
            <a:r>
              <a:rPr lang="fr-CA" sz="3000" b="1" dirty="0">
                <a:latin typeface="Roman SD" panose="02000400000000000000" pitchFamily="2" charset="0"/>
                <a:ea typeface="Cambria" panose="02040503050406030204" pitchFamily="18" charset="0"/>
              </a:rPr>
              <a:t>, </a:t>
            </a:r>
            <a:r>
              <a:rPr lang="fr-CA" sz="3000" b="1" dirty="0" err="1">
                <a:latin typeface="Roman SD" panose="02000400000000000000" pitchFamily="2" charset="0"/>
                <a:ea typeface="Cambria" panose="02040503050406030204" pitchFamily="18" charset="0"/>
              </a:rPr>
              <a:t>analysium</a:t>
            </a:r>
            <a:r>
              <a:rPr lang="fr-CA" sz="3000" b="1" dirty="0">
                <a:latin typeface="Roman SD" panose="02000400000000000000" pitchFamily="2" charset="0"/>
                <a:ea typeface="Cambria" panose="02040503050406030204" pitchFamily="18" charset="0"/>
              </a:rPr>
              <a:t>, </a:t>
            </a:r>
            <a:r>
              <a:rPr lang="fr-CA" sz="3000" b="1" dirty="0" err="1">
                <a:latin typeface="Roman SD" panose="02000400000000000000" pitchFamily="2" charset="0"/>
                <a:ea typeface="Cambria" panose="02040503050406030204" pitchFamily="18" charset="0"/>
              </a:rPr>
              <a:t>géométrium</a:t>
            </a:r>
            <a:r>
              <a:rPr lang="fr-CA" sz="3000" b="1" dirty="0">
                <a:latin typeface="Roman SD" panose="02000400000000000000" pitchFamily="2" charset="0"/>
                <a:ea typeface="Cambria" panose="02040503050406030204" pitchFamily="18" charset="0"/>
              </a:rPr>
              <a:t> et théorie-des-</a:t>
            </a:r>
            <a:r>
              <a:rPr lang="fr-CA" sz="3000" b="1" dirty="0" err="1">
                <a:latin typeface="Roman SD" panose="02000400000000000000" pitchFamily="2" charset="0"/>
                <a:ea typeface="Cambria" panose="02040503050406030204" pitchFamily="18" charset="0"/>
              </a:rPr>
              <a:t>nombrium</a:t>
            </a:r>
            <a:r>
              <a:rPr lang="fr-CA" sz="3000" b="1" dirty="0">
                <a:latin typeface="Roman SD" panose="02000400000000000000" pitchFamily="2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3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8C939B-E636-4500-BAC8-9AD8BC52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216"/>
            <a:ext cx="10515600" cy="5775747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Paul </a:t>
            </a:r>
            <a:r>
              <a:rPr lang="fr-CA" b="1" dirty="0" err="1">
                <a:latin typeface="Cambria" panose="02040503050406030204" pitchFamily="18" charset="0"/>
                <a:ea typeface="Cambria" panose="02040503050406030204" pitchFamily="18" charset="0"/>
              </a:rPr>
              <a:t>Erdos</a:t>
            </a: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 disait que les mathématiques ne sont pas prêtes pour de tels problèmes. L'êtes-vous ?</a:t>
            </a:r>
          </a:p>
        </p:txBody>
      </p:sp>
      <p:pic>
        <p:nvPicPr>
          <p:cNvPr id="7" name="Image 6" descr="Une image contenant texte, personne, fenêtre, ordinateur&#10;&#10;Description générée automatiquement">
            <a:extLst>
              <a:ext uri="{FF2B5EF4-FFF2-40B4-BE49-F238E27FC236}">
                <a16:creationId xmlns:a16="http://schemas.microsoft.com/office/drawing/2014/main" id="{4D775F86-F334-4A6E-8A3D-32DF372F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70" y="1449470"/>
            <a:ext cx="6504659" cy="47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3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84B11D-04AB-4691-B2C1-107A1411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869"/>
            <a:ext cx="10515600" cy="1173707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Réchauffement</a:t>
            </a:r>
            <a:b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Quelques célèbres problèmes résolus.</a:t>
            </a:r>
          </a:p>
          <a:p>
            <a:pPr marL="0" indent="0"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29E2D2-F93D-454F-8E3C-A4514B92E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147" y="281870"/>
            <a:ext cx="2713653" cy="27702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FD5F63-1E28-4D98-9E6C-40BCA7D6B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51" y="3429000"/>
            <a:ext cx="4327849" cy="2764041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3977F57-31DA-4BAE-AE5D-B97B32C7079E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520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>
                <a:latin typeface="Cambria" panose="02040503050406030204" pitchFamily="18" charset="0"/>
                <a:ea typeface="Cambria" panose="02040503050406030204" pitchFamily="18" charset="0"/>
              </a:rPr>
              <a:t>Action</a:t>
            </a:r>
            <a:b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Quelques célèbres problèmes ouverts.</a:t>
            </a:r>
          </a:p>
        </p:txBody>
      </p:sp>
    </p:spTree>
    <p:extLst>
      <p:ext uri="{BB962C8B-B14F-4D97-AF65-F5344CB8AC3E}">
        <p14:creationId xmlns:p14="http://schemas.microsoft.com/office/powerpoint/2010/main" val="283714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AADFB-0862-4BBE-BC67-84FA2D4D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Problèmes résolus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C4CFE-BD50-43A3-B478-12F94C6C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1. Quadrature du cercle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2. Nombres de Fermat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3. Théorème Fermat-Wiles</a:t>
            </a:r>
          </a:p>
          <a:p>
            <a:pPr marL="0" indent="0"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4. Théorème des quatre couleurs</a:t>
            </a:r>
          </a:p>
        </p:txBody>
      </p:sp>
    </p:spTree>
    <p:extLst>
      <p:ext uri="{BB962C8B-B14F-4D97-AF65-F5344CB8AC3E}">
        <p14:creationId xmlns:p14="http://schemas.microsoft.com/office/powerpoint/2010/main" val="296895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AADFB-0862-4BBE-BC67-84FA2D4D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latin typeface="Cambria" panose="02040503050406030204" pitchFamily="18" charset="0"/>
                <a:ea typeface="Cambria" panose="02040503050406030204" pitchFamily="18" charset="0"/>
              </a:rPr>
              <a:t>1. Quadrature du cercle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C32DEC-769D-4FCF-BC6D-C427ED4B6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633" y="1280142"/>
            <a:ext cx="5274733" cy="52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1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D7CE-B285-4F67-9A76-D9972D0D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1. Quadrature du cercle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Problème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Construire un carré de même aire qu'un disque donné à l'aide d'une règle et d'un compas.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Proposé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Mathématiciens grecs de l'Antiquité.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Résolu par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Carl Louis Ferdinand von Lindemann (1882).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Comment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 1882, la transcendance de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est démontrée.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06863-C4EF-4250-ADE2-4B60A899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84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62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AADFB-0862-4BBE-BC67-84FA2D4D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1. Quadrature du cercle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21584F64-F79F-4890-AC98-D2B380E2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53" y="1676577"/>
            <a:ext cx="8087894" cy="4802187"/>
          </a:xfrm>
        </p:spPr>
      </p:pic>
    </p:spTree>
    <p:extLst>
      <p:ext uri="{BB962C8B-B14F-4D97-AF65-F5344CB8AC3E}">
        <p14:creationId xmlns:p14="http://schemas.microsoft.com/office/powerpoint/2010/main" val="2558635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1603</Words>
  <Application>Microsoft Office PowerPoint</Application>
  <PresentationFormat>Grand écran</PresentationFormat>
  <Paragraphs>222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Roman SD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 résolus</vt:lpstr>
      <vt:lpstr>1. Quadrature du cercle</vt:lpstr>
      <vt:lpstr>1. Quadrature du cercle</vt:lpstr>
      <vt:lpstr>1. Quadrature du cercle</vt:lpstr>
      <vt:lpstr>2. Nombres de Fermat</vt:lpstr>
      <vt:lpstr>2. Nombres de Fermat</vt:lpstr>
      <vt:lpstr>3. Théorème Fermat-Wiles</vt:lpstr>
      <vt:lpstr>3. Théorème Fermat-Wiles</vt:lpstr>
      <vt:lpstr>3. Théorème Fermat-Wiles</vt:lpstr>
      <vt:lpstr>4. Théorème des quatre couleurs</vt:lpstr>
      <vt:lpstr>4. Théorème des quatre couleurs</vt:lpstr>
      <vt:lpstr>Problèmes ouverts</vt:lpstr>
      <vt:lpstr>1. Conjecture de Goldbach</vt:lpstr>
      <vt:lpstr>2. Conjecture des nombres premiers jumeaux</vt:lpstr>
      <vt:lpstr>3. Problème de Collatz</vt:lpstr>
      <vt:lpstr>4. Nombre de Lychrel (algorithme 196)</vt:lpstr>
      <vt:lpstr>4. Nombre de Lychrel (algorithme 196)</vt:lpstr>
      <vt:lpstr>5. Brique de Euler parfaite</vt:lpstr>
      <vt:lpstr>6. Nombre cubique</vt:lpstr>
      <vt:lpstr>7. Problème du 6 / 49</vt:lpstr>
      <vt:lpstr>8. Constante Euler-Mascheroni</vt:lpstr>
      <vt:lpstr>9. Nombre parfait</vt:lpstr>
      <vt:lpstr>10. Conjecture de Catalan</vt:lpstr>
      <vt:lpstr>Problèmes non résolus en mathématiques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mathématiques</dc:title>
  <dc:creator>Fabien Trahan</dc:creator>
  <cp:lastModifiedBy>Sylvain Bérubé</cp:lastModifiedBy>
  <cp:revision>43</cp:revision>
  <dcterms:created xsi:type="dcterms:W3CDTF">2021-09-30T11:39:21Z</dcterms:created>
  <dcterms:modified xsi:type="dcterms:W3CDTF">2021-10-24T06:59:31Z</dcterms:modified>
</cp:coreProperties>
</file>