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315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85" r:id="rId15"/>
    <p:sldId id="318" r:id="rId16"/>
    <p:sldId id="286" r:id="rId17"/>
    <p:sldId id="289" r:id="rId18"/>
    <p:sldId id="298" r:id="rId19"/>
    <p:sldId id="317" r:id="rId20"/>
    <p:sldId id="314" r:id="rId21"/>
    <p:sldId id="316" r:id="rId22"/>
    <p:sldId id="309" r:id="rId23"/>
    <p:sldId id="310" r:id="rId24"/>
    <p:sldId id="311" r:id="rId25"/>
    <p:sldId id="312" r:id="rId26"/>
    <p:sldId id="313" r:id="rId27"/>
  </p:sldIdLst>
  <p:sldSz cx="4610100" cy="3460750"/>
  <p:notesSz cx="4610100" cy="34607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 varScale="1">
        <p:scale>
          <a:sx n="208" d="100"/>
          <a:sy n="208" d="100"/>
        </p:scale>
        <p:origin x="1920" y="15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ts val="655"/>
              </a:lnSpc>
            </a:pPr>
            <a:r>
              <a:rPr spc="20" dirty="0"/>
              <a:t>Anik</a:t>
            </a:r>
            <a:r>
              <a:rPr spc="40" dirty="0"/>
              <a:t> </a:t>
            </a:r>
            <a:r>
              <a:rPr spc="35" dirty="0"/>
              <a:t>Trahan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ts val="655"/>
              </a:lnSpc>
            </a:pPr>
            <a:r>
              <a:rPr spc="40" dirty="0"/>
              <a:t>Le</a:t>
            </a:r>
            <a:r>
              <a:rPr spc="65" dirty="0"/>
              <a:t> 7</a:t>
            </a:r>
            <a:r>
              <a:rPr spc="70" dirty="0"/>
              <a:t> </a:t>
            </a:r>
            <a:r>
              <a:rPr spc="35" dirty="0"/>
              <a:t>malchanceux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ts val="655"/>
              </a:lnSpc>
            </a:pPr>
            <a:r>
              <a:rPr spc="20" dirty="0"/>
              <a:t>Anik</a:t>
            </a:r>
            <a:r>
              <a:rPr spc="40" dirty="0"/>
              <a:t> </a:t>
            </a:r>
            <a:r>
              <a:rPr spc="35" dirty="0"/>
              <a:t>Trahan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ts val="655"/>
              </a:lnSpc>
            </a:pPr>
            <a:r>
              <a:rPr spc="40" dirty="0"/>
              <a:t>Le</a:t>
            </a:r>
            <a:r>
              <a:rPr spc="65" dirty="0"/>
              <a:t> 7</a:t>
            </a:r>
            <a:r>
              <a:rPr spc="70" dirty="0"/>
              <a:t> </a:t>
            </a:r>
            <a:r>
              <a:rPr spc="35" dirty="0"/>
              <a:t>malchanceux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ts val="655"/>
              </a:lnSpc>
            </a:pPr>
            <a:r>
              <a:rPr spc="20" dirty="0"/>
              <a:t>Anik</a:t>
            </a:r>
            <a:r>
              <a:rPr spc="40" dirty="0"/>
              <a:t> </a:t>
            </a:r>
            <a:r>
              <a:rPr spc="35" dirty="0"/>
              <a:t>Trahan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ts val="655"/>
              </a:lnSpc>
            </a:pPr>
            <a:r>
              <a:rPr spc="40" dirty="0"/>
              <a:t>Le</a:t>
            </a:r>
            <a:r>
              <a:rPr spc="65" dirty="0"/>
              <a:t> 7</a:t>
            </a:r>
            <a:r>
              <a:rPr spc="70" dirty="0"/>
              <a:t> </a:t>
            </a:r>
            <a:r>
              <a:rPr spc="35" dirty="0"/>
              <a:t>malchanceux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ts val="655"/>
              </a:lnSpc>
            </a:pPr>
            <a:r>
              <a:rPr spc="20" dirty="0"/>
              <a:t>Anik</a:t>
            </a:r>
            <a:r>
              <a:rPr spc="40" dirty="0"/>
              <a:t> </a:t>
            </a:r>
            <a:r>
              <a:rPr spc="35" dirty="0"/>
              <a:t>Trahan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ts val="655"/>
              </a:lnSpc>
            </a:pPr>
            <a:r>
              <a:rPr spc="40" dirty="0"/>
              <a:t>Le</a:t>
            </a:r>
            <a:r>
              <a:rPr spc="65" dirty="0"/>
              <a:t> 7</a:t>
            </a:r>
            <a:r>
              <a:rPr spc="70" dirty="0"/>
              <a:t> </a:t>
            </a:r>
            <a:r>
              <a:rPr spc="35" dirty="0"/>
              <a:t>malchanceux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ts val="655"/>
              </a:lnSpc>
            </a:pPr>
            <a:r>
              <a:rPr spc="20" dirty="0"/>
              <a:t>Anik</a:t>
            </a:r>
            <a:r>
              <a:rPr spc="40" dirty="0"/>
              <a:t> </a:t>
            </a:r>
            <a:r>
              <a:rPr spc="35" dirty="0"/>
              <a:t>Trahan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ts val="655"/>
              </a:lnSpc>
            </a:pPr>
            <a:r>
              <a:rPr spc="40" dirty="0"/>
              <a:t>Le</a:t>
            </a:r>
            <a:r>
              <a:rPr spc="65" dirty="0"/>
              <a:t> 7</a:t>
            </a:r>
            <a:r>
              <a:rPr spc="70" dirty="0"/>
              <a:t> </a:t>
            </a:r>
            <a:r>
              <a:rPr spc="35" dirty="0"/>
              <a:t>malchanceux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23667" y="3244506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944050" y="324054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121853" y="324054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287279" y="3234194"/>
            <a:ext cx="64135" cy="50800"/>
          </a:xfrm>
          <a:custGeom>
            <a:avLst/>
            <a:gdLst/>
            <a:ahLst/>
            <a:cxnLst/>
            <a:rect l="l" t="t" r="r" b="b"/>
            <a:pathLst>
              <a:path w="64135" h="50800">
                <a:moveTo>
                  <a:pt x="0" y="50800"/>
                </a:moveTo>
                <a:lnTo>
                  <a:pt x="43019" y="50800"/>
                </a:lnTo>
                <a:lnTo>
                  <a:pt x="43019" y="20434"/>
                </a:lnTo>
                <a:lnTo>
                  <a:pt x="0" y="20434"/>
                </a:lnTo>
                <a:lnTo>
                  <a:pt x="0" y="50800"/>
                </a:lnTo>
                <a:close/>
              </a:path>
              <a:path w="64135" h="50800">
                <a:moveTo>
                  <a:pt x="10491" y="20320"/>
                </a:moveTo>
                <a:lnTo>
                  <a:pt x="10491" y="10160"/>
                </a:lnTo>
                <a:lnTo>
                  <a:pt x="53672" y="10160"/>
                </a:lnTo>
                <a:lnTo>
                  <a:pt x="53672" y="40640"/>
                </a:lnTo>
                <a:lnTo>
                  <a:pt x="43512" y="40640"/>
                </a:lnTo>
              </a:path>
              <a:path w="64135" h="50800">
                <a:moveTo>
                  <a:pt x="20652" y="10160"/>
                </a:moveTo>
                <a:lnTo>
                  <a:pt x="20652" y="0"/>
                </a:lnTo>
                <a:lnTo>
                  <a:pt x="63832" y="0"/>
                </a:lnTo>
                <a:lnTo>
                  <a:pt x="63832" y="30480"/>
                </a:lnTo>
                <a:lnTo>
                  <a:pt x="53672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224111" y="32405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593072" y="32468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3504171" y="32405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3580372" y="32341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25400"/>
                </a:moveTo>
                <a:lnTo>
                  <a:pt x="50800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3860432" y="3234194"/>
            <a:ext cx="50800" cy="25400"/>
          </a:xfrm>
          <a:custGeom>
            <a:avLst/>
            <a:gdLst/>
            <a:ahLst/>
            <a:cxnLst/>
            <a:rect l="l" t="t" r="r" b="b"/>
            <a:pathLst>
              <a:path w="50800" h="25400">
                <a:moveTo>
                  <a:pt x="0" y="0"/>
                </a:moveTo>
                <a:lnTo>
                  <a:pt x="38100" y="0"/>
                </a:lnTo>
              </a:path>
              <a:path w="50800" h="25400">
                <a:moveTo>
                  <a:pt x="12700" y="12700"/>
                </a:moveTo>
                <a:lnTo>
                  <a:pt x="50800" y="12700"/>
                </a:lnTo>
              </a:path>
              <a:path w="50800" h="25400">
                <a:moveTo>
                  <a:pt x="12700" y="25400"/>
                </a:moveTo>
                <a:lnTo>
                  <a:pt x="50800" y="2540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3784231" y="32405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3860432" y="3272294"/>
            <a:ext cx="50800" cy="12700"/>
          </a:xfrm>
          <a:custGeom>
            <a:avLst/>
            <a:gdLst/>
            <a:ahLst/>
            <a:cxnLst/>
            <a:rect l="l" t="t" r="r" b="b"/>
            <a:pathLst>
              <a:path w="50800" h="12700">
                <a:moveTo>
                  <a:pt x="0" y="0"/>
                </a:moveTo>
                <a:lnTo>
                  <a:pt x="38100" y="0"/>
                </a:lnTo>
              </a:path>
              <a:path w="50800" h="12700">
                <a:moveTo>
                  <a:pt x="12700" y="12699"/>
                </a:moveTo>
                <a:lnTo>
                  <a:pt x="50800" y="12699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4140493" y="32341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12700"/>
                </a:moveTo>
                <a:lnTo>
                  <a:pt x="50800" y="12700"/>
                </a:lnTo>
              </a:path>
              <a:path w="50800" h="50800">
                <a:moveTo>
                  <a:pt x="12700" y="25400"/>
                </a:moveTo>
                <a:lnTo>
                  <a:pt x="50800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4451033" y="32646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4423969" y="32381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4329112" y="3234194"/>
            <a:ext cx="233679" cy="50800"/>
          </a:xfrm>
          <a:custGeom>
            <a:avLst/>
            <a:gdLst/>
            <a:ahLst/>
            <a:cxnLst/>
            <a:rect l="l" t="t" r="r" b="b"/>
            <a:pathLst>
              <a:path w="233679" h="50800">
                <a:moveTo>
                  <a:pt x="40640" y="50800"/>
                </a:moveTo>
                <a:lnTo>
                  <a:pt x="50400" y="48796"/>
                </a:lnTo>
                <a:lnTo>
                  <a:pt x="58488" y="43339"/>
                </a:lnTo>
                <a:lnTo>
                  <a:pt x="64002" y="35262"/>
                </a:lnTo>
                <a:lnTo>
                  <a:pt x="66040" y="25400"/>
                </a:lnTo>
                <a:lnTo>
                  <a:pt x="64036" y="15537"/>
                </a:lnTo>
                <a:lnTo>
                  <a:pt x="58579" y="7461"/>
                </a:lnTo>
                <a:lnTo>
                  <a:pt x="50502" y="2004"/>
                </a:lnTo>
                <a:lnTo>
                  <a:pt x="40640" y="0"/>
                </a:lnTo>
                <a:lnTo>
                  <a:pt x="30778" y="2004"/>
                </a:lnTo>
                <a:lnTo>
                  <a:pt x="22701" y="7461"/>
                </a:lnTo>
                <a:lnTo>
                  <a:pt x="17244" y="15537"/>
                </a:lnTo>
                <a:lnTo>
                  <a:pt x="15240" y="25400"/>
                </a:lnTo>
              </a:path>
              <a:path w="233679" h="50800">
                <a:moveTo>
                  <a:pt x="30480" y="17780"/>
                </a:moveTo>
                <a:lnTo>
                  <a:pt x="15240" y="30480"/>
                </a:lnTo>
                <a:lnTo>
                  <a:pt x="0" y="17780"/>
                </a:lnTo>
              </a:path>
              <a:path w="233679" h="50800">
                <a:moveTo>
                  <a:pt x="193042" y="50800"/>
                </a:moveTo>
                <a:lnTo>
                  <a:pt x="183179" y="48796"/>
                </a:lnTo>
                <a:lnTo>
                  <a:pt x="175103" y="43339"/>
                </a:lnTo>
                <a:lnTo>
                  <a:pt x="169646" y="35262"/>
                </a:lnTo>
                <a:lnTo>
                  <a:pt x="167642" y="25400"/>
                </a:lnTo>
                <a:lnTo>
                  <a:pt x="169646" y="15537"/>
                </a:lnTo>
                <a:lnTo>
                  <a:pt x="175103" y="7461"/>
                </a:lnTo>
                <a:lnTo>
                  <a:pt x="183179" y="2004"/>
                </a:lnTo>
                <a:lnTo>
                  <a:pt x="193042" y="0"/>
                </a:lnTo>
                <a:lnTo>
                  <a:pt x="202904" y="2004"/>
                </a:lnTo>
                <a:lnTo>
                  <a:pt x="210981" y="7461"/>
                </a:lnTo>
                <a:lnTo>
                  <a:pt x="216438" y="15537"/>
                </a:lnTo>
                <a:lnTo>
                  <a:pt x="218442" y="25400"/>
                </a:lnTo>
              </a:path>
              <a:path w="233679" h="50800">
                <a:moveTo>
                  <a:pt x="233682" y="17780"/>
                </a:moveTo>
                <a:lnTo>
                  <a:pt x="218442" y="30480"/>
                </a:lnTo>
                <a:lnTo>
                  <a:pt x="203202" y="177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0" y="0"/>
            <a:ext cx="2304415" cy="465455"/>
          </a:xfrm>
          <a:custGeom>
            <a:avLst/>
            <a:gdLst/>
            <a:ahLst/>
            <a:cxnLst/>
            <a:rect l="l" t="t" r="r" b="b"/>
            <a:pathLst>
              <a:path w="2304415" h="465455">
                <a:moveTo>
                  <a:pt x="2303995" y="0"/>
                </a:moveTo>
                <a:lnTo>
                  <a:pt x="0" y="0"/>
                </a:lnTo>
                <a:lnTo>
                  <a:pt x="0" y="465353"/>
                </a:lnTo>
                <a:lnTo>
                  <a:pt x="2303995" y="465353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0505" y="138430"/>
            <a:ext cx="4149090" cy="553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0505" y="795972"/>
            <a:ext cx="4149090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737309" y="3347594"/>
            <a:ext cx="471805" cy="1003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" b="0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ts val="655"/>
              </a:lnSpc>
            </a:pPr>
            <a:r>
              <a:rPr spc="20" dirty="0"/>
              <a:t>Anik</a:t>
            </a:r>
            <a:r>
              <a:rPr spc="40" dirty="0"/>
              <a:t> </a:t>
            </a:r>
            <a:r>
              <a:rPr spc="35" dirty="0"/>
              <a:t>Trahan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99296" y="3347594"/>
            <a:ext cx="676275" cy="1003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" b="0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ts val="655"/>
              </a:lnSpc>
            </a:pPr>
            <a:r>
              <a:rPr spc="40" dirty="0"/>
              <a:t>Le</a:t>
            </a:r>
            <a:r>
              <a:rPr spc="65" dirty="0"/>
              <a:t> 7</a:t>
            </a:r>
            <a:r>
              <a:rPr spc="70" dirty="0"/>
              <a:t> </a:t>
            </a:r>
            <a:r>
              <a:rPr spc="35" dirty="0"/>
              <a:t>malchanceux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319272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test1.xls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5130" y="0"/>
            <a:ext cx="833755" cy="35920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1605" algn="just">
              <a:lnSpc>
                <a:spcPct val="100000"/>
              </a:lnSpc>
              <a:spcBef>
                <a:spcPts val="135"/>
              </a:spcBef>
            </a:pPr>
            <a:r>
              <a:rPr sz="550" spc="40" dirty="0">
                <a:solidFill>
                  <a:srgbClr val="7F7F7F"/>
                </a:solidFill>
                <a:latin typeface="Palatino Linotype"/>
                <a:cs typeface="Palatino Linotype"/>
              </a:rPr>
              <a:t>Table</a:t>
            </a:r>
            <a:r>
              <a:rPr sz="550" spc="60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30" dirty="0">
                <a:solidFill>
                  <a:srgbClr val="7F7F7F"/>
                </a:solidFill>
                <a:latin typeface="Palatino Linotype"/>
                <a:cs typeface="Palatino Linotype"/>
              </a:rPr>
              <a:t>des</a:t>
            </a:r>
            <a:r>
              <a:rPr sz="550" spc="65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60" dirty="0" err="1">
                <a:solidFill>
                  <a:srgbClr val="7F7F7F"/>
                </a:solidFill>
                <a:latin typeface="Palatino Linotype"/>
                <a:cs typeface="Palatino Linotype"/>
              </a:rPr>
              <a:t>mati</a:t>
            </a:r>
            <a:r>
              <a:rPr lang="fr-CA" sz="550" spc="60" dirty="0">
                <a:solidFill>
                  <a:srgbClr val="7F7F7F"/>
                </a:solidFill>
                <a:latin typeface="Palatino Linotype"/>
                <a:cs typeface="Palatino Linotype"/>
              </a:rPr>
              <a:t>è</a:t>
            </a:r>
            <a:r>
              <a:rPr sz="550" spc="55" dirty="0">
                <a:solidFill>
                  <a:srgbClr val="7F7F7F"/>
                </a:solidFill>
                <a:latin typeface="Palatino Linotype"/>
                <a:cs typeface="Palatino Linotype"/>
              </a:rPr>
              <a:t>res</a:t>
            </a:r>
            <a:endParaRPr sz="550" dirty="0">
              <a:latin typeface="Palatino Linotype"/>
              <a:cs typeface="Palatino Linotype"/>
            </a:endParaRPr>
          </a:p>
          <a:p>
            <a:pPr marL="12700" marR="5080" indent="363855" algn="just">
              <a:lnSpc>
                <a:spcPct val="101699"/>
              </a:lnSpc>
            </a:pPr>
            <a:r>
              <a:rPr sz="550" spc="30" dirty="0">
                <a:solidFill>
                  <a:srgbClr val="7F7F7F"/>
                </a:solidFill>
                <a:latin typeface="Palatino Linotype"/>
                <a:cs typeface="Palatino Linotype"/>
              </a:rPr>
              <a:t>Intr</a:t>
            </a:r>
            <a:r>
              <a:rPr sz="550" spc="55" dirty="0">
                <a:solidFill>
                  <a:srgbClr val="7F7F7F"/>
                </a:solidFill>
                <a:latin typeface="Palatino Linotype"/>
                <a:cs typeface="Palatino Linotype"/>
              </a:rPr>
              <a:t>o</a:t>
            </a:r>
            <a:r>
              <a:rPr sz="550" spc="30" dirty="0">
                <a:solidFill>
                  <a:srgbClr val="7F7F7F"/>
                </a:solidFill>
                <a:latin typeface="Palatino Linotype"/>
                <a:cs typeface="Palatino Linotype"/>
              </a:rPr>
              <a:t>duction </a:t>
            </a:r>
            <a:r>
              <a:rPr sz="550" spc="15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25" dirty="0" err="1">
                <a:solidFill>
                  <a:srgbClr val="7F7F7F"/>
                </a:solidFill>
                <a:latin typeface="Palatino Linotype"/>
                <a:cs typeface="Palatino Linotype"/>
              </a:rPr>
              <a:t>Calcul</a:t>
            </a:r>
            <a:r>
              <a:rPr sz="550" spc="60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30" dirty="0">
                <a:solidFill>
                  <a:srgbClr val="7F7F7F"/>
                </a:solidFill>
                <a:latin typeface="Palatino Linotype"/>
                <a:cs typeface="Palatino Linotype"/>
              </a:rPr>
              <a:t>des</a:t>
            </a:r>
            <a:r>
              <a:rPr sz="550" spc="65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40" dirty="0" err="1">
                <a:solidFill>
                  <a:srgbClr val="7F7F7F"/>
                </a:solidFill>
                <a:latin typeface="Palatino Linotype"/>
                <a:cs typeface="Palatino Linotype"/>
              </a:rPr>
              <a:t>probabilit</a:t>
            </a:r>
            <a:r>
              <a:rPr lang="fr-CA" sz="550" spc="40" dirty="0">
                <a:solidFill>
                  <a:srgbClr val="7F7F7F"/>
                </a:solidFill>
                <a:latin typeface="Palatino Linotype"/>
                <a:cs typeface="Palatino Linotype"/>
              </a:rPr>
              <a:t>é</a:t>
            </a:r>
            <a:r>
              <a:rPr sz="550" spc="45" dirty="0">
                <a:solidFill>
                  <a:srgbClr val="7F7F7F"/>
                </a:solidFill>
                <a:latin typeface="Palatino Linotype"/>
                <a:cs typeface="Palatino Linotype"/>
              </a:rPr>
              <a:t>s</a:t>
            </a:r>
            <a:endParaRPr sz="550" dirty="0">
              <a:latin typeface="Palatino Linotype"/>
              <a:cs typeface="Palatino Linotype"/>
            </a:endParaRPr>
          </a:p>
          <a:p>
            <a:pPr marL="379730">
              <a:lnSpc>
                <a:spcPct val="100000"/>
              </a:lnSpc>
              <a:spcBef>
                <a:spcPts val="10"/>
              </a:spcBef>
            </a:pPr>
            <a:r>
              <a:rPr sz="550" spc="25" dirty="0">
                <a:solidFill>
                  <a:srgbClr val="7F7F7F"/>
                </a:solidFill>
                <a:latin typeface="Palatino Linotype"/>
                <a:cs typeface="Palatino Linotype"/>
              </a:rPr>
              <a:t>Applications</a:t>
            </a:r>
            <a:endParaRPr sz="550" dirty="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465455"/>
          </a:xfrm>
          <a:custGeom>
            <a:avLst/>
            <a:gdLst/>
            <a:ahLst/>
            <a:cxnLst/>
            <a:rect l="l" t="t" r="r" b="b"/>
            <a:pathLst>
              <a:path w="2304415" h="465455">
                <a:moveTo>
                  <a:pt x="2303995" y="0"/>
                </a:moveTo>
                <a:lnTo>
                  <a:pt x="0" y="0"/>
                </a:lnTo>
                <a:lnTo>
                  <a:pt x="0" y="465353"/>
                </a:lnTo>
                <a:lnTo>
                  <a:pt x="2303995" y="465353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9994" y="1202194"/>
            <a:ext cx="3888104" cy="332740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469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sz="1450" spc="-95" dirty="0">
                <a:solidFill>
                  <a:srgbClr val="FFFFFF"/>
                </a:solidFill>
                <a:latin typeface="Times New Roman"/>
                <a:cs typeface="Times New Roman"/>
              </a:rPr>
              <a:t>Le</a:t>
            </a:r>
            <a:r>
              <a:rPr sz="145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45" dirty="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r>
              <a:rPr sz="145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35" dirty="0">
                <a:solidFill>
                  <a:srgbClr val="FFFFFF"/>
                </a:solidFill>
                <a:latin typeface="Times New Roman"/>
                <a:cs typeface="Times New Roman"/>
              </a:rPr>
              <a:t>malchanceux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99450" y="1720557"/>
            <a:ext cx="1009650" cy="5604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1200" spc="-90" dirty="0">
                <a:latin typeface="Times New Roman"/>
                <a:cs typeface="Times New Roman"/>
              </a:rPr>
              <a:t>Anik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40" dirty="0">
                <a:latin typeface="Times New Roman"/>
                <a:cs typeface="Times New Roman"/>
              </a:rPr>
              <a:t>Trahan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 dirty="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3329279"/>
            <a:ext cx="4608195" cy="127000"/>
            <a:chOff x="0" y="3329279"/>
            <a:chExt cx="4608195" cy="127000"/>
          </a:xfrm>
        </p:grpSpPr>
        <p:sp>
          <p:nvSpPr>
            <p:cNvPr id="7" name="object 7"/>
            <p:cNvSpPr/>
            <p:nvPr/>
          </p:nvSpPr>
          <p:spPr>
            <a:xfrm>
              <a:off x="0" y="3329279"/>
              <a:ext cx="2304415" cy="127000"/>
            </a:xfrm>
            <a:custGeom>
              <a:avLst/>
              <a:gdLst/>
              <a:ahLst/>
              <a:cxnLst/>
              <a:rect l="l" t="t" r="r" b="b"/>
              <a:pathLst>
                <a:path w="2304415" h="127000">
                  <a:moveTo>
                    <a:pt x="2303995" y="0"/>
                  </a:moveTo>
                  <a:lnTo>
                    <a:pt x="0" y="0"/>
                  </a:lnTo>
                  <a:lnTo>
                    <a:pt x="0" y="126720"/>
                  </a:lnTo>
                  <a:lnTo>
                    <a:pt x="2303995" y="12672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03995" y="3329279"/>
              <a:ext cx="2304415" cy="127000"/>
            </a:xfrm>
            <a:custGeom>
              <a:avLst/>
              <a:gdLst/>
              <a:ahLst/>
              <a:cxnLst/>
              <a:rect l="l" t="t" r="r" b="b"/>
              <a:pathLst>
                <a:path w="2304415" h="127000">
                  <a:moveTo>
                    <a:pt x="2303995" y="0"/>
                  </a:moveTo>
                  <a:lnTo>
                    <a:pt x="0" y="0"/>
                  </a:lnTo>
                  <a:lnTo>
                    <a:pt x="0" y="126720"/>
                  </a:lnTo>
                  <a:lnTo>
                    <a:pt x="2303995" y="12672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55"/>
              </a:lnSpc>
            </a:pPr>
            <a:r>
              <a:rPr spc="20" dirty="0"/>
              <a:t>Anik</a:t>
            </a:r>
            <a:r>
              <a:rPr spc="40" dirty="0"/>
              <a:t> </a:t>
            </a:r>
            <a:r>
              <a:rPr spc="35" dirty="0"/>
              <a:t>Trahan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55"/>
              </a:lnSpc>
            </a:pPr>
            <a:r>
              <a:rPr spc="40" dirty="0"/>
              <a:t>Le</a:t>
            </a:r>
            <a:r>
              <a:rPr spc="65" dirty="0"/>
              <a:t> 7</a:t>
            </a:r>
            <a:r>
              <a:rPr spc="70" dirty="0"/>
              <a:t> </a:t>
            </a:r>
            <a:r>
              <a:rPr spc="35" dirty="0"/>
              <a:t>malchanceux</a:t>
            </a: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5130" y="0"/>
            <a:ext cx="833755" cy="35920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1605" algn="just">
              <a:lnSpc>
                <a:spcPct val="100000"/>
              </a:lnSpc>
              <a:spcBef>
                <a:spcPts val="135"/>
              </a:spcBef>
            </a:pPr>
            <a:r>
              <a:rPr sz="550" dirty="0">
                <a:solidFill>
                  <a:srgbClr val="7F7F7F"/>
                </a:solidFill>
                <a:latin typeface="Palatino Linotype"/>
                <a:cs typeface="Palatino Linotype"/>
              </a:rPr>
              <a:t>Table des </a:t>
            </a:r>
            <a:r>
              <a:rPr sz="550" dirty="0" err="1">
                <a:solidFill>
                  <a:srgbClr val="7F7F7F"/>
                </a:solidFill>
                <a:latin typeface="Palatino Linotype"/>
                <a:cs typeface="Palatino Linotype"/>
              </a:rPr>
              <a:t>mati</a:t>
            </a:r>
            <a:r>
              <a:rPr lang="fr-CA" sz="550" dirty="0">
                <a:solidFill>
                  <a:srgbClr val="7F7F7F"/>
                </a:solidFill>
                <a:latin typeface="Palatino Linotype"/>
                <a:cs typeface="Palatino Linotype"/>
              </a:rPr>
              <a:t>è</a:t>
            </a:r>
            <a:r>
              <a:rPr sz="550" dirty="0">
                <a:solidFill>
                  <a:srgbClr val="7F7F7F"/>
                </a:solidFill>
                <a:latin typeface="Palatino Linotype"/>
                <a:cs typeface="Palatino Linotype"/>
              </a:rPr>
              <a:t>res</a:t>
            </a:r>
            <a:endParaRPr sz="550" dirty="0">
              <a:latin typeface="Palatino Linotype"/>
              <a:cs typeface="Palatino Linotype"/>
            </a:endParaRPr>
          </a:p>
          <a:p>
            <a:pPr marL="12700" marR="5080" indent="363855" algn="just">
              <a:lnSpc>
                <a:spcPct val="101699"/>
              </a:lnSpc>
            </a:pPr>
            <a:r>
              <a:rPr sz="550" dirty="0">
                <a:solidFill>
                  <a:srgbClr val="FFFFFF"/>
                </a:solidFill>
                <a:latin typeface="Palatino Linotype"/>
                <a:cs typeface="Palatino Linotype"/>
              </a:rPr>
              <a:t>Introduction  </a:t>
            </a:r>
            <a:r>
              <a:rPr sz="550" dirty="0" err="1">
                <a:solidFill>
                  <a:srgbClr val="7F7F7F"/>
                </a:solidFill>
                <a:latin typeface="Palatino Linotype"/>
                <a:cs typeface="Palatino Linotype"/>
              </a:rPr>
              <a:t>Calcul</a:t>
            </a:r>
            <a:r>
              <a:rPr sz="550" dirty="0">
                <a:solidFill>
                  <a:srgbClr val="7F7F7F"/>
                </a:solidFill>
                <a:latin typeface="Palatino Linotype"/>
                <a:cs typeface="Palatino Linotype"/>
              </a:rPr>
              <a:t> des </a:t>
            </a:r>
            <a:r>
              <a:rPr sz="550" dirty="0" err="1">
                <a:solidFill>
                  <a:srgbClr val="7F7F7F"/>
                </a:solidFill>
                <a:latin typeface="Palatino Linotype"/>
                <a:cs typeface="Palatino Linotype"/>
              </a:rPr>
              <a:t>probabilit</a:t>
            </a:r>
            <a:r>
              <a:rPr lang="fr-CA" sz="550" dirty="0">
                <a:solidFill>
                  <a:srgbClr val="7F7F7F"/>
                </a:solidFill>
                <a:latin typeface="Palatino Linotype"/>
                <a:cs typeface="Palatino Linotype"/>
              </a:rPr>
              <a:t>é</a:t>
            </a:r>
            <a:r>
              <a:rPr sz="550" dirty="0">
                <a:solidFill>
                  <a:srgbClr val="7F7F7F"/>
                </a:solidFill>
                <a:latin typeface="Palatino Linotype"/>
                <a:cs typeface="Palatino Linotype"/>
              </a:rPr>
              <a:t>s</a:t>
            </a:r>
            <a:endParaRPr sz="550" dirty="0">
              <a:latin typeface="Palatino Linotype"/>
              <a:cs typeface="Palatino Linotype"/>
            </a:endParaRPr>
          </a:p>
          <a:p>
            <a:pPr marL="379730">
              <a:lnSpc>
                <a:spcPct val="100000"/>
              </a:lnSpc>
              <a:spcBef>
                <a:spcPts val="10"/>
              </a:spcBef>
            </a:pPr>
            <a:r>
              <a:rPr sz="550" dirty="0">
                <a:solidFill>
                  <a:srgbClr val="7F7F7F"/>
                </a:solidFill>
                <a:latin typeface="Palatino Linotype"/>
                <a:cs typeface="Palatino Linotype"/>
              </a:rPr>
              <a:t>Applications</a:t>
            </a:r>
            <a:endParaRPr sz="550" dirty="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465455"/>
          </a:xfrm>
          <a:custGeom>
            <a:avLst/>
            <a:gdLst/>
            <a:ahLst/>
            <a:cxnLst/>
            <a:rect l="l" t="t" r="r" b="b"/>
            <a:pathLst>
              <a:path w="2304415" h="465455">
                <a:moveTo>
                  <a:pt x="2303995" y="0"/>
                </a:moveTo>
                <a:lnTo>
                  <a:pt x="0" y="0"/>
                </a:lnTo>
                <a:lnTo>
                  <a:pt x="0" y="465353"/>
                </a:lnTo>
                <a:lnTo>
                  <a:pt x="2303995" y="465353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99296" y="119106"/>
            <a:ext cx="972554" cy="1858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125"/>
              </a:spcBef>
            </a:pPr>
            <a:r>
              <a:rPr sz="550" spc="30" dirty="0">
                <a:solidFill>
                  <a:srgbClr val="FFFFFF"/>
                </a:solidFill>
                <a:latin typeface="Palatino Linotype"/>
                <a:cs typeface="Palatino Linotype"/>
              </a:rPr>
              <a:t>Deviner</a:t>
            </a:r>
            <a:r>
              <a:rPr sz="550" spc="6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550" spc="25" dirty="0">
                <a:solidFill>
                  <a:srgbClr val="FFFFFF"/>
                </a:solidFill>
                <a:latin typeface="Palatino Linotype"/>
                <a:cs typeface="Palatino Linotype"/>
              </a:rPr>
              <a:t>le</a:t>
            </a:r>
            <a:r>
              <a:rPr sz="550" spc="6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550" spc="45" dirty="0">
                <a:solidFill>
                  <a:srgbClr val="FFFFFF"/>
                </a:solidFill>
                <a:latin typeface="Palatino Linotype"/>
                <a:cs typeface="Palatino Linotype"/>
              </a:rPr>
              <a:t>1er</a:t>
            </a:r>
            <a:r>
              <a:rPr sz="550" spc="6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550" spc="75" dirty="0">
                <a:solidFill>
                  <a:srgbClr val="FFFFFF"/>
                </a:solidFill>
                <a:latin typeface="Palatino Linotype"/>
                <a:cs typeface="Palatino Linotype"/>
              </a:rPr>
              <a:t>chi</a:t>
            </a:r>
            <a:r>
              <a:rPr lang="fr-CA" sz="550" spc="75" dirty="0" err="1">
                <a:solidFill>
                  <a:srgbClr val="FFFFFF"/>
                </a:solidFill>
                <a:latin typeface="Palatino Linotype"/>
                <a:cs typeface="Palatino Linotype"/>
              </a:rPr>
              <a:t>ff</a:t>
            </a:r>
            <a:r>
              <a:rPr sz="550" spc="75" dirty="0">
                <a:solidFill>
                  <a:srgbClr val="FFFFFF"/>
                </a:solidFill>
                <a:latin typeface="Palatino Linotype"/>
                <a:cs typeface="Palatino Linotype"/>
              </a:rPr>
              <a:t>re </a:t>
            </a:r>
            <a:r>
              <a:rPr sz="550" spc="-12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550" spc="25" dirty="0">
                <a:solidFill>
                  <a:srgbClr val="9898D8"/>
                </a:solidFill>
                <a:latin typeface="Palatino Linotype"/>
                <a:cs typeface="Palatino Linotype"/>
              </a:rPr>
              <a:t>Historique</a:t>
            </a:r>
            <a:endParaRPr sz="550" dirty="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633" y="1044575"/>
            <a:ext cx="3743325" cy="101437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spcBef>
                <a:spcPts val="229"/>
              </a:spcBef>
            </a:pPr>
            <a:r>
              <a:rPr lang="fr-CA" sz="1600" dirty="0">
                <a:latin typeface="Cambria" panose="02040503050406030204" pitchFamily="18" charset="0"/>
                <a:cs typeface="Times New Roman"/>
              </a:rPr>
              <a:t>Existerait-il une loi de distribution (non-uniforme) qui régirait les  nombres des pays, plus général, les nombres provenant de la  nature ?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0" y="3329279"/>
            <a:ext cx="4608195" cy="127000"/>
            <a:chOff x="0" y="3329279"/>
            <a:chExt cx="4608195" cy="127000"/>
          </a:xfrm>
        </p:grpSpPr>
        <p:sp>
          <p:nvSpPr>
            <p:cNvPr id="7" name="object 7"/>
            <p:cNvSpPr/>
            <p:nvPr/>
          </p:nvSpPr>
          <p:spPr>
            <a:xfrm>
              <a:off x="0" y="3329279"/>
              <a:ext cx="2304415" cy="127000"/>
            </a:xfrm>
            <a:custGeom>
              <a:avLst/>
              <a:gdLst/>
              <a:ahLst/>
              <a:cxnLst/>
              <a:rect l="l" t="t" r="r" b="b"/>
              <a:pathLst>
                <a:path w="2304415" h="127000">
                  <a:moveTo>
                    <a:pt x="2303995" y="0"/>
                  </a:moveTo>
                  <a:lnTo>
                    <a:pt x="0" y="0"/>
                  </a:lnTo>
                  <a:lnTo>
                    <a:pt x="0" y="126720"/>
                  </a:lnTo>
                  <a:lnTo>
                    <a:pt x="2303995" y="12672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03995" y="3329279"/>
              <a:ext cx="2304415" cy="127000"/>
            </a:xfrm>
            <a:custGeom>
              <a:avLst/>
              <a:gdLst/>
              <a:ahLst/>
              <a:cxnLst/>
              <a:rect l="l" t="t" r="r" b="b"/>
              <a:pathLst>
                <a:path w="2304415" h="127000">
                  <a:moveTo>
                    <a:pt x="2303995" y="0"/>
                  </a:moveTo>
                  <a:lnTo>
                    <a:pt x="0" y="0"/>
                  </a:lnTo>
                  <a:lnTo>
                    <a:pt x="0" y="126720"/>
                  </a:lnTo>
                  <a:lnTo>
                    <a:pt x="2303995" y="12672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55"/>
              </a:lnSpc>
            </a:pPr>
            <a:r>
              <a:rPr spc="20" dirty="0"/>
              <a:t>Anik</a:t>
            </a:r>
            <a:r>
              <a:rPr spc="40" dirty="0"/>
              <a:t> </a:t>
            </a:r>
            <a:r>
              <a:rPr spc="35" dirty="0"/>
              <a:t>Trahan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55"/>
              </a:lnSpc>
            </a:pPr>
            <a:r>
              <a:rPr spc="40" dirty="0"/>
              <a:t>Le</a:t>
            </a:r>
            <a:r>
              <a:rPr spc="65" dirty="0"/>
              <a:t> 7</a:t>
            </a:r>
            <a:r>
              <a:rPr spc="70" dirty="0"/>
              <a:t> </a:t>
            </a:r>
            <a:r>
              <a:rPr spc="35" dirty="0"/>
              <a:t>malchanceux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5130" y="0"/>
            <a:ext cx="833755" cy="35920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1605" algn="just">
              <a:lnSpc>
                <a:spcPct val="100000"/>
              </a:lnSpc>
              <a:spcBef>
                <a:spcPts val="135"/>
              </a:spcBef>
            </a:pPr>
            <a:r>
              <a:rPr sz="550" spc="40" dirty="0">
                <a:solidFill>
                  <a:srgbClr val="7F7F7F"/>
                </a:solidFill>
                <a:latin typeface="Palatino Linotype"/>
                <a:cs typeface="Palatino Linotype"/>
              </a:rPr>
              <a:t>Table</a:t>
            </a:r>
            <a:r>
              <a:rPr sz="550" spc="60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30" dirty="0">
                <a:solidFill>
                  <a:srgbClr val="7F7F7F"/>
                </a:solidFill>
                <a:latin typeface="Palatino Linotype"/>
                <a:cs typeface="Palatino Linotype"/>
              </a:rPr>
              <a:t>des</a:t>
            </a:r>
            <a:r>
              <a:rPr sz="550" spc="65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60" dirty="0" err="1">
                <a:solidFill>
                  <a:srgbClr val="7F7F7F"/>
                </a:solidFill>
                <a:latin typeface="Palatino Linotype"/>
                <a:cs typeface="Palatino Linotype"/>
              </a:rPr>
              <a:t>mati</a:t>
            </a:r>
            <a:r>
              <a:rPr lang="fr-CA" sz="550" spc="15" dirty="0">
                <a:solidFill>
                  <a:srgbClr val="7F7F7F"/>
                </a:solidFill>
                <a:latin typeface="Palatino Linotype"/>
                <a:cs typeface="Palatino Linotype"/>
              </a:rPr>
              <a:t>è</a:t>
            </a:r>
            <a:r>
              <a:rPr sz="550" spc="55" dirty="0">
                <a:solidFill>
                  <a:srgbClr val="7F7F7F"/>
                </a:solidFill>
                <a:latin typeface="Palatino Linotype"/>
                <a:cs typeface="Palatino Linotype"/>
              </a:rPr>
              <a:t>res</a:t>
            </a:r>
            <a:endParaRPr sz="550" dirty="0">
              <a:latin typeface="Palatino Linotype"/>
              <a:cs typeface="Palatino Linotype"/>
            </a:endParaRPr>
          </a:p>
          <a:p>
            <a:pPr marL="12700" marR="5080" indent="363855" algn="just">
              <a:lnSpc>
                <a:spcPct val="101699"/>
              </a:lnSpc>
            </a:pPr>
            <a:r>
              <a:rPr sz="550" spc="30" dirty="0">
                <a:solidFill>
                  <a:srgbClr val="FFFFFF"/>
                </a:solidFill>
                <a:latin typeface="Palatino Linotype"/>
                <a:cs typeface="Palatino Linotype"/>
              </a:rPr>
              <a:t>Intr</a:t>
            </a:r>
            <a:r>
              <a:rPr sz="550" spc="55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550" spc="30" dirty="0">
                <a:solidFill>
                  <a:srgbClr val="FFFFFF"/>
                </a:solidFill>
                <a:latin typeface="Palatino Linotype"/>
                <a:cs typeface="Palatino Linotype"/>
              </a:rPr>
              <a:t>duction </a:t>
            </a:r>
            <a:r>
              <a:rPr sz="550" spc="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550" spc="25" dirty="0" err="1">
                <a:solidFill>
                  <a:srgbClr val="7F7F7F"/>
                </a:solidFill>
                <a:latin typeface="Palatino Linotype"/>
                <a:cs typeface="Palatino Linotype"/>
              </a:rPr>
              <a:t>Calcul</a:t>
            </a:r>
            <a:r>
              <a:rPr sz="550" spc="60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30" dirty="0">
                <a:solidFill>
                  <a:srgbClr val="7F7F7F"/>
                </a:solidFill>
                <a:latin typeface="Palatino Linotype"/>
                <a:cs typeface="Palatino Linotype"/>
              </a:rPr>
              <a:t>des</a:t>
            </a:r>
            <a:r>
              <a:rPr sz="550" spc="65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40" dirty="0" err="1">
                <a:solidFill>
                  <a:srgbClr val="7F7F7F"/>
                </a:solidFill>
                <a:latin typeface="Palatino Linotype"/>
                <a:cs typeface="Palatino Linotype"/>
              </a:rPr>
              <a:t>probabilit</a:t>
            </a:r>
            <a:r>
              <a:rPr lang="fr-CA" sz="550" spc="40" dirty="0">
                <a:solidFill>
                  <a:srgbClr val="7F7F7F"/>
                </a:solidFill>
                <a:latin typeface="Palatino Linotype"/>
                <a:cs typeface="Palatino Linotype"/>
              </a:rPr>
              <a:t>é</a:t>
            </a:r>
            <a:r>
              <a:rPr sz="550" spc="45" dirty="0">
                <a:solidFill>
                  <a:srgbClr val="7F7F7F"/>
                </a:solidFill>
                <a:latin typeface="Palatino Linotype"/>
                <a:cs typeface="Palatino Linotype"/>
              </a:rPr>
              <a:t>s</a:t>
            </a:r>
            <a:endParaRPr sz="550" dirty="0">
              <a:latin typeface="Palatino Linotype"/>
              <a:cs typeface="Palatino Linotype"/>
            </a:endParaRPr>
          </a:p>
          <a:p>
            <a:pPr marL="379730">
              <a:lnSpc>
                <a:spcPct val="100000"/>
              </a:lnSpc>
              <a:spcBef>
                <a:spcPts val="10"/>
              </a:spcBef>
            </a:pPr>
            <a:r>
              <a:rPr sz="550" spc="25" dirty="0">
                <a:solidFill>
                  <a:srgbClr val="7F7F7F"/>
                </a:solidFill>
                <a:latin typeface="Palatino Linotype"/>
                <a:cs typeface="Palatino Linotype"/>
              </a:rPr>
              <a:t>Applications</a:t>
            </a:r>
            <a:endParaRPr sz="550" dirty="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05685" y="-5408"/>
            <a:ext cx="2304415" cy="313484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 dirty="0">
              <a:latin typeface="Times New Roman"/>
              <a:cs typeface="Times New Roman"/>
            </a:endParaRPr>
          </a:p>
          <a:p>
            <a:pPr marL="107950" marR="1426210">
              <a:lnSpc>
                <a:spcPct val="101699"/>
              </a:lnSpc>
              <a:spcBef>
                <a:spcPts val="375"/>
              </a:spcBef>
            </a:pPr>
            <a:r>
              <a:rPr sz="550" spc="30" dirty="0" err="1">
                <a:solidFill>
                  <a:srgbClr val="9898D8"/>
                </a:solidFill>
                <a:latin typeface="Palatino Linotype"/>
                <a:cs typeface="Palatino Linotype"/>
              </a:rPr>
              <a:t>Deviner</a:t>
            </a:r>
            <a:r>
              <a:rPr sz="550" spc="65" dirty="0">
                <a:solidFill>
                  <a:srgbClr val="9898D8"/>
                </a:solidFill>
                <a:latin typeface="Palatino Linotype"/>
                <a:cs typeface="Palatino Linotype"/>
              </a:rPr>
              <a:t> </a:t>
            </a:r>
            <a:r>
              <a:rPr sz="550" spc="25" dirty="0">
                <a:solidFill>
                  <a:srgbClr val="9898D8"/>
                </a:solidFill>
                <a:latin typeface="Palatino Linotype"/>
                <a:cs typeface="Palatino Linotype"/>
              </a:rPr>
              <a:t>le</a:t>
            </a:r>
            <a:r>
              <a:rPr lang="fr-CA" sz="550" spc="25" dirty="0">
                <a:solidFill>
                  <a:srgbClr val="9898D8"/>
                </a:solidFill>
                <a:latin typeface="Palatino Linotype"/>
                <a:cs typeface="Palatino Linotype"/>
              </a:rPr>
              <a:t> </a:t>
            </a:r>
            <a:r>
              <a:rPr sz="550" spc="45" dirty="0">
                <a:solidFill>
                  <a:srgbClr val="9898D8"/>
                </a:solidFill>
                <a:latin typeface="Palatino Linotype"/>
                <a:cs typeface="Palatino Linotype"/>
              </a:rPr>
              <a:t>1</a:t>
            </a:r>
            <a:r>
              <a:rPr sz="550" spc="45" baseline="30000" dirty="0">
                <a:solidFill>
                  <a:srgbClr val="9898D8"/>
                </a:solidFill>
                <a:latin typeface="Palatino Linotype"/>
                <a:cs typeface="Palatino Linotype"/>
              </a:rPr>
              <a:t>er</a:t>
            </a:r>
            <a:r>
              <a:rPr sz="550" spc="65" dirty="0">
                <a:solidFill>
                  <a:srgbClr val="9898D8"/>
                </a:solidFill>
                <a:latin typeface="Palatino Linotype"/>
                <a:cs typeface="Palatino Linotype"/>
              </a:rPr>
              <a:t> </a:t>
            </a:r>
            <a:r>
              <a:rPr sz="550" spc="75" dirty="0">
                <a:solidFill>
                  <a:srgbClr val="9898D8"/>
                </a:solidFill>
                <a:latin typeface="Palatino Linotype"/>
                <a:cs typeface="Palatino Linotype"/>
              </a:rPr>
              <a:t>chi</a:t>
            </a:r>
            <a:r>
              <a:rPr lang="fr-CA" sz="550" spc="75" dirty="0" err="1">
                <a:solidFill>
                  <a:srgbClr val="9898D8"/>
                </a:solidFill>
                <a:latin typeface="Palatino Linotype"/>
                <a:cs typeface="Palatino Linotype"/>
              </a:rPr>
              <a:t>ff</a:t>
            </a:r>
            <a:r>
              <a:rPr sz="550" spc="75" dirty="0">
                <a:solidFill>
                  <a:srgbClr val="9898D8"/>
                </a:solidFill>
                <a:latin typeface="Palatino Linotype"/>
                <a:cs typeface="Palatino Linotype"/>
              </a:rPr>
              <a:t>re </a:t>
            </a:r>
            <a:r>
              <a:rPr sz="550" spc="-120" dirty="0">
                <a:solidFill>
                  <a:srgbClr val="9898D8"/>
                </a:solidFill>
                <a:latin typeface="Palatino Linotype"/>
                <a:cs typeface="Palatino Linotype"/>
              </a:rPr>
              <a:t> </a:t>
            </a:r>
            <a:r>
              <a:rPr sz="550" spc="25" dirty="0">
                <a:solidFill>
                  <a:srgbClr val="FFFFFF"/>
                </a:solidFill>
                <a:latin typeface="Palatino Linotype"/>
                <a:cs typeface="Palatino Linotype"/>
              </a:rPr>
              <a:t>Historique</a:t>
            </a:r>
            <a:endParaRPr sz="550" dirty="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0" y="465353"/>
            <a:ext cx="4608195" cy="354330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7239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70"/>
              </a:spcBef>
            </a:pPr>
            <a:r>
              <a:rPr sz="1450" spc="-50" dirty="0">
                <a:solidFill>
                  <a:srgbClr val="FFFFFF"/>
                </a:solidFill>
                <a:latin typeface="Times New Roman"/>
                <a:cs typeface="Times New Roman"/>
              </a:rPr>
              <a:t>Simon</a:t>
            </a:r>
            <a:r>
              <a:rPr sz="145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60" dirty="0">
                <a:solidFill>
                  <a:srgbClr val="FFFFFF"/>
                </a:solidFill>
                <a:latin typeface="Times New Roman"/>
                <a:cs typeface="Times New Roman"/>
              </a:rPr>
              <a:t>Newcomb</a:t>
            </a:r>
            <a:endParaRPr sz="145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19683"/>
            <a:ext cx="2000250" cy="251035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161222" y="925835"/>
            <a:ext cx="2286000" cy="224548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spcBef>
                <a:spcPts val="229"/>
              </a:spcBef>
            </a:pPr>
            <a:r>
              <a:rPr lang="fr-CA" sz="160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En 1881, l'astronome et mathématicien, Simon Newcomb,  remarqua que les premières pages des tables de logarithmes sont  plus usées que les autres. Il établit expérimentalement une loi de  distribution.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0" y="3329279"/>
            <a:ext cx="4608195" cy="127000"/>
            <a:chOff x="0" y="3329279"/>
            <a:chExt cx="4608195" cy="127000"/>
          </a:xfrm>
        </p:grpSpPr>
        <p:sp>
          <p:nvSpPr>
            <p:cNvPr id="8" name="object 8"/>
            <p:cNvSpPr/>
            <p:nvPr/>
          </p:nvSpPr>
          <p:spPr>
            <a:xfrm>
              <a:off x="0" y="3329279"/>
              <a:ext cx="2304415" cy="127000"/>
            </a:xfrm>
            <a:custGeom>
              <a:avLst/>
              <a:gdLst/>
              <a:ahLst/>
              <a:cxnLst/>
              <a:rect l="l" t="t" r="r" b="b"/>
              <a:pathLst>
                <a:path w="2304415" h="127000">
                  <a:moveTo>
                    <a:pt x="2303995" y="0"/>
                  </a:moveTo>
                  <a:lnTo>
                    <a:pt x="0" y="0"/>
                  </a:lnTo>
                  <a:lnTo>
                    <a:pt x="0" y="126720"/>
                  </a:lnTo>
                  <a:lnTo>
                    <a:pt x="2303995" y="12672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03995" y="3329279"/>
              <a:ext cx="2304415" cy="127000"/>
            </a:xfrm>
            <a:custGeom>
              <a:avLst/>
              <a:gdLst/>
              <a:ahLst/>
              <a:cxnLst/>
              <a:rect l="l" t="t" r="r" b="b"/>
              <a:pathLst>
                <a:path w="2304415" h="127000">
                  <a:moveTo>
                    <a:pt x="2303995" y="0"/>
                  </a:moveTo>
                  <a:lnTo>
                    <a:pt x="0" y="0"/>
                  </a:lnTo>
                  <a:lnTo>
                    <a:pt x="0" y="126720"/>
                  </a:lnTo>
                  <a:lnTo>
                    <a:pt x="2303995" y="12672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55"/>
              </a:lnSpc>
            </a:pPr>
            <a:r>
              <a:rPr spc="20" dirty="0"/>
              <a:t>Anik</a:t>
            </a:r>
            <a:r>
              <a:rPr spc="40" dirty="0"/>
              <a:t> </a:t>
            </a:r>
            <a:r>
              <a:rPr spc="35" dirty="0"/>
              <a:t>Trahan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55"/>
              </a:lnSpc>
            </a:pPr>
            <a:r>
              <a:rPr spc="40" dirty="0"/>
              <a:t>Le</a:t>
            </a:r>
            <a:r>
              <a:rPr spc="65" dirty="0"/>
              <a:t> 7</a:t>
            </a:r>
            <a:r>
              <a:rPr spc="70" dirty="0"/>
              <a:t> </a:t>
            </a:r>
            <a:r>
              <a:rPr spc="35" dirty="0"/>
              <a:t>malchanceux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9E0F0A3-5D99-46C0-BA09-069482D0B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995" y="304022"/>
            <a:ext cx="2363255" cy="3543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5130" y="0"/>
            <a:ext cx="833755" cy="35920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1605" algn="just">
              <a:lnSpc>
                <a:spcPct val="100000"/>
              </a:lnSpc>
              <a:spcBef>
                <a:spcPts val="135"/>
              </a:spcBef>
            </a:pPr>
            <a:r>
              <a:rPr sz="550" spc="40" dirty="0">
                <a:solidFill>
                  <a:srgbClr val="7F7F7F"/>
                </a:solidFill>
                <a:latin typeface="Palatino Linotype"/>
                <a:cs typeface="Palatino Linotype"/>
              </a:rPr>
              <a:t>Table</a:t>
            </a:r>
            <a:r>
              <a:rPr sz="550" spc="60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30" dirty="0">
                <a:solidFill>
                  <a:srgbClr val="7F7F7F"/>
                </a:solidFill>
                <a:latin typeface="Palatino Linotype"/>
                <a:cs typeface="Palatino Linotype"/>
              </a:rPr>
              <a:t>des</a:t>
            </a:r>
            <a:r>
              <a:rPr sz="550" spc="65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60" dirty="0" err="1">
                <a:solidFill>
                  <a:srgbClr val="7F7F7F"/>
                </a:solidFill>
                <a:latin typeface="Palatino Linotype"/>
                <a:cs typeface="Palatino Linotype"/>
              </a:rPr>
              <a:t>mati</a:t>
            </a:r>
            <a:r>
              <a:rPr lang="fr-CA" sz="550" spc="15" dirty="0">
                <a:solidFill>
                  <a:srgbClr val="7F7F7F"/>
                </a:solidFill>
                <a:latin typeface="Palatino Linotype"/>
                <a:cs typeface="Palatino Linotype"/>
              </a:rPr>
              <a:t>è</a:t>
            </a:r>
            <a:r>
              <a:rPr sz="550" spc="55" dirty="0">
                <a:solidFill>
                  <a:srgbClr val="7F7F7F"/>
                </a:solidFill>
                <a:latin typeface="Palatino Linotype"/>
                <a:cs typeface="Palatino Linotype"/>
              </a:rPr>
              <a:t>res</a:t>
            </a:r>
            <a:endParaRPr sz="550" dirty="0">
              <a:latin typeface="Palatino Linotype"/>
              <a:cs typeface="Palatino Linotype"/>
            </a:endParaRPr>
          </a:p>
          <a:p>
            <a:pPr marL="12700" marR="5080" indent="363855" algn="just">
              <a:lnSpc>
                <a:spcPct val="101699"/>
              </a:lnSpc>
            </a:pPr>
            <a:r>
              <a:rPr sz="550" spc="30" dirty="0">
                <a:solidFill>
                  <a:srgbClr val="FFFFFF"/>
                </a:solidFill>
                <a:latin typeface="Palatino Linotype"/>
                <a:cs typeface="Palatino Linotype"/>
              </a:rPr>
              <a:t>Intr</a:t>
            </a:r>
            <a:r>
              <a:rPr sz="550" spc="55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550" spc="30" dirty="0">
                <a:solidFill>
                  <a:srgbClr val="FFFFFF"/>
                </a:solidFill>
                <a:latin typeface="Palatino Linotype"/>
                <a:cs typeface="Palatino Linotype"/>
              </a:rPr>
              <a:t>duction </a:t>
            </a:r>
            <a:r>
              <a:rPr sz="550" spc="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550" spc="25" dirty="0" err="1">
                <a:solidFill>
                  <a:srgbClr val="7F7F7F"/>
                </a:solidFill>
                <a:latin typeface="Palatino Linotype"/>
                <a:cs typeface="Palatino Linotype"/>
              </a:rPr>
              <a:t>Calcul</a:t>
            </a:r>
            <a:r>
              <a:rPr sz="550" spc="60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30" dirty="0">
                <a:solidFill>
                  <a:srgbClr val="7F7F7F"/>
                </a:solidFill>
                <a:latin typeface="Palatino Linotype"/>
                <a:cs typeface="Palatino Linotype"/>
              </a:rPr>
              <a:t>des</a:t>
            </a:r>
            <a:r>
              <a:rPr sz="550" spc="65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40" dirty="0" err="1">
                <a:solidFill>
                  <a:srgbClr val="7F7F7F"/>
                </a:solidFill>
                <a:latin typeface="Palatino Linotype"/>
                <a:cs typeface="Palatino Linotype"/>
              </a:rPr>
              <a:t>probabilit</a:t>
            </a:r>
            <a:r>
              <a:rPr lang="fr-CA" sz="550" spc="40" dirty="0">
                <a:solidFill>
                  <a:srgbClr val="7F7F7F"/>
                </a:solidFill>
                <a:latin typeface="Palatino Linotype"/>
                <a:cs typeface="Palatino Linotype"/>
              </a:rPr>
              <a:t>é</a:t>
            </a:r>
            <a:r>
              <a:rPr sz="550" spc="45" dirty="0">
                <a:solidFill>
                  <a:srgbClr val="7F7F7F"/>
                </a:solidFill>
                <a:latin typeface="Palatino Linotype"/>
                <a:cs typeface="Palatino Linotype"/>
              </a:rPr>
              <a:t>s</a:t>
            </a:r>
            <a:endParaRPr sz="550" dirty="0">
              <a:latin typeface="Palatino Linotype"/>
              <a:cs typeface="Palatino Linotype"/>
            </a:endParaRPr>
          </a:p>
          <a:p>
            <a:pPr marL="379730">
              <a:lnSpc>
                <a:spcPct val="100000"/>
              </a:lnSpc>
              <a:spcBef>
                <a:spcPts val="10"/>
              </a:spcBef>
            </a:pPr>
            <a:r>
              <a:rPr sz="550" spc="25" dirty="0">
                <a:solidFill>
                  <a:srgbClr val="7F7F7F"/>
                </a:solidFill>
                <a:latin typeface="Palatino Linotype"/>
                <a:cs typeface="Palatino Linotype"/>
              </a:rPr>
              <a:t>Applications</a:t>
            </a:r>
            <a:endParaRPr sz="550" dirty="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03995" y="0"/>
            <a:ext cx="2304415" cy="313484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 dirty="0">
              <a:latin typeface="Times New Roman"/>
              <a:cs typeface="Times New Roman"/>
            </a:endParaRPr>
          </a:p>
          <a:p>
            <a:pPr marL="107950" marR="1426210">
              <a:lnSpc>
                <a:spcPct val="101699"/>
              </a:lnSpc>
              <a:spcBef>
                <a:spcPts val="375"/>
              </a:spcBef>
            </a:pPr>
            <a:r>
              <a:rPr sz="550" spc="30" dirty="0">
                <a:solidFill>
                  <a:srgbClr val="9898D8"/>
                </a:solidFill>
                <a:latin typeface="Palatino Linotype"/>
                <a:cs typeface="Palatino Linotype"/>
              </a:rPr>
              <a:t>Deviner</a:t>
            </a:r>
            <a:r>
              <a:rPr sz="550" spc="65" dirty="0">
                <a:solidFill>
                  <a:srgbClr val="9898D8"/>
                </a:solidFill>
                <a:latin typeface="Palatino Linotype"/>
                <a:cs typeface="Palatino Linotype"/>
              </a:rPr>
              <a:t> </a:t>
            </a:r>
            <a:r>
              <a:rPr sz="550" spc="25" dirty="0">
                <a:solidFill>
                  <a:srgbClr val="9898D8"/>
                </a:solidFill>
                <a:latin typeface="Palatino Linotype"/>
                <a:cs typeface="Palatino Linotype"/>
              </a:rPr>
              <a:t>le</a:t>
            </a:r>
            <a:r>
              <a:rPr sz="550" spc="65" dirty="0">
                <a:solidFill>
                  <a:srgbClr val="9898D8"/>
                </a:solidFill>
                <a:latin typeface="Palatino Linotype"/>
                <a:cs typeface="Palatino Linotype"/>
              </a:rPr>
              <a:t> </a:t>
            </a:r>
            <a:r>
              <a:rPr sz="550" spc="45" dirty="0">
                <a:solidFill>
                  <a:srgbClr val="9898D8"/>
                </a:solidFill>
                <a:latin typeface="Palatino Linotype"/>
                <a:cs typeface="Palatino Linotype"/>
              </a:rPr>
              <a:t>1</a:t>
            </a:r>
            <a:r>
              <a:rPr sz="550" spc="45" baseline="30000" dirty="0">
                <a:solidFill>
                  <a:srgbClr val="9898D8"/>
                </a:solidFill>
                <a:latin typeface="Palatino Linotype"/>
                <a:cs typeface="Palatino Linotype"/>
              </a:rPr>
              <a:t>er</a:t>
            </a:r>
            <a:r>
              <a:rPr sz="550" spc="65" baseline="30000" dirty="0">
                <a:solidFill>
                  <a:srgbClr val="9898D8"/>
                </a:solidFill>
                <a:latin typeface="Palatino Linotype"/>
                <a:cs typeface="Palatino Linotype"/>
              </a:rPr>
              <a:t> </a:t>
            </a:r>
            <a:r>
              <a:rPr sz="550" spc="75" dirty="0">
                <a:solidFill>
                  <a:srgbClr val="9898D8"/>
                </a:solidFill>
                <a:latin typeface="Palatino Linotype"/>
                <a:cs typeface="Palatino Linotype"/>
              </a:rPr>
              <a:t>chi</a:t>
            </a:r>
            <a:r>
              <a:rPr lang="fr-CA" sz="550" spc="75" dirty="0" err="1">
                <a:solidFill>
                  <a:srgbClr val="9898D8"/>
                </a:solidFill>
                <a:latin typeface="Palatino Linotype"/>
                <a:cs typeface="Palatino Linotype"/>
              </a:rPr>
              <a:t>ff</a:t>
            </a:r>
            <a:r>
              <a:rPr sz="550" spc="75" dirty="0">
                <a:solidFill>
                  <a:srgbClr val="9898D8"/>
                </a:solidFill>
                <a:latin typeface="Palatino Linotype"/>
                <a:cs typeface="Palatino Linotype"/>
              </a:rPr>
              <a:t>re </a:t>
            </a:r>
            <a:r>
              <a:rPr sz="550" spc="-120" dirty="0">
                <a:solidFill>
                  <a:srgbClr val="9898D8"/>
                </a:solidFill>
                <a:latin typeface="Palatino Linotype"/>
                <a:cs typeface="Palatino Linotype"/>
              </a:rPr>
              <a:t> </a:t>
            </a:r>
            <a:r>
              <a:rPr sz="550" spc="25" dirty="0">
                <a:solidFill>
                  <a:srgbClr val="FFFFFF"/>
                </a:solidFill>
                <a:latin typeface="Palatino Linotype"/>
                <a:cs typeface="Palatino Linotype"/>
              </a:rPr>
              <a:t>Historique</a:t>
            </a:r>
            <a:endParaRPr sz="550" dirty="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0" y="465353"/>
            <a:ext cx="4608195" cy="354330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7239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70"/>
              </a:spcBef>
            </a:pPr>
            <a:r>
              <a:rPr sz="1450" spc="-35" dirty="0">
                <a:solidFill>
                  <a:srgbClr val="FFFFFF"/>
                </a:solidFill>
                <a:latin typeface="Times New Roman"/>
                <a:cs typeface="Times New Roman"/>
              </a:rPr>
              <a:t>Frank</a:t>
            </a:r>
            <a:r>
              <a:rPr sz="145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45" dirty="0">
                <a:solidFill>
                  <a:srgbClr val="FFFFFF"/>
                </a:solidFill>
                <a:latin typeface="Times New Roman"/>
                <a:cs typeface="Times New Roman"/>
              </a:rPr>
              <a:t>Benford</a:t>
            </a:r>
            <a:endParaRPr sz="145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9851" y="819682"/>
            <a:ext cx="2000250" cy="249140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20916" y="924311"/>
            <a:ext cx="2304415" cy="224548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spcBef>
                <a:spcPts val="229"/>
              </a:spcBef>
            </a:pPr>
            <a:r>
              <a:rPr lang="fr-CA" sz="1600" dirty="0">
                <a:latin typeface="Times New Roman"/>
                <a:cs typeface="Times New Roman"/>
              </a:rPr>
              <a:t>En 1938, l’ingénieur et physicien, Frank Benford, fait les  mêmes  découvertes que Newcomb. Croyant être le premier à  faire cette  découverte, il popularisa ses résultats et aujourd'hui, la loi porte  son nom.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0" y="3329279"/>
            <a:ext cx="4608195" cy="127000"/>
            <a:chOff x="0" y="3329279"/>
            <a:chExt cx="4608195" cy="127000"/>
          </a:xfrm>
        </p:grpSpPr>
        <p:sp>
          <p:nvSpPr>
            <p:cNvPr id="8" name="object 8"/>
            <p:cNvSpPr/>
            <p:nvPr/>
          </p:nvSpPr>
          <p:spPr>
            <a:xfrm>
              <a:off x="0" y="3329279"/>
              <a:ext cx="2304415" cy="127000"/>
            </a:xfrm>
            <a:custGeom>
              <a:avLst/>
              <a:gdLst/>
              <a:ahLst/>
              <a:cxnLst/>
              <a:rect l="l" t="t" r="r" b="b"/>
              <a:pathLst>
                <a:path w="2304415" h="127000">
                  <a:moveTo>
                    <a:pt x="2303995" y="0"/>
                  </a:moveTo>
                  <a:lnTo>
                    <a:pt x="0" y="0"/>
                  </a:lnTo>
                  <a:lnTo>
                    <a:pt x="0" y="126720"/>
                  </a:lnTo>
                  <a:lnTo>
                    <a:pt x="2303995" y="12672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03995" y="3329279"/>
              <a:ext cx="2304415" cy="127000"/>
            </a:xfrm>
            <a:custGeom>
              <a:avLst/>
              <a:gdLst/>
              <a:ahLst/>
              <a:cxnLst/>
              <a:rect l="l" t="t" r="r" b="b"/>
              <a:pathLst>
                <a:path w="2304415" h="127000">
                  <a:moveTo>
                    <a:pt x="2303995" y="0"/>
                  </a:moveTo>
                  <a:lnTo>
                    <a:pt x="0" y="0"/>
                  </a:lnTo>
                  <a:lnTo>
                    <a:pt x="0" y="126720"/>
                  </a:lnTo>
                  <a:lnTo>
                    <a:pt x="2303995" y="12672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55"/>
              </a:lnSpc>
            </a:pPr>
            <a:r>
              <a:rPr spc="20" dirty="0"/>
              <a:t>Anik</a:t>
            </a:r>
            <a:r>
              <a:rPr spc="40" dirty="0"/>
              <a:t> </a:t>
            </a:r>
            <a:r>
              <a:rPr spc="35" dirty="0"/>
              <a:t>Trahan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55"/>
              </a:lnSpc>
            </a:pPr>
            <a:r>
              <a:rPr spc="40" dirty="0"/>
              <a:t>Le</a:t>
            </a:r>
            <a:r>
              <a:rPr spc="65" dirty="0"/>
              <a:t> 7</a:t>
            </a:r>
            <a:r>
              <a:rPr spc="70" dirty="0"/>
              <a:t> </a:t>
            </a:r>
            <a:r>
              <a:rPr spc="35" dirty="0"/>
              <a:t>malchanceux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5D9B4F9-E168-491B-925E-11CCBAB2E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995" y="312362"/>
            <a:ext cx="2363255" cy="3874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5130" y="0"/>
            <a:ext cx="833755" cy="35920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1605" algn="r">
              <a:lnSpc>
                <a:spcPct val="100000"/>
              </a:lnSpc>
              <a:spcBef>
                <a:spcPts val="135"/>
              </a:spcBef>
            </a:pPr>
            <a:r>
              <a:rPr lang="fr-CA" sz="550" dirty="0">
                <a:solidFill>
                  <a:srgbClr val="7F7F7F"/>
                </a:solidFill>
                <a:latin typeface="Palatino Linotype"/>
                <a:cs typeface="Palatino Linotype"/>
              </a:rPr>
              <a:t>Table des matières</a:t>
            </a:r>
            <a:endParaRPr lang="fr-CA" sz="550" dirty="0">
              <a:latin typeface="Palatino Linotype"/>
              <a:cs typeface="Palatino Linotype"/>
            </a:endParaRPr>
          </a:p>
          <a:p>
            <a:pPr marL="12700" marR="5080" indent="363855" algn="r">
              <a:lnSpc>
                <a:spcPct val="101699"/>
              </a:lnSpc>
            </a:pPr>
            <a:r>
              <a:rPr lang="fr-CA" sz="550" dirty="0">
                <a:solidFill>
                  <a:srgbClr val="FFFFFF"/>
                </a:solidFill>
                <a:latin typeface="Palatino Linotype"/>
                <a:cs typeface="Palatino Linotype"/>
              </a:rPr>
              <a:t>Introduction  </a:t>
            </a:r>
            <a:r>
              <a:rPr lang="fr-CA" sz="550" dirty="0">
                <a:solidFill>
                  <a:srgbClr val="7F7F7F"/>
                </a:solidFill>
                <a:latin typeface="Palatino Linotype"/>
                <a:cs typeface="Palatino Linotype"/>
              </a:rPr>
              <a:t>Calcul des probabilités</a:t>
            </a:r>
            <a:endParaRPr lang="fr-CA" sz="550" dirty="0">
              <a:latin typeface="Palatino Linotype"/>
              <a:cs typeface="Palatino Linotype"/>
            </a:endParaRPr>
          </a:p>
          <a:p>
            <a:pPr marL="379730" algn="r">
              <a:lnSpc>
                <a:spcPct val="100000"/>
              </a:lnSpc>
              <a:spcBef>
                <a:spcPts val="10"/>
              </a:spcBef>
            </a:pPr>
            <a:r>
              <a:rPr lang="fr-CA" sz="550" dirty="0">
                <a:solidFill>
                  <a:srgbClr val="7F7F7F"/>
                </a:solidFill>
                <a:latin typeface="Palatino Linotype"/>
                <a:cs typeface="Palatino Linotype"/>
              </a:rPr>
              <a:t>Applications</a:t>
            </a:r>
            <a:endParaRPr lang="fr-CA" sz="550" dirty="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03995" y="0"/>
            <a:ext cx="2304415" cy="313484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 dirty="0">
              <a:latin typeface="Times New Roman"/>
              <a:cs typeface="Times New Roman"/>
            </a:endParaRPr>
          </a:p>
          <a:p>
            <a:pPr marL="107950" marR="1426210">
              <a:lnSpc>
                <a:spcPct val="101699"/>
              </a:lnSpc>
              <a:spcBef>
                <a:spcPts val="375"/>
              </a:spcBef>
            </a:pPr>
            <a:r>
              <a:rPr sz="550" spc="30" dirty="0">
                <a:solidFill>
                  <a:srgbClr val="9898D8"/>
                </a:solidFill>
                <a:latin typeface="Palatino Linotype"/>
                <a:cs typeface="Palatino Linotype"/>
              </a:rPr>
              <a:t>Deviner</a:t>
            </a:r>
            <a:r>
              <a:rPr sz="550" spc="65" dirty="0">
                <a:solidFill>
                  <a:srgbClr val="9898D8"/>
                </a:solidFill>
                <a:latin typeface="Palatino Linotype"/>
                <a:cs typeface="Palatino Linotype"/>
              </a:rPr>
              <a:t> </a:t>
            </a:r>
            <a:r>
              <a:rPr sz="550" spc="25" dirty="0">
                <a:solidFill>
                  <a:srgbClr val="9898D8"/>
                </a:solidFill>
                <a:latin typeface="Palatino Linotype"/>
                <a:cs typeface="Palatino Linotype"/>
              </a:rPr>
              <a:t>le</a:t>
            </a:r>
            <a:r>
              <a:rPr sz="550" spc="65" dirty="0">
                <a:solidFill>
                  <a:srgbClr val="9898D8"/>
                </a:solidFill>
                <a:latin typeface="Palatino Linotype"/>
                <a:cs typeface="Palatino Linotype"/>
              </a:rPr>
              <a:t> </a:t>
            </a:r>
            <a:r>
              <a:rPr sz="550" spc="45" dirty="0">
                <a:solidFill>
                  <a:srgbClr val="9898D8"/>
                </a:solidFill>
                <a:latin typeface="Palatino Linotype"/>
                <a:cs typeface="Palatino Linotype"/>
              </a:rPr>
              <a:t>1</a:t>
            </a:r>
            <a:r>
              <a:rPr sz="550" spc="45" baseline="30000" dirty="0">
                <a:solidFill>
                  <a:srgbClr val="9898D8"/>
                </a:solidFill>
                <a:latin typeface="Palatino Linotype"/>
                <a:cs typeface="Palatino Linotype"/>
              </a:rPr>
              <a:t>er</a:t>
            </a:r>
            <a:r>
              <a:rPr sz="550" spc="65" baseline="30000" dirty="0">
                <a:solidFill>
                  <a:srgbClr val="9898D8"/>
                </a:solidFill>
                <a:latin typeface="Palatino Linotype"/>
                <a:cs typeface="Palatino Linotype"/>
              </a:rPr>
              <a:t> </a:t>
            </a:r>
            <a:r>
              <a:rPr sz="550" spc="75" dirty="0">
                <a:solidFill>
                  <a:srgbClr val="9898D8"/>
                </a:solidFill>
                <a:latin typeface="Palatino Linotype"/>
                <a:cs typeface="Palatino Linotype"/>
              </a:rPr>
              <a:t>chi</a:t>
            </a:r>
            <a:r>
              <a:rPr lang="fr-CA" sz="550" spc="75" dirty="0" err="1">
                <a:solidFill>
                  <a:srgbClr val="9898D8"/>
                </a:solidFill>
                <a:latin typeface="Palatino Linotype"/>
                <a:cs typeface="Palatino Linotype"/>
              </a:rPr>
              <a:t>ff</a:t>
            </a:r>
            <a:r>
              <a:rPr sz="550" spc="75" dirty="0">
                <a:solidFill>
                  <a:srgbClr val="9898D8"/>
                </a:solidFill>
                <a:latin typeface="Palatino Linotype"/>
                <a:cs typeface="Palatino Linotype"/>
              </a:rPr>
              <a:t>re </a:t>
            </a:r>
            <a:r>
              <a:rPr sz="550" spc="-120" dirty="0">
                <a:solidFill>
                  <a:srgbClr val="9898D8"/>
                </a:solidFill>
                <a:latin typeface="Palatino Linotype"/>
                <a:cs typeface="Palatino Linotype"/>
              </a:rPr>
              <a:t> </a:t>
            </a:r>
            <a:r>
              <a:rPr sz="550" spc="25" dirty="0">
                <a:solidFill>
                  <a:srgbClr val="FFFFFF"/>
                </a:solidFill>
                <a:latin typeface="Palatino Linotype"/>
                <a:cs typeface="Palatino Linotype"/>
              </a:rPr>
              <a:t>Historique</a:t>
            </a:r>
            <a:endParaRPr sz="550" dirty="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0" y="465353"/>
            <a:ext cx="4608195" cy="354330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7239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70"/>
              </a:spcBef>
            </a:pPr>
            <a:r>
              <a:rPr sz="1450" spc="-25" dirty="0">
                <a:solidFill>
                  <a:srgbClr val="FFFFFF"/>
                </a:solidFill>
                <a:latin typeface="Times New Roman"/>
                <a:cs typeface="Times New Roman"/>
              </a:rPr>
              <a:t>Theodore</a:t>
            </a:r>
            <a:r>
              <a:rPr sz="145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20" dirty="0">
                <a:solidFill>
                  <a:srgbClr val="FFFFFF"/>
                </a:solidFill>
                <a:latin typeface="Times New Roman"/>
                <a:cs typeface="Times New Roman"/>
              </a:rPr>
              <a:t>P.</a:t>
            </a:r>
            <a:r>
              <a:rPr sz="14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80" dirty="0">
                <a:solidFill>
                  <a:srgbClr val="FFFFFF"/>
                </a:solidFill>
                <a:latin typeface="Times New Roman"/>
                <a:cs typeface="Times New Roman"/>
              </a:rPr>
              <a:t>Hill</a:t>
            </a:r>
            <a:endParaRPr sz="145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" y="819683"/>
            <a:ext cx="2639759" cy="250124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686050" y="819683"/>
            <a:ext cx="1759034" cy="1753043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spcBef>
                <a:spcPts val="229"/>
              </a:spcBef>
            </a:pPr>
            <a:r>
              <a:rPr lang="fr-CA" sz="1600" spc="-8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Ce</a:t>
            </a:r>
            <a:r>
              <a:rPr lang="fr-CA" sz="1600" spc="6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lang="fr-CA" sz="1600" spc="5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ré</a:t>
            </a:r>
            <a:r>
              <a:rPr lang="fr-CA" sz="1600" spc="1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sultat</a:t>
            </a:r>
            <a:r>
              <a:rPr lang="fr-CA" sz="1600" spc="65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lang="fr-CA" sz="1600" spc="-2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fut</a:t>
            </a:r>
            <a:r>
              <a:rPr lang="fr-CA" sz="1600" spc="6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lang="fr-CA" sz="1600" spc="-45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rigoureusement</a:t>
            </a:r>
            <a:r>
              <a:rPr lang="fr-CA" sz="1600" spc="6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lang="fr-CA" sz="1600" spc="25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d</a:t>
            </a:r>
            <a:r>
              <a:rPr lang="fr-CA" sz="1600" spc="15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é</a:t>
            </a:r>
            <a:r>
              <a:rPr lang="fr-CA" sz="1600" spc="2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montré</a:t>
            </a:r>
            <a:r>
              <a:rPr lang="fr-CA" sz="1600" spc="6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lang="fr-CA" sz="1600" spc="-5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en</a:t>
            </a:r>
            <a:r>
              <a:rPr lang="fr-CA" sz="1600" spc="6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lang="fr-CA" sz="1600" spc="-6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1995</a:t>
            </a:r>
            <a:r>
              <a:rPr lang="fr-CA" sz="1600" spc="6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lang="fr-CA" sz="1600" spc="-45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par</a:t>
            </a:r>
            <a:r>
              <a:rPr lang="fr-CA" sz="1600" spc="65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lang="fr-CA" sz="1600" spc="-65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le </a:t>
            </a:r>
            <a:r>
              <a:rPr lang="fr-CA" sz="1600" spc="-285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lang="fr-CA" sz="1600" spc="-2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mathématicien</a:t>
            </a:r>
            <a:r>
              <a:rPr lang="fr-CA" sz="1600" spc="6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lang="fr-CA" sz="1600" spc="-45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Theodore</a:t>
            </a:r>
            <a:r>
              <a:rPr lang="fr-CA" sz="1600" spc="6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lang="fr-CA" sz="1600" spc="-4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P.</a:t>
            </a:r>
            <a:r>
              <a:rPr lang="fr-CA" sz="1600" spc="6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lang="fr-CA" sz="1600" spc="-85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Hill</a:t>
            </a:r>
            <a:r>
              <a:rPr lang="fr-CA" sz="1600" spc="6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lang="fr-CA" sz="1600" spc="-5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de</a:t>
            </a:r>
            <a:r>
              <a:rPr lang="fr-CA" sz="1600" spc="6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lang="fr-CA" sz="1600" spc="-7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Georgia</a:t>
            </a:r>
            <a:r>
              <a:rPr lang="fr-CA" sz="1600" spc="6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lang="fr-CA" sz="1600" spc="-5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Tech.</a:t>
            </a:r>
            <a:endParaRPr lang="fr-CA" sz="1600" dirty="0">
              <a:latin typeface="Cambria" panose="02040503050406030204" pitchFamily="18" charset="0"/>
              <a:ea typeface="Cambria" panose="02040503050406030204" pitchFamily="18" charset="0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3329279"/>
            <a:ext cx="4608195" cy="127000"/>
            <a:chOff x="0" y="3329279"/>
            <a:chExt cx="4608195" cy="127000"/>
          </a:xfrm>
        </p:grpSpPr>
        <p:sp>
          <p:nvSpPr>
            <p:cNvPr id="8" name="object 8"/>
            <p:cNvSpPr/>
            <p:nvPr/>
          </p:nvSpPr>
          <p:spPr>
            <a:xfrm>
              <a:off x="0" y="3329279"/>
              <a:ext cx="2304415" cy="127000"/>
            </a:xfrm>
            <a:custGeom>
              <a:avLst/>
              <a:gdLst/>
              <a:ahLst/>
              <a:cxnLst/>
              <a:rect l="l" t="t" r="r" b="b"/>
              <a:pathLst>
                <a:path w="2304415" h="127000">
                  <a:moveTo>
                    <a:pt x="2303995" y="0"/>
                  </a:moveTo>
                  <a:lnTo>
                    <a:pt x="0" y="0"/>
                  </a:lnTo>
                  <a:lnTo>
                    <a:pt x="0" y="126720"/>
                  </a:lnTo>
                  <a:lnTo>
                    <a:pt x="2303995" y="12672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03995" y="3329279"/>
              <a:ext cx="2304415" cy="127000"/>
            </a:xfrm>
            <a:custGeom>
              <a:avLst/>
              <a:gdLst/>
              <a:ahLst/>
              <a:cxnLst/>
              <a:rect l="l" t="t" r="r" b="b"/>
              <a:pathLst>
                <a:path w="2304415" h="127000">
                  <a:moveTo>
                    <a:pt x="2303995" y="0"/>
                  </a:moveTo>
                  <a:lnTo>
                    <a:pt x="0" y="0"/>
                  </a:lnTo>
                  <a:lnTo>
                    <a:pt x="0" y="126720"/>
                  </a:lnTo>
                  <a:lnTo>
                    <a:pt x="2303995" y="12672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55"/>
              </a:lnSpc>
            </a:pPr>
            <a:r>
              <a:rPr spc="20" dirty="0"/>
              <a:t>Anik</a:t>
            </a:r>
            <a:r>
              <a:rPr spc="40" dirty="0"/>
              <a:t> </a:t>
            </a:r>
            <a:r>
              <a:rPr spc="35" dirty="0"/>
              <a:t>Trahan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55"/>
              </a:lnSpc>
            </a:pPr>
            <a:r>
              <a:rPr spc="40" dirty="0"/>
              <a:t>Le</a:t>
            </a:r>
            <a:r>
              <a:rPr spc="65" dirty="0"/>
              <a:t> 7</a:t>
            </a:r>
            <a:r>
              <a:rPr spc="70" dirty="0"/>
              <a:t> </a:t>
            </a:r>
            <a:r>
              <a:rPr spc="35" dirty="0"/>
              <a:t>malchanceux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7C6EA5A-6F37-4321-A2B6-770FCF959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718" y="312557"/>
            <a:ext cx="2365532" cy="5044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5130" y="0"/>
            <a:ext cx="833755" cy="35920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1605" algn="just">
              <a:lnSpc>
                <a:spcPct val="100000"/>
              </a:lnSpc>
              <a:spcBef>
                <a:spcPts val="135"/>
              </a:spcBef>
            </a:pPr>
            <a:r>
              <a:rPr sz="550" spc="40" dirty="0">
                <a:solidFill>
                  <a:srgbClr val="7F7F7F"/>
                </a:solidFill>
                <a:latin typeface="Palatino Linotype"/>
                <a:cs typeface="Palatino Linotype"/>
              </a:rPr>
              <a:t>Table</a:t>
            </a:r>
            <a:r>
              <a:rPr sz="550" spc="60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30" dirty="0">
                <a:solidFill>
                  <a:srgbClr val="7F7F7F"/>
                </a:solidFill>
                <a:latin typeface="Palatino Linotype"/>
                <a:cs typeface="Palatino Linotype"/>
              </a:rPr>
              <a:t>des</a:t>
            </a:r>
            <a:r>
              <a:rPr sz="550" spc="65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60" dirty="0" err="1">
                <a:solidFill>
                  <a:srgbClr val="7F7F7F"/>
                </a:solidFill>
                <a:latin typeface="Palatino Linotype"/>
                <a:cs typeface="Palatino Linotype"/>
              </a:rPr>
              <a:t>mati</a:t>
            </a:r>
            <a:r>
              <a:rPr lang="fr-CA" sz="550" spc="15" dirty="0">
                <a:solidFill>
                  <a:srgbClr val="7F7F7F"/>
                </a:solidFill>
                <a:latin typeface="Palatino Linotype"/>
                <a:cs typeface="Palatino Linotype"/>
              </a:rPr>
              <a:t>è</a:t>
            </a:r>
            <a:r>
              <a:rPr sz="550" spc="55" dirty="0">
                <a:solidFill>
                  <a:srgbClr val="7F7F7F"/>
                </a:solidFill>
                <a:latin typeface="Palatino Linotype"/>
                <a:cs typeface="Palatino Linotype"/>
              </a:rPr>
              <a:t>res</a:t>
            </a:r>
            <a:endParaRPr sz="550" dirty="0">
              <a:latin typeface="Palatino Linotype"/>
              <a:cs typeface="Palatino Linotype"/>
            </a:endParaRPr>
          </a:p>
          <a:p>
            <a:pPr marL="12700" marR="5080" indent="363855" algn="just">
              <a:lnSpc>
                <a:spcPct val="101699"/>
              </a:lnSpc>
            </a:pPr>
            <a:r>
              <a:rPr sz="550" spc="30" dirty="0">
                <a:solidFill>
                  <a:srgbClr val="7F7F7F"/>
                </a:solidFill>
                <a:latin typeface="Palatino Linotype"/>
                <a:cs typeface="Palatino Linotype"/>
              </a:rPr>
              <a:t>Intr</a:t>
            </a:r>
            <a:r>
              <a:rPr sz="550" spc="55" dirty="0">
                <a:solidFill>
                  <a:srgbClr val="7F7F7F"/>
                </a:solidFill>
                <a:latin typeface="Palatino Linotype"/>
                <a:cs typeface="Palatino Linotype"/>
              </a:rPr>
              <a:t>o</a:t>
            </a:r>
            <a:r>
              <a:rPr sz="550" spc="30" dirty="0">
                <a:solidFill>
                  <a:srgbClr val="7F7F7F"/>
                </a:solidFill>
                <a:latin typeface="Palatino Linotype"/>
                <a:cs typeface="Palatino Linotype"/>
              </a:rPr>
              <a:t>duction </a:t>
            </a:r>
            <a:r>
              <a:rPr sz="550" spc="15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25" dirty="0" err="1">
                <a:solidFill>
                  <a:srgbClr val="FFFFFF"/>
                </a:solidFill>
                <a:latin typeface="Palatino Linotype"/>
                <a:cs typeface="Palatino Linotype"/>
              </a:rPr>
              <a:t>Calcul</a:t>
            </a:r>
            <a:r>
              <a:rPr sz="550" spc="6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550" spc="30" dirty="0">
                <a:solidFill>
                  <a:srgbClr val="FFFFFF"/>
                </a:solidFill>
                <a:latin typeface="Palatino Linotype"/>
                <a:cs typeface="Palatino Linotype"/>
              </a:rPr>
              <a:t>des</a:t>
            </a:r>
            <a:r>
              <a:rPr sz="550" spc="6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550" spc="40" dirty="0" err="1">
                <a:solidFill>
                  <a:srgbClr val="FFFFFF"/>
                </a:solidFill>
                <a:latin typeface="Palatino Linotype"/>
                <a:cs typeface="Palatino Linotype"/>
              </a:rPr>
              <a:t>probabilit</a:t>
            </a:r>
            <a:r>
              <a:rPr lang="fr-CA" sz="550" spc="40" dirty="0">
                <a:solidFill>
                  <a:srgbClr val="FFFFFF"/>
                </a:solidFill>
                <a:latin typeface="Palatino Linotype"/>
                <a:cs typeface="Palatino Linotype"/>
              </a:rPr>
              <a:t>é</a:t>
            </a:r>
            <a:r>
              <a:rPr sz="550" spc="45" dirty="0">
                <a:solidFill>
                  <a:srgbClr val="FFFFFF"/>
                </a:solidFill>
                <a:latin typeface="Palatino Linotype"/>
                <a:cs typeface="Palatino Linotype"/>
              </a:rPr>
              <a:t>s</a:t>
            </a:r>
            <a:endParaRPr sz="550" dirty="0">
              <a:latin typeface="Palatino Linotype"/>
              <a:cs typeface="Palatino Linotype"/>
            </a:endParaRPr>
          </a:p>
          <a:p>
            <a:pPr marL="379730">
              <a:lnSpc>
                <a:spcPct val="100000"/>
              </a:lnSpc>
              <a:spcBef>
                <a:spcPts val="10"/>
              </a:spcBef>
            </a:pPr>
            <a:r>
              <a:rPr sz="550" spc="25" dirty="0">
                <a:solidFill>
                  <a:srgbClr val="7F7F7F"/>
                </a:solidFill>
                <a:latin typeface="Palatino Linotype"/>
                <a:cs typeface="Palatino Linotype"/>
              </a:rPr>
              <a:t>Applications</a:t>
            </a:r>
            <a:endParaRPr sz="550" dirty="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03995" y="0"/>
            <a:ext cx="2304415" cy="312906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 dirty="0">
              <a:latin typeface="Times New Roman"/>
              <a:cs typeface="Times New Roman"/>
            </a:endParaRPr>
          </a:p>
          <a:p>
            <a:pPr marL="107950">
              <a:lnSpc>
                <a:spcPct val="100000"/>
              </a:lnSpc>
              <a:spcBef>
                <a:spcPts val="385"/>
              </a:spcBef>
            </a:pPr>
            <a:r>
              <a:rPr lang="fr-CA" sz="550" spc="65" dirty="0">
                <a:solidFill>
                  <a:srgbClr val="FFFFFF"/>
                </a:solidFill>
                <a:latin typeface="Palatino Linotype"/>
                <a:cs typeface="Palatino Linotype"/>
              </a:rPr>
              <a:t>Définition</a:t>
            </a:r>
            <a:r>
              <a:rPr sz="550" spc="65" dirty="0">
                <a:solidFill>
                  <a:srgbClr val="FFFFFF"/>
                </a:solidFill>
                <a:latin typeface="Palatino Linotype"/>
                <a:cs typeface="Palatino Linotype"/>
              </a:rPr>
              <a:t>s</a:t>
            </a:r>
            <a:endParaRPr sz="550" dirty="0">
              <a:latin typeface="Palatino Linotype"/>
              <a:cs typeface="Palatino Linotype"/>
            </a:endParaRPr>
          </a:p>
          <a:p>
            <a:pPr marL="107950">
              <a:lnSpc>
                <a:spcPct val="100000"/>
              </a:lnSpc>
              <a:spcBef>
                <a:spcPts val="10"/>
              </a:spcBef>
            </a:pPr>
            <a:r>
              <a:rPr sz="550" spc="80" dirty="0">
                <a:solidFill>
                  <a:srgbClr val="9898D8"/>
                </a:solidFill>
                <a:latin typeface="Palatino Linotype"/>
                <a:cs typeface="Palatino Linotype"/>
              </a:rPr>
              <a:t>D</a:t>
            </a:r>
            <a:r>
              <a:rPr lang="fr-CA" sz="550" spc="80" dirty="0">
                <a:solidFill>
                  <a:srgbClr val="9898D8"/>
                </a:solidFill>
                <a:latin typeface="Palatino Linotype"/>
                <a:cs typeface="Palatino Linotype"/>
              </a:rPr>
              <a:t>é</a:t>
            </a:r>
            <a:r>
              <a:rPr sz="550" spc="50" dirty="0" err="1">
                <a:solidFill>
                  <a:srgbClr val="9898D8"/>
                </a:solidFill>
                <a:latin typeface="Palatino Linotype"/>
                <a:cs typeface="Palatino Linotype"/>
              </a:rPr>
              <a:t>monstration</a:t>
            </a:r>
            <a:endParaRPr sz="550" dirty="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0" y="465353"/>
            <a:ext cx="4608195" cy="296235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7239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70"/>
              </a:spcBef>
            </a:pPr>
            <a:r>
              <a:rPr sz="1450" spc="-10" dirty="0" err="1">
                <a:solidFill>
                  <a:srgbClr val="FFFFFF"/>
                </a:solidFill>
                <a:latin typeface="Times New Roman"/>
                <a:cs typeface="Times New Roman"/>
              </a:rPr>
              <a:t>Hypoth</a:t>
            </a:r>
            <a:r>
              <a:rPr lang="fr-CA" sz="1450" spc="-20" dirty="0">
                <a:solidFill>
                  <a:srgbClr val="FFFFFF"/>
                </a:solidFill>
                <a:latin typeface="Times New Roman"/>
                <a:cs typeface="Times New Roman"/>
              </a:rPr>
              <a:t>è</a:t>
            </a:r>
            <a:r>
              <a:rPr sz="1450" spc="35" dirty="0">
                <a:solidFill>
                  <a:srgbClr val="FFFFFF"/>
                </a:solidFill>
                <a:latin typeface="Times New Roman"/>
                <a:cs typeface="Times New Roman"/>
              </a:rPr>
              <a:t>se</a:t>
            </a:r>
            <a:endParaRPr sz="1450" dirty="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5"/>
              <p:cNvSpPr txBox="1"/>
              <p:nvPr/>
            </p:nvSpPr>
            <p:spPr>
              <a:xfrm>
                <a:off x="307060" y="867740"/>
                <a:ext cx="4283990" cy="1881283"/>
              </a:xfrm>
              <a:prstGeom prst="rect">
                <a:avLst/>
              </a:prstGeom>
            </p:spPr>
            <p:txBody>
              <a:bodyPr vert="horz" wrap="square" lIns="0" tIns="29209" rIns="0" bIns="0" rtlCol="0">
                <a:spAutoFit/>
              </a:bodyPr>
              <a:lstStyle/>
              <a:p>
                <a:pPr marL="208915" marR="294640" indent="-171450">
                  <a:spcBef>
                    <a:spcPts val="229"/>
                  </a:spcBef>
                  <a:buFont typeface="Arial" panose="020B0604020202020204" pitchFamily="34" charset="0"/>
                  <a:buChar char="•"/>
                </a:pPr>
                <a:r>
                  <a:rPr lang="fr-CA" sz="16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Maintenant, tentons de calculer la probabilité d'obtenir </a:t>
                </a:r>
                <a14:m>
                  <m:oMath xmlns:m="http://schemas.openxmlformats.org/officeDocument/2006/math">
                    <m:r>
                      <a:rPr lang="fr-CA" sz="1600" i="1" dirty="0" smtClean="0">
                        <a:latin typeface="Cambria Math" panose="02040503050406030204" pitchFamily="18" charset="0"/>
                        <a:cs typeface="Times New Roman"/>
                      </a:rPr>
                      <m:t>𝐷</m:t>
                    </m:r>
                  </m:oMath>
                </a14:m>
                <a:r>
                  <a:rPr lang="fr-CA" sz="16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comme premier chiffre d'un nombre pris dans la nature.</a:t>
                </a:r>
              </a:p>
              <a:p>
                <a:pPr marL="208915" marR="49530" indent="-171450">
                  <a:spcBef>
                    <a:spcPts val="310"/>
                  </a:spcBef>
                  <a:buFont typeface="Arial" panose="020B0604020202020204" pitchFamily="34" charset="0"/>
                  <a:buChar char="•"/>
                </a:pPr>
                <a:r>
                  <a:rPr lang="fr-CA" sz="16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Pour y arriver, il faut définir:</a:t>
                </a:r>
              </a:p>
              <a:p>
                <a:pPr marL="208915" marR="49530" indent="-171450">
                  <a:spcBef>
                    <a:spcPts val="310"/>
                  </a:spcBef>
                  <a:buFont typeface="Arial" panose="020B0604020202020204" pitchFamily="34" charset="0"/>
                  <a:buChar char="•"/>
                </a:pPr>
                <a:endParaRPr lang="fr-CA" sz="1600" dirty="0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endParaRPr>
              </a:p>
              <a:p>
                <a:pPr marL="37465" marR="49530">
                  <a:spcBef>
                    <a:spcPts val="310"/>
                  </a:spcBef>
                </a:pPr>
                <a:r>
                  <a:rPr lang="fr-CA" sz="16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« </a:t>
                </a:r>
                <a:r>
                  <a:rPr lang="fr-CA" sz="1600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Qu'est-ce qu'un nombre pris dans  la nature? </a:t>
                </a:r>
                <a:r>
                  <a:rPr lang="fr-CA" sz="16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»</a:t>
                </a:r>
              </a:p>
              <a:p>
                <a:pPr marL="37465" marR="30480">
                  <a:spcBef>
                    <a:spcPts val="75"/>
                  </a:spcBef>
                </a:pPr>
                <a:endParaRPr lang="fr-CA" sz="1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060" y="867740"/>
                <a:ext cx="4283990" cy="1881283"/>
              </a:xfrm>
              <a:prstGeom prst="rect">
                <a:avLst/>
              </a:prstGeom>
              <a:blipFill>
                <a:blip r:embed="rId2"/>
                <a:stretch>
                  <a:fillRect l="-1991" t="-1942" r="-569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object 6"/>
          <p:cNvGrpSpPr/>
          <p:nvPr/>
        </p:nvGrpSpPr>
        <p:grpSpPr>
          <a:xfrm>
            <a:off x="0" y="3329279"/>
            <a:ext cx="4608195" cy="127000"/>
            <a:chOff x="0" y="3329279"/>
            <a:chExt cx="4608195" cy="127000"/>
          </a:xfrm>
        </p:grpSpPr>
        <p:sp>
          <p:nvSpPr>
            <p:cNvPr id="7" name="object 7"/>
            <p:cNvSpPr/>
            <p:nvPr/>
          </p:nvSpPr>
          <p:spPr>
            <a:xfrm>
              <a:off x="0" y="3329279"/>
              <a:ext cx="2304415" cy="127000"/>
            </a:xfrm>
            <a:custGeom>
              <a:avLst/>
              <a:gdLst/>
              <a:ahLst/>
              <a:cxnLst/>
              <a:rect l="l" t="t" r="r" b="b"/>
              <a:pathLst>
                <a:path w="2304415" h="127000">
                  <a:moveTo>
                    <a:pt x="2303995" y="0"/>
                  </a:moveTo>
                  <a:lnTo>
                    <a:pt x="0" y="0"/>
                  </a:lnTo>
                  <a:lnTo>
                    <a:pt x="0" y="126720"/>
                  </a:lnTo>
                  <a:lnTo>
                    <a:pt x="2303995" y="12672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03995" y="3329279"/>
              <a:ext cx="2304415" cy="127000"/>
            </a:xfrm>
            <a:custGeom>
              <a:avLst/>
              <a:gdLst/>
              <a:ahLst/>
              <a:cxnLst/>
              <a:rect l="l" t="t" r="r" b="b"/>
              <a:pathLst>
                <a:path w="2304415" h="127000">
                  <a:moveTo>
                    <a:pt x="2303995" y="0"/>
                  </a:moveTo>
                  <a:lnTo>
                    <a:pt x="0" y="0"/>
                  </a:lnTo>
                  <a:lnTo>
                    <a:pt x="0" y="126720"/>
                  </a:lnTo>
                  <a:lnTo>
                    <a:pt x="2303995" y="12672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55"/>
              </a:lnSpc>
            </a:pPr>
            <a:r>
              <a:rPr spc="20" dirty="0"/>
              <a:t>Anik</a:t>
            </a:r>
            <a:r>
              <a:rPr spc="40" dirty="0"/>
              <a:t> </a:t>
            </a:r>
            <a:r>
              <a:rPr spc="35" dirty="0"/>
              <a:t>Trahan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55"/>
              </a:lnSpc>
            </a:pPr>
            <a:r>
              <a:rPr spc="40" dirty="0"/>
              <a:t>Le</a:t>
            </a:r>
            <a:r>
              <a:rPr spc="65" dirty="0"/>
              <a:t> 7</a:t>
            </a:r>
            <a:r>
              <a:rPr spc="70" dirty="0"/>
              <a:t> </a:t>
            </a:r>
            <a:r>
              <a:rPr spc="35" dirty="0"/>
              <a:t>malchanceux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5755A1B-C6CF-4963-83F7-F2F1AA69F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994" y="295974"/>
            <a:ext cx="2363255" cy="3129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5130" y="0"/>
            <a:ext cx="833755" cy="35920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1605" algn="just">
              <a:lnSpc>
                <a:spcPct val="100000"/>
              </a:lnSpc>
              <a:spcBef>
                <a:spcPts val="135"/>
              </a:spcBef>
            </a:pPr>
            <a:r>
              <a:rPr sz="550" spc="40" dirty="0">
                <a:solidFill>
                  <a:srgbClr val="7F7F7F"/>
                </a:solidFill>
                <a:latin typeface="Palatino Linotype"/>
                <a:cs typeface="Palatino Linotype"/>
              </a:rPr>
              <a:t>Table</a:t>
            </a:r>
            <a:r>
              <a:rPr sz="550" spc="60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30" dirty="0">
                <a:solidFill>
                  <a:srgbClr val="7F7F7F"/>
                </a:solidFill>
                <a:latin typeface="Palatino Linotype"/>
                <a:cs typeface="Palatino Linotype"/>
              </a:rPr>
              <a:t>des</a:t>
            </a:r>
            <a:r>
              <a:rPr sz="550" spc="65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60" dirty="0" err="1">
                <a:solidFill>
                  <a:srgbClr val="7F7F7F"/>
                </a:solidFill>
                <a:latin typeface="Palatino Linotype"/>
                <a:cs typeface="Palatino Linotype"/>
              </a:rPr>
              <a:t>mati</a:t>
            </a:r>
            <a:r>
              <a:rPr lang="fr-CA" sz="550" spc="15" dirty="0">
                <a:solidFill>
                  <a:srgbClr val="7F7F7F"/>
                </a:solidFill>
                <a:latin typeface="Palatino Linotype"/>
                <a:cs typeface="Palatino Linotype"/>
              </a:rPr>
              <a:t>è</a:t>
            </a:r>
            <a:r>
              <a:rPr sz="550" spc="55" dirty="0">
                <a:solidFill>
                  <a:srgbClr val="7F7F7F"/>
                </a:solidFill>
                <a:latin typeface="Palatino Linotype"/>
                <a:cs typeface="Palatino Linotype"/>
              </a:rPr>
              <a:t>res</a:t>
            </a:r>
            <a:endParaRPr sz="550" dirty="0">
              <a:latin typeface="Palatino Linotype"/>
              <a:cs typeface="Palatino Linotype"/>
            </a:endParaRPr>
          </a:p>
          <a:p>
            <a:pPr marL="12700" marR="5080" indent="363855" algn="just">
              <a:lnSpc>
                <a:spcPct val="101699"/>
              </a:lnSpc>
            </a:pPr>
            <a:r>
              <a:rPr sz="550" spc="30" dirty="0">
                <a:solidFill>
                  <a:srgbClr val="7F7F7F"/>
                </a:solidFill>
                <a:latin typeface="Palatino Linotype"/>
                <a:cs typeface="Palatino Linotype"/>
              </a:rPr>
              <a:t>Intr</a:t>
            </a:r>
            <a:r>
              <a:rPr sz="550" spc="55" dirty="0">
                <a:solidFill>
                  <a:srgbClr val="7F7F7F"/>
                </a:solidFill>
                <a:latin typeface="Palatino Linotype"/>
                <a:cs typeface="Palatino Linotype"/>
              </a:rPr>
              <a:t>o</a:t>
            </a:r>
            <a:r>
              <a:rPr sz="550" spc="30" dirty="0">
                <a:solidFill>
                  <a:srgbClr val="7F7F7F"/>
                </a:solidFill>
                <a:latin typeface="Palatino Linotype"/>
                <a:cs typeface="Palatino Linotype"/>
              </a:rPr>
              <a:t>duction </a:t>
            </a:r>
            <a:r>
              <a:rPr sz="550" spc="15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25" dirty="0" err="1">
                <a:solidFill>
                  <a:srgbClr val="FFFFFF"/>
                </a:solidFill>
                <a:latin typeface="Palatino Linotype"/>
                <a:cs typeface="Palatino Linotype"/>
              </a:rPr>
              <a:t>Calcul</a:t>
            </a:r>
            <a:r>
              <a:rPr sz="550" spc="6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550" spc="30" dirty="0">
                <a:solidFill>
                  <a:srgbClr val="FFFFFF"/>
                </a:solidFill>
                <a:latin typeface="Palatino Linotype"/>
                <a:cs typeface="Palatino Linotype"/>
              </a:rPr>
              <a:t>des</a:t>
            </a:r>
            <a:r>
              <a:rPr sz="550" spc="6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550" spc="40" dirty="0" err="1">
                <a:solidFill>
                  <a:srgbClr val="FFFFFF"/>
                </a:solidFill>
                <a:latin typeface="Palatino Linotype"/>
                <a:cs typeface="Palatino Linotype"/>
              </a:rPr>
              <a:t>probabilit</a:t>
            </a:r>
            <a:r>
              <a:rPr lang="fr-CA" sz="550" spc="40" dirty="0">
                <a:solidFill>
                  <a:srgbClr val="FFFFFF"/>
                </a:solidFill>
                <a:latin typeface="Palatino Linotype"/>
                <a:cs typeface="Palatino Linotype"/>
              </a:rPr>
              <a:t>é</a:t>
            </a:r>
            <a:r>
              <a:rPr sz="550" spc="45" dirty="0">
                <a:solidFill>
                  <a:srgbClr val="FFFFFF"/>
                </a:solidFill>
                <a:latin typeface="Palatino Linotype"/>
                <a:cs typeface="Palatino Linotype"/>
              </a:rPr>
              <a:t>s</a:t>
            </a:r>
            <a:endParaRPr sz="550" dirty="0">
              <a:latin typeface="Palatino Linotype"/>
              <a:cs typeface="Palatino Linotype"/>
            </a:endParaRPr>
          </a:p>
          <a:p>
            <a:pPr marL="379730">
              <a:lnSpc>
                <a:spcPct val="100000"/>
              </a:lnSpc>
              <a:spcBef>
                <a:spcPts val="10"/>
              </a:spcBef>
            </a:pPr>
            <a:r>
              <a:rPr sz="550" spc="25" dirty="0">
                <a:solidFill>
                  <a:srgbClr val="7F7F7F"/>
                </a:solidFill>
                <a:latin typeface="Palatino Linotype"/>
                <a:cs typeface="Palatino Linotype"/>
              </a:rPr>
              <a:t>Applications</a:t>
            </a:r>
            <a:endParaRPr sz="550" dirty="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03995" y="0"/>
            <a:ext cx="2304415" cy="312906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 dirty="0">
              <a:latin typeface="Times New Roman"/>
              <a:cs typeface="Times New Roman"/>
            </a:endParaRPr>
          </a:p>
          <a:p>
            <a:pPr marL="107950">
              <a:lnSpc>
                <a:spcPct val="100000"/>
              </a:lnSpc>
              <a:spcBef>
                <a:spcPts val="385"/>
              </a:spcBef>
            </a:pPr>
            <a:r>
              <a:rPr lang="fr-CA" sz="550" spc="65" dirty="0">
                <a:solidFill>
                  <a:srgbClr val="FFFFFF"/>
                </a:solidFill>
                <a:latin typeface="Palatino Linotype"/>
                <a:cs typeface="Palatino Linotype"/>
              </a:rPr>
              <a:t>Définition</a:t>
            </a:r>
            <a:r>
              <a:rPr sz="550" spc="65" dirty="0">
                <a:solidFill>
                  <a:srgbClr val="FFFFFF"/>
                </a:solidFill>
                <a:latin typeface="Palatino Linotype"/>
                <a:cs typeface="Palatino Linotype"/>
              </a:rPr>
              <a:t>s</a:t>
            </a:r>
            <a:endParaRPr sz="550" dirty="0">
              <a:latin typeface="Palatino Linotype"/>
              <a:cs typeface="Palatino Linotype"/>
            </a:endParaRPr>
          </a:p>
          <a:p>
            <a:pPr marL="107950">
              <a:lnSpc>
                <a:spcPct val="100000"/>
              </a:lnSpc>
              <a:spcBef>
                <a:spcPts val="10"/>
              </a:spcBef>
            </a:pPr>
            <a:r>
              <a:rPr sz="550" spc="80" dirty="0">
                <a:solidFill>
                  <a:srgbClr val="9898D8"/>
                </a:solidFill>
                <a:latin typeface="Palatino Linotype"/>
                <a:cs typeface="Palatino Linotype"/>
              </a:rPr>
              <a:t>D</a:t>
            </a:r>
            <a:r>
              <a:rPr lang="fr-CA" sz="550" spc="80" dirty="0">
                <a:solidFill>
                  <a:srgbClr val="9898D8"/>
                </a:solidFill>
                <a:latin typeface="Palatino Linotype"/>
                <a:cs typeface="Palatino Linotype"/>
              </a:rPr>
              <a:t>é</a:t>
            </a:r>
            <a:r>
              <a:rPr sz="550" spc="50" dirty="0" err="1">
                <a:solidFill>
                  <a:srgbClr val="9898D8"/>
                </a:solidFill>
                <a:latin typeface="Palatino Linotype"/>
                <a:cs typeface="Palatino Linotype"/>
              </a:rPr>
              <a:t>monstration</a:t>
            </a:r>
            <a:endParaRPr sz="550" dirty="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0" y="465353"/>
            <a:ext cx="4608195" cy="296235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7239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70"/>
              </a:spcBef>
            </a:pPr>
            <a:r>
              <a:rPr sz="1450" spc="-10" dirty="0" err="1">
                <a:solidFill>
                  <a:srgbClr val="FFFFFF"/>
                </a:solidFill>
                <a:latin typeface="Times New Roman"/>
                <a:cs typeface="Times New Roman"/>
              </a:rPr>
              <a:t>Hypoth</a:t>
            </a:r>
            <a:r>
              <a:rPr lang="fr-CA" sz="1450" spc="-20" dirty="0">
                <a:solidFill>
                  <a:srgbClr val="FFFFFF"/>
                </a:solidFill>
                <a:latin typeface="Times New Roman"/>
                <a:cs typeface="Times New Roman"/>
              </a:rPr>
              <a:t>è</a:t>
            </a:r>
            <a:r>
              <a:rPr sz="1450" spc="35" dirty="0">
                <a:solidFill>
                  <a:srgbClr val="FFFFFF"/>
                </a:solidFill>
                <a:latin typeface="Times New Roman"/>
                <a:cs typeface="Times New Roman"/>
              </a:rPr>
              <a:t>se</a:t>
            </a:r>
            <a:endParaRPr sz="145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060" y="867740"/>
            <a:ext cx="4283990" cy="1040027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37465" marR="30480">
              <a:spcBef>
                <a:spcPts val="75"/>
              </a:spcBef>
            </a:pPr>
            <a:endParaRPr lang="fr-CA" sz="1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7465" marR="30480">
              <a:spcBef>
                <a:spcPts val="75"/>
              </a:spcBef>
            </a:pPr>
            <a:r>
              <a:rPr lang="fr-CA" sz="1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Hypothèse:</a:t>
            </a:r>
          </a:p>
          <a:p>
            <a:pPr marL="37465" marR="30480">
              <a:spcBef>
                <a:spcPts val="75"/>
              </a:spcBef>
            </a:pPr>
            <a:r>
              <a:rPr lang="fr-CA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 distribution des  nombres de la nature est invariante aux changements d’échelle.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0" y="3329279"/>
            <a:ext cx="4608195" cy="127000"/>
            <a:chOff x="0" y="3329279"/>
            <a:chExt cx="4608195" cy="127000"/>
          </a:xfrm>
        </p:grpSpPr>
        <p:sp>
          <p:nvSpPr>
            <p:cNvPr id="7" name="object 7"/>
            <p:cNvSpPr/>
            <p:nvPr/>
          </p:nvSpPr>
          <p:spPr>
            <a:xfrm>
              <a:off x="0" y="3329279"/>
              <a:ext cx="2304415" cy="127000"/>
            </a:xfrm>
            <a:custGeom>
              <a:avLst/>
              <a:gdLst/>
              <a:ahLst/>
              <a:cxnLst/>
              <a:rect l="l" t="t" r="r" b="b"/>
              <a:pathLst>
                <a:path w="2304415" h="127000">
                  <a:moveTo>
                    <a:pt x="2303995" y="0"/>
                  </a:moveTo>
                  <a:lnTo>
                    <a:pt x="0" y="0"/>
                  </a:lnTo>
                  <a:lnTo>
                    <a:pt x="0" y="126720"/>
                  </a:lnTo>
                  <a:lnTo>
                    <a:pt x="2303995" y="12672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03995" y="3329279"/>
              <a:ext cx="2304415" cy="127000"/>
            </a:xfrm>
            <a:custGeom>
              <a:avLst/>
              <a:gdLst/>
              <a:ahLst/>
              <a:cxnLst/>
              <a:rect l="l" t="t" r="r" b="b"/>
              <a:pathLst>
                <a:path w="2304415" h="127000">
                  <a:moveTo>
                    <a:pt x="2303995" y="0"/>
                  </a:moveTo>
                  <a:lnTo>
                    <a:pt x="0" y="0"/>
                  </a:lnTo>
                  <a:lnTo>
                    <a:pt x="0" y="126720"/>
                  </a:lnTo>
                  <a:lnTo>
                    <a:pt x="2303995" y="12672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55"/>
              </a:lnSpc>
            </a:pPr>
            <a:r>
              <a:rPr spc="20" dirty="0"/>
              <a:t>Anik</a:t>
            </a:r>
            <a:r>
              <a:rPr spc="40" dirty="0"/>
              <a:t> </a:t>
            </a:r>
            <a:r>
              <a:rPr spc="35" dirty="0"/>
              <a:t>Trahan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55"/>
              </a:lnSpc>
            </a:pPr>
            <a:r>
              <a:rPr spc="40" dirty="0"/>
              <a:t>Le</a:t>
            </a:r>
            <a:r>
              <a:rPr spc="65" dirty="0"/>
              <a:t> 7</a:t>
            </a:r>
            <a:r>
              <a:rPr spc="70" dirty="0"/>
              <a:t> </a:t>
            </a:r>
            <a:r>
              <a:rPr spc="35" dirty="0"/>
              <a:t>malchanceux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5755A1B-C6CF-4963-83F7-F2F1AA69F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994" y="295974"/>
            <a:ext cx="2363255" cy="312906"/>
          </a:xfrm>
          <a:prstGeom prst="rect">
            <a:avLst/>
          </a:prstGeom>
        </p:spPr>
      </p:pic>
      <p:pic>
        <p:nvPicPr>
          <p:cNvPr id="1026" name="Picture 2" descr="Microsoft Excel (@msexcel) / Twitter">
            <a:hlinkClick r:id="rId3" action="ppaction://hlinkfile"/>
            <a:extLst>
              <a:ext uri="{FF2B5EF4-FFF2-40B4-BE49-F238E27FC236}">
                <a16:creationId xmlns:a16="http://schemas.microsoft.com/office/drawing/2014/main" id="{CA208270-81DE-4107-980D-114AA69DE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380" y="1734901"/>
            <a:ext cx="1441670" cy="144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8908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5130" y="0"/>
            <a:ext cx="853720" cy="35920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1605" algn="just">
              <a:lnSpc>
                <a:spcPct val="100000"/>
              </a:lnSpc>
              <a:spcBef>
                <a:spcPts val="135"/>
              </a:spcBef>
            </a:pPr>
            <a:r>
              <a:rPr sz="550" spc="40" dirty="0">
                <a:solidFill>
                  <a:srgbClr val="7F7F7F"/>
                </a:solidFill>
                <a:latin typeface="Palatino Linotype"/>
                <a:cs typeface="Palatino Linotype"/>
              </a:rPr>
              <a:t>Table</a:t>
            </a:r>
            <a:r>
              <a:rPr sz="550" spc="60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30" dirty="0">
                <a:solidFill>
                  <a:srgbClr val="7F7F7F"/>
                </a:solidFill>
                <a:latin typeface="Palatino Linotype"/>
                <a:cs typeface="Palatino Linotype"/>
              </a:rPr>
              <a:t>des</a:t>
            </a:r>
            <a:r>
              <a:rPr sz="550" spc="65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60" dirty="0" err="1">
                <a:solidFill>
                  <a:srgbClr val="7F7F7F"/>
                </a:solidFill>
                <a:latin typeface="Palatino Linotype"/>
                <a:cs typeface="Palatino Linotype"/>
              </a:rPr>
              <a:t>mati</a:t>
            </a:r>
            <a:r>
              <a:rPr lang="fr-CA" sz="550" spc="15" dirty="0">
                <a:solidFill>
                  <a:srgbClr val="7F7F7F"/>
                </a:solidFill>
                <a:latin typeface="Palatino Linotype"/>
                <a:cs typeface="Palatino Linotype"/>
              </a:rPr>
              <a:t>è</a:t>
            </a:r>
            <a:r>
              <a:rPr sz="550" spc="55" dirty="0">
                <a:solidFill>
                  <a:srgbClr val="7F7F7F"/>
                </a:solidFill>
                <a:latin typeface="Palatino Linotype"/>
                <a:cs typeface="Palatino Linotype"/>
              </a:rPr>
              <a:t>res</a:t>
            </a:r>
            <a:endParaRPr sz="550" dirty="0">
              <a:latin typeface="Palatino Linotype"/>
              <a:cs typeface="Palatino Linotype"/>
            </a:endParaRPr>
          </a:p>
          <a:p>
            <a:pPr marL="12700" marR="5080" indent="363855" algn="just">
              <a:lnSpc>
                <a:spcPct val="101699"/>
              </a:lnSpc>
            </a:pPr>
            <a:r>
              <a:rPr sz="550" spc="30" dirty="0">
                <a:solidFill>
                  <a:srgbClr val="7F7F7F"/>
                </a:solidFill>
                <a:latin typeface="Palatino Linotype"/>
                <a:cs typeface="Palatino Linotype"/>
              </a:rPr>
              <a:t>Intr</a:t>
            </a:r>
            <a:r>
              <a:rPr sz="550" spc="55" dirty="0">
                <a:solidFill>
                  <a:srgbClr val="7F7F7F"/>
                </a:solidFill>
                <a:latin typeface="Palatino Linotype"/>
                <a:cs typeface="Palatino Linotype"/>
              </a:rPr>
              <a:t>o</a:t>
            </a:r>
            <a:r>
              <a:rPr sz="550" spc="30" dirty="0">
                <a:solidFill>
                  <a:srgbClr val="7F7F7F"/>
                </a:solidFill>
                <a:latin typeface="Palatino Linotype"/>
                <a:cs typeface="Palatino Linotype"/>
              </a:rPr>
              <a:t>duction </a:t>
            </a:r>
            <a:r>
              <a:rPr sz="550" spc="15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25" dirty="0" err="1">
                <a:solidFill>
                  <a:srgbClr val="FFFFFF"/>
                </a:solidFill>
                <a:latin typeface="Palatino Linotype"/>
                <a:cs typeface="Palatino Linotype"/>
              </a:rPr>
              <a:t>Calcul</a:t>
            </a:r>
            <a:r>
              <a:rPr sz="550" spc="6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550" spc="30" dirty="0">
                <a:solidFill>
                  <a:srgbClr val="FFFFFF"/>
                </a:solidFill>
                <a:latin typeface="Palatino Linotype"/>
                <a:cs typeface="Palatino Linotype"/>
              </a:rPr>
              <a:t>des</a:t>
            </a:r>
            <a:r>
              <a:rPr sz="550" spc="6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550" spc="40" dirty="0" err="1">
                <a:solidFill>
                  <a:srgbClr val="FFFFFF"/>
                </a:solidFill>
                <a:latin typeface="Palatino Linotype"/>
                <a:cs typeface="Palatino Linotype"/>
              </a:rPr>
              <a:t>probabilit</a:t>
            </a:r>
            <a:r>
              <a:rPr lang="fr-CA" sz="550" spc="40" dirty="0">
                <a:solidFill>
                  <a:srgbClr val="FFFFFF"/>
                </a:solidFill>
                <a:latin typeface="Palatino Linotype"/>
                <a:cs typeface="Palatino Linotype"/>
              </a:rPr>
              <a:t>é</a:t>
            </a:r>
            <a:r>
              <a:rPr sz="550" spc="45" dirty="0">
                <a:solidFill>
                  <a:srgbClr val="FFFFFF"/>
                </a:solidFill>
                <a:latin typeface="Palatino Linotype"/>
                <a:cs typeface="Palatino Linotype"/>
              </a:rPr>
              <a:t>s</a:t>
            </a:r>
            <a:endParaRPr sz="550" dirty="0">
              <a:latin typeface="Palatino Linotype"/>
              <a:cs typeface="Palatino Linotype"/>
            </a:endParaRPr>
          </a:p>
          <a:p>
            <a:pPr marL="379730">
              <a:lnSpc>
                <a:spcPct val="100000"/>
              </a:lnSpc>
              <a:spcBef>
                <a:spcPts val="10"/>
              </a:spcBef>
            </a:pPr>
            <a:r>
              <a:rPr sz="550" spc="25" dirty="0">
                <a:solidFill>
                  <a:srgbClr val="7F7F7F"/>
                </a:solidFill>
                <a:latin typeface="Palatino Linotype"/>
                <a:cs typeface="Palatino Linotype"/>
              </a:rPr>
              <a:t>Applications</a:t>
            </a:r>
            <a:endParaRPr sz="550" dirty="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03780" y="0"/>
            <a:ext cx="2304415" cy="312906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 dirty="0">
              <a:latin typeface="Times New Roman"/>
              <a:cs typeface="Times New Roman"/>
            </a:endParaRPr>
          </a:p>
          <a:p>
            <a:pPr marL="107950">
              <a:lnSpc>
                <a:spcPct val="100000"/>
              </a:lnSpc>
              <a:spcBef>
                <a:spcPts val="385"/>
              </a:spcBef>
            </a:pPr>
            <a:r>
              <a:rPr sz="550" dirty="0">
                <a:solidFill>
                  <a:srgbClr val="FFFFFF"/>
                </a:solidFill>
                <a:latin typeface="Palatino Linotype"/>
                <a:cs typeface="Palatino Linotype"/>
              </a:rPr>
              <a:t>D</a:t>
            </a:r>
            <a:r>
              <a:rPr lang="fr-CA" sz="550" dirty="0" err="1">
                <a:solidFill>
                  <a:srgbClr val="FFFFFF"/>
                </a:solidFill>
                <a:latin typeface="Palatino Linotype"/>
                <a:cs typeface="Palatino Linotype"/>
              </a:rPr>
              <a:t>éfi</a:t>
            </a:r>
            <a:r>
              <a:rPr sz="550" dirty="0" err="1">
                <a:solidFill>
                  <a:srgbClr val="FFFFFF"/>
                </a:solidFill>
                <a:latin typeface="Palatino Linotype"/>
                <a:cs typeface="Palatino Linotype"/>
              </a:rPr>
              <a:t>nitions</a:t>
            </a:r>
            <a:endParaRPr sz="550" dirty="0">
              <a:latin typeface="Palatino Linotype"/>
              <a:cs typeface="Palatino Linotype"/>
            </a:endParaRPr>
          </a:p>
          <a:p>
            <a:pPr marL="107950">
              <a:lnSpc>
                <a:spcPct val="100000"/>
              </a:lnSpc>
              <a:spcBef>
                <a:spcPts val="10"/>
              </a:spcBef>
            </a:pPr>
            <a:r>
              <a:rPr sz="550" dirty="0">
                <a:solidFill>
                  <a:srgbClr val="9898D8"/>
                </a:solidFill>
                <a:latin typeface="Palatino Linotype"/>
                <a:cs typeface="Palatino Linotype"/>
              </a:rPr>
              <a:t>D</a:t>
            </a:r>
            <a:r>
              <a:rPr lang="fr-CA" sz="550" dirty="0">
                <a:solidFill>
                  <a:srgbClr val="9898D8"/>
                </a:solidFill>
                <a:latin typeface="Palatino Linotype"/>
                <a:cs typeface="Palatino Linotype"/>
              </a:rPr>
              <a:t>é</a:t>
            </a:r>
            <a:r>
              <a:rPr sz="550" dirty="0" err="1">
                <a:solidFill>
                  <a:srgbClr val="9898D8"/>
                </a:solidFill>
                <a:latin typeface="Palatino Linotype"/>
                <a:cs typeface="Palatino Linotype"/>
              </a:rPr>
              <a:t>monstration</a:t>
            </a:r>
            <a:endParaRPr sz="550" dirty="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0" y="465353"/>
            <a:ext cx="4608195" cy="354330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7239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70"/>
              </a:spcBef>
            </a:pPr>
            <a:r>
              <a:rPr sz="1450" spc="-30" dirty="0">
                <a:solidFill>
                  <a:srgbClr val="FFFFFF"/>
                </a:solidFill>
                <a:latin typeface="Times New Roman"/>
                <a:cs typeface="Times New Roman"/>
              </a:rPr>
              <a:t>Mantisse</a:t>
            </a:r>
            <a:endParaRPr sz="145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5"/>
              <p:cNvSpPr txBox="1"/>
              <p:nvPr/>
            </p:nvSpPr>
            <p:spPr>
              <a:xfrm>
                <a:off x="277494" y="1048988"/>
                <a:ext cx="4161156" cy="2024912"/>
              </a:xfrm>
              <a:prstGeom prst="rect">
                <a:avLst/>
              </a:prstGeom>
            </p:spPr>
            <p:txBody>
              <a:bodyPr vert="horz" wrap="square" lIns="0" tIns="29209" rIns="0" bIns="0" rtlCol="0">
                <a:spAutoFit/>
              </a:bodyPr>
              <a:lstStyle/>
              <a:p>
                <a:pPr marL="12700" marR="5080">
                  <a:spcBef>
                    <a:spcPts val="229"/>
                  </a:spcBef>
                </a:pPr>
                <a:r>
                  <a:rPr lang="fr-CA" sz="16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Comme on s’intéresse au premier chiffre, on ne traivaillera qu'avec  les mantisses des nombres. La </a:t>
                </a:r>
                <a:r>
                  <a:rPr lang="fr-CA" sz="1600" i="1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mantisse</a:t>
                </a:r>
                <a:r>
                  <a:rPr lang="fr-CA" sz="1600" dirty="0">
                    <a:latin typeface="Cambria" panose="02040503050406030204" pitchFamily="18" charset="0"/>
                    <a:ea typeface="Cambria" panose="02040503050406030204" pitchFamily="18" charset="0"/>
                    <a:cs typeface="Georgia"/>
                  </a:rPr>
                  <a:t> </a:t>
                </a:r>
                <a:r>
                  <a:rPr lang="fr-CA" sz="16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du nombre </a:t>
                </a:r>
                <a14:m>
                  <m:oMath xmlns:m="http://schemas.openxmlformats.org/officeDocument/2006/math">
                    <m:r>
                      <a:rPr lang="fr-CA" sz="1600" i="1" dirty="0" smtClean="0">
                        <a:latin typeface="Cambria Math" panose="02040503050406030204" pitchFamily="18" charset="0"/>
                        <a:cs typeface="Times New Roman"/>
                      </a:rPr>
                      <m:t>𝑥</m:t>
                    </m:r>
                  </m:oMath>
                </a14:m>
                <a:r>
                  <a:rPr lang="fr-CA" sz="16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 est un réel </a:t>
                </a:r>
                <a14:m>
                  <m:oMath xmlns:m="http://schemas.openxmlformats.org/officeDocument/2006/math">
                    <m:r>
                      <a:rPr lang="fr-CA" sz="1600" i="1" dirty="0" smtClean="0">
                        <a:latin typeface="Cambria Math" panose="02040503050406030204" pitchFamily="18" charset="0"/>
                        <a:cs typeface="Times New Roman"/>
                      </a:rPr>
                      <m:t>𝑀</m:t>
                    </m:r>
                  </m:oMath>
                </a14:m>
                <a:r>
                  <a:rPr lang="fr-CA" sz="16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  tel que </a:t>
                </a:r>
                <a14:m>
                  <m:oMath xmlns:m="http://schemas.openxmlformats.org/officeDocument/2006/math">
                    <m:r>
                      <a:rPr lang="fr-CA" sz="1600" i="1" dirty="0" smtClean="0">
                        <a:latin typeface="Cambria Math" panose="02040503050406030204" pitchFamily="18" charset="0"/>
                        <a:cs typeface="Times New Roman"/>
                      </a:rPr>
                      <m:t>1</m:t>
                    </m:r>
                    <m:r>
                      <a:rPr lang="fr-CA" sz="1600" i="1" dirty="0">
                        <a:latin typeface="Cambria Math" panose="02040503050406030204" pitchFamily="18" charset="0"/>
                        <a:cs typeface="Lucida Sans Unicode"/>
                      </a:rPr>
                      <m:t>≤</m:t>
                    </m:r>
                    <m:r>
                      <a:rPr lang="fr-CA" sz="1600" i="1" dirty="0">
                        <a:latin typeface="Cambria Math" panose="02040503050406030204" pitchFamily="18" charset="0"/>
                        <a:cs typeface="Times New Roman"/>
                      </a:rPr>
                      <m:t>𝑀</m:t>
                    </m:r>
                    <m:r>
                      <a:rPr lang="fr-CA" sz="1600" i="1" dirty="0">
                        <a:latin typeface="Cambria Math" panose="02040503050406030204" pitchFamily="18" charset="0"/>
                        <a:cs typeface="Arial"/>
                      </a:rPr>
                      <m:t>&lt;</m:t>
                    </m:r>
                    <m:r>
                      <a:rPr lang="fr-CA" sz="1600" i="1" dirty="0">
                        <a:latin typeface="Cambria Math" panose="02040503050406030204" pitchFamily="18" charset="0"/>
                        <a:cs typeface="Times New Roman"/>
                      </a:rPr>
                      <m:t>10</m:t>
                    </m:r>
                  </m:oMath>
                </a14:m>
                <a:r>
                  <a:rPr lang="fr-CA" sz="16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 et que </a:t>
                </a:r>
                <a14:m>
                  <m:oMath xmlns:m="http://schemas.openxmlformats.org/officeDocument/2006/math">
                    <m:r>
                      <a:rPr lang="fr-CA" sz="1600" i="1" dirty="0" smtClean="0">
                        <a:latin typeface="Cambria Math" panose="02040503050406030204" pitchFamily="18" charset="0"/>
                        <a:cs typeface="Times New Roman"/>
                      </a:rPr>
                      <m:t>𝑥</m:t>
                    </m:r>
                    <m:r>
                      <a:rPr lang="fr-CA" sz="1600" i="1" dirty="0">
                        <a:latin typeface="Cambria Math" panose="02040503050406030204" pitchFamily="18" charset="0"/>
                        <a:cs typeface="Lucida Sans Unicode"/>
                      </a:rPr>
                      <m:t>=±</m:t>
                    </m:r>
                    <m:r>
                      <a:rPr lang="fr-CA" sz="1600" i="1" dirty="0">
                        <a:latin typeface="Cambria Math" panose="02040503050406030204" pitchFamily="18" charset="0"/>
                        <a:cs typeface="Times New Roman"/>
                      </a:rPr>
                      <m:t>𝑀</m:t>
                    </m:r>
                    <m:r>
                      <a:rPr lang="fr-CA" sz="1600" i="1" dirty="0">
                        <a:latin typeface="Cambria Math" panose="02040503050406030204" pitchFamily="18" charset="0"/>
                        <a:cs typeface="Lucida Sans Unicode"/>
                      </a:rPr>
                      <m:t>×</m:t>
                    </m:r>
                    <m:sSup>
                      <m:sSupPr>
                        <m:ctrlPr>
                          <a:rPr lang="fr-CA" sz="1600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fr-CA" sz="1600" i="1" dirty="0">
                            <a:latin typeface="Cambria Math" panose="02040503050406030204" pitchFamily="18" charset="0"/>
                            <a:cs typeface="Times New Roman"/>
                          </a:rPr>
                          <m:t>10</m:t>
                        </m:r>
                      </m:e>
                      <m:sup>
                        <m:r>
                          <a:rPr lang="fr-CA" sz="1600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𝑛</m:t>
                        </m:r>
                      </m:sup>
                    </m:sSup>
                    <m:r>
                      <a:rPr lang="fr-CA" sz="1600" i="1" dirty="0">
                        <a:latin typeface="Cambria Math" panose="02040503050406030204" pitchFamily="18" charset="0"/>
                        <a:cs typeface="Times New Roman"/>
                      </a:rPr>
                      <m:t>, </m:t>
                    </m:r>
                    <m:r>
                      <a:rPr lang="fr-CA" sz="1600" i="1" dirty="0">
                        <a:latin typeface="Cambria Math" panose="02040503050406030204" pitchFamily="18" charset="0"/>
                        <a:cs typeface="Times New Roman"/>
                      </a:rPr>
                      <m:t>𝑛</m:t>
                    </m:r>
                    <m:r>
                      <a:rPr lang="fr-CA" sz="1600" i="1" dirty="0">
                        <a:latin typeface="Cambria Math" panose="02040503050406030204" pitchFamily="18" charset="0"/>
                        <a:cs typeface="Times New Roman"/>
                      </a:rPr>
                      <m:t>∈</m:t>
                    </m:r>
                    <m:r>
                      <a:rPr lang="fr-CA" sz="1600" b="0" i="1" dirty="0" smtClean="0">
                        <a:latin typeface="Cambria Math" panose="02040503050406030204" pitchFamily="18" charset="0"/>
                        <a:cs typeface="Lucida Sans Unicode"/>
                      </a:rPr>
                      <m:t>ℤ</m:t>
                    </m:r>
                  </m:oMath>
                </a14:m>
                <a:r>
                  <a:rPr lang="fr-CA" sz="16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.</a:t>
                </a:r>
              </a:p>
              <a:p>
                <a:pPr marL="981710" algn="ctr"/>
                <a:endParaRPr lang="fr-CA" sz="1600" dirty="0">
                  <a:latin typeface="Cambria" panose="02040503050406030204" pitchFamily="18" charset="0"/>
                  <a:ea typeface="Cambria" panose="02040503050406030204" pitchFamily="18" charset="0"/>
                  <a:cs typeface="Yu Gothic Light"/>
                </a:endParaRPr>
              </a:p>
              <a:p>
                <a:pPr marL="12700">
                  <a:spcBef>
                    <a:spcPts val="45"/>
                  </a:spcBef>
                </a:pPr>
                <a:r>
                  <a:rPr lang="fr-CA" sz="1600" dirty="0">
                    <a:solidFill>
                      <a:srgbClr val="3333B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Exemple</a:t>
                </a:r>
                <a:endParaRPr lang="fr-CA" sz="1600" dirty="0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endParaRPr>
              </a:p>
              <a:p>
                <a:pPr marL="12700">
                  <a:spcBef>
                    <a:spcPts val="150"/>
                  </a:spcBef>
                </a:pPr>
                <a:r>
                  <a:rPr lang="fr-CA" sz="16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La mantisse de 2021 est 2,021 et la mantisse de 0,00314 est 3,14.</a:t>
                </a:r>
                <a:endParaRPr sz="1600" dirty="0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494" y="1048988"/>
                <a:ext cx="4161156" cy="2024912"/>
              </a:xfrm>
              <a:prstGeom prst="rect">
                <a:avLst/>
              </a:prstGeom>
              <a:blipFill>
                <a:blip r:embed="rId2"/>
                <a:stretch>
                  <a:fillRect l="-2786" t="-2108" r="-3226" b="-512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object 6"/>
          <p:cNvGrpSpPr/>
          <p:nvPr/>
        </p:nvGrpSpPr>
        <p:grpSpPr>
          <a:xfrm>
            <a:off x="0" y="3329279"/>
            <a:ext cx="4608195" cy="127000"/>
            <a:chOff x="0" y="3329279"/>
            <a:chExt cx="4608195" cy="127000"/>
          </a:xfrm>
        </p:grpSpPr>
        <p:sp>
          <p:nvSpPr>
            <p:cNvPr id="7" name="object 7"/>
            <p:cNvSpPr/>
            <p:nvPr/>
          </p:nvSpPr>
          <p:spPr>
            <a:xfrm>
              <a:off x="0" y="3329279"/>
              <a:ext cx="2304415" cy="127000"/>
            </a:xfrm>
            <a:custGeom>
              <a:avLst/>
              <a:gdLst/>
              <a:ahLst/>
              <a:cxnLst/>
              <a:rect l="l" t="t" r="r" b="b"/>
              <a:pathLst>
                <a:path w="2304415" h="127000">
                  <a:moveTo>
                    <a:pt x="2303995" y="0"/>
                  </a:moveTo>
                  <a:lnTo>
                    <a:pt x="0" y="0"/>
                  </a:lnTo>
                  <a:lnTo>
                    <a:pt x="0" y="126720"/>
                  </a:lnTo>
                  <a:lnTo>
                    <a:pt x="2303995" y="12672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03995" y="3329279"/>
              <a:ext cx="2304415" cy="127000"/>
            </a:xfrm>
            <a:custGeom>
              <a:avLst/>
              <a:gdLst/>
              <a:ahLst/>
              <a:cxnLst/>
              <a:rect l="l" t="t" r="r" b="b"/>
              <a:pathLst>
                <a:path w="2304415" h="127000">
                  <a:moveTo>
                    <a:pt x="2303995" y="0"/>
                  </a:moveTo>
                  <a:lnTo>
                    <a:pt x="0" y="0"/>
                  </a:lnTo>
                  <a:lnTo>
                    <a:pt x="0" y="126720"/>
                  </a:lnTo>
                  <a:lnTo>
                    <a:pt x="2303995" y="12672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55"/>
              </a:lnSpc>
            </a:pPr>
            <a:r>
              <a:rPr spc="20" dirty="0"/>
              <a:t>Anik</a:t>
            </a:r>
            <a:r>
              <a:rPr spc="40" dirty="0"/>
              <a:t> </a:t>
            </a:r>
            <a:r>
              <a:rPr spc="35" dirty="0"/>
              <a:t>Trahan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55"/>
              </a:lnSpc>
            </a:pPr>
            <a:r>
              <a:rPr spc="40" dirty="0"/>
              <a:t>Le</a:t>
            </a:r>
            <a:r>
              <a:rPr spc="65" dirty="0"/>
              <a:t> 7</a:t>
            </a:r>
            <a:r>
              <a:rPr spc="70" dirty="0"/>
              <a:t> </a:t>
            </a:r>
            <a:r>
              <a:rPr spc="35" dirty="0"/>
              <a:t>malchanceux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65A0F0D-8FEC-4900-945C-866322AD9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780" y="302031"/>
            <a:ext cx="2363470" cy="4889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5130" y="0"/>
            <a:ext cx="833755" cy="35920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1605" algn="just">
              <a:lnSpc>
                <a:spcPct val="100000"/>
              </a:lnSpc>
              <a:spcBef>
                <a:spcPts val="135"/>
              </a:spcBef>
            </a:pPr>
            <a:r>
              <a:rPr sz="550" spc="40" dirty="0">
                <a:solidFill>
                  <a:srgbClr val="7F7F7F"/>
                </a:solidFill>
                <a:latin typeface="Palatino Linotype"/>
                <a:cs typeface="Palatino Linotype"/>
              </a:rPr>
              <a:t>Table</a:t>
            </a:r>
            <a:r>
              <a:rPr sz="550" spc="60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30" dirty="0">
                <a:solidFill>
                  <a:srgbClr val="7F7F7F"/>
                </a:solidFill>
                <a:latin typeface="Palatino Linotype"/>
                <a:cs typeface="Palatino Linotype"/>
              </a:rPr>
              <a:t>des</a:t>
            </a:r>
            <a:r>
              <a:rPr sz="550" spc="65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60" dirty="0" err="1">
                <a:solidFill>
                  <a:srgbClr val="7F7F7F"/>
                </a:solidFill>
                <a:latin typeface="Palatino Linotype"/>
                <a:cs typeface="Palatino Linotype"/>
              </a:rPr>
              <a:t>mati</a:t>
            </a:r>
            <a:r>
              <a:rPr lang="fr-CA" sz="550" spc="15" dirty="0">
                <a:solidFill>
                  <a:srgbClr val="7F7F7F"/>
                </a:solidFill>
                <a:latin typeface="Palatino Linotype"/>
                <a:cs typeface="Palatino Linotype"/>
              </a:rPr>
              <a:t>è</a:t>
            </a:r>
            <a:r>
              <a:rPr sz="550" spc="55" dirty="0">
                <a:solidFill>
                  <a:srgbClr val="7F7F7F"/>
                </a:solidFill>
                <a:latin typeface="Palatino Linotype"/>
                <a:cs typeface="Palatino Linotype"/>
              </a:rPr>
              <a:t>res</a:t>
            </a:r>
            <a:endParaRPr sz="550" dirty="0">
              <a:latin typeface="Palatino Linotype"/>
              <a:cs typeface="Palatino Linotype"/>
            </a:endParaRPr>
          </a:p>
          <a:p>
            <a:pPr marL="12700" marR="5080" indent="363855" algn="just">
              <a:lnSpc>
                <a:spcPct val="101699"/>
              </a:lnSpc>
            </a:pPr>
            <a:r>
              <a:rPr sz="550" spc="30" dirty="0">
                <a:solidFill>
                  <a:srgbClr val="7F7F7F"/>
                </a:solidFill>
                <a:latin typeface="Palatino Linotype"/>
                <a:cs typeface="Palatino Linotype"/>
              </a:rPr>
              <a:t>Intr</a:t>
            </a:r>
            <a:r>
              <a:rPr sz="550" spc="55" dirty="0">
                <a:solidFill>
                  <a:srgbClr val="7F7F7F"/>
                </a:solidFill>
                <a:latin typeface="Palatino Linotype"/>
                <a:cs typeface="Palatino Linotype"/>
              </a:rPr>
              <a:t>o</a:t>
            </a:r>
            <a:r>
              <a:rPr sz="550" spc="30" dirty="0">
                <a:solidFill>
                  <a:srgbClr val="7F7F7F"/>
                </a:solidFill>
                <a:latin typeface="Palatino Linotype"/>
                <a:cs typeface="Palatino Linotype"/>
              </a:rPr>
              <a:t>duction </a:t>
            </a:r>
            <a:r>
              <a:rPr sz="550" spc="15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25" dirty="0" err="1">
                <a:solidFill>
                  <a:srgbClr val="FFFFFF"/>
                </a:solidFill>
                <a:latin typeface="Palatino Linotype"/>
                <a:cs typeface="Palatino Linotype"/>
              </a:rPr>
              <a:t>Calcul</a:t>
            </a:r>
            <a:r>
              <a:rPr sz="550" spc="6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550" spc="30" dirty="0">
                <a:solidFill>
                  <a:srgbClr val="FFFFFF"/>
                </a:solidFill>
                <a:latin typeface="Palatino Linotype"/>
                <a:cs typeface="Palatino Linotype"/>
              </a:rPr>
              <a:t>des</a:t>
            </a:r>
            <a:r>
              <a:rPr sz="550" spc="6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550" spc="40" dirty="0" err="1">
                <a:solidFill>
                  <a:srgbClr val="FFFFFF"/>
                </a:solidFill>
                <a:latin typeface="Palatino Linotype"/>
                <a:cs typeface="Palatino Linotype"/>
              </a:rPr>
              <a:t>probabilit</a:t>
            </a:r>
            <a:r>
              <a:rPr lang="fr-CA" sz="550" spc="40" dirty="0">
                <a:solidFill>
                  <a:srgbClr val="FFFFFF"/>
                </a:solidFill>
                <a:latin typeface="Palatino Linotype"/>
                <a:cs typeface="Palatino Linotype"/>
              </a:rPr>
              <a:t>é</a:t>
            </a:r>
            <a:r>
              <a:rPr sz="550" spc="45" dirty="0">
                <a:solidFill>
                  <a:srgbClr val="FFFFFF"/>
                </a:solidFill>
                <a:latin typeface="Palatino Linotype"/>
                <a:cs typeface="Palatino Linotype"/>
              </a:rPr>
              <a:t>s</a:t>
            </a:r>
            <a:endParaRPr sz="550" dirty="0">
              <a:latin typeface="Palatino Linotype"/>
              <a:cs typeface="Palatino Linotype"/>
            </a:endParaRPr>
          </a:p>
          <a:p>
            <a:pPr marL="379730">
              <a:lnSpc>
                <a:spcPct val="100000"/>
              </a:lnSpc>
              <a:spcBef>
                <a:spcPts val="10"/>
              </a:spcBef>
            </a:pPr>
            <a:r>
              <a:rPr sz="550" spc="25" dirty="0">
                <a:solidFill>
                  <a:srgbClr val="7F7F7F"/>
                </a:solidFill>
                <a:latin typeface="Palatino Linotype"/>
                <a:cs typeface="Palatino Linotype"/>
              </a:rPr>
              <a:t>Applications</a:t>
            </a:r>
            <a:endParaRPr sz="550" dirty="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03995" y="0"/>
            <a:ext cx="2304415" cy="312906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 dirty="0">
              <a:latin typeface="Times New Roman"/>
              <a:cs typeface="Times New Roman"/>
            </a:endParaRPr>
          </a:p>
          <a:p>
            <a:pPr marL="107950">
              <a:lnSpc>
                <a:spcPct val="100000"/>
              </a:lnSpc>
              <a:spcBef>
                <a:spcPts val="385"/>
              </a:spcBef>
            </a:pPr>
            <a:r>
              <a:rPr sz="550" dirty="0">
                <a:solidFill>
                  <a:srgbClr val="9898D8"/>
                </a:solidFill>
                <a:latin typeface="Palatino Linotype"/>
                <a:cs typeface="Palatino Linotype"/>
              </a:rPr>
              <a:t>D</a:t>
            </a:r>
            <a:r>
              <a:rPr lang="fr-CA" sz="550" dirty="0" err="1">
                <a:solidFill>
                  <a:srgbClr val="9898D8"/>
                </a:solidFill>
                <a:latin typeface="Palatino Linotype"/>
                <a:cs typeface="Palatino Linotype"/>
              </a:rPr>
              <a:t>éfi</a:t>
            </a:r>
            <a:r>
              <a:rPr sz="550" dirty="0" err="1">
                <a:solidFill>
                  <a:srgbClr val="9898D8"/>
                </a:solidFill>
                <a:latin typeface="Palatino Linotype"/>
                <a:cs typeface="Palatino Linotype"/>
              </a:rPr>
              <a:t>nitions</a:t>
            </a:r>
            <a:endParaRPr sz="550" dirty="0">
              <a:latin typeface="Palatino Linotype"/>
              <a:cs typeface="Palatino Linotype"/>
            </a:endParaRPr>
          </a:p>
          <a:p>
            <a:pPr marL="107950">
              <a:lnSpc>
                <a:spcPct val="100000"/>
              </a:lnSpc>
              <a:spcBef>
                <a:spcPts val="10"/>
              </a:spcBef>
            </a:pPr>
            <a:r>
              <a:rPr sz="550" dirty="0">
                <a:solidFill>
                  <a:srgbClr val="FFFFFF"/>
                </a:solidFill>
                <a:latin typeface="Palatino Linotype"/>
                <a:cs typeface="Palatino Linotype"/>
              </a:rPr>
              <a:t>D</a:t>
            </a:r>
            <a:r>
              <a:rPr lang="fr-CA" sz="550" dirty="0">
                <a:solidFill>
                  <a:srgbClr val="FFFFFF"/>
                </a:solidFill>
                <a:latin typeface="Palatino Linotype"/>
                <a:cs typeface="Palatino Linotype"/>
              </a:rPr>
              <a:t>é</a:t>
            </a:r>
            <a:r>
              <a:rPr sz="550" dirty="0" err="1">
                <a:solidFill>
                  <a:srgbClr val="FFFFFF"/>
                </a:solidFill>
                <a:latin typeface="Palatino Linotype"/>
                <a:cs typeface="Palatino Linotype"/>
              </a:rPr>
              <a:t>monstration</a:t>
            </a:r>
            <a:endParaRPr sz="550" dirty="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0" y="465353"/>
            <a:ext cx="4608195" cy="296235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7239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70"/>
              </a:spcBef>
            </a:pPr>
            <a:r>
              <a:rPr sz="1450" spc="-50" dirty="0">
                <a:solidFill>
                  <a:srgbClr val="FFFFFF"/>
                </a:solidFill>
                <a:latin typeface="Times New Roman"/>
                <a:cs typeface="Times New Roman"/>
              </a:rPr>
              <a:t>Calcul</a:t>
            </a:r>
            <a:r>
              <a:rPr sz="14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35" dirty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14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10" dirty="0" err="1">
                <a:solidFill>
                  <a:srgbClr val="FFFFFF"/>
                </a:solidFill>
                <a:latin typeface="Times New Roman"/>
                <a:cs typeface="Times New Roman"/>
              </a:rPr>
              <a:t>probabilit</a:t>
            </a:r>
            <a:r>
              <a:rPr lang="fr-CA" sz="1450" spc="-10" dirty="0">
                <a:solidFill>
                  <a:srgbClr val="FFFFFF"/>
                </a:solidFill>
                <a:latin typeface="Times New Roman"/>
                <a:cs typeface="Times New Roman"/>
              </a:rPr>
              <a:t>é</a:t>
            </a:r>
            <a:r>
              <a:rPr sz="1450" spc="-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sz="1450" dirty="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5"/>
              <p:cNvSpPr txBox="1"/>
              <p:nvPr/>
            </p:nvSpPr>
            <p:spPr>
              <a:xfrm>
                <a:off x="288645" y="867740"/>
                <a:ext cx="4073805" cy="2037736"/>
              </a:xfrm>
              <a:prstGeom prst="rect">
                <a:avLst/>
              </a:prstGeom>
            </p:spPr>
            <p:txBody>
              <a:bodyPr vert="horz" wrap="square" lIns="0" tIns="29209" rIns="0" bIns="0" rtlCol="0">
                <a:spAutoFit/>
              </a:bodyPr>
              <a:lstStyle/>
              <a:p>
                <a:pPr marL="208915" marR="233679" indent="-171450">
                  <a:spcBef>
                    <a:spcPts val="229"/>
                  </a:spcBef>
                  <a:buFont typeface="Arial" panose="020B0604020202020204" pitchFamily="34" charset="0"/>
                  <a:buChar char="•"/>
                </a:pPr>
                <a:r>
                  <a:rPr lang="fr-CA" sz="1600" spc="-4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Soit</a:t>
                </a:r>
                <a:r>
                  <a:rPr lang="fr-CA" sz="1600" spc="65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fr-CA" sz="1600" i="1" spc="-5" smtClean="0">
                        <a:latin typeface="Cambria Math" panose="02040503050406030204" pitchFamily="18" charset="0"/>
                        <a:cs typeface="Times New Roman"/>
                      </a:rPr>
                      <m:t>𝑋</m:t>
                    </m:r>
                  </m:oMath>
                </a14:m>
                <a:r>
                  <a:rPr lang="fr-CA" sz="1600" spc="25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 </a:t>
                </a:r>
                <a:r>
                  <a:rPr lang="fr-CA" sz="1600" spc="-5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une</a:t>
                </a:r>
                <a:r>
                  <a:rPr lang="fr-CA" sz="1600" spc="65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 </a:t>
                </a:r>
                <a:r>
                  <a:rPr lang="fr-CA" sz="1600" spc="-6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variable</a:t>
                </a:r>
                <a:r>
                  <a:rPr lang="fr-CA" sz="1600" spc="65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 </a:t>
                </a:r>
                <a:r>
                  <a:rPr lang="fr-CA" sz="1600" spc="-5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al</a:t>
                </a:r>
                <a:r>
                  <a:rPr lang="fr-CA" sz="1600" spc="5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é</a:t>
                </a:r>
                <a:r>
                  <a:rPr lang="fr-CA" sz="1600" spc="-15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atoire </a:t>
                </a:r>
                <a:r>
                  <a:rPr lang="fr-CA" sz="1600" spc="-4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repré</a:t>
                </a:r>
                <a:r>
                  <a:rPr lang="fr-CA" sz="1600" spc="5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sentant</a:t>
                </a:r>
                <a:r>
                  <a:rPr lang="fr-CA" sz="1600" spc="65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 </a:t>
                </a:r>
                <a:r>
                  <a:rPr lang="fr-CA" sz="1600" spc="-6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les</a:t>
                </a:r>
                <a:r>
                  <a:rPr lang="fr-CA" sz="1600" spc="65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 </a:t>
                </a:r>
                <a:r>
                  <a:rPr lang="fr-CA" sz="1600" spc="-6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nombres</a:t>
                </a:r>
                <a:r>
                  <a:rPr lang="fr-CA" sz="1600" spc="65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 </a:t>
                </a:r>
                <a:r>
                  <a:rPr lang="fr-CA" sz="1600" spc="-1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réels </a:t>
                </a:r>
                <a:r>
                  <a:rPr lang="fr-CA" sz="1600" spc="-285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 </a:t>
                </a:r>
                <a:r>
                  <a:rPr lang="fr-CA" sz="1600" spc="-45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positifs</a:t>
                </a:r>
                <a:r>
                  <a:rPr lang="fr-CA" sz="1600" spc="6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 </a:t>
                </a:r>
                <a:r>
                  <a:rPr lang="fr-CA" sz="1600" spc="-4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ayant</a:t>
                </a:r>
                <a:r>
                  <a:rPr lang="fr-CA" sz="1600" spc="65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 </a:t>
                </a:r>
                <a:r>
                  <a:rPr lang="fr-CA" sz="1600" spc="-5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une</a:t>
                </a:r>
                <a:r>
                  <a:rPr lang="fr-CA" sz="1600" spc="65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 </a:t>
                </a:r>
                <a:r>
                  <a:rPr lang="fr-CA" sz="1600" spc="-4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distribution</a:t>
                </a:r>
                <a:r>
                  <a:rPr lang="fr-CA" sz="1600" spc="65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 </a:t>
                </a:r>
                <a:r>
                  <a:rPr lang="fr-CA" sz="1600" spc="-45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invariante</a:t>
                </a:r>
                <a:r>
                  <a:rPr lang="fr-CA" sz="1600" spc="65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 </a:t>
                </a:r>
                <a:r>
                  <a:rPr lang="fr-CA" sz="1600" spc="-55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aux</a:t>
                </a:r>
                <a:r>
                  <a:rPr lang="fr-CA" sz="1600" spc="65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 </a:t>
                </a:r>
                <a:r>
                  <a:rPr lang="fr-CA" sz="1600" spc="-4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changements </a:t>
                </a:r>
                <a:r>
                  <a:rPr lang="fr-CA" sz="1600" spc="-35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 </a:t>
                </a:r>
                <a:r>
                  <a:rPr lang="fr-CA" sz="1600" spc="-15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d’échelle.</a:t>
                </a:r>
                <a:endParaRPr lang="fr-CA" sz="1600" dirty="0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endParaRPr>
              </a:p>
              <a:p>
                <a:pPr marL="208915" marR="30480" indent="-171450">
                  <a:spcBef>
                    <a:spcPts val="315"/>
                  </a:spcBef>
                  <a:buFont typeface="Arial" panose="020B0604020202020204" pitchFamily="34" charset="0"/>
                  <a:buChar char="•"/>
                </a:pPr>
                <a:r>
                  <a:rPr lang="fr-CA" sz="1600" spc="-4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Soit</a:t>
                </a:r>
                <a:r>
                  <a:rPr lang="fr-CA" sz="1600" spc="45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fr-CA" sz="1600" i="1" spc="-5" smtClean="0">
                        <a:latin typeface="Cambria Math" panose="02040503050406030204" pitchFamily="18" charset="0"/>
                        <a:cs typeface="Times New Roman"/>
                      </a:rPr>
                      <m:t>𝑌</m:t>
                    </m:r>
                  </m:oMath>
                </a14:m>
                <a:r>
                  <a:rPr lang="fr-CA" sz="16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,</a:t>
                </a:r>
                <a:r>
                  <a:rPr lang="fr-CA" sz="1600" spc="45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 </a:t>
                </a:r>
                <a:r>
                  <a:rPr lang="fr-CA" sz="1600" spc="-5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la</a:t>
                </a:r>
                <a:r>
                  <a:rPr lang="fr-CA" sz="1600" spc="5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 </a:t>
                </a:r>
                <a:r>
                  <a:rPr lang="fr-CA" sz="1600" spc="-4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mantisse</a:t>
                </a:r>
                <a:r>
                  <a:rPr lang="fr-CA" sz="1600" spc="45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 </a:t>
                </a:r>
                <a:r>
                  <a:rPr lang="fr-CA" sz="1600" spc="-5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de</a:t>
                </a:r>
                <a:r>
                  <a:rPr lang="fr-CA" sz="1600" spc="45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fr-CA" sz="1600" i="1" spc="-5" smtClean="0">
                        <a:latin typeface="Cambria Math" panose="02040503050406030204" pitchFamily="18" charset="0"/>
                        <a:cs typeface="Times New Roman"/>
                      </a:rPr>
                      <m:t>𝑋</m:t>
                    </m:r>
                  </m:oMath>
                </a14:m>
                <a:r>
                  <a:rPr lang="fr-CA" sz="1600" spc="-105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 </a:t>
                </a:r>
                <a:r>
                  <a:rPr lang="fr-CA" sz="16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.</a:t>
                </a:r>
                <a:r>
                  <a:rPr lang="fr-CA" sz="1600" spc="5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 </a:t>
                </a:r>
                <a:r>
                  <a:rPr lang="fr-CA" sz="1600" spc="-40" dirty="0">
                    <a:solidFill>
                      <a:schemeClr val="bg1">
                        <a:lumMod val="8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Soit</a:t>
                </a:r>
                <a:r>
                  <a:rPr lang="fr-CA" sz="1600" spc="45" dirty="0">
                    <a:solidFill>
                      <a:schemeClr val="bg1">
                        <a:lumMod val="8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fr-CA" sz="1600" i="1" spc="9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cs typeface="Times New Roman"/>
                      </a:rPr>
                      <m:t>𝑃</m:t>
                    </m:r>
                    <m:r>
                      <a:rPr lang="fr-CA" sz="1600" i="1" spc="9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fr-CA" sz="1600" i="1" spc="9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cs typeface="Times New Roman"/>
                      </a:rPr>
                      <m:t>𝑌</m:t>
                    </m:r>
                    <m:r>
                      <a:rPr lang="fr-CA" sz="1600" i="1" spc="65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)</m:t>
                    </m:r>
                  </m:oMath>
                </a14:m>
                <a:r>
                  <a:rPr lang="fr-CA" sz="1600" spc="-5" dirty="0">
                    <a:solidFill>
                      <a:schemeClr val="bg1">
                        <a:lumMod val="8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Lucida Sans Unicode"/>
                  </a:rPr>
                  <a:t> </a:t>
                </a:r>
                <a:r>
                  <a:rPr lang="fr-CA" sz="1600" spc="-50" dirty="0">
                    <a:solidFill>
                      <a:schemeClr val="bg1">
                        <a:lumMod val="8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la</a:t>
                </a:r>
                <a:r>
                  <a:rPr lang="fr-CA" sz="1600" spc="50" dirty="0">
                    <a:solidFill>
                      <a:schemeClr val="bg1">
                        <a:lumMod val="8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 </a:t>
                </a:r>
                <a:r>
                  <a:rPr lang="fr-CA" sz="1600" spc="-45" dirty="0">
                    <a:solidFill>
                      <a:schemeClr val="bg1">
                        <a:lumMod val="8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fonction</a:t>
                </a:r>
                <a:r>
                  <a:rPr lang="fr-CA" sz="1600" spc="45" dirty="0">
                    <a:solidFill>
                      <a:schemeClr val="bg1">
                        <a:lumMod val="8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 </a:t>
                </a:r>
                <a:r>
                  <a:rPr lang="fr-CA" sz="1600" spc="-50" dirty="0">
                    <a:solidFill>
                      <a:schemeClr val="bg1">
                        <a:lumMod val="8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de</a:t>
                </a:r>
                <a:r>
                  <a:rPr lang="fr-CA" sz="1600" spc="45" dirty="0">
                    <a:solidFill>
                      <a:schemeClr val="bg1">
                        <a:lumMod val="8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 </a:t>
                </a:r>
                <a:r>
                  <a:rPr lang="fr-CA" sz="1600" spc="-5" dirty="0">
                    <a:solidFill>
                      <a:schemeClr val="bg1">
                        <a:lumMod val="8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densité</a:t>
                </a:r>
                <a:r>
                  <a:rPr lang="fr-CA" sz="1600" spc="55" dirty="0">
                    <a:solidFill>
                      <a:schemeClr val="bg1">
                        <a:lumMod val="8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 </a:t>
                </a:r>
                <a:r>
                  <a:rPr lang="fr-CA" sz="1600" spc="-50" dirty="0">
                    <a:solidFill>
                      <a:schemeClr val="bg1">
                        <a:lumMod val="8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de </a:t>
                </a:r>
                <a:r>
                  <a:rPr lang="fr-CA" sz="1600" spc="-285" dirty="0">
                    <a:solidFill>
                      <a:schemeClr val="bg1">
                        <a:lumMod val="8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fr-CA" sz="1600" i="1" spc="-5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cs typeface="Times New Roman"/>
                      </a:rPr>
                      <m:t>𝑌</m:t>
                    </m:r>
                  </m:oMath>
                </a14:m>
                <a:r>
                  <a:rPr lang="fr-CA" sz="1600" spc="-65" dirty="0">
                    <a:solidFill>
                      <a:schemeClr val="bg1">
                        <a:lumMod val="8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 </a:t>
                </a:r>
                <a:r>
                  <a:rPr lang="fr-CA" sz="1600" dirty="0">
                    <a:solidFill>
                      <a:schemeClr val="bg1">
                        <a:lumMod val="8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.</a:t>
                </a:r>
                <a:r>
                  <a:rPr lang="fr-CA" sz="1600" spc="60" dirty="0">
                    <a:solidFill>
                      <a:schemeClr val="bg1">
                        <a:lumMod val="8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 </a:t>
                </a:r>
                <a:r>
                  <a:rPr lang="fr-CA" sz="1600" spc="-55" dirty="0">
                    <a:solidFill>
                      <a:schemeClr val="bg1">
                        <a:lumMod val="8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On</a:t>
                </a:r>
                <a:r>
                  <a:rPr lang="fr-CA" sz="1600" spc="60" dirty="0">
                    <a:solidFill>
                      <a:schemeClr val="bg1">
                        <a:lumMod val="8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 </a:t>
                </a:r>
                <a:r>
                  <a:rPr lang="fr-CA" sz="1600" spc="-50" dirty="0">
                    <a:solidFill>
                      <a:schemeClr val="bg1">
                        <a:lumMod val="8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associe à</a:t>
                </a:r>
                <a:r>
                  <a:rPr lang="fr-CA" sz="1600" spc="200" dirty="0">
                    <a:solidFill>
                      <a:schemeClr val="bg1">
                        <a:lumMod val="8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fr-CA" sz="1600" i="1" spc="11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cs typeface="Times New Roman"/>
                      </a:rPr>
                      <m:t>𝑃</m:t>
                    </m:r>
                  </m:oMath>
                </a14:m>
                <a:r>
                  <a:rPr lang="fr-CA" sz="1600" spc="110" dirty="0">
                    <a:solidFill>
                      <a:schemeClr val="bg1">
                        <a:lumMod val="8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,</a:t>
                </a:r>
                <a:r>
                  <a:rPr lang="fr-CA" sz="1600" spc="65" dirty="0">
                    <a:solidFill>
                      <a:schemeClr val="bg1">
                        <a:lumMod val="8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 </a:t>
                </a:r>
                <a:r>
                  <a:rPr lang="fr-CA" sz="1600" spc="-50" dirty="0">
                    <a:solidFill>
                      <a:schemeClr val="bg1">
                        <a:lumMod val="8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la</a:t>
                </a:r>
                <a:r>
                  <a:rPr lang="fr-CA" sz="1600" spc="60" dirty="0">
                    <a:solidFill>
                      <a:schemeClr val="bg1">
                        <a:lumMod val="8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 </a:t>
                </a:r>
                <a:r>
                  <a:rPr lang="fr-CA" sz="1600" spc="-45" dirty="0">
                    <a:solidFill>
                      <a:schemeClr val="bg1">
                        <a:lumMod val="8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fonction</a:t>
                </a:r>
                <a:r>
                  <a:rPr lang="fr-CA" sz="1600" spc="65" dirty="0">
                    <a:solidFill>
                      <a:schemeClr val="bg1">
                        <a:lumMod val="8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 </a:t>
                </a:r>
                <a:r>
                  <a:rPr lang="fr-CA" sz="1600" spc="-50" dirty="0">
                    <a:solidFill>
                      <a:schemeClr val="bg1">
                        <a:lumMod val="8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de</a:t>
                </a:r>
                <a:r>
                  <a:rPr lang="fr-CA" sz="1600" spc="60" dirty="0">
                    <a:solidFill>
                      <a:schemeClr val="bg1">
                        <a:lumMod val="8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 </a:t>
                </a:r>
                <a:r>
                  <a:rPr lang="fr-CA" sz="1600" spc="20" dirty="0">
                    <a:solidFill>
                      <a:schemeClr val="bg1">
                        <a:lumMod val="8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r</a:t>
                </a:r>
                <a:r>
                  <a:rPr lang="fr-CA" sz="1600" spc="15" dirty="0">
                    <a:solidFill>
                      <a:schemeClr val="bg1">
                        <a:lumMod val="8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é</a:t>
                </a:r>
                <a:r>
                  <a:rPr lang="fr-CA" sz="1600" spc="-20" dirty="0">
                    <a:solidFill>
                      <a:schemeClr val="bg1">
                        <a:lumMod val="8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partition</a:t>
                </a:r>
                <a:r>
                  <a:rPr lang="fr-CA" sz="1600" spc="65" dirty="0">
                    <a:solidFill>
                      <a:schemeClr val="bg1">
                        <a:lumMod val="8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 </a:t>
                </a:r>
                <a:r>
                  <a:rPr lang="fr-CA" sz="1600" spc="-45" dirty="0">
                    <a:solidFill>
                      <a:schemeClr val="bg1">
                        <a:lumMod val="8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suivante</a:t>
                </a:r>
                <a:r>
                  <a:rPr lang="fr-CA" sz="1600" spc="60" dirty="0">
                    <a:solidFill>
                      <a:schemeClr val="bg1">
                        <a:lumMod val="8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 </a:t>
                </a:r>
                <a:r>
                  <a:rPr lang="fr-CA" sz="1600" spc="-35" dirty="0">
                    <a:solidFill>
                      <a:schemeClr val="bg1">
                        <a:lumMod val="8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:</a:t>
                </a:r>
                <a:endParaRPr lang="fr-CA" sz="1600" dirty="0">
                  <a:solidFill>
                    <a:schemeClr val="bg1">
                      <a:lumMod val="8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endParaRPr>
              </a:p>
              <a:p>
                <a:pPr marL="1227455">
                  <a:spcBef>
                    <a:spcPts val="29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600" i="1" spc="60" smtClean="0">
                          <a:latin typeface="Cambria Math" panose="02040503050406030204" pitchFamily="18" charset="0"/>
                          <a:cs typeface="Times New Roman"/>
                        </a:rPr>
                        <m:t>𝐹</m:t>
                      </m:r>
                      <m:r>
                        <a:rPr lang="fr-CA" sz="1600" i="1" spc="-105" smtClean="0"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>
                        <a:rPr lang="fr-CA" sz="1600" i="1" spc="60">
                          <a:latin typeface="Cambria Math" panose="02040503050406030204" pitchFamily="18" charset="0"/>
                          <a:cs typeface="Lucida Sans Unicode"/>
                        </a:rPr>
                        <m:t>(</m:t>
                      </m:r>
                      <m:r>
                        <a:rPr lang="fr-CA" sz="1600" i="1" spc="110">
                          <a:latin typeface="Cambria Math" panose="02040503050406030204" pitchFamily="18" charset="0"/>
                          <a:cs typeface="Times New Roman"/>
                        </a:rPr>
                        <m:t>𝑦</m:t>
                      </m:r>
                      <m:r>
                        <a:rPr lang="fr-CA" sz="1600" i="1" spc="65">
                          <a:latin typeface="Cambria Math" panose="02040503050406030204" pitchFamily="18" charset="0"/>
                          <a:cs typeface="Lucida Sans Unicode"/>
                        </a:rPr>
                        <m:t>)</m:t>
                      </m:r>
                      <m:r>
                        <a:rPr lang="fr-CA" sz="1600" i="1" spc="-45">
                          <a:latin typeface="Cambria Math" panose="02040503050406030204" pitchFamily="18" charset="0"/>
                          <a:cs typeface="Lucida Sans Unicode"/>
                        </a:rPr>
                        <m:t> </m:t>
                      </m:r>
                      <m:r>
                        <a:rPr lang="fr-CA" sz="1600" i="1" spc="-30">
                          <a:latin typeface="Cambria Math" panose="02040503050406030204" pitchFamily="18" charset="0"/>
                          <a:cs typeface="Lucida Sans Unicode"/>
                        </a:rPr>
                        <m:t>=</m:t>
                      </m:r>
                      <m:r>
                        <a:rPr lang="fr-CA" sz="1600" i="1" spc="-50">
                          <a:latin typeface="Cambria Math" panose="02040503050406030204" pitchFamily="18" charset="0"/>
                          <a:cs typeface="Lucida Sans Unicode"/>
                        </a:rPr>
                        <m:t> </m:t>
                      </m:r>
                      <m:r>
                        <a:rPr lang="fr-CA" sz="1600" i="1" spc="65">
                          <a:latin typeface="Cambria Math" panose="02040503050406030204" pitchFamily="18" charset="0"/>
                          <a:cs typeface="Times New Roman"/>
                        </a:rPr>
                        <m:t>𝑃𝑟𝑜</m:t>
                      </m:r>
                      <m:r>
                        <a:rPr lang="fr-CA" sz="1600" i="1" spc="100">
                          <a:latin typeface="Cambria Math" panose="02040503050406030204" pitchFamily="18" charset="0"/>
                          <a:cs typeface="Times New Roman"/>
                        </a:rPr>
                        <m:t>𝑏</m:t>
                      </m:r>
                      <m:r>
                        <a:rPr lang="fr-CA" sz="1600" i="1" spc="60">
                          <a:latin typeface="Cambria Math" panose="02040503050406030204" pitchFamily="18" charset="0"/>
                          <a:cs typeface="Lucida Sans Unicode"/>
                        </a:rPr>
                        <m:t>(</m:t>
                      </m:r>
                      <m:r>
                        <a:rPr lang="fr-CA" sz="1600" i="1" spc="-5">
                          <a:latin typeface="Cambria Math" panose="02040503050406030204" pitchFamily="18" charset="0"/>
                          <a:cs typeface="Times New Roman"/>
                        </a:rPr>
                        <m:t>𝑌</m:t>
                      </m:r>
                      <m:r>
                        <a:rPr lang="fr-CA" sz="1600" i="1" spc="204">
                          <a:latin typeface="Cambria Math" panose="02040503050406030204" pitchFamily="18" charset="0"/>
                          <a:cs typeface="Arial"/>
                        </a:rPr>
                        <m:t>&lt;</m:t>
                      </m:r>
                      <m:r>
                        <a:rPr lang="fr-CA" sz="1600" i="1" spc="110">
                          <a:latin typeface="Cambria Math" panose="02040503050406030204" pitchFamily="18" charset="0"/>
                          <a:cs typeface="Times New Roman"/>
                        </a:rPr>
                        <m:t>𝑦</m:t>
                      </m:r>
                      <m:r>
                        <a:rPr lang="fr-CA" sz="1600" i="1" spc="65">
                          <a:latin typeface="Cambria Math" panose="02040503050406030204" pitchFamily="18" charset="0"/>
                          <a:cs typeface="Lucida Sans Unicode"/>
                        </a:rPr>
                        <m:t>)</m:t>
                      </m:r>
                    </m:oMath>
                  </m:oMathPara>
                </a14:m>
                <a:endParaRPr lang="fr-CA" sz="1600" dirty="0">
                  <a:latin typeface="Cambria" panose="02040503050406030204" pitchFamily="18" charset="0"/>
                  <a:ea typeface="Cambria" panose="02040503050406030204" pitchFamily="18" charset="0"/>
                  <a:cs typeface="Lucida Sans Unicode"/>
                </a:endParaRPr>
              </a:p>
            </p:txBody>
          </p:sp>
        </mc:Choice>
        <mc:Fallback xmlns="">
          <p:sp>
            <p:nvSpPr>
              <p:cNvPr id="5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645" y="867740"/>
                <a:ext cx="4073805" cy="2037736"/>
              </a:xfrm>
              <a:prstGeom prst="rect">
                <a:avLst/>
              </a:prstGeom>
              <a:blipFill>
                <a:blip r:embed="rId2"/>
                <a:stretch>
                  <a:fillRect l="-1943" t="-1791" r="-1644" b="-358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object 6"/>
          <p:cNvGrpSpPr/>
          <p:nvPr/>
        </p:nvGrpSpPr>
        <p:grpSpPr>
          <a:xfrm>
            <a:off x="0" y="3329279"/>
            <a:ext cx="4608195" cy="127000"/>
            <a:chOff x="0" y="3329279"/>
            <a:chExt cx="4608195" cy="127000"/>
          </a:xfrm>
        </p:grpSpPr>
        <p:sp>
          <p:nvSpPr>
            <p:cNvPr id="7" name="object 7"/>
            <p:cNvSpPr/>
            <p:nvPr/>
          </p:nvSpPr>
          <p:spPr>
            <a:xfrm>
              <a:off x="0" y="3329279"/>
              <a:ext cx="2304415" cy="127000"/>
            </a:xfrm>
            <a:custGeom>
              <a:avLst/>
              <a:gdLst/>
              <a:ahLst/>
              <a:cxnLst/>
              <a:rect l="l" t="t" r="r" b="b"/>
              <a:pathLst>
                <a:path w="2304415" h="127000">
                  <a:moveTo>
                    <a:pt x="2303995" y="0"/>
                  </a:moveTo>
                  <a:lnTo>
                    <a:pt x="0" y="0"/>
                  </a:lnTo>
                  <a:lnTo>
                    <a:pt x="0" y="126720"/>
                  </a:lnTo>
                  <a:lnTo>
                    <a:pt x="2303995" y="12672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03995" y="3329279"/>
              <a:ext cx="2304415" cy="127000"/>
            </a:xfrm>
            <a:custGeom>
              <a:avLst/>
              <a:gdLst/>
              <a:ahLst/>
              <a:cxnLst/>
              <a:rect l="l" t="t" r="r" b="b"/>
              <a:pathLst>
                <a:path w="2304415" h="127000">
                  <a:moveTo>
                    <a:pt x="2303995" y="0"/>
                  </a:moveTo>
                  <a:lnTo>
                    <a:pt x="0" y="0"/>
                  </a:lnTo>
                  <a:lnTo>
                    <a:pt x="0" y="126720"/>
                  </a:lnTo>
                  <a:lnTo>
                    <a:pt x="2303995" y="12672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55"/>
              </a:lnSpc>
            </a:pPr>
            <a:r>
              <a:rPr spc="20" dirty="0"/>
              <a:t>Anik</a:t>
            </a:r>
            <a:r>
              <a:rPr spc="40" dirty="0"/>
              <a:t> </a:t>
            </a:r>
            <a:r>
              <a:rPr spc="35" dirty="0"/>
              <a:t>Trahan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55"/>
              </a:lnSpc>
            </a:pPr>
            <a:r>
              <a:rPr spc="40" dirty="0"/>
              <a:t>Le</a:t>
            </a:r>
            <a:r>
              <a:rPr spc="65" dirty="0"/>
              <a:t> 7</a:t>
            </a:r>
            <a:r>
              <a:rPr spc="70" dirty="0"/>
              <a:t> </a:t>
            </a:r>
            <a:r>
              <a:rPr spc="35" dirty="0"/>
              <a:t>malchanceux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E98167F-AD0F-494C-A4BE-5FB901DE9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718" y="312558"/>
            <a:ext cx="2365532" cy="424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5130" y="0"/>
            <a:ext cx="833755" cy="35920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1605" algn="r">
              <a:lnSpc>
                <a:spcPct val="100000"/>
              </a:lnSpc>
              <a:spcBef>
                <a:spcPts val="135"/>
              </a:spcBef>
            </a:pPr>
            <a:r>
              <a:rPr lang="fr-CA" sz="550" dirty="0">
                <a:solidFill>
                  <a:srgbClr val="7F7F7F"/>
                </a:solidFill>
                <a:latin typeface="Palatino Linotype"/>
                <a:cs typeface="Palatino Linotype"/>
              </a:rPr>
              <a:t>Table des matières</a:t>
            </a:r>
            <a:endParaRPr lang="fr-CA" sz="550" dirty="0">
              <a:latin typeface="Palatino Linotype"/>
              <a:cs typeface="Palatino Linotype"/>
            </a:endParaRPr>
          </a:p>
          <a:p>
            <a:pPr marL="12700" marR="5080" indent="363855" algn="r">
              <a:lnSpc>
                <a:spcPct val="101699"/>
              </a:lnSpc>
            </a:pPr>
            <a:r>
              <a:rPr lang="fr-CA" sz="550" dirty="0">
                <a:solidFill>
                  <a:srgbClr val="7F7F7F"/>
                </a:solidFill>
                <a:latin typeface="Palatino Linotype"/>
                <a:cs typeface="Palatino Linotype"/>
              </a:rPr>
              <a:t>Introduction  </a:t>
            </a:r>
            <a:r>
              <a:rPr lang="fr-CA" sz="550" dirty="0">
                <a:solidFill>
                  <a:srgbClr val="FFFFFF"/>
                </a:solidFill>
                <a:latin typeface="Palatino Linotype"/>
                <a:cs typeface="Palatino Linotype"/>
              </a:rPr>
              <a:t>Calcul des probabilités</a:t>
            </a:r>
            <a:endParaRPr lang="fr-CA" sz="550" dirty="0">
              <a:latin typeface="Palatino Linotype"/>
              <a:cs typeface="Palatino Linotype"/>
            </a:endParaRPr>
          </a:p>
          <a:p>
            <a:pPr marL="379730" algn="r">
              <a:lnSpc>
                <a:spcPct val="100000"/>
              </a:lnSpc>
              <a:spcBef>
                <a:spcPts val="10"/>
              </a:spcBef>
            </a:pPr>
            <a:r>
              <a:rPr lang="fr-CA" sz="550" dirty="0">
                <a:solidFill>
                  <a:srgbClr val="7F7F7F"/>
                </a:solidFill>
                <a:latin typeface="Palatino Linotype"/>
                <a:cs typeface="Palatino Linotype"/>
              </a:rPr>
              <a:t>Applications</a:t>
            </a:r>
            <a:endParaRPr lang="fr-CA" sz="550" dirty="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465455"/>
          </a:xfrm>
          <a:custGeom>
            <a:avLst/>
            <a:gdLst/>
            <a:ahLst/>
            <a:cxnLst/>
            <a:rect l="l" t="t" r="r" b="b"/>
            <a:pathLst>
              <a:path w="2304415" h="465455">
                <a:moveTo>
                  <a:pt x="2303995" y="0"/>
                </a:moveTo>
                <a:lnTo>
                  <a:pt x="0" y="0"/>
                </a:lnTo>
                <a:lnTo>
                  <a:pt x="0" y="465353"/>
                </a:lnTo>
                <a:lnTo>
                  <a:pt x="2303995" y="465353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99296" y="119106"/>
            <a:ext cx="667754" cy="18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fr-CA" sz="550" dirty="0">
                <a:solidFill>
                  <a:srgbClr val="9898D8"/>
                </a:solidFill>
                <a:latin typeface="Palatino Linotype"/>
                <a:cs typeface="Palatino Linotype"/>
              </a:rPr>
              <a:t>Définitions</a:t>
            </a:r>
            <a:endParaRPr lang="fr-CA" sz="550" dirty="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fr-CA" sz="550" dirty="0">
                <a:solidFill>
                  <a:srgbClr val="FFFFFF"/>
                </a:solidFill>
                <a:latin typeface="Palatino Linotype"/>
                <a:cs typeface="Palatino Linotype"/>
              </a:rPr>
              <a:t>Démonstration</a:t>
            </a:r>
            <a:endParaRPr lang="fr-CA" sz="550" dirty="0">
              <a:latin typeface="Palatino Linotype"/>
              <a:cs typeface="Palatino Linotyp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5"/>
              <p:cNvSpPr txBox="1"/>
              <p:nvPr/>
            </p:nvSpPr>
            <p:spPr>
              <a:xfrm>
                <a:off x="400050" y="582630"/>
                <a:ext cx="3911600" cy="1747914"/>
              </a:xfrm>
              <a:prstGeom prst="rect">
                <a:avLst/>
              </a:prstGeom>
            </p:spPr>
            <p:txBody>
              <a:bodyPr vert="horz" wrap="square" lIns="0" tIns="13970" rIns="0" bIns="0" rtlCol="0">
                <a:spAutoFit/>
              </a:bodyPr>
              <a:lstStyle/>
              <a:p>
                <a:pPr marL="247015" marR="68580" indent="-171450">
                  <a:spcBef>
                    <a:spcPts val="5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CA" sz="1200" b="0" i="1" spc="-30" smtClean="0">
                        <a:latin typeface="Cambria Math" panose="02040503050406030204" pitchFamily="18" charset="0"/>
                        <a:cs typeface="Times New Roman"/>
                      </a:rPr>
                      <m:t>𝑌</m:t>
                    </m:r>
                  </m:oMath>
                </a14:m>
                <a:r>
                  <a:rPr lang="fr-CA" sz="1200" spc="-30" dirty="0">
                    <a:latin typeface="+mj-lt"/>
                    <a:cs typeface="Times New Roman"/>
                  </a:rPr>
                  <a:t> est défini uniquement sur [1,10[.</a:t>
                </a:r>
              </a:p>
              <a:p>
                <a:pPr marL="247015" marR="68580" indent="-171450">
                  <a:spcBef>
                    <a:spcPts val="500"/>
                  </a:spcBef>
                  <a:buFont typeface="Arial" panose="020B0604020202020204" pitchFamily="34" charset="0"/>
                  <a:buChar char="•"/>
                </a:pPr>
                <a:r>
                  <a:rPr lang="fr-CA" sz="1200" spc="-30" dirty="0">
                    <a:latin typeface="+mj-lt"/>
                    <a:cs typeface="Times New Roman"/>
                  </a:rPr>
                  <a:t>On a :</a:t>
                </a:r>
              </a:p>
              <a:p>
                <a:pPr marL="75565" marR="68580" algn="ctr">
                  <a:spcBef>
                    <a:spcPts val="500"/>
                  </a:spcBef>
                </a:pPr>
                <a14:m>
                  <m:oMath xmlns:m="http://schemas.openxmlformats.org/officeDocument/2006/math">
                    <m:r>
                      <a:rPr lang="fr-CA" sz="1200" b="0" i="1" spc="-30" smtClean="0">
                        <a:latin typeface="Cambria Math" panose="02040503050406030204" pitchFamily="18" charset="0"/>
                        <a:cs typeface="Times New Roman"/>
                      </a:rPr>
                      <m:t>𝐹</m:t>
                    </m:r>
                    <m:d>
                      <m:dPr>
                        <m:ctrlPr>
                          <a:rPr lang="fr-CA" sz="1200" b="0" i="1" spc="-3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fr-CA" sz="1200" b="0" i="1" spc="-30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e>
                    </m:d>
                    <m:r>
                      <a:rPr lang="fr-CA" sz="1200" b="0" i="1" spc="-30" smtClean="0">
                        <a:latin typeface="Cambria Math" panose="02040503050406030204" pitchFamily="18" charset="0"/>
                        <a:cs typeface="Times New Roman"/>
                      </a:rPr>
                      <m:t>=0</m:t>
                    </m:r>
                  </m:oMath>
                </a14:m>
                <a:r>
                  <a:rPr lang="fr-CA" sz="1200" spc="-30" dirty="0">
                    <a:latin typeface="+mj-lt"/>
                    <a:cs typeface="Times New Roman"/>
                  </a:rPr>
                  <a:t> 	et         </a:t>
                </a:r>
                <a14:m>
                  <m:oMath xmlns:m="http://schemas.openxmlformats.org/officeDocument/2006/math">
                    <m:r>
                      <a:rPr lang="fr-CA" sz="1200" b="0" i="1" spc="-30" smtClean="0">
                        <a:latin typeface="Cambria Math" panose="02040503050406030204" pitchFamily="18" charset="0"/>
                        <a:cs typeface="Times New Roman"/>
                      </a:rPr>
                      <m:t>𝐹</m:t>
                    </m:r>
                    <m:d>
                      <m:dPr>
                        <m:ctrlPr>
                          <a:rPr lang="fr-CA" sz="1200" b="0" i="1" spc="-3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fr-CA" sz="1200" b="0" i="1" spc="-30" smtClean="0">
                            <a:latin typeface="Cambria Math" panose="02040503050406030204" pitchFamily="18" charset="0"/>
                            <a:cs typeface="Times New Roman"/>
                          </a:rPr>
                          <m:t>10</m:t>
                        </m:r>
                      </m:e>
                    </m:d>
                    <m:r>
                      <a:rPr lang="fr-CA" sz="1200" b="0" i="1" spc="-30" smtClean="0">
                        <a:latin typeface="Cambria Math" panose="02040503050406030204" pitchFamily="18" charset="0"/>
                        <a:cs typeface="Times New Roman"/>
                      </a:rPr>
                      <m:t>=1</m:t>
                    </m:r>
                  </m:oMath>
                </a14:m>
                <a:endParaRPr lang="fr-CA" sz="1200" spc="-30" dirty="0">
                  <a:latin typeface="+mj-lt"/>
                  <a:cs typeface="Times New Roman"/>
                </a:endParaRPr>
              </a:p>
              <a:p>
                <a:pPr marL="247015" marR="68580" indent="-171450">
                  <a:spcBef>
                    <a:spcPts val="500"/>
                  </a:spcBef>
                  <a:buFont typeface="Arial" panose="020B0604020202020204" pitchFamily="34" charset="0"/>
                  <a:buChar char="•"/>
                </a:pPr>
                <a:r>
                  <a:rPr lang="fr-CA" sz="1200" spc="-30" dirty="0">
                    <a:latin typeface="+mj-lt"/>
                    <a:cs typeface="Times New Roman"/>
                  </a:rPr>
                  <a:t>Pour un </a:t>
                </a:r>
                <a14:m>
                  <m:oMath xmlns:m="http://schemas.openxmlformats.org/officeDocument/2006/math">
                    <m:r>
                      <a:rPr lang="fr-CA" sz="1200" b="0" i="1" spc="-30" smtClean="0">
                        <a:latin typeface="Cambria Math" panose="02040503050406030204" pitchFamily="18" charset="0"/>
                        <a:cs typeface="Times New Roman"/>
                      </a:rPr>
                      <m:t>𝑦</m:t>
                    </m:r>
                  </m:oMath>
                </a14:m>
                <a:r>
                  <a:rPr lang="fr-CA" sz="1200" spc="-30" dirty="0">
                    <a:latin typeface="+mj-lt"/>
                    <a:cs typeface="Times New Roman"/>
                  </a:rPr>
                  <a:t> donné, on choisit </a:t>
                </a:r>
                <a14:m>
                  <m:oMath xmlns:m="http://schemas.openxmlformats.org/officeDocument/2006/math">
                    <m:r>
                      <a:rPr lang="fr-CA" sz="1200" b="0" i="1" spc="-30" smtClean="0">
                        <a:latin typeface="Cambria Math" panose="02040503050406030204" pitchFamily="18" charset="0"/>
                        <a:cs typeface="Times New Roman"/>
                      </a:rPr>
                      <m:t>𝑘</m:t>
                    </m:r>
                    <m:r>
                      <a:rPr lang="fr-CA" sz="1200" b="0" i="1" spc="-30" smtClean="0">
                        <a:latin typeface="Cambria Math" panose="02040503050406030204" pitchFamily="18" charset="0"/>
                        <a:cs typeface="Times New Roman"/>
                      </a:rPr>
                      <m:t>&gt;1</m:t>
                    </m:r>
                  </m:oMath>
                </a14:m>
                <a:r>
                  <a:rPr lang="fr-CA" sz="1200" spc="-30" dirty="0">
                    <a:latin typeface="+mj-lt"/>
                    <a:cs typeface="Times New Roman"/>
                  </a:rPr>
                  <a:t>, mais très près de 1 pour que la mantisse de </a:t>
                </a:r>
                <a14:m>
                  <m:oMath xmlns:m="http://schemas.openxmlformats.org/officeDocument/2006/math">
                    <m:r>
                      <a:rPr lang="fr-CA" sz="1200" b="0" i="1" spc="-30" smtClean="0">
                        <a:latin typeface="Cambria Math" panose="02040503050406030204" pitchFamily="18" charset="0"/>
                        <a:cs typeface="Times New Roman"/>
                      </a:rPr>
                      <m:t>𝑘𝑦</m:t>
                    </m:r>
                  </m:oMath>
                </a14:m>
                <a:r>
                  <a:rPr lang="fr-CA" sz="1200" spc="-30" dirty="0">
                    <a:latin typeface="+mj-lt"/>
                    <a:cs typeface="Times New Roman"/>
                  </a:rPr>
                  <a:t> soit </a:t>
                </a:r>
                <a14:m>
                  <m:oMath xmlns:m="http://schemas.openxmlformats.org/officeDocument/2006/math">
                    <m:r>
                      <a:rPr lang="fr-CA" sz="1200" b="0" i="1" spc="-30" smtClean="0">
                        <a:latin typeface="Cambria Math" panose="02040503050406030204" pitchFamily="18" charset="0"/>
                        <a:cs typeface="Times New Roman"/>
                      </a:rPr>
                      <m:t>𝑘𝑦</m:t>
                    </m:r>
                  </m:oMath>
                </a14:m>
                <a:r>
                  <a:rPr lang="fr-CA" sz="1200" spc="-30" dirty="0">
                    <a:latin typeface="+mj-lt"/>
                    <a:cs typeface="Times New Roman"/>
                  </a:rPr>
                  <a:t>. </a:t>
                </a:r>
              </a:p>
              <a:p>
                <a:pPr marL="75565" marR="68580">
                  <a:spcBef>
                    <a:spcPts val="5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200" b="0" i="1" smtClean="0">
                          <a:latin typeface="Cambria Math" panose="02040503050406030204" pitchFamily="18" charset="0"/>
                          <a:cs typeface="Times New Roman"/>
                        </a:rPr>
                        <m:t>𝑃</m:t>
                      </m:r>
                      <m:d>
                        <m:dPr>
                          <m:ctrlPr>
                            <a:rPr lang="fr-CA" sz="1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fr-CA" sz="1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1&lt;</m:t>
                          </m:r>
                          <m:r>
                            <a:rPr lang="fr-CA" sz="1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𝑌</m:t>
                          </m:r>
                          <m:r>
                            <a:rPr lang="fr-CA" sz="1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&lt;</m:t>
                          </m:r>
                          <m:r>
                            <a:rPr lang="fr-CA" sz="1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𝑦</m:t>
                          </m:r>
                        </m:e>
                      </m:d>
                      <m:r>
                        <m:rPr>
                          <m:aln/>
                        </m:rPr>
                        <a:rPr lang="fr-CA" sz="1200" b="0" i="1" smtClean="0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fr-CA" sz="1200" b="0" i="1" smtClean="0">
                          <a:latin typeface="Cambria Math" panose="02040503050406030204" pitchFamily="18" charset="0"/>
                          <a:cs typeface="Times New Roman"/>
                        </a:rPr>
                        <m:t>𝑃</m:t>
                      </m:r>
                      <m:r>
                        <a:rPr lang="fr-CA" sz="1200" b="0" i="1" smtClean="0"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fr-CA" sz="1200" b="0" i="1" smtClean="0">
                          <a:latin typeface="Cambria Math" panose="02040503050406030204" pitchFamily="18" charset="0"/>
                          <a:cs typeface="Times New Roman"/>
                        </a:rPr>
                        <m:t>𝑘</m:t>
                      </m:r>
                      <m:r>
                        <a:rPr lang="fr-CA" sz="1200" b="0" i="1" smtClean="0">
                          <a:latin typeface="Cambria Math" panose="02040503050406030204" pitchFamily="18" charset="0"/>
                          <a:cs typeface="Times New Roman"/>
                        </a:rPr>
                        <m:t>&lt;</m:t>
                      </m:r>
                      <m:r>
                        <a:rPr lang="fr-CA" sz="1200" b="0" i="1" smtClean="0">
                          <a:latin typeface="Cambria Math" panose="02040503050406030204" pitchFamily="18" charset="0"/>
                          <a:cs typeface="Times New Roman"/>
                        </a:rPr>
                        <m:t>𝑌</m:t>
                      </m:r>
                      <m:r>
                        <a:rPr lang="fr-CA" sz="1200" b="0" i="1" smtClean="0">
                          <a:latin typeface="Cambria Math" panose="02040503050406030204" pitchFamily="18" charset="0"/>
                          <a:cs typeface="Times New Roman"/>
                        </a:rPr>
                        <m:t>&lt;</m:t>
                      </m:r>
                      <m:r>
                        <a:rPr lang="fr-CA" sz="1200" b="0" i="1" smtClean="0">
                          <a:latin typeface="Cambria Math" panose="02040503050406030204" pitchFamily="18" charset="0"/>
                          <a:cs typeface="Times New Roman"/>
                        </a:rPr>
                        <m:t>𝑘𝑦</m:t>
                      </m:r>
                      <m:r>
                        <a:rPr lang="fr-CA" sz="1200" b="0" i="1" smtClean="0">
                          <a:latin typeface="Cambria Math" panose="02040503050406030204" pitchFamily="18" charset="0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fr-CA" sz="1200" dirty="0">
                  <a:latin typeface="+mj-lt"/>
                  <a:cs typeface="Times New Roman"/>
                </a:endParaRPr>
              </a:p>
              <a:p>
                <a:pPr marL="75565" marR="68580">
                  <a:spcBef>
                    <a:spcPts val="500"/>
                  </a:spcBef>
                </a:pPr>
                <a:r>
                  <a:rPr lang="fr-CA" sz="1200" dirty="0">
                    <a:latin typeface="+mj-lt"/>
                    <a:cs typeface="Times New Roman"/>
                  </a:rPr>
                  <a:t>Par hypothèse de l’invariance aux changement d’échelle et car </a:t>
                </a:r>
                <a14:m>
                  <m:oMath xmlns:m="http://schemas.openxmlformats.org/officeDocument/2006/math">
                    <m:r>
                      <a:rPr lang="fr-CA" sz="1200" i="1" dirty="0" smtClean="0">
                        <a:latin typeface="Cambria Math" panose="02040503050406030204" pitchFamily="18" charset="0"/>
                        <a:cs typeface="Times New Roman"/>
                      </a:rPr>
                      <m:t>𝑘</m:t>
                    </m:r>
                    <m:r>
                      <a:rPr lang="fr-CA" sz="1200" b="0" i="1" dirty="0" smtClean="0">
                        <a:latin typeface="Cambria Math" panose="02040503050406030204" pitchFamily="18" charset="0"/>
                        <a:cs typeface="Times New Roman"/>
                      </a:rPr>
                      <m:t>𝑦</m:t>
                    </m:r>
                    <m:r>
                      <a:rPr lang="fr-CA" sz="1200" b="0" i="1" dirty="0" smtClean="0">
                        <a:latin typeface="Cambria Math" panose="02040503050406030204" pitchFamily="18" charset="0"/>
                        <a:cs typeface="Times New Roman"/>
                      </a:rPr>
                      <m:t>&lt;10</m:t>
                    </m:r>
                  </m:oMath>
                </a14:m>
                <a:r>
                  <a:rPr lang="fr-CA" sz="1200" dirty="0">
                    <a:latin typeface="+mj-lt"/>
                    <a:cs typeface="Times New Roman"/>
                  </a:rPr>
                  <a:t>.</a:t>
                </a:r>
                <a:endParaRPr sz="1200" dirty="0">
                  <a:latin typeface="+mj-lt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" y="582630"/>
                <a:ext cx="3911600" cy="1747914"/>
              </a:xfrm>
              <a:prstGeom prst="rect">
                <a:avLst/>
              </a:prstGeom>
              <a:blipFill>
                <a:blip r:embed="rId2"/>
                <a:stretch>
                  <a:fillRect l="-624" t="-2098" b="-4545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bject 10"/>
          <p:cNvSpPr txBox="1"/>
          <p:nvPr/>
        </p:nvSpPr>
        <p:spPr>
          <a:xfrm>
            <a:off x="2527198" y="2303778"/>
            <a:ext cx="633095" cy="191770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0"/>
              </a:spcBef>
              <a:tabLst>
                <a:tab pos="556260" algn="l"/>
              </a:tabLst>
            </a:pPr>
            <a:r>
              <a:rPr sz="1100" spc="150" dirty="0">
                <a:latin typeface="Lucida Sans Unicode"/>
                <a:cs typeface="Lucida Sans Unicode"/>
              </a:rPr>
              <a:t> 	 </a:t>
            </a:r>
            <a:endParaRPr sz="1100">
              <a:latin typeface="Lucida Sans Unicode"/>
              <a:cs typeface="Lucida Sans Unicode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3329279"/>
            <a:ext cx="4608195" cy="127000"/>
            <a:chOff x="0" y="3329279"/>
            <a:chExt cx="4608195" cy="127000"/>
          </a:xfrm>
        </p:grpSpPr>
        <p:sp>
          <p:nvSpPr>
            <p:cNvPr id="15" name="object 15"/>
            <p:cNvSpPr/>
            <p:nvPr/>
          </p:nvSpPr>
          <p:spPr>
            <a:xfrm>
              <a:off x="0" y="3329279"/>
              <a:ext cx="2304415" cy="127000"/>
            </a:xfrm>
            <a:custGeom>
              <a:avLst/>
              <a:gdLst/>
              <a:ahLst/>
              <a:cxnLst/>
              <a:rect l="l" t="t" r="r" b="b"/>
              <a:pathLst>
                <a:path w="2304415" h="127000">
                  <a:moveTo>
                    <a:pt x="2303995" y="0"/>
                  </a:moveTo>
                  <a:lnTo>
                    <a:pt x="0" y="0"/>
                  </a:lnTo>
                  <a:lnTo>
                    <a:pt x="0" y="126720"/>
                  </a:lnTo>
                  <a:lnTo>
                    <a:pt x="2303995" y="12672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03995" y="3329279"/>
              <a:ext cx="2304415" cy="127000"/>
            </a:xfrm>
            <a:custGeom>
              <a:avLst/>
              <a:gdLst/>
              <a:ahLst/>
              <a:cxnLst/>
              <a:rect l="l" t="t" r="r" b="b"/>
              <a:pathLst>
                <a:path w="2304415" h="127000">
                  <a:moveTo>
                    <a:pt x="2303995" y="0"/>
                  </a:moveTo>
                  <a:lnTo>
                    <a:pt x="0" y="0"/>
                  </a:lnTo>
                  <a:lnTo>
                    <a:pt x="0" y="126720"/>
                  </a:lnTo>
                  <a:lnTo>
                    <a:pt x="2303995" y="12672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55"/>
              </a:lnSpc>
            </a:pPr>
            <a:r>
              <a:rPr spc="20" dirty="0"/>
              <a:t>Anik</a:t>
            </a:r>
            <a:r>
              <a:rPr spc="40" dirty="0"/>
              <a:t> </a:t>
            </a:r>
            <a:r>
              <a:rPr spc="35" dirty="0"/>
              <a:t>Trahan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55"/>
              </a:lnSpc>
            </a:pPr>
            <a:r>
              <a:rPr spc="40" dirty="0"/>
              <a:t>Le</a:t>
            </a:r>
            <a:r>
              <a:rPr spc="65" dirty="0"/>
              <a:t> 7</a:t>
            </a:r>
            <a:r>
              <a:rPr spc="70" dirty="0"/>
              <a:t> </a:t>
            </a:r>
            <a:r>
              <a:rPr spc="35" dirty="0"/>
              <a:t>malchanceux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5130" y="0"/>
            <a:ext cx="833755" cy="35920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1605" algn="r">
              <a:lnSpc>
                <a:spcPct val="100000"/>
              </a:lnSpc>
              <a:spcBef>
                <a:spcPts val="135"/>
              </a:spcBef>
            </a:pPr>
            <a:r>
              <a:rPr lang="fr-CA" sz="550" dirty="0">
                <a:solidFill>
                  <a:srgbClr val="7F7F7F"/>
                </a:solidFill>
                <a:latin typeface="Palatino Linotype"/>
                <a:cs typeface="Palatino Linotype"/>
              </a:rPr>
              <a:t>Table des matières</a:t>
            </a:r>
            <a:endParaRPr lang="fr-CA" sz="550" dirty="0">
              <a:latin typeface="Palatino Linotype"/>
              <a:cs typeface="Palatino Linotype"/>
            </a:endParaRPr>
          </a:p>
          <a:p>
            <a:pPr marL="12700" marR="5080" indent="363855" algn="r">
              <a:lnSpc>
                <a:spcPct val="101699"/>
              </a:lnSpc>
            </a:pPr>
            <a:r>
              <a:rPr lang="fr-CA" sz="550" dirty="0">
                <a:solidFill>
                  <a:srgbClr val="7F7F7F"/>
                </a:solidFill>
                <a:latin typeface="Palatino Linotype"/>
                <a:cs typeface="Palatino Linotype"/>
              </a:rPr>
              <a:t>Introduction  </a:t>
            </a:r>
            <a:r>
              <a:rPr lang="fr-CA" sz="550" dirty="0">
                <a:solidFill>
                  <a:srgbClr val="FFFFFF"/>
                </a:solidFill>
                <a:latin typeface="Palatino Linotype"/>
                <a:cs typeface="Palatino Linotype"/>
              </a:rPr>
              <a:t>Calcul des probabilités</a:t>
            </a:r>
            <a:endParaRPr lang="fr-CA" sz="550" dirty="0">
              <a:latin typeface="Palatino Linotype"/>
              <a:cs typeface="Palatino Linotype"/>
            </a:endParaRPr>
          </a:p>
          <a:p>
            <a:pPr marL="379730" algn="r">
              <a:lnSpc>
                <a:spcPct val="100000"/>
              </a:lnSpc>
              <a:spcBef>
                <a:spcPts val="10"/>
              </a:spcBef>
            </a:pPr>
            <a:r>
              <a:rPr lang="fr-CA" sz="550" dirty="0">
                <a:solidFill>
                  <a:srgbClr val="7F7F7F"/>
                </a:solidFill>
                <a:latin typeface="Palatino Linotype"/>
                <a:cs typeface="Palatino Linotype"/>
              </a:rPr>
              <a:t>Applications</a:t>
            </a:r>
            <a:endParaRPr lang="fr-CA" sz="550" dirty="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465455"/>
          </a:xfrm>
          <a:custGeom>
            <a:avLst/>
            <a:gdLst/>
            <a:ahLst/>
            <a:cxnLst/>
            <a:rect l="l" t="t" r="r" b="b"/>
            <a:pathLst>
              <a:path w="2304415" h="465455">
                <a:moveTo>
                  <a:pt x="2303995" y="0"/>
                </a:moveTo>
                <a:lnTo>
                  <a:pt x="0" y="0"/>
                </a:lnTo>
                <a:lnTo>
                  <a:pt x="0" y="465353"/>
                </a:lnTo>
                <a:lnTo>
                  <a:pt x="2303995" y="465353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99296" y="119106"/>
            <a:ext cx="667754" cy="18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fr-CA" sz="550" dirty="0">
                <a:solidFill>
                  <a:srgbClr val="9898D8"/>
                </a:solidFill>
                <a:latin typeface="Palatino Linotype"/>
                <a:cs typeface="Palatino Linotype"/>
              </a:rPr>
              <a:t>Définitions</a:t>
            </a:r>
            <a:endParaRPr lang="fr-CA" sz="550" dirty="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fr-CA" sz="550" dirty="0">
                <a:solidFill>
                  <a:srgbClr val="FFFFFF"/>
                </a:solidFill>
                <a:latin typeface="Palatino Linotype"/>
                <a:cs typeface="Palatino Linotype"/>
              </a:rPr>
              <a:t>Démonstration</a:t>
            </a:r>
            <a:endParaRPr lang="fr-CA" sz="550" dirty="0">
              <a:latin typeface="Palatino Linotype"/>
              <a:cs typeface="Palatino Linotyp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5"/>
              <p:cNvSpPr txBox="1"/>
              <p:nvPr/>
            </p:nvSpPr>
            <p:spPr>
              <a:xfrm>
                <a:off x="247650" y="582630"/>
                <a:ext cx="4064000" cy="2421368"/>
              </a:xfrm>
              <a:prstGeom prst="rect">
                <a:avLst/>
              </a:prstGeom>
            </p:spPr>
            <p:txBody>
              <a:bodyPr vert="horz" wrap="square" lIns="0" tIns="13970" rIns="0" bIns="0" rtlCol="0">
                <a:spAutoFit/>
              </a:bodyPr>
              <a:lstStyle/>
              <a:p>
                <a:pPr marL="747395">
                  <a:spcBef>
                    <a:spcPts val="11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200" i="1" dirty="0" smtClean="0">
                          <a:latin typeface="Cambria Math" panose="02040503050406030204" pitchFamily="18" charset="0"/>
                          <a:cs typeface="Times New Roman"/>
                        </a:rPr>
                        <m:t>𝑃𝑟𝑜</m:t>
                      </m:r>
                      <m:r>
                        <a:rPr lang="fr-CA" sz="1200" i="1" dirty="0">
                          <a:latin typeface="Cambria Math" panose="02040503050406030204" pitchFamily="18" charset="0"/>
                          <a:cs typeface="Times New Roman"/>
                        </a:rPr>
                        <m:t>𝑏</m:t>
                      </m:r>
                      <m:r>
                        <a:rPr lang="fr-CA" sz="1200" i="1" dirty="0">
                          <a:latin typeface="Cambria Math" panose="02040503050406030204" pitchFamily="18" charset="0"/>
                          <a:cs typeface="Lucida Sans Unicode"/>
                        </a:rPr>
                        <m:t>(</m:t>
                      </m:r>
                      <m:r>
                        <a:rPr lang="fr-CA" sz="1200" i="1" dirty="0"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a:rPr lang="fr-CA" sz="1200" i="1" dirty="0">
                          <a:latin typeface="Cambria Math" panose="02040503050406030204" pitchFamily="18" charset="0"/>
                          <a:cs typeface="Arial"/>
                        </a:rPr>
                        <m:t>&lt;</m:t>
                      </m:r>
                      <m:r>
                        <a:rPr lang="fr-CA" sz="1200" i="1" dirty="0">
                          <a:latin typeface="Cambria Math" panose="02040503050406030204" pitchFamily="18" charset="0"/>
                          <a:cs typeface="Times New Roman"/>
                        </a:rPr>
                        <m:t>𝑌</m:t>
                      </m:r>
                      <m:r>
                        <a:rPr lang="fr-CA" sz="1200" i="1" dirty="0">
                          <a:latin typeface="Cambria Math" panose="02040503050406030204" pitchFamily="18" charset="0"/>
                          <a:cs typeface="Arial"/>
                        </a:rPr>
                        <m:t>&lt;</m:t>
                      </m:r>
                      <m:r>
                        <a:rPr lang="fr-CA" sz="1200" i="1" dirty="0">
                          <a:latin typeface="Cambria Math" panose="02040503050406030204" pitchFamily="18" charset="0"/>
                          <a:cs typeface="Times New Roman"/>
                        </a:rPr>
                        <m:t>𝑦</m:t>
                      </m:r>
                      <m:r>
                        <a:rPr lang="fr-CA" sz="1200" i="1" dirty="0">
                          <a:latin typeface="Cambria Math" panose="02040503050406030204" pitchFamily="18" charset="0"/>
                          <a:cs typeface="Lucida Sans Unicode"/>
                        </a:rPr>
                        <m:t>) = </m:t>
                      </m:r>
                      <m:r>
                        <a:rPr lang="fr-CA" sz="1200" i="1" dirty="0">
                          <a:latin typeface="Cambria Math" panose="02040503050406030204" pitchFamily="18" charset="0"/>
                          <a:cs typeface="Times New Roman"/>
                        </a:rPr>
                        <m:t>𝑃𝑟𝑜𝑏</m:t>
                      </m:r>
                      <m:r>
                        <a:rPr lang="fr-CA" sz="1200" i="1" dirty="0">
                          <a:latin typeface="Cambria Math" panose="02040503050406030204" pitchFamily="18" charset="0"/>
                          <a:cs typeface="Lucida Sans Unicode"/>
                        </a:rPr>
                        <m:t>(</m:t>
                      </m:r>
                      <m:r>
                        <a:rPr lang="fr-CA" sz="1200" i="1" dirty="0">
                          <a:latin typeface="Cambria Math" panose="02040503050406030204" pitchFamily="18" charset="0"/>
                          <a:cs typeface="Times New Roman"/>
                        </a:rPr>
                        <m:t>𝑘</m:t>
                      </m:r>
                      <m:r>
                        <a:rPr lang="fr-CA" sz="1200" i="1" dirty="0">
                          <a:latin typeface="Cambria Math" panose="02040503050406030204" pitchFamily="18" charset="0"/>
                          <a:cs typeface="Times New Roman"/>
                        </a:rPr>
                        <m:t> &lt;</m:t>
                      </m:r>
                      <m:r>
                        <a:rPr lang="fr-CA" sz="1200" i="1" dirty="0">
                          <a:latin typeface="Cambria Math" panose="02040503050406030204" pitchFamily="18" charset="0"/>
                          <a:cs typeface="Times New Roman"/>
                        </a:rPr>
                        <m:t>𝑌</m:t>
                      </m:r>
                      <m:r>
                        <a:rPr lang="fr-CA" sz="1200" i="1" dirty="0">
                          <a:latin typeface="Cambria Math" panose="02040503050406030204" pitchFamily="18" charset="0"/>
                          <a:cs typeface="Arial"/>
                        </a:rPr>
                        <m:t>&lt;</m:t>
                      </m:r>
                      <m:r>
                        <a:rPr lang="fr-CA" sz="1200" i="1" dirty="0">
                          <a:latin typeface="Cambria Math" panose="02040503050406030204" pitchFamily="18" charset="0"/>
                          <a:cs typeface="Times New Roman"/>
                        </a:rPr>
                        <m:t>𝑘𝑦</m:t>
                      </m:r>
                      <m:r>
                        <a:rPr lang="fr-CA" sz="1200" i="1" dirty="0">
                          <a:latin typeface="Cambria Math" panose="02040503050406030204" pitchFamily="18" charset="0"/>
                          <a:cs typeface="Times New Roman"/>
                        </a:rPr>
                        <m:t> )</m:t>
                      </m:r>
                    </m:oMath>
                  </m:oMathPara>
                </a14:m>
                <a:endParaRPr lang="fr-CA" sz="1200" dirty="0">
                  <a:latin typeface="+mj-lt"/>
                  <a:cs typeface="Lucida Sans Unicode"/>
                </a:endParaRPr>
              </a:p>
              <a:p>
                <a:pPr marL="247015" marR="68580" indent="-171450">
                  <a:buFont typeface="Arial" panose="020B0604020202020204" pitchFamily="34" charset="0"/>
                  <a:buChar char="•"/>
                </a:pPr>
                <a:endParaRPr lang="fr-CA" sz="200" dirty="0">
                  <a:latin typeface="+mj-lt"/>
                  <a:cs typeface="Times New Roman"/>
                </a:endParaRPr>
              </a:p>
              <a:p>
                <a:pPr marL="247015" marR="68580" indent="-171450">
                  <a:buFont typeface="Arial" panose="020B0604020202020204" pitchFamily="34" charset="0"/>
                  <a:buChar char="•"/>
                </a:pPr>
                <a:r>
                  <a:rPr lang="fr-CA" sz="1200" dirty="0">
                    <a:latin typeface="+mj-lt"/>
                    <a:cs typeface="Times New Roman"/>
                  </a:rPr>
                  <a:t>À partir la fonction de répartition de la distribution de </a:t>
                </a:r>
                <a14:m>
                  <m:oMath xmlns:m="http://schemas.openxmlformats.org/officeDocument/2006/math">
                    <m:r>
                      <a:rPr lang="fr-CA" sz="1200" i="1" dirty="0" smtClean="0">
                        <a:latin typeface="Cambria Math" panose="02040503050406030204" pitchFamily="18" charset="0"/>
                        <a:cs typeface="Times New Roman"/>
                      </a:rPr>
                      <m:t>𝑌</m:t>
                    </m:r>
                  </m:oMath>
                </a14:m>
                <a:r>
                  <a:rPr lang="fr-CA" sz="1200" dirty="0">
                    <a:latin typeface="+mj-lt"/>
                    <a:cs typeface="Times New Roman"/>
                  </a:rPr>
                  <a:t> et de  cette équation, on obtient cette nouvelle équation :</a:t>
                </a:r>
              </a:p>
              <a:p>
                <a:pPr marL="76200">
                  <a:spcBef>
                    <a:spcPts val="19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200" i="1" dirty="0" smtClean="0">
                          <a:latin typeface="Cambria Math" panose="02040503050406030204" pitchFamily="18" charset="0"/>
                          <a:cs typeface="Times New Roman"/>
                        </a:rPr>
                        <m:t>𝐹</m:t>
                      </m:r>
                      <m:r>
                        <a:rPr lang="fr-CA" sz="1200" i="1" dirty="0" smtClean="0">
                          <a:latin typeface="Cambria Math" panose="02040503050406030204" pitchFamily="18" charset="0"/>
                          <a:cs typeface="Times New Roman"/>
                        </a:rPr>
                        <m:t> (</m:t>
                      </m:r>
                      <m:r>
                        <a:rPr lang="fr-CA" sz="1200" i="1" dirty="0">
                          <a:latin typeface="Cambria Math" panose="02040503050406030204" pitchFamily="18" charset="0"/>
                          <a:cs typeface="Times New Roman"/>
                        </a:rPr>
                        <m:t>𝑦</m:t>
                      </m:r>
                      <m:r>
                        <a:rPr lang="fr-CA" sz="1200" i="1" dirty="0">
                          <a:latin typeface="Cambria Math" panose="02040503050406030204" pitchFamily="18" charset="0"/>
                          <a:cs typeface="Lucida Sans Unicode"/>
                        </a:rPr>
                        <m:t>) − </m:t>
                      </m:r>
                      <m:r>
                        <a:rPr lang="fr-CA" sz="1200" i="1" dirty="0">
                          <a:latin typeface="Cambria Math" panose="02040503050406030204" pitchFamily="18" charset="0"/>
                          <a:cs typeface="Times New Roman"/>
                        </a:rPr>
                        <m:t>𝐹</m:t>
                      </m:r>
                      <m:r>
                        <a:rPr lang="fr-CA" sz="1200" i="1" dirty="0">
                          <a:latin typeface="Cambria Math" panose="02040503050406030204" pitchFamily="18" charset="0"/>
                          <a:cs typeface="Times New Roman"/>
                        </a:rPr>
                        <m:t> (1) = </m:t>
                      </m:r>
                      <m:r>
                        <a:rPr lang="fr-CA" sz="1200" i="1" dirty="0">
                          <a:latin typeface="Cambria Math" panose="02040503050406030204" pitchFamily="18" charset="0"/>
                          <a:cs typeface="Times New Roman"/>
                        </a:rPr>
                        <m:t>𝐹</m:t>
                      </m:r>
                      <m:r>
                        <a:rPr lang="fr-CA" sz="1200" i="1" dirty="0">
                          <a:latin typeface="Cambria Math" panose="02040503050406030204" pitchFamily="18" charset="0"/>
                          <a:cs typeface="Times New Roman"/>
                        </a:rPr>
                        <m:t> (</m:t>
                      </m:r>
                      <m:r>
                        <a:rPr lang="fr-CA" sz="1200" i="1" dirty="0">
                          <a:latin typeface="Cambria Math" panose="02040503050406030204" pitchFamily="18" charset="0"/>
                          <a:cs typeface="Times New Roman"/>
                        </a:rPr>
                        <m:t>𝑘𝑦</m:t>
                      </m:r>
                      <m:r>
                        <a:rPr lang="fr-CA" sz="1200" i="1" dirty="0">
                          <a:latin typeface="Cambria Math" panose="02040503050406030204" pitchFamily="18" charset="0"/>
                          <a:cs typeface="Times New Roman"/>
                        </a:rPr>
                        <m:t> ) − </m:t>
                      </m:r>
                      <m:r>
                        <a:rPr lang="fr-CA" sz="1200" i="1" dirty="0">
                          <a:latin typeface="Cambria Math" panose="02040503050406030204" pitchFamily="18" charset="0"/>
                          <a:cs typeface="Times New Roman"/>
                        </a:rPr>
                        <m:t>𝐹</m:t>
                      </m:r>
                      <m:r>
                        <a:rPr lang="fr-CA" sz="1200" i="1" dirty="0">
                          <a:latin typeface="Cambria Math" panose="02040503050406030204" pitchFamily="18" charset="0"/>
                          <a:cs typeface="Times New Roman"/>
                        </a:rPr>
                        <m:t> (</m:t>
                      </m:r>
                      <m:r>
                        <a:rPr lang="fr-CA" sz="1200" i="1" dirty="0">
                          <a:latin typeface="Cambria Math" panose="02040503050406030204" pitchFamily="18" charset="0"/>
                          <a:cs typeface="Times New Roman"/>
                        </a:rPr>
                        <m:t>𝑘</m:t>
                      </m:r>
                      <m:r>
                        <a:rPr lang="fr-CA" sz="1200" i="1" dirty="0">
                          <a:latin typeface="Cambria Math" panose="02040503050406030204" pitchFamily="18" charset="0"/>
                          <a:cs typeface="Lucida Sans Unicode"/>
                        </a:rPr>
                        <m:t>)</m:t>
                      </m:r>
                    </m:oMath>
                  </m:oMathPara>
                </a14:m>
                <a:endParaRPr lang="fr-CA" sz="1200" dirty="0">
                  <a:latin typeface="+mj-lt"/>
                  <a:cs typeface="Lucida Sans Unicode"/>
                </a:endParaRPr>
              </a:p>
              <a:p>
                <a:pPr marL="247650" indent="-171450">
                  <a:spcBef>
                    <a:spcPts val="215"/>
                  </a:spcBef>
                  <a:buFont typeface="Arial" panose="020B0604020202020204" pitchFamily="34" charset="0"/>
                  <a:buChar char="•"/>
                </a:pPr>
                <a:endParaRPr lang="fr-CA" sz="200" dirty="0">
                  <a:latin typeface="+mj-lt"/>
                  <a:cs typeface="Times New Roman"/>
                </a:endParaRPr>
              </a:p>
              <a:p>
                <a:pPr marL="247650" indent="-171450">
                  <a:spcBef>
                    <a:spcPts val="215"/>
                  </a:spcBef>
                  <a:buFont typeface="Arial" panose="020B0604020202020204" pitchFamily="34" charset="0"/>
                  <a:buChar char="•"/>
                </a:pPr>
                <a:r>
                  <a:rPr lang="fr-CA" sz="1200" dirty="0">
                    <a:latin typeface="+mj-lt"/>
                    <a:cs typeface="Times New Roman"/>
                  </a:rPr>
                  <a:t>En posant </a:t>
                </a:r>
                <a14:m>
                  <m:oMath xmlns:m="http://schemas.openxmlformats.org/officeDocument/2006/math">
                    <m:r>
                      <a:rPr lang="fr-CA" sz="1200" i="1" dirty="0" smtClean="0">
                        <a:latin typeface="Cambria Math" panose="02040503050406030204" pitchFamily="18" charset="0"/>
                        <a:cs typeface="Times New Roman"/>
                      </a:rPr>
                      <m:t>𝑘</m:t>
                    </m:r>
                    <m:r>
                      <a:rPr lang="fr-CA" sz="1200" i="1" dirty="0">
                        <a:latin typeface="Cambria Math" panose="02040503050406030204" pitchFamily="18" charset="0"/>
                        <a:cs typeface="Times New Roman"/>
                      </a:rPr>
                      <m:t>  </m:t>
                    </m:r>
                    <m:r>
                      <a:rPr lang="fr-CA" sz="1200" i="1" dirty="0">
                        <a:latin typeface="Cambria Math" panose="02040503050406030204" pitchFamily="18" charset="0"/>
                        <a:cs typeface="Lucida Sans Unicode"/>
                      </a:rPr>
                      <m:t>= </m:t>
                    </m:r>
                    <m:r>
                      <a:rPr lang="fr-CA" sz="1200" i="1" dirty="0">
                        <a:latin typeface="Cambria Math" panose="02040503050406030204" pitchFamily="18" charset="0"/>
                        <a:cs typeface="Times New Roman"/>
                      </a:rPr>
                      <m:t>1 </m:t>
                    </m:r>
                    <m:r>
                      <a:rPr lang="fr-CA" sz="1200" i="1" dirty="0">
                        <a:latin typeface="Cambria Math" panose="02040503050406030204" pitchFamily="18" charset="0"/>
                        <a:cs typeface="Lucida Sans Unicode"/>
                      </a:rPr>
                      <m:t>+</m:t>
                    </m:r>
                    <m:r>
                      <a:rPr lang="fr-CA" sz="1200" b="0" i="1" dirty="0" smtClean="0">
                        <a:latin typeface="Cambria Math" panose="02040503050406030204" pitchFamily="18" charset="0"/>
                        <a:cs typeface="Arial"/>
                      </a:rPr>
                      <m:t>h</m:t>
                    </m:r>
                  </m:oMath>
                </a14:m>
                <a:r>
                  <a:rPr lang="fr-CA" sz="1200" dirty="0">
                    <a:latin typeface="+mj-lt"/>
                    <a:cs typeface="Times New Roman"/>
                  </a:rPr>
                  <a:t>, </a:t>
                </a:r>
                <a14:m>
                  <m:oMath xmlns:m="http://schemas.openxmlformats.org/officeDocument/2006/math">
                    <m:r>
                      <a:rPr lang="fr-CA" sz="1200" b="0" i="1" dirty="0" smtClean="0">
                        <a:latin typeface="Cambria Math" panose="02040503050406030204" pitchFamily="18" charset="0"/>
                        <a:cs typeface="Arial"/>
                      </a:rPr>
                      <m:t>h</m:t>
                    </m:r>
                    <m:r>
                      <a:rPr lang="fr-CA" sz="1200" b="0" i="1" dirty="0" smtClean="0">
                        <a:latin typeface="Cambria Math" panose="02040503050406030204" pitchFamily="18" charset="0"/>
                        <a:cs typeface="Arial"/>
                      </a:rPr>
                      <m:t>&gt;0</m:t>
                    </m:r>
                  </m:oMath>
                </a14:m>
                <a:r>
                  <a:rPr lang="fr-CA" sz="1200" dirty="0">
                    <a:latin typeface="+mj-lt"/>
                    <a:cs typeface="Times New Roman"/>
                  </a:rPr>
                  <a:t>, on obtient :</a:t>
                </a:r>
              </a:p>
              <a:p>
                <a:pPr marL="76200">
                  <a:spcBef>
                    <a:spcPts val="215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200" i="1" dirty="0" smtClean="0">
                          <a:latin typeface="Cambria Math" panose="02040503050406030204" pitchFamily="18" charset="0"/>
                          <a:cs typeface="Times New Roman"/>
                        </a:rPr>
                        <m:t>𝐹</m:t>
                      </m:r>
                      <m:r>
                        <a:rPr lang="fr-CA" sz="1200" i="1" dirty="0" smtClean="0">
                          <a:latin typeface="Cambria Math" panose="02040503050406030204" pitchFamily="18" charset="0"/>
                          <a:cs typeface="Times New Roman"/>
                        </a:rPr>
                        <m:t> (</m:t>
                      </m:r>
                      <m:r>
                        <a:rPr lang="fr-CA" sz="1200" i="1" dirty="0">
                          <a:latin typeface="Cambria Math" panose="02040503050406030204" pitchFamily="18" charset="0"/>
                          <a:cs typeface="Times New Roman"/>
                        </a:rPr>
                        <m:t>𝑦</m:t>
                      </m:r>
                      <m:r>
                        <a:rPr lang="fr-CA" sz="1200" i="1" dirty="0">
                          <a:latin typeface="Cambria Math" panose="02040503050406030204" pitchFamily="18" charset="0"/>
                          <a:cs typeface="Lucida Sans Unicode"/>
                        </a:rPr>
                        <m:t>) − </m:t>
                      </m:r>
                      <m:r>
                        <a:rPr lang="fr-CA" sz="1200" i="1" dirty="0">
                          <a:latin typeface="Cambria Math" panose="02040503050406030204" pitchFamily="18" charset="0"/>
                          <a:cs typeface="Times New Roman"/>
                        </a:rPr>
                        <m:t>𝐹</m:t>
                      </m:r>
                      <m:r>
                        <a:rPr lang="fr-CA" sz="1200" i="1" dirty="0">
                          <a:latin typeface="Cambria Math" panose="02040503050406030204" pitchFamily="18" charset="0"/>
                          <a:cs typeface="Times New Roman"/>
                        </a:rPr>
                        <m:t> (1) = </m:t>
                      </m:r>
                      <m:r>
                        <a:rPr lang="fr-CA" sz="1200" i="1" dirty="0">
                          <a:latin typeface="Cambria Math" panose="02040503050406030204" pitchFamily="18" charset="0"/>
                          <a:cs typeface="Times New Roman"/>
                        </a:rPr>
                        <m:t>𝐹</m:t>
                      </m:r>
                      <m:r>
                        <a:rPr lang="fr-CA" sz="1200" i="1" dirty="0">
                          <a:latin typeface="Cambria Math" panose="02040503050406030204" pitchFamily="18" charset="0"/>
                          <a:cs typeface="Times New Roman"/>
                        </a:rPr>
                        <m:t>  </m:t>
                      </m:r>
                      <m:d>
                        <m:dPr>
                          <m:ctrlPr>
                            <a:rPr lang="fr-CA" sz="12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fr-CA" sz="1200" i="1" dirty="0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fr-CA" sz="1200" i="1" dirty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1 </m:t>
                              </m:r>
                              <m:r>
                                <a:rPr lang="fr-CA" sz="1200" i="1" dirty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+</m:t>
                              </m:r>
                              <m:r>
                                <a:rPr lang="fr-CA" sz="1200" b="0" i="1" dirty="0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h</m:t>
                              </m:r>
                            </m:e>
                          </m:d>
                          <m:r>
                            <a:rPr lang="fr-CA" sz="12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𝑦</m:t>
                          </m:r>
                        </m:e>
                      </m:d>
                      <m:r>
                        <a:rPr lang="fr-CA" sz="1200" i="1" baseline="50000" dirty="0">
                          <a:latin typeface="Cambria Math" panose="02040503050406030204" pitchFamily="18" charset="0"/>
                          <a:cs typeface="Times New Roman"/>
                        </a:rPr>
                        <m:t>  </m:t>
                      </m:r>
                      <m:r>
                        <a:rPr lang="fr-CA" sz="1200" i="1" dirty="0">
                          <a:latin typeface="Cambria Math" panose="02040503050406030204" pitchFamily="18" charset="0"/>
                          <a:cs typeface="Lucida Sans Unicode"/>
                        </a:rPr>
                        <m:t>− </m:t>
                      </m:r>
                      <m:r>
                        <a:rPr lang="fr-CA" sz="1200" i="1" dirty="0">
                          <a:latin typeface="Cambria Math" panose="02040503050406030204" pitchFamily="18" charset="0"/>
                          <a:cs typeface="Times New Roman"/>
                        </a:rPr>
                        <m:t>𝐹</m:t>
                      </m:r>
                      <m:r>
                        <a:rPr lang="fr-CA" sz="1200" i="1" dirty="0">
                          <a:latin typeface="Cambria Math" panose="02040503050406030204" pitchFamily="18" charset="0"/>
                          <a:cs typeface="Times New Roman"/>
                        </a:rPr>
                        <m:t> (1 +</m:t>
                      </m:r>
                      <m:r>
                        <a:rPr lang="fr-CA" sz="1200" b="0" i="1" dirty="0" smtClean="0">
                          <a:latin typeface="Cambria Math" panose="02040503050406030204" pitchFamily="18" charset="0"/>
                          <a:cs typeface="Arial"/>
                        </a:rPr>
                        <m:t>h</m:t>
                      </m:r>
                      <m:r>
                        <a:rPr lang="fr-CA" sz="1200" i="1" dirty="0">
                          <a:latin typeface="Cambria Math" panose="02040503050406030204" pitchFamily="18" charset="0"/>
                          <a:cs typeface="Lucida Sans Unicode"/>
                        </a:rPr>
                        <m:t>) </m:t>
                      </m:r>
                    </m:oMath>
                  </m:oMathPara>
                </a14:m>
                <a:endParaRPr lang="fr-CA" sz="1200" dirty="0">
                  <a:latin typeface="+mj-lt"/>
                  <a:cs typeface="Lucida Sans Unicode"/>
                </a:endParaRPr>
              </a:p>
              <a:p>
                <a:pPr marL="247650" indent="-171450">
                  <a:spcBef>
                    <a:spcPts val="215"/>
                  </a:spcBef>
                  <a:buFont typeface="Arial" panose="020B0604020202020204" pitchFamily="34" charset="0"/>
                  <a:buChar char="•"/>
                </a:pPr>
                <a:endParaRPr lang="fr-CA" sz="200" dirty="0">
                  <a:latin typeface="+mj-lt"/>
                  <a:cs typeface="Lucida Sans Unicode"/>
                </a:endParaRPr>
              </a:p>
              <a:p>
                <a:pPr marL="247650" indent="-171450">
                  <a:spcBef>
                    <a:spcPts val="215"/>
                  </a:spcBef>
                  <a:buFont typeface="Arial" panose="020B0604020202020204" pitchFamily="34" charset="0"/>
                  <a:buChar char="•"/>
                </a:pPr>
                <a:r>
                  <a:rPr lang="fr-CA" sz="1200" dirty="0">
                    <a:latin typeface="+mj-lt"/>
                    <a:cs typeface="Lucida Sans Unicode"/>
                  </a:rPr>
                  <a:t>On change des termes de place.</a:t>
                </a:r>
              </a:p>
              <a:p>
                <a:pPr marL="76200">
                  <a:spcBef>
                    <a:spcPts val="215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200" i="1" dirty="0" smtClean="0">
                          <a:solidFill>
                            <a:srgbClr val="3333B2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𝐹</m:t>
                      </m:r>
                      <m:r>
                        <a:rPr lang="fr-CA" sz="1200" i="1" dirty="0">
                          <a:solidFill>
                            <a:srgbClr val="3333B2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(</m:t>
                      </m:r>
                      <m:r>
                        <a:rPr lang="fr-CA" sz="1200" i="1" dirty="0">
                          <a:solidFill>
                            <a:srgbClr val="3333B2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a:rPr lang="fr-CA" sz="1200" b="0" i="1" dirty="0" smtClean="0">
                          <a:solidFill>
                            <a:srgbClr val="3333B2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r>
                        <a:rPr lang="fr-CA" sz="1200" b="0" i="1" dirty="0" smtClean="0">
                          <a:solidFill>
                            <a:srgbClr val="3333B2"/>
                          </a:solidFill>
                          <a:latin typeface="Cambria Math" panose="02040503050406030204" pitchFamily="18" charset="0"/>
                          <a:cs typeface="Arial"/>
                        </a:rPr>
                        <m:t>h</m:t>
                      </m:r>
                      <m:r>
                        <a:rPr lang="fr-CA" sz="1200" i="1" dirty="0">
                          <a:solidFill>
                            <a:srgbClr val="3333B2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)</m:t>
                      </m:r>
                      <m:r>
                        <a:rPr lang="fr-CA" sz="1200" i="1" dirty="0">
                          <a:latin typeface="Cambria Math" panose="02040503050406030204" pitchFamily="18" charset="0"/>
                          <a:cs typeface="Lucida Sans Unicode"/>
                        </a:rPr>
                        <m:t>−</m:t>
                      </m:r>
                      <m:r>
                        <a:rPr lang="fr-CA" sz="1200" i="1" dirty="0">
                          <a:latin typeface="Cambria Math" panose="02040503050406030204" pitchFamily="18" charset="0"/>
                          <a:cs typeface="Times New Roman"/>
                        </a:rPr>
                        <m:t>𝐹</m:t>
                      </m:r>
                      <m:r>
                        <a:rPr lang="fr-CA" sz="1200" i="1" dirty="0">
                          <a:latin typeface="Cambria Math" panose="02040503050406030204" pitchFamily="18" charset="0"/>
                          <a:cs typeface="Lucida Sans Unicode"/>
                        </a:rPr>
                        <m:t>(</m:t>
                      </m:r>
                      <m:r>
                        <a:rPr lang="fr-CA" sz="1200" i="1" dirty="0"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a:rPr lang="fr-CA" sz="1200" i="1" dirty="0">
                          <a:latin typeface="Cambria Math" panose="02040503050406030204" pitchFamily="18" charset="0"/>
                          <a:cs typeface="Lucida Sans Unicode"/>
                        </a:rPr>
                        <m:t>)=</m:t>
                      </m:r>
                      <m:r>
                        <a:rPr lang="fr-CA" sz="1200" i="1" dirty="0">
                          <a:latin typeface="Cambria Math" panose="02040503050406030204" pitchFamily="18" charset="0"/>
                          <a:cs typeface="Times New Roman"/>
                        </a:rPr>
                        <m:t>𝐹</m:t>
                      </m:r>
                      <m:d>
                        <m:dPr>
                          <m:ctrlPr>
                            <a:rPr lang="fr-CA" sz="12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fr-CA" sz="1200" i="1" dirty="0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fr-CA" sz="1200" i="1" dirty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1 </m:t>
                              </m:r>
                              <m:r>
                                <a:rPr lang="fr-CA" sz="1200" i="1" dirty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+</m:t>
                              </m:r>
                              <m:r>
                                <a:rPr lang="fr-CA" sz="1200" b="0" i="1" dirty="0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h</m:t>
                              </m:r>
                            </m:e>
                          </m:d>
                          <m:r>
                            <a:rPr lang="fr-CA" sz="12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𝑦</m:t>
                          </m:r>
                        </m:e>
                      </m:d>
                      <m:r>
                        <a:rPr lang="fr-CA" sz="1200" i="1" dirty="0" smtClean="0">
                          <a:solidFill>
                            <a:srgbClr val="3333B2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−</m:t>
                      </m:r>
                      <m:r>
                        <a:rPr lang="fr-CA" sz="1200" b="0" i="1" dirty="0" smtClean="0">
                          <a:solidFill>
                            <a:srgbClr val="3333B2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𝐹</m:t>
                      </m:r>
                      <m:r>
                        <a:rPr lang="fr-CA" sz="1200" b="0" i="1" dirty="0" smtClean="0">
                          <a:solidFill>
                            <a:srgbClr val="3333B2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(</m:t>
                      </m:r>
                      <m:r>
                        <a:rPr lang="fr-CA" sz="1200" b="0" i="1" dirty="0" smtClean="0">
                          <a:solidFill>
                            <a:srgbClr val="3333B2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𝑦</m:t>
                      </m:r>
                      <m:r>
                        <a:rPr lang="fr-CA" sz="1200" b="0" i="1" dirty="0" smtClean="0">
                          <a:solidFill>
                            <a:srgbClr val="3333B2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)</m:t>
                      </m:r>
                    </m:oMath>
                  </m:oMathPara>
                </a14:m>
                <a:endParaRPr lang="fr-CA" sz="1200" dirty="0">
                  <a:solidFill>
                    <a:srgbClr val="3333B2"/>
                  </a:solidFill>
                  <a:latin typeface="+mj-lt"/>
                  <a:cs typeface="Lucida Sans Unicode"/>
                </a:endParaRPr>
              </a:p>
              <a:p>
                <a:pPr marL="247650" indent="-171450">
                  <a:spcBef>
                    <a:spcPts val="215"/>
                  </a:spcBef>
                  <a:buFont typeface="Arial" panose="020B0604020202020204" pitchFamily="34" charset="0"/>
                  <a:buChar char="•"/>
                </a:pPr>
                <a:endParaRPr lang="fr-CA" sz="400" dirty="0">
                  <a:latin typeface="+mj-lt"/>
                  <a:cs typeface="Times New Roman"/>
                </a:endParaRPr>
              </a:p>
              <a:p>
                <a:pPr marL="247650" indent="-171450">
                  <a:spcBef>
                    <a:spcPts val="215"/>
                  </a:spcBef>
                  <a:buFont typeface="Arial" panose="020B0604020202020204" pitchFamily="34" charset="0"/>
                  <a:buChar char="•"/>
                </a:pPr>
                <a:r>
                  <a:rPr lang="fr-CA" sz="1200" dirty="0">
                    <a:latin typeface="+mj-lt"/>
                    <a:cs typeface="Times New Roman"/>
                  </a:rPr>
                  <a:t>En divisant par </a:t>
                </a:r>
                <a14:m>
                  <m:oMath xmlns:m="http://schemas.openxmlformats.org/officeDocument/2006/math">
                    <m:r>
                      <a:rPr lang="fr-CA" sz="1200" b="0" i="1" smtClean="0">
                        <a:latin typeface="Cambria Math" panose="02040503050406030204" pitchFamily="18" charset="0"/>
                        <a:cs typeface="Times New Roman"/>
                      </a:rPr>
                      <m:t>𝑦h</m:t>
                    </m:r>
                  </m:oMath>
                </a14:m>
                <a:r>
                  <a:rPr lang="fr-CA" sz="1200" dirty="0">
                    <a:latin typeface="+mj-lt"/>
                    <a:cs typeface="Times New Roman"/>
                  </a:rPr>
                  <a:t> de chaque côté</a:t>
                </a:r>
              </a:p>
              <a:p>
                <a:pPr marL="76200">
                  <a:spcBef>
                    <a:spcPts val="215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1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fr-CA" sz="1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𝐹</m:t>
                          </m:r>
                          <m:d>
                            <m:dPr>
                              <m:ctrlPr>
                                <a:rPr lang="fr-CA" sz="1200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fr-CA" sz="12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1+</m:t>
                              </m:r>
                              <m:r>
                                <a:rPr lang="fr-CA" sz="1200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h</m:t>
                              </m:r>
                            </m:e>
                          </m:d>
                          <m:r>
                            <a:rPr lang="fr-CA" sz="1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−</m:t>
                          </m:r>
                          <m:r>
                            <a:rPr lang="fr-CA" sz="1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𝐹</m:t>
                          </m:r>
                          <m:r>
                            <a:rPr lang="fr-CA" sz="1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(1)</m:t>
                          </m:r>
                        </m:num>
                        <m:den>
                          <m:r>
                            <a:rPr lang="fr-CA" sz="1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𝑦h</m:t>
                          </m:r>
                        </m:den>
                      </m:f>
                      <m:r>
                        <a:rPr lang="fr-CA" sz="1200" b="0" i="1" smtClean="0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fr-CA" sz="1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fr-CA" sz="1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𝐹</m:t>
                          </m:r>
                          <m:d>
                            <m:dPr>
                              <m:ctrlPr>
                                <a:rPr lang="fr-CA" sz="1200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fr-CA" sz="1200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𝑦</m:t>
                              </m:r>
                              <m:r>
                                <a:rPr lang="fr-CA" sz="1200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+</m:t>
                              </m:r>
                              <m:r>
                                <a:rPr lang="fr-CA" sz="1200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𝑦h</m:t>
                              </m:r>
                            </m:e>
                          </m:d>
                          <m:r>
                            <a:rPr lang="fr-CA" sz="1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−</m:t>
                          </m:r>
                          <m:r>
                            <a:rPr lang="fr-CA" sz="1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𝐹</m:t>
                          </m:r>
                          <m:r>
                            <a:rPr lang="fr-CA" sz="1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(</m:t>
                          </m:r>
                          <m:r>
                            <a:rPr lang="fr-CA" sz="1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𝑦</m:t>
                          </m:r>
                          <m:r>
                            <a:rPr lang="fr-CA" sz="1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)</m:t>
                          </m:r>
                        </m:num>
                        <m:den>
                          <m:r>
                            <a:rPr lang="fr-CA" sz="1200" i="1">
                              <a:latin typeface="Cambria Math" panose="02040503050406030204" pitchFamily="18" charset="0"/>
                              <a:cs typeface="Times New Roman"/>
                            </a:rPr>
                            <m:t>𝑦</m:t>
                          </m:r>
                          <m:r>
                            <a:rPr lang="fr-CA" sz="1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sz="1200" dirty="0">
                  <a:latin typeface="+mj-lt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" y="582630"/>
                <a:ext cx="4064000" cy="2421368"/>
              </a:xfrm>
              <a:prstGeom prst="rect">
                <a:avLst/>
              </a:prstGeom>
              <a:blipFill>
                <a:blip r:embed="rId2"/>
                <a:stretch>
                  <a:fillRect l="-450" b="-2015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bject 10"/>
          <p:cNvSpPr txBox="1"/>
          <p:nvPr/>
        </p:nvSpPr>
        <p:spPr>
          <a:xfrm>
            <a:off x="2527198" y="2303778"/>
            <a:ext cx="633095" cy="191770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0"/>
              </a:spcBef>
              <a:tabLst>
                <a:tab pos="556260" algn="l"/>
              </a:tabLst>
            </a:pPr>
            <a:r>
              <a:rPr sz="1100" spc="150" dirty="0">
                <a:latin typeface="Lucida Sans Unicode"/>
                <a:cs typeface="Lucida Sans Unicode"/>
              </a:rPr>
              <a:t> 	 </a:t>
            </a:r>
            <a:endParaRPr sz="1100">
              <a:latin typeface="Lucida Sans Unicode"/>
              <a:cs typeface="Lucida Sans Unicode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3329279"/>
            <a:ext cx="4608195" cy="127000"/>
            <a:chOff x="0" y="3329279"/>
            <a:chExt cx="4608195" cy="127000"/>
          </a:xfrm>
        </p:grpSpPr>
        <p:sp>
          <p:nvSpPr>
            <p:cNvPr id="15" name="object 15"/>
            <p:cNvSpPr/>
            <p:nvPr/>
          </p:nvSpPr>
          <p:spPr>
            <a:xfrm>
              <a:off x="0" y="3329279"/>
              <a:ext cx="2304415" cy="127000"/>
            </a:xfrm>
            <a:custGeom>
              <a:avLst/>
              <a:gdLst/>
              <a:ahLst/>
              <a:cxnLst/>
              <a:rect l="l" t="t" r="r" b="b"/>
              <a:pathLst>
                <a:path w="2304415" h="127000">
                  <a:moveTo>
                    <a:pt x="2303995" y="0"/>
                  </a:moveTo>
                  <a:lnTo>
                    <a:pt x="0" y="0"/>
                  </a:lnTo>
                  <a:lnTo>
                    <a:pt x="0" y="126720"/>
                  </a:lnTo>
                  <a:lnTo>
                    <a:pt x="2303995" y="12672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03995" y="3329279"/>
              <a:ext cx="2304415" cy="127000"/>
            </a:xfrm>
            <a:custGeom>
              <a:avLst/>
              <a:gdLst/>
              <a:ahLst/>
              <a:cxnLst/>
              <a:rect l="l" t="t" r="r" b="b"/>
              <a:pathLst>
                <a:path w="2304415" h="127000">
                  <a:moveTo>
                    <a:pt x="2303995" y="0"/>
                  </a:moveTo>
                  <a:lnTo>
                    <a:pt x="0" y="0"/>
                  </a:lnTo>
                  <a:lnTo>
                    <a:pt x="0" y="126720"/>
                  </a:lnTo>
                  <a:lnTo>
                    <a:pt x="2303995" y="12672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55"/>
              </a:lnSpc>
            </a:pPr>
            <a:r>
              <a:rPr spc="20" dirty="0"/>
              <a:t>Anik</a:t>
            </a:r>
            <a:r>
              <a:rPr spc="40" dirty="0"/>
              <a:t> </a:t>
            </a:r>
            <a:r>
              <a:rPr spc="35" dirty="0"/>
              <a:t>Trahan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55"/>
              </a:lnSpc>
            </a:pPr>
            <a:r>
              <a:rPr spc="40" dirty="0"/>
              <a:t>Le</a:t>
            </a:r>
            <a:r>
              <a:rPr spc="65" dirty="0"/>
              <a:t> 7</a:t>
            </a:r>
            <a:r>
              <a:rPr spc="70" dirty="0"/>
              <a:t> </a:t>
            </a:r>
            <a:r>
              <a:rPr spc="35" dirty="0"/>
              <a:t>malchanceux</a:t>
            </a:r>
          </a:p>
        </p:txBody>
      </p:sp>
    </p:spTree>
    <p:extLst>
      <p:ext uri="{BB962C8B-B14F-4D97-AF65-F5344CB8AC3E}">
        <p14:creationId xmlns:p14="http://schemas.microsoft.com/office/powerpoint/2010/main" val="1925907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5130" y="0"/>
            <a:ext cx="833755" cy="35920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1605" algn="just">
              <a:lnSpc>
                <a:spcPct val="100000"/>
              </a:lnSpc>
              <a:spcBef>
                <a:spcPts val="135"/>
              </a:spcBef>
            </a:pPr>
            <a:r>
              <a:rPr sz="550" spc="40" dirty="0">
                <a:solidFill>
                  <a:srgbClr val="FFFFFF"/>
                </a:solidFill>
                <a:latin typeface="Palatino Linotype"/>
                <a:cs typeface="Palatino Linotype"/>
              </a:rPr>
              <a:t>Table</a:t>
            </a:r>
            <a:r>
              <a:rPr sz="550" spc="6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550" spc="30" dirty="0">
                <a:solidFill>
                  <a:srgbClr val="FFFFFF"/>
                </a:solidFill>
                <a:latin typeface="Palatino Linotype"/>
                <a:cs typeface="Palatino Linotype"/>
              </a:rPr>
              <a:t>des</a:t>
            </a:r>
            <a:r>
              <a:rPr sz="550" spc="6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550" spc="60" dirty="0" err="1">
                <a:solidFill>
                  <a:srgbClr val="FFFFFF"/>
                </a:solidFill>
                <a:latin typeface="Palatino Linotype"/>
                <a:cs typeface="Palatino Linotype"/>
              </a:rPr>
              <a:t>mati</a:t>
            </a:r>
            <a:r>
              <a:rPr lang="fr-CA" sz="550" spc="60" dirty="0">
                <a:solidFill>
                  <a:srgbClr val="FFFFFF"/>
                </a:solidFill>
                <a:latin typeface="Palatino Linotype"/>
                <a:cs typeface="Palatino Linotype"/>
              </a:rPr>
              <a:t>è</a:t>
            </a:r>
            <a:r>
              <a:rPr sz="550" spc="55" dirty="0">
                <a:solidFill>
                  <a:srgbClr val="FFFFFF"/>
                </a:solidFill>
                <a:latin typeface="Palatino Linotype"/>
                <a:cs typeface="Palatino Linotype"/>
              </a:rPr>
              <a:t>res</a:t>
            </a:r>
            <a:endParaRPr sz="550" dirty="0">
              <a:latin typeface="Palatino Linotype"/>
              <a:cs typeface="Palatino Linotype"/>
            </a:endParaRPr>
          </a:p>
          <a:p>
            <a:pPr marL="12700" marR="5080" indent="363855" algn="just">
              <a:lnSpc>
                <a:spcPct val="101699"/>
              </a:lnSpc>
            </a:pPr>
            <a:r>
              <a:rPr sz="550" spc="30" dirty="0">
                <a:solidFill>
                  <a:srgbClr val="7F7F7F"/>
                </a:solidFill>
                <a:latin typeface="Palatino Linotype"/>
                <a:cs typeface="Palatino Linotype"/>
              </a:rPr>
              <a:t>Intr</a:t>
            </a:r>
            <a:r>
              <a:rPr sz="550" spc="55" dirty="0">
                <a:solidFill>
                  <a:srgbClr val="7F7F7F"/>
                </a:solidFill>
                <a:latin typeface="Palatino Linotype"/>
                <a:cs typeface="Palatino Linotype"/>
              </a:rPr>
              <a:t>o</a:t>
            </a:r>
            <a:r>
              <a:rPr sz="550" spc="30" dirty="0">
                <a:solidFill>
                  <a:srgbClr val="7F7F7F"/>
                </a:solidFill>
                <a:latin typeface="Palatino Linotype"/>
                <a:cs typeface="Palatino Linotype"/>
              </a:rPr>
              <a:t>duction </a:t>
            </a:r>
            <a:r>
              <a:rPr sz="550" spc="15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25" dirty="0" err="1">
                <a:solidFill>
                  <a:srgbClr val="7F7F7F"/>
                </a:solidFill>
                <a:latin typeface="Palatino Linotype"/>
                <a:cs typeface="Palatino Linotype"/>
              </a:rPr>
              <a:t>Calcul</a:t>
            </a:r>
            <a:r>
              <a:rPr sz="550" spc="60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30" dirty="0">
                <a:solidFill>
                  <a:srgbClr val="7F7F7F"/>
                </a:solidFill>
                <a:latin typeface="Palatino Linotype"/>
                <a:cs typeface="Palatino Linotype"/>
              </a:rPr>
              <a:t>des</a:t>
            </a:r>
            <a:r>
              <a:rPr sz="550" spc="65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40" dirty="0" err="1">
                <a:solidFill>
                  <a:srgbClr val="7F7F7F"/>
                </a:solidFill>
                <a:latin typeface="Palatino Linotype"/>
                <a:cs typeface="Palatino Linotype"/>
              </a:rPr>
              <a:t>probabilit</a:t>
            </a:r>
            <a:r>
              <a:rPr lang="fr-CA" sz="550" spc="40" dirty="0">
                <a:solidFill>
                  <a:srgbClr val="7F7F7F"/>
                </a:solidFill>
                <a:latin typeface="Palatino Linotype"/>
                <a:cs typeface="Palatino Linotype"/>
              </a:rPr>
              <a:t>é</a:t>
            </a:r>
            <a:r>
              <a:rPr sz="550" spc="45" dirty="0">
                <a:solidFill>
                  <a:srgbClr val="7F7F7F"/>
                </a:solidFill>
                <a:latin typeface="Palatino Linotype"/>
                <a:cs typeface="Palatino Linotype"/>
              </a:rPr>
              <a:t>s</a:t>
            </a:r>
            <a:endParaRPr sz="550" dirty="0">
              <a:latin typeface="Palatino Linotype"/>
              <a:cs typeface="Palatino Linotype"/>
            </a:endParaRPr>
          </a:p>
          <a:p>
            <a:pPr marL="379730">
              <a:lnSpc>
                <a:spcPct val="100000"/>
              </a:lnSpc>
              <a:spcBef>
                <a:spcPts val="10"/>
              </a:spcBef>
            </a:pPr>
            <a:r>
              <a:rPr sz="550" spc="25" dirty="0">
                <a:solidFill>
                  <a:srgbClr val="7F7F7F"/>
                </a:solidFill>
                <a:latin typeface="Palatino Linotype"/>
                <a:cs typeface="Palatino Linotype"/>
              </a:rPr>
              <a:t>Applications</a:t>
            </a:r>
            <a:endParaRPr sz="550" dirty="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465455"/>
          </a:xfrm>
          <a:custGeom>
            <a:avLst/>
            <a:gdLst/>
            <a:ahLst/>
            <a:cxnLst/>
            <a:rect l="l" t="t" r="r" b="b"/>
            <a:pathLst>
              <a:path w="2304415" h="465455">
                <a:moveTo>
                  <a:pt x="2303995" y="0"/>
                </a:moveTo>
                <a:lnTo>
                  <a:pt x="0" y="0"/>
                </a:lnTo>
                <a:lnTo>
                  <a:pt x="0" y="465353"/>
                </a:lnTo>
                <a:lnTo>
                  <a:pt x="2303995" y="465353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7294" y="709396"/>
            <a:ext cx="1805356" cy="189410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55" dirty="0">
                <a:solidFill>
                  <a:srgbClr val="3333B2"/>
                </a:solidFill>
                <a:latin typeface="Times New Roman"/>
                <a:cs typeface="Times New Roman"/>
              </a:rPr>
              <a:t>Table</a:t>
            </a:r>
            <a:r>
              <a:rPr sz="1200" spc="30" dirty="0">
                <a:solidFill>
                  <a:srgbClr val="3333B2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3333B2"/>
                </a:solidFill>
                <a:latin typeface="Times New Roman"/>
                <a:cs typeface="Times New Roman"/>
              </a:rPr>
              <a:t>des</a:t>
            </a:r>
            <a:r>
              <a:rPr sz="1200" spc="35" dirty="0">
                <a:solidFill>
                  <a:srgbClr val="3333B2"/>
                </a:solidFill>
                <a:latin typeface="Times New Roman"/>
                <a:cs typeface="Times New Roman"/>
              </a:rPr>
              <a:t> </a:t>
            </a:r>
            <a:r>
              <a:rPr sz="1200" spc="-10" dirty="0" err="1">
                <a:solidFill>
                  <a:srgbClr val="3333B2"/>
                </a:solidFill>
                <a:latin typeface="Times New Roman"/>
                <a:cs typeface="Times New Roman"/>
              </a:rPr>
              <a:t>mati</a:t>
            </a:r>
            <a:r>
              <a:rPr lang="fr-CA" sz="1200" spc="-10" dirty="0">
                <a:solidFill>
                  <a:srgbClr val="3333B2"/>
                </a:solidFill>
                <a:latin typeface="Times New Roman"/>
                <a:cs typeface="Times New Roman"/>
              </a:rPr>
              <a:t>è</a:t>
            </a:r>
            <a:r>
              <a:rPr sz="1200" spc="-10" dirty="0">
                <a:solidFill>
                  <a:srgbClr val="3333B2"/>
                </a:solidFill>
                <a:latin typeface="Times New Roman"/>
                <a:cs typeface="Times New Roman"/>
              </a:rPr>
              <a:t>res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 dirty="0">
              <a:latin typeface="Times New Roman"/>
              <a:cs typeface="Times New Roman"/>
            </a:endParaRPr>
          </a:p>
          <a:p>
            <a:pPr marL="12700">
              <a:lnSpc>
                <a:spcPts val="1400"/>
              </a:lnSpc>
              <a:spcBef>
                <a:spcPts val="5"/>
              </a:spcBef>
            </a:pPr>
            <a:r>
              <a:rPr sz="1200" spc="-35" dirty="0">
                <a:solidFill>
                  <a:srgbClr val="3333B2"/>
                </a:solidFill>
                <a:latin typeface="Times New Roman"/>
                <a:cs typeface="Times New Roman"/>
              </a:rPr>
              <a:t>Introduction</a:t>
            </a:r>
            <a:endParaRPr sz="1200" dirty="0">
              <a:latin typeface="Times New Roman"/>
              <a:cs typeface="Times New Roman"/>
            </a:endParaRPr>
          </a:p>
          <a:p>
            <a:pPr marL="219075" marR="5080">
              <a:lnSpc>
                <a:spcPts val="1350"/>
              </a:lnSpc>
              <a:spcBef>
                <a:spcPts val="75"/>
              </a:spcBef>
            </a:pPr>
            <a:r>
              <a:rPr sz="1200" spc="-65" dirty="0">
                <a:latin typeface="Times New Roman"/>
                <a:cs typeface="Times New Roman"/>
              </a:rPr>
              <a:t>Deviner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65" dirty="0">
                <a:latin typeface="Times New Roman"/>
                <a:cs typeface="Times New Roman"/>
              </a:rPr>
              <a:t>le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1</a:t>
            </a:r>
            <a:r>
              <a:rPr sz="1200" spc="-50" baseline="30000" dirty="0">
                <a:latin typeface="Times New Roman"/>
                <a:cs typeface="Times New Roman"/>
              </a:rPr>
              <a:t>er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chi</a:t>
            </a:r>
            <a:r>
              <a:rPr lang="fr-CA" sz="1200" spc="10" dirty="0" err="1">
                <a:latin typeface="Times New Roman"/>
                <a:cs typeface="Times New Roman"/>
              </a:rPr>
              <a:t>ff</a:t>
            </a:r>
            <a:r>
              <a:rPr sz="1200" spc="10" dirty="0">
                <a:latin typeface="Times New Roman"/>
                <a:cs typeface="Times New Roman"/>
              </a:rPr>
              <a:t>re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5" dirty="0">
                <a:latin typeface="Times New Roman"/>
                <a:cs typeface="Times New Roman"/>
              </a:rPr>
              <a:t>Historique</a:t>
            </a:r>
            <a:endParaRPr sz="1200" dirty="0">
              <a:latin typeface="Times New Roman"/>
              <a:cs typeface="Times New Roman"/>
            </a:endParaRPr>
          </a:p>
          <a:p>
            <a:pPr marL="12700" marR="128270">
              <a:lnSpc>
                <a:spcPts val="2570"/>
              </a:lnSpc>
              <a:spcBef>
                <a:spcPts val="245"/>
              </a:spcBef>
            </a:pPr>
            <a:r>
              <a:rPr sz="1200" spc="-65" dirty="0" err="1">
                <a:solidFill>
                  <a:srgbClr val="3333B2"/>
                </a:solidFill>
                <a:latin typeface="Times New Roman"/>
                <a:cs typeface="Times New Roman"/>
              </a:rPr>
              <a:t>Calcul</a:t>
            </a:r>
            <a:r>
              <a:rPr sz="1200" spc="45" dirty="0">
                <a:solidFill>
                  <a:srgbClr val="3333B2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3333B2"/>
                </a:solidFill>
                <a:latin typeface="Times New Roman"/>
                <a:cs typeface="Times New Roman"/>
              </a:rPr>
              <a:t>des</a:t>
            </a:r>
            <a:r>
              <a:rPr sz="1200" spc="45" dirty="0">
                <a:solidFill>
                  <a:srgbClr val="3333B2"/>
                </a:solidFill>
                <a:latin typeface="Times New Roman"/>
                <a:cs typeface="Times New Roman"/>
              </a:rPr>
              <a:t> </a:t>
            </a:r>
            <a:r>
              <a:rPr sz="1200" spc="-40" dirty="0" err="1">
                <a:solidFill>
                  <a:srgbClr val="3333B2"/>
                </a:solidFill>
                <a:latin typeface="Times New Roman"/>
                <a:cs typeface="Times New Roman"/>
              </a:rPr>
              <a:t>probabilit</a:t>
            </a:r>
            <a:r>
              <a:rPr lang="fr-CA" sz="1200" spc="-40" dirty="0">
                <a:solidFill>
                  <a:srgbClr val="3333B2"/>
                </a:solidFill>
                <a:latin typeface="Times New Roman"/>
                <a:cs typeface="Times New Roman"/>
              </a:rPr>
              <a:t>é</a:t>
            </a:r>
            <a:r>
              <a:rPr sz="1200" spc="35" dirty="0">
                <a:solidFill>
                  <a:srgbClr val="3333B2"/>
                </a:solidFill>
                <a:latin typeface="Times New Roman"/>
                <a:cs typeface="Times New Roman"/>
              </a:rPr>
              <a:t>s</a:t>
            </a:r>
            <a:endParaRPr sz="1200" dirty="0">
              <a:latin typeface="Times New Roman"/>
              <a:cs typeface="Times New Roman"/>
            </a:endParaRPr>
          </a:p>
          <a:p>
            <a:pPr marL="219075">
              <a:lnSpc>
                <a:spcPts val="1035"/>
              </a:lnSpc>
            </a:pPr>
            <a:r>
              <a:rPr lang="fr-CA" sz="1200" spc="5" dirty="0">
                <a:latin typeface="Times New Roman"/>
                <a:cs typeface="Times New Roman"/>
              </a:rPr>
              <a:t>Définition</a:t>
            </a:r>
            <a:r>
              <a:rPr sz="1200" spc="5" dirty="0">
                <a:latin typeface="Times New Roman"/>
                <a:cs typeface="Times New Roman"/>
              </a:rPr>
              <a:t>s</a:t>
            </a:r>
            <a:endParaRPr sz="1200" dirty="0">
              <a:latin typeface="Times New Roman"/>
              <a:cs typeface="Times New Roman"/>
            </a:endParaRPr>
          </a:p>
          <a:p>
            <a:pPr marL="219075">
              <a:lnSpc>
                <a:spcPts val="1395"/>
              </a:lnSpc>
            </a:pPr>
            <a:r>
              <a:rPr sz="1200" spc="-30" dirty="0">
                <a:latin typeface="Times New Roman"/>
                <a:cs typeface="Times New Roman"/>
              </a:rPr>
              <a:t>D</a:t>
            </a:r>
            <a:r>
              <a:rPr lang="fr-CA" sz="1200" spc="-30" dirty="0">
                <a:latin typeface="Times New Roman"/>
                <a:cs typeface="Times New Roman"/>
              </a:rPr>
              <a:t>é</a:t>
            </a:r>
            <a:r>
              <a:rPr sz="1200" spc="-20" dirty="0" err="1">
                <a:latin typeface="Times New Roman"/>
                <a:cs typeface="Times New Roman"/>
              </a:rPr>
              <a:t>monstration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55" dirty="0">
                <a:solidFill>
                  <a:srgbClr val="3333B2"/>
                </a:solidFill>
                <a:latin typeface="Times New Roman"/>
                <a:cs typeface="Times New Roman"/>
              </a:rPr>
              <a:t>Applications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3329279"/>
            <a:ext cx="4608195" cy="127000"/>
            <a:chOff x="0" y="3329279"/>
            <a:chExt cx="4608195" cy="127000"/>
          </a:xfrm>
        </p:grpSpPr>
        <p:sp>
          <p:nvSpPr>
            <p:cNvPr id="6" name="object 6"/>
            <p:cNvSpPr/>
            <p:nvPr/>
          </p:nvSpPr>
          <p:spPr>
            <a:xfrm>
              <a:off x="0" y="3329279"/>
              <a:ext cx="2304415" cy="127000"/>
            </a:xfrm>
            <a:custGeom>
              <a:avLst/>
              <a:gdLst/>
              <a:ahLst/>
              <a:cxnLst/>
              <a:rect l="l" t="t" r="r" b="b"/>
              <a:pathLst>
                <a:path w="2304415" h="127000">
                  <a:moveTo>
                    <a:pt x="2303995" y="0"/>
                  </a:moveTo>
                  <a:lnTo>
                    <a:pt x="0" y="0"/>
                  </a:lnTo>
                  <a:lnTo>
                    <a:pt x="0" y="126720"/>
                  </a:lnTo>
                  <a:lnTo>
                    <a:pt x="2303995" y="12672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03995" y="3329279"/>
              <a:ext cx="2304415" cy="127000"/>
            </a:xfrm>
            <a:custGeom>
              <a:avLst/>
              <a:gdLst/>
              <a:ahLst/>
              <a:cxnLst/>
              <a:rect l="l" t="t" r="r" b="b"/>
              <a:pathLst>
                <a:path w="2304415" h="127000">
                  <a:moveTo>
                    <a:pt x="2303995" y="0"/>
                  </a:moveTo>
                  <a:lnTo>
                    <a:pt x="0" y="0"/>
                  </a:lnTo>
                  <a:lnTo>
                    <a:pt x="0" y="126720"/>
                  </a:lnTo>
                  <a:lnTo>
                    <a:pt x="2303995" y="12672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55"/>
              </a:lnSpc>
            </a:pPr>
            <a:r>
              <a:rPr spc="20" dirty="0"/>
              <a:t>Anik</a:t>
            </a:r>
            <a:r>
              <a:rPr spc="40" dirty="0"/>
              <a:t> </a:t>
            </a:r>
            <a:r>
              <a:rPr spc="35" dirty="0"/>
              <a:t>Trahan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55"/>
              </a:lnSpc>
            </a:pPr>
            <a:r>
              <a:rPr spc="40" dirty="0"/>
              <a:t>Le</a:t>
            </a:r>
            <a:r>
              <a:rPr spc="65" dirty="0"/>
              <a:t> 7</a:t>
            </a:r>
            <a:r>
              <a:rPr spc="70" dirty="0"/>
              <a:t> </a:t>
            </a:r>
            <a:r>
              <a:rPr spc="35" dirty="0"/>
              <a:t>malchanceux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5130" y="0"/>
            <a:ext cx="833755" cy="35920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1605" algn="r">
              <a:lnSpc>
                <a:spcPct val="100000"/>
              </a:lnSpc>
              <a:spcBef>
                <a:spcPts val="135"/>
              </a:spcBef>
            </a:pPr>
            <a:r>
              <a:rPr lang="fr-CA" sz="550" dirty="0">
                <a:solidFill>
                  <a:srgbClr val="7F7F7F"/>
                </a:solidFill>
                <a:latin typeface="Palatino Linotype"/>
                <a:cs typeface="Palatino Linotype"/>
              </a:rPr>
              <a:t>Table des matières</a:t>
            </a:r>
            <a:endParaRPr lang="fr-CA" sz="550" dirty="0">
              <a:latin typeface="Palatino Linotype"/>
              <a:cs typeface="Palatino Linotype"/>
            </a:endParaRPr>
          </a:p>
          <a:p>
            <a:pPr marL="12700" marR="5080" indent="363855" algn="r">
              <a:lnSpc>
                <a:spcPct val="101699"/>
              </a:lnSpc>
            </a:pPr>
            <a:r>
              <a:rPr lang="fr-CA" sz="550" dirty="0">
                <a:solidFill>
                  <a:srgbClr val="7F7F7F"/>
                </a:solidFill>
                <a:latin typeface="Palatino Linotype"/>
                <a:cs typeface="Palatino Linotype"/>
              </a:rPr>
              <a:t>Introduction  </a:t>
            </a:r>
            <a:r>
              <a:rPr lang="fr-CA" sz="550" dirty="0">
                <a:solidFill>
                  <a:srgbClr val="FFFFFF"/>
                </a:solidFill>
                <a:latin typeface="Palatino Linotype"/>
                <a:cs typeface="Palatino Linotype"/>
              </a:rPr>
              <a:t>Calcul des probabilités</a:t>
            </a:r>
            <a:endParaRPr lang="fr-CA" sz="550" dirty="0">
              <a:latin typeface="Palatino Linotype"/>
              <a:cs typeface="Palatino Linotype"/>
            </a:endParaRPr>
          </a:p>
          <a:p>
            <a:pPr marL="379730" algn="r">
              <a:lnSpc>
                <a:spcPct val="100000"/>
              </a:lnSpc>
              <a:spcBef>
                <a:spcPts val="10"/>
              </a:spcBef>
            </a:pPr>
            <a:r>
              <a:rPr lang="fr-CA" sz="550" dirty="0">
                <a:solidFill>
                  <a:srgbClr val="7F7F7F"/>
                </a:solidFill>
                <a:latin typeface="Palatino Linotype"/>
                <a:cs typeface="Palatino Linotype"/>
              </a:rPr>
              <a:t>Applications</a:t>
            </a:r>
            <a:endParaRPr lang="fr-CA" sz="550" dirty="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465455"/>
          </a:xfrm>
          <a:custGeom>
            <a:avLst/>
            <a:gdLst/>
            <a:ahLst/>
            <a:cxnLst/>
            <a:rect l="l" t="t" r="r" b="b"/>
            <a:pathLst>
              <a:path w="2304415" h="465455">
                <a:moveTo>
                  <a:pt x="2303995" y="0"/>
                </a:moveTo>
                <a:lnTo>
                  <a:pt x="0" y="0"/>
                </a:lnTo>
                <a:lnTo>
                  <a:pt x="0" y="465353"/>
                </a:lnTo>
                <a:lnTo>
                  <a:pt x="2303995" y="465353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99296" y="119106"/>
            <a:ext cx="667754" cy="18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fr-CA" sz="550" dirty="0">
                <a:solidFill>
                  <a:srgbClr val="9898D8"/>
                </a:solidFill>
                <a:latin typeface="Palatino Linotype"/>
                <a:cs typeface="Palatino Linotype"/>
              </a:rPr>
              <a:t>Définitions</a:t>
            </a:r>
            <a:endParaRPr lang="fr-CA" sz="550" dirty="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fr-CA" sz="550" dirty="0">
                <a:solidFill>
                  <a:srgbClr val="FFFFFF"/>
                </a:solidFill>
                <a:latin typeface="Palatino Linotype"/>
                <a:cs typeface="Palatino Linotype"/>
              </a:rPr>
              <a:t>Démonstration</a:t>
            </a:r>
            <a:endParaRPr lang="fr-CA" sz="550" dirty="0">
              <a:latin typeface="Palatino Linotype"/>
              <a:cs typeface="Palatino Linotyp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5"/>
              <p:cNvSpPr txBox="1"/>
              <p:nvPr/>
            </p:nvSpPr>
            <p:spPr>
              <a:xfrm>
                <a:off x="133376" y="486886"/>
                <a:ext cx="4436960" cy="3053528"/>
              </a:xfrm>
              <a:prstGeom prst="rect">
                <a:avLst/>
              </a:prstGeom>
            </p:spPr>
            <p:txBody>
              <a:bodyPr vert="horz" wrap="square" lIns="0" tIns="13970" rIns="0" bIns="0" rtlCol="0">
                <a:spAutoFit/>
              </a:bodyPr>
              <a:lstStyle/>
              <a:p>
                <a:pPr marL="247015" marR="68580" indent="-171450">
                  <a:buFont typeface="Arial" panose="020B0604020202020204" pitchFamily="34" charset="0"/>
                  <a:buChar char="•"/>
                </a:pPr>
                <a:r>
                  <a:rPr lang="fr-CA" sz="1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En prenant la limite quand </a:t>
                </a:r>
                <a14:m>
                  <m:oMath xmlns:m="http://schemas.openxmlformats.org/officeDocument/2006/math">
                    <m:r>
                      <a:rPr lang="fr-CA" sz="1400" b="0" i="1" dirty="0" smtClean="0">
                        <a:latin typeface="Cambria Math" panose="02040503050406030204" pitchFamily="18" charset="0"/>
                        <a:cs typeface="Arial"/>
                      </a:rPr>
                      <m:t>h</m:t>
                    </m:r>
                  </m:oMath>
                </a14:m>
                <a:r>
                  <a:rPr lang="el-GR" sz="1400" i="1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 </a:t>
                </a:r>
                <a:r>
                  <a:rPr lang="fr-CA" sz="1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tend vers 0 de chaque côté, on  obtient:</a:t>
                </a:r>
              </a:p>
              <a:p>
                <a:pPr marL="75565" marR="6858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14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fr-CA" sz="14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fr-CA" sz="14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𝑦</m:t>
                          </m:r>
                        </m:den>
                      </m:f>
                      <m:func>
                        <m:funcPr>
                          <m:ctrlPr>
                            <a:rPr lang="fr-CA" sz="14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CA" sz="1400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CA" sz="1400" b="0" i="0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h</m:t>
                              </m:r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fr-CA" sz="1400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fr-CA" sz="14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fr-CA" sz="1400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fr-CA" sz="1400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1+</m:t>
                                  </m:r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fr-CA" sz="14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−</m:t>
                              </m:r>
                              <m:r>
                                <a:rPr lang="fr-CA" sz="14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𝐹</m:t>
                              </m:r>
                              <m:r>
                                <a:rPr lang="fr-CA" sz="14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(1)</m:t>
                              </m:r>
                            </m:num>
                            <m:den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  <m:r>
                        <a:rPr lang="fr-CA" sz="1400" b="0" i="1" smtClean="0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fr-CA" sz="14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CA" sz="1400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CA" sz="1400" b="0" i="0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h</m:t>
                              </m:r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fr-CA" sz="1400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fr-CA" sz="14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fr-CA" sz="1400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fr-CA" sz="1400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𝑦</m:t>
                                  </m:r>
                                  <m:r>
                                    <a:rPr lang="fr-CA" sz="1400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fr-CA" sz="1400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𝑦h</m:t>
                                  </m:r>
                                </m:e>
                              </m:d>
                              <m:r>
                                <a:rPr lang="fr-CA" sz="14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−</m:t>
                              </m:r>
                              <m:r>
                                <a:rPr lang="fr-CA" sz="14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𝐹</m:t>
                              </m:r>
                              <m:r>
                                <a:rPr lang="fr-CA" sz="14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(</m:t>
                              </m:r>
                              <m:r>
                                <a:rPr lang="fr-CA" sz="14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𝑦</m:t>
                              </m:r>
                              <m:r>
                                <a:rPr lang="fr-CA" sz="14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fr-CA" sz="14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𝑦h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fr-CA" sz="1400" dirty="0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endParaRPr>
              </a:p>
              <a:p>
                <a:pPr marL="247015" marR="68580" indent="-171450">
                  <a:buFont typeface="Arial" panose="020B0604020202020204" pitchFamily="34" charset="0"/>
                  <a:buChar char="•"/>
                </a:pPr>
                <a:r>
                  <a:rPr lang="fr-CA" sz="1400" spc="-3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Par la définition de la dérivée, on a</a:t>
                </a:r>
              </a:p>
              <a:p>
                <a:pPr marL="75565" marR="6858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1400" b="0" i="1" spc="10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CA" sz="1400" b="0" i="1" spc="10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</m:ctrlPr>
                            </m:sSupPr>
                            <m:e>
                              <m:r>
                                <a:rPr lang="fr-CA" sz="1400" b="0" i="1" spc="10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fr-CA" sz="1400" b="0" i="1" spc="10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fr-CA" sz="1400" b="0" i="1" spc="10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</m:ctrlPr>
                            </m:dPr>
                            <m:e>
                              <m:r>
                                <a:rPr lang="fr-CA" sz="1400" b="0" i="1" spc="10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fr-CA" sz="1400" b="0" i="1" spc="10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𝑦</m:t>
                          </m:r>
                        </m:den>
                      </m:f>
                      <m:r>
                        <a:rPr lang="fr-CA" sz="1400" b="0" i="1" spc="10" smtClean="0">
                          <a:latin typeface="Cambria Math" panose="02040503050406030204" pitchFamily="18" charset="0"/>
                          <a:cs typeface="Lucida Sans Unicode"/>
                        </a:rPr>
                        <m:t>=</m:t>
                      </m:r>
                      <m:r>
                        <a:rPr lang="fr-CA" sz="1400" b="0" i="1" spc="10" smtClean="0">
                          <a:latin typeface="Cambria Math" panose="02040503050406030204" pitchFamily="18" charset="0"/>
                          <a:cs typeface="Lucida Sans Unicode"/>
                        </a:rPr>
                        <m:t>𝐹</m:t>
                      </m:r>
                      <m:r>
                        <a:rPr lang="fr-CA" sz="1400" b="0" i="1" spc="10" smtClean="0">
                          <a:latin typeface="Cambria Math" panose="02040503050406030204" pitchFamily="18" charset="0"/>
                          <a:cs typeface="Lucida Sans Unicode"/>
                        </a:rPr>
                        <m:t>′(</m:t>
                      </m:r>
                      <m:r>
                        <a:rPr lang="fr-CA" sz="1400" b="0" i="1" spc="10" smtClean="0">
                          <a:latin typeface="Cambria Math" panose="02040503050406030204" pitchFamily="18" charset="0"/>
                          <a:cs typeface="Lucida Sans Unicode"/>
                        </a:rPr>
                        <m:t>𝑦</m:t>
                      </m:r>
                      <m:r>
                        <a:rPr lang="fr-CA" sz="1400" b="0" i="1" spc="10" smtClean="0">
                          <a:latin typeface="Cambria Math" panose="02040503050406030204" pitchFamily="18" charset="0"/>
                          <a:cs typeface="Lucida Sans Unicode"/>
                        </a:rPr>
                        <m:t>)</m:t>
                      </m:r>
                    </m:oMath>
                  </m:oMathPara>
                </a14:m>
                <a:endParaRPr lang="fr-CA" sz="1400" spc="10" dirty="0">
                  <a:latin typeface="Cambria" panose="02040503050406030204" pitchFamily="18" charset="0"/>
                  <a:ea typeface="Cambria" panose="02040503050406030204" pitchFamily="18" charset="0"/>
                  <a:cs typeface="Lucida Sans Unicode"/>
                </a:endParaRPr>
              </a:p>
              <a:p>
                <a:pPr marL="247650" indent="-171450">
                  <a:spcBef>
                    <a:spcPts val="215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CA" sz="1400" b="0" i="1" spc="10" smtClean="0">
                            <a:latin typeface="Cambria Math" panose="02040503050406030204" pitchFamily="18" charset="0"/>
                            <a:cs typeface="Lucida Sans Unicode"/>
                          </a:rPr>
                        </m:ctrlPr>
                      </m:sSupPr>
                      <m:e>
                        <m:r>
                          <a:rPr lang="fr-CA" sz="1400" b="0" i="1" spc="10" smtClean="0">
                            <a:latin typeface="Cambria Math" panose="02040503050406030204" pitchFamily="18" charset="0"/>
                            <a:cs typeface="Lucida Sans Unicode"/>
                          </a:rPr>
                          <m:t>𝐹</m:t>
                        </m:r>
                      </m:e>
                      <m:sup>
                        <m:r>
                          <a:rPr lang="fr-CA" sz="1400" b="0" i="1" spc="10" smtClean="0">
                            <a:latin typeface="Cambria Math" panose="02040503050406030204" pitchFamily="18" charset="0"/>
                            <a:cs typeface="Lucida Sans Unicode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CA" sz="1400" b="0" i="1" spc="10" smtClean="0">
                            <a:latin typeface="Cambria Math" panose="02040503050406030204" pitchFamily="18" charset="0"/>
                            <a:cs typeface="Lucida Sans Unicode"/>
                          </a:rPr>
                        </m:ctrlPr>
                      </m:dPr>
                      <m:e>
                        <m:r>
                          <a:rPr lang="fr-CA" sz="1400" b="0" i="1" spc="10" smtClean="0">
                            <a:latin typeface="Cambria Math" panose="02040503050406030204" pitchFamily="18" charset="0"/>
                            <a:cs typeface="Lucida Sans Unicode"/>
                          </a:rPr>
                          <m:t>1</m:t>
                        </m:r>
                      </m:e>
                    </m:d>
                  </m:oMath>
                </a14:m>
                <a:r>
                  <a:rPr lang="fr-CA" sz="1400" spc="10" dirty="0">
                    <a:latin typeface="Cambria" panose="02040503050406030204" pitchFamily="18" charset="0"/>
                    <a:ea typeface="Cambria" panose="02040503050406030204" pitchFamily="18" charset="0"/>
                    <a:cs typeface="Lucida Sans Unicode"/>
                  </a:rPr>
                  <a:t> est une constante. On cherche une fonction de </a:t>
                </a:r>
                <a14:m>
                  <m:oMath xmlns:m="http://schemas.openxmlformats.org/officeDocument/2006/math">
                    <m:r>
                      <a:rPr lang="fr-CA" sz="1400" b="0" i="1" spc="10" smtClean="0">
                        <a:latin typeface="Cambria Math" panose="02040503050406030204" pitchFamily="18" charset="0"/>
                        <a:cs typeface="Lucida Sans Unicode"/>
                      </a:rPr>
                      <m:t>𝑦</m:t>
                    </m:r>
                  </m:oMath>
                </a14:m>
                <a:r>
                  <a:rPr lang="fr-CA" sz="1400" spc="10" dirty="0">
                    <a:latin typeface="Cambria" panose="02040503050406030204" pitchFamily="18" charset="0"/>
                    <a:ea typeface="Cambria" panose="02040503050406030204" pitchFamily="18" charset="0"/>
                    <a:cs typeface="Lucida Sans Unicode"/>
                  </a:rPr>
                  <a:t>, dont sa dérivée est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sz="1400" b="0" i="1" spc="1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Sans Unicode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CA" sz="1400" b="0" i="1" spc="1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Lucida Sans Unicode"/>
                              </a:rPr>
                            </m:ctrlPr>
                          </m:sSupPr>
                          <m:e>
                            <m:r>
                              <a:rPr lang="fr-CA" sz="1400" b="0" i="1" spc="1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Lucida Sans Unicode"/>
                              </a:rPr>
                              <m:t>𝐹</m:t>
                            </m:r>
                          </m:e>
                          <m:sup>
                            <m:r>
                              <a:rPr lang="fr-CA" sz="1400" b="0" i="1" spc="1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Lucida Sans Unicode"/>
                              </a:rPr>
                              <m:t>′</m:t>
                            </m:r>
                          </m:sup>
                        </m:sSup>
                        <m:r>
                          <a:rPr lang="fr-CA" sz="1400" b="0" i="1" spc="1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Sans Unicode"/>
                          </a:rPr>
                          <m:t>(1)</m:t>
                        </m:r>
                      </m:num>
                      <m:den>
                        <m:r>
                          <a:rPr lang="fr-CA" sz="1400" b="0" i="1" spc="1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Sans Unicode"/>
                          </a:rPr>
                          <m:t>𝑦</m:t>
                        </m:r>
                      </m:den>
                    </m:f>
                    <m:r>
                      <a:rPr lang="fr-CA" sz="1400" b="0" i="1" spc="1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.</m:t>
                    </m:r>
                  </m:oMath>
                </a14:m>
                <a:r>
                  <a:rPr lang="fr-CA" sz="1400" spc="1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Lucida Sans Unicode"/>
                  </a:rPr>
                  <a:t> Donc</a:t>
                </a:r>
              </a:p>
              <a:p>
                <a:pPr marL="76200">
                  <a:spcBef>
                    <a:spcPts val="215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400" b="0" i="1" spc="10" smtClean="0">
                          <a:solidFill>
                            <a:srgbClr val="3333B2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𝐹</m:t>
                      </m:r>
                      <m:d>
                        <m:dPr>
                          <m:ctrlPr>
                            <a:rPr lang="fr-CA" sz="1400" b="0" i="1" spc="10" smtClean="0">
                              <a:solidFill>
                                <a:srgbClr val="3333B2"/>
                              </a:solidFill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r>
                            <a:rPr lang="fr-CA" sz="1400" b="0" i="1" spc="10" smtClean="0">
                              <a:solidFill>
                                <a:srgbClr val="3333B2"/>
                              </a:solidFill>
                              <a:latin typeface="Cambria Math" panose="02040503050406030204" pitchFamily="18" charset="0"/>
                              <a:cs typeface="Lucida Sans Unicode"/>
                            </a:rPr>
                            <m:t>𝑦</m:t>
                          </m:r>
                        </m:e>
                      </m:d>
                      <m:r>
                        <a:rPr lang="fr-CA" sz="1400" b="0" i="1" spc="10" smtClean="0">
                          <a:solidFill>
                            <a:srgbClr val="3333B2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=</m:t>
                      </m:r>
                      <m:sSup>
                        <m:sSupPr>
                          <m:ctrlPr>
                            <a:rPr lang="fr-CA" sz="1400" b="0" i="1" spc="10" smtClean="0">
                              <a:solidFill>
                                <a:srgbClr val="3333B2"/>
                              </a:solidFill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sSupPr>
                        <m:e>
                          <m:r>
                            <a:rPr lang="fr-CA" sz="1400" b="0" i="1" spc="10" smtClean="0">
                              <a:solidFill>
                                <a:srgbClr val="3333B2"/>
                              </a:solidFill>
                              <a:latin typeface="Cambria Math" panose="02040503050406030204" pitchFamily="18" charset="0"/>
                              <a:cs typeface="Lucida Sans Unicode"/>
                            </a:rPr>
                            <m:t>𝐹</m:t>
                          </m:r>
                        </m:e>
                        <m:sup>
                          <m:r>
                            <a:rPr lang="fr-CA" sz="1400" b="0" i="1" spc="10" smtClean="0">
                              <a:solidFill>
                                <a:srgbClr val="3333B2"/>
                              </a:solidFill>
                              <a:latin typeface="Cambria Math" panose="02040503050406030204" pitchFamily="18" charset="0"/>
                              <a:cs typeface="Lucida Sans Unicode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CA" sz="1400" b="0" i="1" spc="10" smtClean="0">
                              <a:solidFill>
                                <a:srgbClr val="3333B2"/>
                              </a:solidFill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r>
                            <a:rPr lang="fr-CA" sz="1400" b="0" i="1" spc="10" smtClean="0">
                              <a:solidFill>
                                <a:srgbClr val="3333B2"/>
                              </a:solidFill>
                              <a:latin typeface="Cambria Math" panose="02040503050406030204" pitchFamily="18" charset="0"/>
                              <a:cs typeface="Lucida Sans Unicode"/>
                            </a:rPr>
                            <m:t>1</m:t>
                          </m:r>
                        </m:e>
                      </m:d>
                      <m:func>
                        <m:funcPr>
                          <m:ctrlPr>
                            <a:rPr lang="fr-CA" sz="1400" b="0" i="1" spc="10" smtClean="0">
                              <a:solidFill>
                                <a:srgbClr val="3333B2"/>
                              </a:solidFill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CA" sz="1400" b="0" i="0" spc="10" smtClean="0">
                              <a:solidFill>
                                <a:srgbClr val="3333B2"/>
                              </a:solidFill>
                              <a:latin typeface="Cambria Math" panose="02040503050406030204" pitchFamily="18" charset="0"/>
                              <a:cs typeface="Lucida Sans Unicode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fr-CA" sz="1400" b="0" i="1" spc="10" smtClean="0">
                                  <a:solidFill>
                                    <a:srgbClr val="3333B2"/>
                                  </a:solidFill>
                                  <a:latin typeface="Cambria Math" panose="02040503050406030204" pitchFamily="18" charset="0"/>
                                  <a:cs typeface="Lucida Sans Unicode"/>
                                </a:rPr>
                              </m:ctrlPr>
                            </m:dPr>
                            <m:e>
                              <m:r>
                                <a:rPr lang="fr-CA" sz="1400" b="0" i="1" spc="10" smtClean="0">
                                  <a:solidFill>
                                    <a:srgbClr val="3333B2"/>
                                  </a:solidFill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fr-CA" sz="1400" b="0" i="1" spc="10" smtClean="0">
                          <a:solidFill>
                            <a:srgbClr val="3333B2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+</m:t>
                      </m:r>
                      <m:r>
                        <a:rPr lang="fr-CA" sz="1400" b="0" i="1" spc="10" smtClean="0">
                          <a:solidFill>
                            <a:srgbClr val="3333B2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𝐶</m:t>
                      </m:r>
                    </m:oMath>
                  </m:oMathPara>
                </a14:m>
                <a:endParaRPr lang="fr-CA" sz="1400" spc="10" dirty="0">
                  <a:solidFill>
                    <a:srgbClr val="3333B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ucida Sans Unicode"/>
                </a:endParaRPr>
              </a:p>
              <a:p>
                <a:pPr marL="247650" indent="-171450">
                  <a:spcBef>
                    <a:spcPts val="215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CA" sz="1400" i="1" spc="-50" dirty="0" smtClean="0">
                        <a:latin typeface="Cambria Math" panose="02040503050406030204" pitchFamily="18" charset="0"/>
                        <a:cs typeface="Times New Roman"/>
                      </a:rPr>
                      <m:t>𝐶</m:t>
                    </m:r>
                  </m:oMath>
                </a14:m>
                <a:r>
                  <a:rPr lang="fr-CA" sz="1400" spc="-5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 est une constante, car elle ne change pas la dérivée. Il reste à trouver la valeur des deux constantes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A" sz="1400" b="0" i="1" spc="-5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fr-CA" sz="1400" b="0" i="1" spc="-50" smtClean="0">
                            <a:latin typeface="Cambria Math" panose="02040503050406030204" pitchFamily="18" charset="0"/>
                            <a:cs typeface="Times New Roman"/>
                          </a:rPr>
                          <m:t>𝐹</m:t>
                        </m:r>
                      </m:e>
                      <m:sup>
                        <m:r>
                          <a:rPr lang="fr-CA" sz="1400" b="0" i="1" spc="-50" smtClean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CA" sz="1400" b="0" i="1" spc="-5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fr-CA" sz="1400" b="0" i="1" spc="-50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e>
                    </m:d>
                  </m:oMath>
                </a14:m>
                <a:r>
                  <a:rPr lang="fr-CA" sz="1400" spc="-5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 et </a:t>
                </a:r>
                <a14:m>
                  <m:oMath xmlns:m="http://schemas.openxmlformats.org/officeDocument/2006/math">
                    <m:r>
                      <a:rPr lang="fr-CA" sz="1400" b="0" i="1" spc="-50" smtClean="0">
                        <a:latin typeface="Cambria Math" panose="02040503050406030204" pitchFamily="18" charset="0"/>
                        <a:cs typeface="Times New Roman"/>
                      </a:rPr>
                      <m:t>𝐶</m:t>
                    </m:r>
                  </m:oMath>
                </a14:m>
                <a:r>
                  <a:rPr lang="fr-CA" sz="1400" spc="-5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.</a:t>
                </a:r>
                <a:endParaRPr lang="fr-CA" sz="1400" dirty="0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endParaRPr>
              </a:p>
              <a:p>
                <a:pPr marL="76200">
                  <a:lnSpc>
                    <a:spcPct val="100000"/>
                  </a:lnSpc>
                  <a:spcBef>
                    <a:spcPts val="215"/>
                  </a:spcBef>
                </a:pPr>
                <a:endParaRPr sz="1200" dirty="0">
                  <a:latin typeface="+mj-lt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76" y="486886"/>
                <a:ext cx="4436960" cy="3053528"/>
              </a:xfrm>
              <a:prstGeom prst="rect">
                <a:avLst/>
              </a:prstGeom>
              <a:blipFill>
                <a:blip r:embed="rId2"/>
                <a:stretch>
                  <a:fillRect l="-687" t="-1597" r="-3297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object 14"/>
          <p:cNvGrpSpPr/>
          <p:nvPr/>
        </p:nvGrpSpPr>
        <p:grpSpPr>
          <a:xfrm>
            <a:off x="0" y="3329279"/>
            <a:ext cx="4608195" cy="127000"/>
            <a:chOff x="0" y="3329279"/>
            <a:chExt cx="4608195" cy="127000"/>
          </a:xfrm>
        </p:grpSpPr>
        <p:sp>
          <p:nvSpPr>
            <p:cNvPr id="15" name="object 15"/>
            <p:cNvSpPr/>
            <p:nvPr/>
          </p:nvSpPr>
          <p:spPr>
            <a:xfrm>
              <a:off x="0" y="3329279"/>
              <a:ext cx="2304415" cy="127000"/>
            </a:xfrm>
            <a:custGeom>
              <a:avLst/>
              <a:gdLst/>
              <a:ahLst/>
              <a:cxnLst/>
              <a:rect l="l" t="t" r="r" b="b"/>
              <a:pathLst>
                <a:path w="2304415" h="127000">
                  <a:moveTo>
                    <a:pt x="2303995" y="0"/>
                  </a:moveTo>
                  <a:lnTo>
                    <a:pt x="0" y="0"/>
                  </a:lnTo>
                  <a:lnTo>
                    <a:pt x="0" y="126720"/>
                  </a:lnTo>
                  <a:lnTo>
                    <a:pt x="2303995" y="12672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03995" y="3329279"/>
              <a:ext cx="2304415" cy="127000"/>
            </a:xfrm>
            <a:custGeom>
              <a:avLst/>
              <a:gdLst/>
              <a:ahLst/>
              <a:cxnLst/>
              <a:rect l="l" t="t" r="r" b="b"/>
              <a:pathLst>
                <a:path w="2304415" h="127000">
                  <a:moveTo>
                    <a:pt x="2303995" y="0"/>
                  </a:moveTo>
                  <a:lnTo>
                    <a:pt x="0" y="0"/>
                  </a:lnTo>
                  <a:lnTo>
                    <a:pt x="0" y="126720"/>
                  </a:lnTo>
                  <a:lnTo>
                    <a:pt x="2303995" y="12672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55"/>
              </a:lnSpc>
            </a:pPr>
            <a:r>
              <a:rPr spc="20" dirty="0"/>
              <a:t>Anik</a:t>
            </a:r>
            <a:r>
              <a:rPr spc="40" dirty="0"/>
              <a:t> </a:t>
            </a:r>
            <a:r>
              <a:rPr spc="35" dirty="0"/>
              <a:t>Trahan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55"/>
              </a:lnSpc>
            </a:pPr>
            <a:r>
              <a:rPr spc="40" dirty="0"/>
              <a:t>Le</a:t>
            </a:r>
            <a:r>
              <a:rPr spc="65" dirty="0"/>
              <a:t> 7</a:t>
            </a:r>
            <a:r>
              <a:rPr spc="70" dirty="0"/>
              <a:t> </a:t>
            </a:r>
            <a:r>
              <a:rPr spc="35" dirty="0"/>
              <a:t>malchanceux</a:t>
            </a:r>
          </a:p>
        </p:txBody>
      </p:sp>
    </p:spTree>
    <p:extLst>
      <p:ext uri="{BB962C8B-B14F-4D97-AF65-F5344CB8AC3E}">
        <p14:creationId xmlns:p14="http://schemas.microsoft.com/office/powerpoint/2010/main" val="1068246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5130" y="0"/>
            <a:ext cx="833755" cy="35920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1605" algn="r">
              <a:lnSpc>
                <a:spcPct val="100000"/>
              </a:lnSpc>
              <a:spcBef>
                <a:spcPts val="135"/>
              </a:spcBef>
            </a:pPr>
            <a:r>
              <a:rPr lang="fr-CA" sz="550" dirty="0">
                <a:solidFill>
                  <a:srgbClr val="7F7F7F"/>
                </a:solidFill>
                <a:latin typeface="Palatino Linotype"/>
                <a:cs typeface="Palatino Linotype"/>
              </a:rPr>
              <a:t>Table des matières</a:t>
            </a:r>
            <a:endParaRPr lang="fr-CA" sz="550" dirty="0">
              <a:latin typeface="Palatino Linotype"/>
              <a:cs typeface="Palatino Linotype"/>
            </a:endParaRPr>
          </a:p>
          <a:p>
            <a:pPr marL="12700" marR="5080" indent="363855" algn="r">
              <a:lnSpc>
                <a:spcPct val="101699"/>
              </a:lnSpc>
            </a:pPr>
            <a:r>
              <a:rPr lang="fr-CA" sz="550" dirty="0">
                <a:solidFill>
                  <a:srgbClr val="7F7F7F"/>
                </a:solidFill>
                <a:latin typeface="Palatino Linotype"/>
                <a:cs typeface="Palatino Linotype"/>
              </a:rPr>
              <a:t>Introduction  </a:t>
            </a:r>
            <a:r>
              <a:rPr lang="fr-CA" sz="550" dirty="0">
                <a:solidFill>
                  <a:srgbClr val="FFFFFF"/>
                </a:solidFill>
                <a:latin typeface="Palatino Linotype"/>
                <a:cs typeface="Palatino Linotype"/>
              </a:rPr>
              <a:t>Calcul des probabilités</a:t>
            </a:r>
            <a:endParaRPr lang="fr-CA" sz="550" dirty="0">
              <a:latin typeface="Palatino Linotype"/>
              <a:cs typeface="Palatino Linotype"/>
            </a:endParaRPr>
          </a:p>
          <a:p>
            <a:pPr marL="379730" algn="r">
              <a:lnSpc>
                <a:spcPct val="100000"/>
              </a:lnSpc>
              <a:spcBef>
                <a:spcPts val="10"/>
              </a:spcBef>
            </a:pPr>
            <a:r>
              <a:rPr lang="fr-CA" sz="550" dirty="0">
                <a:solidFill>
                  <a:srgbClr val="7F7F7F"/>
                </a:solidFill>
                <a:latin typeface="Palatino Linotype"/>
                <a:cs typeface="Palatino Linotype"/>
              </a:rPr>
              <a:t>Applications</a:t>
            </a:r>
            <a:endParaRPr lang="fr-CA" sz="550" dirty="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465455"/>
          </a:xfrm>
          <a:custGeom>
            <a:avLst/>
            <a:gdLst/>
            <a:ahLst/>
            <a:cxnLst/>
            <a:rect l="l" t="t" r="r" b="b"/>
            <a:pathLst>
              <a:path w="2304415" h="465455">
                <a:moveTo>
                  <a:pt x="2303995" y="0"/>
                </a:moveTo>
                <a:lnTo>
                  <a:pt x="0" y="0"/>
                </a:lnTo>
                <a:lnTo>
                  <a:pt x="0" y="465353"/>
                </a:lnTo>
                <a:lnTo>
                  <a:pt x="2303995" y="465353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99296" y="119106"/>
            <a:ext cx="667754" cy="18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fr-CA" sz="550" dirty="0">
                <a:solidFill>
                  <a:srgbClr val="9898D8"/>
                </a:solidFill>
                <a:latin typeface="Palatino Linotype"/>
                <a:cs typeface="Palatino Linotype"/>
              </a:rPr>
              <a:t>Définitions</a:t>
            </a:r>
            <a:endParaRPr lang="fr-CA" sz="550" dirty="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fr-CA" sz="550" dirty="0">
                <a:solidFill>
                  <a:srgbClr val="FFFFFF"/>
                </a:solidFill>
                <a:latin typeface="Palatino Linotype"/>
                <a:cs typeface="Palatino Linotype"/>
              </a:rPr>
              <a:t>Démonstration</a:t>
            </a:r>
            <a:endParaRPr lang="fr-CA" sz="550" dirty="0">
              <a:latin typeface="Palatino Linotype"/>
              <a:cs typeface="Palatino Linotyp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5"/>
              <p:cNvSpPr txBox="1"/>
              <p:nvPr/>
            </p:nvSpPr>
            <p:spPr>
              <a:xfrm>
                <a:off x="133376" y="486886"/>
                <a:ext cx="4436960" cy="2431628"/>
              </a:xfrm>
              <a:prstGeom prst="rect">
                <a:avLst/>
              </a:prstGeom>
            </p:spPr>
            <p:txBody>
              <a:bodyPr vert="horz" wrap="square" lIns="0" tIns="13970" rIns="0" bIns="0" rtlCol="0">
                <a:spAutoFit/>
              </a:bodyPr>
              <a:lstStyle/>
              <a:p>
                <a:pPr marL="247015" marR="68580" indent="-171450">
                  <a:buFont typeface="Arial" panose="020B0604020202020204" pitchFamily="34" charset="0"/>
                  <a:buChar char="•"/>
                </a:pPr>
                <a:r>
                  <a:rPr lang="fr-CA" sz="1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On a:</a:t>
                </a:r>
              </a:p>
              <a:p>
                <a:pPr marL="75565" marR="68580"/>
                <a:r>
                  <a:rPr lang="fr-CA" sz="1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  </a:t>
                </a:r>
                <a14:m>
                  <m:oMath xmlns:m="http://schemas.openxmlformats.org/officeDocument/2006/math">
                    <m:r>
                      <a:rPr lang="fr-CA" sz="1400" b="0" i="1" smtClean="0">
                        <a:solidFill>
                          <a:srgbClr val="3333B2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𝐹</m:t>
                    </m:r>
                    <m:d>
                      <m:dPr>
                        <m:ctrlPr>
                          <a:rPr lang="fr-CA" sz="1400" b="0" i="1" smtClean="0">
                            <a:solidFill>
                              <a:srgbClr val="3333B2"/>
                            </a:solidFill>
                            <a:latin typeface="Cambria Math" panose="02040503050406030204" pitchFamily="18" charset="0"/>
                            <a:cs typeface="Lucida Sans Unicode"/>
                          </a:rPr>
                        </m:ctrlPr>
                      </m:dPr>
                      <m:e>
                        <m:r>
                          <a:rPr lang="fr-CA" sz="1400" b="0" i="1" smtClean="0">
                            <a:solidFill>
                              <a:srgbClr val="3333B2"/>
                            </a:solidFill>
                            <a:latin typeface="Cambria Math" panose="02040503050406030204" pitchFamily="18" charset="0"/>
                            <a:cs typeface="Lucida Sans Unicode"/>
                          </a:rPr>
                          <m:t>𝑦</m:t>
                        </m:r>
                      </m:e>
                    </m:d>
                    <m:r>
                      <a:rPr lang="fr-CA" sz="1400" b="0" i="1" smtClean="0">
                        <a:solidFill>
                          <a:srgbClr val="3333B2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=</m:t>
                    </m:r>
                    <m:sSup>
                      <m:sSupPr>
                        <m:ctrlPr>
                          <a:rPr lang="fr-CA" sz="1400" b="0" i="1" smtClean="0">
                            <a:solidFill>
                              <a:srgbClr val="3333B2"/>
                            </a:solidFill>
                            <a:latin typeface="Cambria Math" panose="02040503050406030204" pitchFamily="18" charset="0"/>
                            <a:cs typeface="Lucida Sans Unicode"/>
                          </a:rPr>
                        </m:ctrlPr>
                      </m:sSupPr>
                      <m:e>
                        <m:r>
                          <a:rPr lang="fr-CA" sz="1400" b="0" i="1" smtClean="0">
                            <a:solidFill>
                              <a:srgbClr val="3333B2"/>
                            </a:solidFill>
                            <a:latin typeface="Cambria Math" panose="02040503050406030204" pitchFamily="18" charset="0"/>
                            <a:cs typeface="Lucida Sans Unicode"/>
                          </a:rPr>
                          <m:t>𝐹</m:t>
                        </m:r>
                      </m:e>
                      <m:sup>
                        <m:r>
                          <a:rPr lang="fr-CA" sz="1400" b="0" i="1" smtClean="0">
                            <a:solidFill>
                              <a:srgbClr val="3333B2"/>
                            </a:solidFill>
                            <a:latin typeface="Cambria Math" panose="02040503050406030204" pitchFamily="18" charset="0"/>
                            <a:cs typeface="Lucida Sans Unicode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CA" sz="1400" b="0" i="1" smtClean="0">
                            <a:solidFill>
                              <a:srgbClr val="3333B2"/>
                            </a:solidFill>
                            <a:latin typeface="Cambria Math" panose="02040503050406030204" pitchFamily="18" charset="0"/>
                            <a:cs typeface="Lucida Sans Unicode"/>
                          </a:rPr>
                        </m:ctrlPr>
                      </m:dPr>
                      <m:e>
                        <m:r>
                          <a:rPr lang="fr-CA" sz="1400" b="0" i="1" smtClean="0">
                            <a:solidFill>
                              <a:srgbClr val="3333B2"/>
                            </a:solidFill>
                            <a:latin typeface="Cambria Math" panose="02040503050406030204" pitchFamily="18" charset="0"/>
                            <a:cs typeface="Lucida Sans Unicode"/>
                          </a:rPr>
                          <m:t>1</m:t>
                        </m:r>
                      </m:e>
                    </m:d>
                    <m:func>
                      <m:funcPr>
                        <m:ctrlPr>
                          <a:rPr lang="fr-CA" sz="1400" b="0" i="1" smtClean="0">
                            <a:solidFill>
                              <a:srgbClr val="3333B2"/>
                            </a:solidFill>
                            <a:latin typeface="Cambria Math" panose="02040503050406030204" pitchFamily="18" charset="0"/>
                            <a:cs typeface="Lucida Sans Unicode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CA" sz="1400" b="0" i="0" smtClean="0">
                            <a:solidFill>
                              <a:srgbClr val="3333B2"/>
                            </a:solidFill>
                            <a:latin typeface="Cambria Math" panose="02040503050406030204" pitchFamily="18" charset="0"/>
                            <a:cs typeface="Lucida Sans Unicode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fr-CA" sz="1400" b="0" i="1" smtClean="0">
                                <a:solidFill>
                                  <a:srgbClr val="3333B2"/>
                                </a:solidFill>
                                <a:latin typeface="Cambria Math" panose="02040503050406030204" pitchFamily="18" charset="0"/>
                                <a:cs typeface="Lucida Sans Unicode"/>
                              </a:rPr>
                            </m:ctrlPr>
                          </m:dPr>
                          <m:e>
                            <m:r>
                              <a:rPr lang="fr-CA" sz="1400" b="0" i="1" smtClean="0">
                                <a:solidFill>
                                  <a:srgbClr val="3333B2"/>
                                </a:solidFill>
                                <a:latin typeface="Cambria Math" panose="02040503050406030204" pitchFamily="18" charset="0"/>
                                <a:cs typeface="Lucida Sans Unicode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 lang="fr-CA" sz="1400" b="0" i="1" smtClean="0">
                        <a:solidFill>
                          <a:srgbClr val="3333B2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+</m:t>
                    </m:r>
                    <m:r>
                      <a:rPr lang="fr-CA" sz="1400" b="0" i="1" smtClean="0">
                        <a:solidFill>
                          <a:srgbClr val="3333B2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𝐶</m:t>
                    </m:r>
                  </m:oMath>
                </a14:m>
                <a:r>
                  <a:rPr lang="fr-CA" sz="1400" dirty="0">
                    <a:solidFill>
                      <a:srgbClr val="3333B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Lucida Sans Unicode"/>
                  </a:rPr>
                  <a:t>     </a:t>
                </a:r>
                <a14:m>
                  <m:oMath xmlns:m="http://schemas.openxmlformats.org/officeDocument/2006/math">
                    <m:r>
                      <a:rPr lang="fr-CA" sz="1400" b="0" i="1" dirty="0" smtClean="0">
                        <a:solidFill>
                          <a:srgbClr val="3333B2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Lucida Sans Unicode"/>
                      </a:rPr>
                      <m:t>𝐹</m:t>
                    </m:r>
                    <m:d>
                      <m:dPr>
                        <m:ctrlPr>
                          <a:rPr lang="fr-CA" sz="1400" b="0" i="1" dirty="0" smtClean="0">
                            <a:solidFill>
                              <a:srgbClr val="3333B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Lucida Sans Unicode"/>
                          </a:rPr>
                        </m:ctrlPr>
                      </m:dPr>
                      <m:e>
                        <m:r>
                          <a:rPr lang="fr-CA" sz="1400" b="0" i="1" dirty="0" smtClean="0">
                            <a:solidFill>
                              <a:srgbClr val="3333B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Lucida Sans Unicode"/>
                          </a:rPr>
                          <m:t>1</m:t>
                        </m:r>
                      </m:e>
                    </m:d>
                    <m:r>
                      <a:rPr lang="fr-CA" sz="1400" b="0" i="1" dirty="0" smtClean="0">
                        <a:solidFill>
                          <a:srgbClr val="3333B2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Lucida Sans Unicode"/>
                      </a:rPr>
                      <m:t>=0</m:t>
                    </m:r>
                  </m:oMath>
                </a14:m>
                <a:r>
                  <a:rPr lang="fr-CA" sz="1400" dirty="0">
                    <a:solidFill>
                      <a:srgbClr val="3333B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Lucida Sans Unicode"/>
                  </a:rPr>
                  <a:t>  </a:t>
                </a:r>
                <a:r>
                  <a:rPr lang="fr-CA" sz="1400" dirty="0">
                    <a:latin typeface="Cambria" panose="02040503050406030204" pitchFamily="18" charset="0"/>
                    <a:ea typeface="Cambria" panose="02040503050406030204" pitchFamily="18" charset="0"/>
                    <a:cs typeface="Lucida Sans Unicode"/>
                  </a:rPr>
                  <a:t>et    </a:t>
                </a:r>
                <a:r>
                  <a:rPr lang="fr-CA" sz="1400" dirty="0">
                    <a:solidFill>
                      <a:srgbClr val="3333B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Lucida Sans Unicode"/>
                  </a:rPr>
                  <a:t> </a:t>
                </a:r>
                <a14:m>
                  <m:oMath xmlns:m="http://schemas.openxmlformats.org/officeDocument/2006/math">
                    <m:r>
                      <a:rPr lang="fr-CA" sz="1400" b="0" i="1" smtClean="0">
                        <a:solidFill>
                          <a:srgbClr val="3333B2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Lucida Sans Unicode"/>
                      </a:rPr>
                      <m:t>𝐹</m:t>
                    </m:r>
                    <m:d>
                      <m:dPr>
                        <m:ctrlPr>
                          <a:rPr lang="fr-CA" sz="1400" b="0" i="1" smtClean="0">
                            <a:solidFill>
                              <a:srgbClr val="3333B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Lucida Sans Unicode"/>
                          </a:rPr>
                        </m:ctrlPr>
                      </m:dPr>
                      <m:e>
                        <m:r>
                          <a:rPr lang="fr-CA" sz="1400" b="0" i="1" smtClean="0">
                            <a:solidFill>
                              <a:srgbClr val="3333B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Lucida Sans Unicode"/>
                          </a:rPr>
                          <m:t>10</m:t>
                        </m:r>
                      </m:e>
                    </m:d>
                    <m:r>
                      <a:rPr lang="fr-CA" sz="1400" b="0" i="1" smtClean="0">
                        <a:solidFill>
                          <a:srgbClr val="3333B2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Lucida Sans Unicode"/>
                      </a:rPr>
                      <m:t>=1</m:t>
                    </m:r>
                  </m:oMath>
                </a14:m>
                <a:endParaRPr lang="fr-CA" sz="1400" dirty="0">
                  <a:solidFill>
                    <a:srgbClr val="3333B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ucida Sans Unicode"/>
                </a:endParaRPr>
              </a:p>
              <a:p>
                <a:pPr marL="76200">
                  <a:spcBef>
                    <a:spcPts val="215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400" b="0" i="1" smtClean="0"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aln/>
                        </m:rPr>
                        <a:rPr lang="fr-CA" sz="1400" b="0" i="1" smtClean="0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fr-CA" sz="14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fr-CA" sz="14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𝐹</m:t>
                          </m:r>
                        </m:e>
                        <m:sup>
                          <m:r>
                            <a:rPr lang="fr-CA" sz="14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CA" sz="14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fr-CA" sz="14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e>
                      </m:d>
                      <m:func>
                        <m:funcPr>
                          <m:ctrlPr>
                            <a:rPr lang="fr-CA" sz="14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CA" sz="1400" b="0" i="0" smtClean="0">
                              <a:latin typeface="Cambria Math" panose="02040503050406030204" pitchFamily="18" charset="0"/>
                              <a:cs typeface="Times New Roman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fr-CA" sz="1400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1</m:t>
                              </m:r>
                            </m:e>
                          </m:d>
                        </m:e>
                      </m:func>
                      <m:r>
                        <a:rPr lang="fr-CA" sz="1400" b="0" i="1" smtClean="0"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r>
                        <a:rPr lang="fr-CA" sz="1400" b="0" i="1" smtClean="0">
                          <a:latin typeface="Cambria Math" panose="02040503050406030204" pitchFamily="18" charset="0"/>
                          <a:cs typeface="Times New Roman"/>
                        </a:rPr>
                        <m:t>𝐶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fr-CA" sz="1400" b="0" i="1" smtClean="0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fr-CA" sz="14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fr-CA" sz="14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𝐹</m:t>
                          </m:r>
                        </m:e>
                        <m:sup>
                          <m:r>
                            <a:rPr lang="fr-CA" sz="14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CA" sz="14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fr-CA" sz="14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e>
                      </m:d>
                      <m:r>
                        <a:rPr lang="fr-CA" sz="1400" b="0" i="1" smtClean="0">
                          <a:latin typeface="Cambria Math" panose="02040503050406030204" pitchFamily="18" charset="0"/>
                          <a:cs typeface="Times New Roman"/>
                        </a:rPr>
                        <m:t>×0+</m:t>
                      </m:r>
                      <m:r>
                        <a:rPr lang="fr-CA" sz="1400" b="0" i="1" smtClean="0">
                          <a:latin typeface="Cambria Math" panose="02040503050406030204" pitchFamily="18" charset="0"/>
                          <a:cs typeface="Times New Roman"/>
                        </a:rPr>
                        <m:t>𝐶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fr-CA" sz="1400" b="0" i="1" smtClean="0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fr-CA" sz="1400" b="0" i="1" smtClean="0">
                          <a:latin typeface="Cambria Math" panose="02040503050406030204" pitchFamily="18" charset="0"/>
                          <a:cs typeface="Times New Roman"/>
                        </a:rPr>
                        <m:t>𝐶</m:t>
                      </m:r>
                    </m:oMath>
                  </m:oMathPara>
                </a14:m>
                <a:endParaRPr lang="fr-CA" sz="1400" b="0" dirty="0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endParaRPr>
              </a:p>
              <a:p>
                <a:pPr marL="76200">
                  <a:spcBef>
                    <a:spcPts val="215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400" b="0" i="1" smtClean="0">
                          <a:latin typeface="Cambria Math" panose="02040503050406030204" pitchFamily="18" charset="0"/>
                          <a:cs typeface="Times New Roman"/>
                        </a:rPr>
                        <m:t>1=</m:t>
                      </m:r>
                      <m:sSup>
                        <m:sSupPr>
                          <m:ctrlPr>
                            <a:rPr lang="fr-CA" sz="14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fr-CA" sz="14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𝐹</m:t>
                          </m:r>
                        </m:e>
                        <m:sup>
                          <m:r>
                            <a:rPr lang="fr-CA" sz="14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CA" sz="14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fr-CA" sz="14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e>
                      </m:d>
                      <m:func>
                        <m:funcPr>
                          <m:ctrlPr>
                            <a:rPr lang="fr-CA" sz="14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CA" sz="1400" b="0" i="0" smtClean="0">
                              <a:latin typeface="Cambria Math" panose="02040503050406030204" pitchFamily="18" charset="0"/>
                              <a:cs typeface="Times New Roman"/>
                            </a:rPr>
                            <m:t>ln</m:t>
                          </m:r>
                        </m:fName>
                        <m:e>
                          <m:r>
                            <a:rPr lang="fr-CA" sz="14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(10)</m:t>
                          </m:r>
                        </m:e>
                      </m:func>
                      <m:r>
                        <a:rPr lang="fr-CA" sz="1400" b="0" i="1" smtClean="0">
                          <a:latin typeface="Cambria Math" panose="02040503050406030204" pitchFamily="18" charset="0"/>
                          <a:cs typeface="Times New Roman"/>
                        </a:rPr>
                        <m:t>+0</m:t>
                      </m:r>
                    </m:oMath>
                  </m:oMathPara>
                </a14:m>
                <a:endParaRPr lang="fr-CA" sz="1400" b="0" dirty="0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endParaRPr>
              </a:p>
              <a:p>
                <a:pPr marL="76200">
                  <a:spcBef>
                    <a:spcPts val="215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sz="14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fr-CA" sz="14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𝐹</m:t>
                          </m:r>
                        </m:e>
                        <m:sup>
                          <m:r>
                            <a:rPr lang="fr-CA" sz="14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CA" sz="14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fr-CA" sz="14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e>
                      </m:d>
                      <m:r>
                        <a:rPr lang="fr-CA" sz="1400" b="0" i="1" smtClean="0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fr-CA" sz="14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fr-CA" sz="14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fr-CA" sz="1400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CA" sz="1400" b="0" i="0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fr-CA" sz="1400" b="0" i="1" smtClean="0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10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fr-CA" sz="1400" b="0" dirty="0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endParaRPr>
              </a:p>
              <a:p>
                <a:pPr marL="76200">
                  <a:spcBef>
                    <a:spcPts val="215"/>
                  </a:spcBef>
                </a:pPr>
                <a:r>
                  <a:rPr lang="fr-CA" sz="1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Donc</a:t>
                </a:r>
              </a:p>
              <a:p>
                <a:pPr marL="76200">
                  <a:spcBef>
                    <a:spcPts val="215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400" b="0" i="1" smtClean="0">
                          <a:latin typeface="Cambria Math" panose="02040503050406030204" pitchFamily="18" charset="0"/>
                          <a:cs typeface="Times New Roman"/>
                        </a:rPr>
                        <m:t>𝐹</m:t>
                      </m:r>
                      <m:d>
                        <m:dPr>
                          <m:ctrlPr>
                            <a:rPr lang="fr-CA" sz="14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fr-CA" sz="14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𝑦</m:t>
                          </m:r>
                        </m:e>
                      </m:d>
                      <m:r>
                        <a:rPr lang="fr-CA" sz="1400" b="0" i="1" smtClean="0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fr-CA" sz="14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fr-CA" sz="1400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CA" sz="1400" b="0" i="0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fr-CA" sz="1400" b="0" i="1" smtClean="0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fr-CA" sz="1400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CA" sz="1400" b="0" i="0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fr-CA" sz="1400" b="0" i="1" smtClean="0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10</m:t>
                                  </m:r>
                                </m:e>
                              </m:d>
                            </m:e>
                          </m:func>
                        </m:den>
                      </m:f>
                      <m:r>
                        <a:rPr lang="fr-CA" sz="1400" b="0" i="1" smtClean="0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fr-CA" sz="14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fr-CA" sz="1400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CA" sz="1400" b="0" i="0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lang="fr-CA" sz="14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(</m:t>
                          </m:r>
                          <m:r>
                            <a:rPr lang="fr-CA" sz="14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𝑦</m:t>
                          </m:r>
                          <m:r>
                            <a:rPr lang="fr-CA" sz="14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fr-CA" sz="1400" b="0" dirty="0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76" y="486886"/>
                <a:ext cx="4436960" cy="2431628"/>
              </a:xfrm>
              <a:prstGeom prst="rect">
                <a:avLst/>
              </a:prstGeom>
              <a:blipFill>
                <a:blip r:embed="rId2"/>
                <a:stretch>
                  <a:fillRect l="-687" t="-2005" b="-25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object 14"/>
          <p:cNvGrpSpPr/>
          <p:nvPr/>
        </p:nvGrpSpPr>
        <p:grpSpPr>
          <a:xfrm>
            <a:off x="0" y="3329279"/>
            <a:ext cx="4608195" cy="127000"/>
            <a:chOff x="0" y="3329279"/>
            <a:chExt cx="4608195" cy="127000"/>
          </a:xfrm>
        </p:grpSpPr>
        <p:sp>
          <p:nvSpPr>
            <p:cNvPr id="15" name="object 15"/>
            <p:cNvSpPr/>
            <p:nvPr/>
          </p:nvSpPr>
          <p:spPr>
            <a:xfrm>
              <a:off x="0" y="3329279"/>
              <a:ext cx="2304415" cy="127000"/>
            </a:xfrm>
            <a:custGeom>
              <a:avLst/>
              <a:gdLst/>
              <a:ahLst/>
              <a:cxnLst/>
              <a:rect l="l" t="t" r="r" b="b"/>
              <a:pathLst>
                <a:path w="2304415" h="127000">
                  <a:moveTo>
                    <a:pt x="2303995" y="0"/>
                  </a:moveTo>
                  <a:lnTo>
                    <a:pt x="0" y="0"/>
                  </a:lnTo>
                  <a:lnTo>
                    <a:pt x="0" y="126720"/>
                  </a:lnTo>
                  <a:lnTo>
                    <a:pt x="2303995" y="12672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03995" y="3329279"/>
              <a:ext cx="2304415" cy="127000"/>
            </a:xfrm>
            <a:custGeom>
              <a:avLst/>
              <a:gdLst/>
              <a:ahLst/>
              <a:cxnLst/>
              <a:rect l="l" t="t" r="r" b="b"/>
              <a:pathLst>
                <a:path w="2304415" h="127000">
                  <a:moveTo>
                    <a:pt x="2303995" y="0"/>
                  </a:moveTo>
                  <a:lnTo>
                    <a:pt x="0" y="0"/>
                  </a:lnTo>
                  <a:lnTo>
                    <a:pt x="0" y="126720"/>
                  </a:lnTo>
                  <a:lnTo>
                    <a:pt x="2303995" y="12672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55"/>
              </a:lnSpc>
            </a:pPr>
            <a:r>
              <a:rPr spc="20" dirty="0"/>
              <a:t>Anik</a:t>
            </a:r>
            <a:r>
              <a:rPr spc="40" dirty="0"/>
              <a:t> </a:t>
            </a:r>
            <a:r>
              <a:rPr spc="35" dirty="0"/>
              <a:t>Trahan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55"/>
              </a:lnSpc>
            </a:pPr>
            <a:r>
              <a:rPr spc="40" dirty="0"/>
              <a:t>Le</a:t>
            </a:r>
            <a:r>
              <a:rPr spc="65" dirty="0"/>
              <a:t> 7</a:t>
            </a:r>
            <a:r>
              <a:rPr spc="70" dirty="0"/>
              <a:t> </a:t>
            </a:r>
            <a:r>
              <a:rPr spc="35" dirty="0"/>
              <a:t>malchanceux</a:t>
            </a:r>
          </a:p>
        </p:txBody>
      </p:sp>
    </p:spTree>
    <p:extLst>
      <p:ext uri="{BB962C8B-B14F-4D97-AF65-F5344CB8AC3E}">
        <p14:creationId xmlns:p14="http://schemas.microsoft.com/office/powerpoint/2010/main" val="2669341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5130" y="0"/>
            <a:ext cx="833755" cy="35920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1605" algn="just">
              <a:lnSpc>
                <a:spcPct val="100000"/>
              </a:lnSpc>
              <a:spcBef>
                <a:spcPts val="135"/>
              </a:spcBef>
            </a:pPr>
            <a:r>
              <a:rPr sz="550" spc="40" dirty="0">
                <a:solidFill>
                  <a:srgbClr val="7F7F7F"/>
                </a:solidFill>
                <a:latin typeface="Palatino Linotype"/>
                <a:cs typeface="Palatino Linotype"/>
              </a:rPr>
              <a:t>Table</a:t>
            </a:r>
            <a:r>
              <a:rPr sz="550" spc="60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30" dirty="0">
                <a:solidFill>
                  <a:srgbClr val="7F7F7F"/>
                </a:solidFill>
                <a:latin typeface="Palatino Linotype"/>
                <a:cs typeface="Palatino Linotype"/>
              </a:rPr>
              <a:t>des</a:t>
            </a:r>
            <a:r>
              <a:rPr sz="550" spc="65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60" dirty="0" err="1">
                <a:solidFill>
                  <a:srgbClr val="7F7F7F"/>
                </a:solidFill>
                <a:latin typeface="Palatino Linotype"/>
                <a:cs typeface="Palatino Linotype"/>
              </a:rPr>
              <a:t>mati</a:t>
            </a:r>
            <a:r>
              <a:rPr lang="fr-CA" sz="550" spc="60" dirty="0">
                <a:solidFill>
                  <a:srgbClr val="7F7F7F"/>
                </a:solidFill>
                <a:latin typeface="Palatino Linotype"/>
                <a:cs typeface="Palatino Linotype"/>
              </a:rPr>
              <a:t>è</a:t>
            </a:r>
            <a:r>
              <a:rPr sz="550" spc="55" dirty="0">
                <a:solidFill>
                  <a:srgbClr val="7F7F7F"/>
                </a:solidFill>
                <a:latin typeface="Palatino Linotype"/>
                <a:cs typeface="Palatino Linotype"/>
              </a:rPr>
              <a:t>res</a:t>
            </a:r>
            <a:endParaRPr sz="550" dirty="0">
              <a:latin typeface="Palatino Linotype"/>
              <a:cs typeface="Palatino Linotype"/>
            </a:endParaRPr>
          </a:p>
          <a:p>
            <a:pPr marL="12700" marR="5080" indent="363855" algn="just">
              <a:lnSpc>
                <a:spcPct val="101699"/>
              </a:lnSpc>
            </a:pPr>
            <a:r>
              <a:rPr sz="550" spc="30" dirty="0">
                <a:solidFill>
                  <a:srgbClr val="7F7F7F"/>
                </a:solidFill>
                <a:latin typeface="Palatino Linotype"/>
                <a:cs typeface="Palatino Linotype"/>
              </a:rPr>
              <a:t>Intr</a:t>
            </a:r>
            <a:r>
              <a:rPr sz="550" spc="55" dirty="0">
                <a:solidFill>
                  <a:srgbClr val="7F7F7F"/>
                </a:solidFill>
                <a:latin typeface="Palatino Linotype"/>
                <a:cs typeface="Palatino Linotype"/>
              </a:rPr>
              <a:t>o</a:t>
            </a:r>
            <a:r>
              <a:rPr sz="550" spc="30" dirty="0">
                <a:solidFill>
                  <a:srgbClr val="7F7F7F"/>
                </a:solidFill>
                <a:latin typeface="Palatino Linotype"/>
                <a:cs typeface="Palatino Linotype"/>
              </a:rPr>
              <a:t>duction </a:t>
            </a:r>
            <a:r>
              <a:rPr sz="550" spc="15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25" dirty="0" err="1">
                <a:solidFill>
                  <a:srgbClr val="FFFFFF"/>
                </a:solidFill>
                <a:latin typeface="Palatino Linotype"/>
                <a:cs typeface="Palatino Linotype"/>
              </a:rPr>
              <a:t>Calcul</a:t>
            </a:r>
            <a:r>
              <a:rPr sz="550" spc="6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550" spc="30" dirty="0">
                <a:solidFill>
                  <a:srgbClr val="FFFFFF"/>
                </a:solidFill>
                <a:latin typeface="Palatino Linotype"/>
                <a:cs typeface="Palatino Linotype"/>
              </a:rPr>
              <a:t>des</a:t>
            </a:r>
            <a:r>
              <a:rPr sz="550" spc="6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550" spc="40" dirty="0" err="1">
                <a:solidFill>
                  <a:srgbClr val="FFFFFF"/>
                </a:solidFill>
                <a:latin typeface="Palatino Linotype"/>
                <a:cs typeface="Palatino Linotype"/>
              </a:rPr>
              <a:t>probabilit</a:t>
            </a:r>
            <a:r>
              <a:rPr lang="fr-CA" sz="550" spc="40" dirty="0">
                <a:solidFill>
                  <a:srgbClr val="FFFFFF"/>
                </a:solidFill>
                <a:latin typeface="Palatino Linotype"/>
                <a:cs typeface="Palatino Linotype"/>
              </a:rPr>
              <a:t>é</a:t>
            </a:r>
            <a:r>
              <a:rPr sz="550" spc="45" dirty="0">
                <a:solidFill>
                  <a:srgbClr val="FFFFFF"/>
                </a:solidFill>
                <a:latin typeface="Palatino Linotype"/>
                <a:cs typeface="Palatino Linotype"/>
              </a:rPr>
              <a:t>s</a:t>
            </a:r>
            <a:endParaRPr sz="550" dirty="0">
              <a:latin typeface="Palatino Linotype"/>
              <a:cs typeface="Palatino Linotype"/>
            </a:endParaRPr>
          </a:p>
          <a:p>
            <a:pPr marL="379730">
              <a:lnSpc>
                <a:spcPct val="100000"/>
              </a:lnSpc>
              <a:spcBef>
                <a:spcPts val="10"/>
              </a:spcBef>
            </a:pPr>
            <a:r>
              <a:rPr sz="550" spc="25" dirty="0">
                <a:solidFill>
                  <a:srgbClr val="7F7F7F"/>
                </a:solidFill>
                <a:latin typeface="Palatino Linotype"/>
                <a:cs typeface="Palatino Linotype"/>
              </a:rPr>
              <a:t>Applications</a:t>
            </a:r>
            <a:endParaRPr sz="550" dirty="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465455"/>
          </a:xfrm>
          <a:custGeom>
            <a:avLst/>
            <a:gdLst/>
            <a:ahLst/>
            <a:cxnLst/>
            <a:rect l="l" t="t" r="r" b="b"/>
            <a:pathLst>
              <a:path w="2304415" h="465455">
                <a:moveTo>
                  <a:pt x="2303995" y="0"/>
                </a:moveTo>
                <a:lnTo>
                  <a:pt x="0" y="0"/>
                </a:lnTo>
                <a:lnTo>
                  <a:pt x="0" y="465353"/>
                </a:lnTo>
                <a:lnTo>
                  <a:pt x="2303995" y="465353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99296" y="119106"/>
            <a:ext cx="561340" cy="20066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spc="120" dirty="0">
                <a:solidFill>
                  <a:srgbClr val="9898D8"/>
                </a:solidFill>
                <a:latin typeface="Palatino Linotype"/>
                <a:cs typeface="Palatino Linotype"/>
              </a:rPr>
              <a:t>D</a:t>
            </a:r>
            <a:r>
              <a:rPr sz="550" spc="165" dirty="0">
                <a:solidFill>
                  <a:srgbClr val="9898D8"/>
                </a:solidFill>
                <a:latin typeface="Palatino Linotype"/>
                <a:cs typeface="Palatino Linotype"/>
              </a:rPr>
              <a:t> </a:t>
            </a:r>
            <a:r>
              <a:rPr sz="550" spc="65" dirty="0">
                <a:solidFill>
                  <a:srgbClr val="9898D8"/>
                </a:solidFill>
                <a:latin typeface="Palatino Linotype"/>
                <a:cs typeface="Palatino Linotype"/>
              </a:rPr>
              <a:t>nitions</a:t>
            </a:r>
            <a:endParaRPr sz="55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550" spc="80" dirty="0">
                <a:solidFill>
                  <a:srgbClr val="FFFFFF"/>
                </a:solidFill>
                <a:latin typeface="Palatino Linotype"/>
                <a:cs typeface="Palatino Linotype"/>
              </a:rPr>
              <a:t>D</a:t>
            </a:r>
            <a:r>
              <a:rPr sz="550" spc="-2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550" spc="50" dirty="0">
                <a:solidFill>
                  <a:srgbClr val="FFFFFF"/>
                </a:solidFill>
                <a:latin typeface="Palatino Linotype"/>
                <a:cs typeface="Palatino Linotype"/>
              </a:rPr>
              <a:t>monstration</a:t>
            </a:r>
            <a:endParaRPr sz="550">
              <a:latin typeface="Palatino Linotype"/>
              <a:cs typeface="Palatino Linotyp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5"/>
              <p:cNvSpPr txBox="1"/>
              <p:nvPr/>
            </p:nvSpPr>
            <p:spPr>
              <a:xfrm>
                <a:off x="400050" y="815975"/>
                <a:ext cx="4114800" cy="2100446"/>
              </a:xfrm>
              <a:prstGeom prst="rect">
                <a:avLst/>
              </a:prstGeom>
            </p:spPr>
            <p:txBody>
              <a:bodyPr vert="horz" wrap="square" lIns="0" tIns="29209" rIns="0" bIns="0" rtlCol="0">
                <a:spAutoFit/>
              </a:bodyPr>
              <a:lstStyle/>
              <a:p>
                <a:pPr marL="208915" marR="30480" indent="-171450">
                  <a:spcBef>
                    <a:spcPts val="229"/>
                  </a:spcBef>
                  <a:buFont typeface="Arial" panose="020B0604020202020204" pitchFamily="34" charset="0"/>
                  <a:buChar char="•"/>
                </a:pPr>
                <a:r>
                  <a:rPr lang="fr-CA" sz="1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À partir de cette fonction, on calcule la probabilité qu'un  nombre ait comme premier chiffre </a:t>
                </a:r>
                <a14:m>
                  <m:oMath xmlns:m="http://schemas.openxmlformats.org/officeDocument/2006/math">
                    <m:r>
                      <a:rPr lang="fr-CA" sz="1400" i="1" smtClean="0">
                        <a:latin typeface="Cambria Math" panose="02040503050406030204" pitchFamily="18" charset="0"/>
                        <a:cs typeface="Times New Roman"/>
                      </a:rPr>
                      <m:t>𝐷</m:t>
                    </m:r>
                  </m:oMath>
                </a14:m>
                <a:r>
                  <a:rPr lang="fr-CA" sz="1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.</a:t>
                </a:r>
              </a:p>
              <a:p>
                <a:pPr marL="37465" marR="30480">
                  <a:spcBef>
                    <a:spcPts val="229"/>
                  </a:spcBef>
                </a:pPr>
                <a:endParaRPr lang="fr-CA" sz="1400" dirty="0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endParaRPr>
              </a:p>
              <a:p>
                <a:pPr marL="38100">
                  <a:spcBef>
                    <a:spcPts val="19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1400" i="1" dirty="0" smtClean="0">
                          <a:latin typeface="Cambria Math" panose="02040503050406030204" pitchFamily="18" charset="0"/>
                          <a:cs typeface="Times New Roman"/>
                        </a:rPr>
                        <m:t>𝑃𝑟𝑜</m:t>
                      </m:r>
                      <m:r>
                        <a:rPr lang="fr-CA" sz="1400" i="1" dirty="0">
                          <a:latin typeface="Cambria Math" panose="02040503050406030204" pitchFamily="18" charset="0"/>
                          <a:cs typeface="Times New Roman"/>
                        </a:rPr>
                        <m:t>𝑏</m:t>
                      </m:r>
                      <m:d>
                        <m:dPr>
                          <m:ctrlPr>
                            <a:rPr lang="fr-CA" sz="14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fr-CA" sz="14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𝐷</m:t>
                          </m:r>
                          <m:r>
                            <a:rPr lang="fr-CA" sz="1400" i="1" dirty="0">
                              <a:latin typeface="Cambria Math" panose="02040503050406030204" pitchFamily="18" charset="0"/>
                              <a:cs typeface="Arial"/>
                            </a:rPr>
                            <m:t>≤</m:t>
                          </m:r>
                          <m:r>
                            <a:rPr lang="fr-CA" sz="14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𝑌</m:t>
                          </m:r>
                          <m:r>
                            <a:rPr lang="fr-CA" sz="1400" i="1" dirty="0">
                              <a:latin typeface="Cambria Math" panose="02040503050406030204" pitchFamily="18" charset="0"/>
                              <a:cs typeface="Arial"/>
                            </a:rPr>
                            <m:t>&lt;</m:t>
                          </m:r>
                          <m:r>
                            <a:rPr lang="fr-CA" sz="14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𝐷</m:t>
                          </m:r>
                          <m:r>
                            <a:rPr lang="fr-CA" sz="1400" i="1" dirty="0">
                              <a:latin typeface="Cambria Math" panose="02040503050406030204" pitchFamily="18" charset="0"/>
                              <a:cs typeface="Lucida Sans Unicode"/>
                            </a:rPr>
                            <m:t>+</m:t>
                          </m:r>
                          <m:r>
                            <a:rPr lang="fr-CA" sz="14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e>
                      </m:d>
                      <m:r>
                        <m:rPr>
                          <m:aln/>
                        </m:rPr>
                        <a:rPr lang="fr-CA" sz="1400" i="1" dirty="0">
                          <a:latin typeface="Cambria Math" panose="02040503050406030204" pitchFamily="18" charset="0"/>
                          <a:cs typeface="Lucida Sans Unicode"/>
                        </a:rPr>
                        <m:t>=</m:t>
                      </m:r>
                      <m:r>
                        <a:rPr lang="fr-CA" sz="1400" i="1" dirty="0">
                          <a:latin typeface="Cambria Math" panose="02040503050406030204" pitchFamily="18" charset="0"/>
                          <a:cs typeface="Times New Roman"/>
                        </a:rPr>
                        <m:t>𝐹</m:t>
                      </m:r>
                      <m:d>
                        <m:dPr>
                          <m:ctrlPr>
                            <a:rPr lang="fr-CA" sz="14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fr-CA" sz="14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𝐷</m:t>
                          </m:r>
                          <m:r>
                            <a:rPr lang="fr-CA" sz="1400" i="1" dirty="0">
                              <a:latin typeface="Cambria Math" panose="02040503050406030204" pitchFamily="18" charset="0"/>
                              <a:cs typeface="Lucida Sans Unicode"/>
                            </a:rPr>
                            <m:t>+</m:t>
                          </m:r>
                          <m:r>
                            <a:rPr lang="fr-CA" sz="14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e>
                      </m:d>
                      <m:r>
                        <a:rPr lang="fr-CA" sz="1400" i="1" dirty="0">
                          <a:latin typeface="Cambria Math" panose="02040503050406030204" pitchFamily="18" charset="0"/>
                          <a:cs typeface="Lucida Sans Unicode"/>
                        </a:rPr>
                        <m:t>−</m:t>
                      </m:r>
                      <m:r>
                        <a:rPr lang="fr-CA" sz="1400" i="1" dirty="0">
                          <a:latin typeface="Cambria Math" panose="02040503050406030204" pitchFamily="18" charset="0"/>
                          <a:cs typeface="Times New Roman"/>
                        </a:rPr>
                        <m:t>𝐹</m:t>
                      </m:r>
                      <m:d>
                        <m:dPr>
                          <m:ctrlPr>
                            <a:rPr lang="fr-CA" sz="14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fr-CA" sz="14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𝐷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fr-CA" sz="1400" b="0" i="1" smtClean="0">
                          <a:latin typeface="Cambria Math" panose="02040503050406030204" pitchFamily="18" charset="0"/>
                          <a:cs typeface="Lucida Sans Unicode"/>
                        </a:rPr>
                        <m:t>=</m:t>
                      </m:r>
                      <m:func>
                        <m:funcPr>
                          <m:ctrlPr>
                            <a:rPr lang="fr-CA" sz="14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fr-CA" sz="14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CA" sz="1400" b="0" i="0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fr-CA" sz="1400" i="1">
                                  <a:latin typeface="Cambria Math" panose="02040503050406030204" pitchFamily="18" charset="0"/>
                                  <a:cs typeface="Lucida Sans Unicode"/>
                                </a:rPr>
                              </m:ctrlPr>
                            </m:dPr>
                            <m:e>
                              <m:r>
                                <a:rPr lang="fr-CA" sz="1400" i="1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𝐷</m:t>
                              </m:r>
                              <m:r>
                                <a:rPr lang="fr-CA" sz="1400" i="1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+1</m:t>
                              </m:r>
                            </m:e>
                          </m:d>
                          <m:r>
                            <a:rPr lang="fr-CA" sz="1400" i="1">
                              <a:latin typeface="Cambria Math" panose="02040503050406030204" pitchFamily="18" charset="0"/>
                              <a:cs typeface="Lucida Sans Unicode"/>
                            </a:rPr>
                            <m:t>−</m:t>
                          </m:r>
                          <m:func>
                            <m:funcPr>
                              <m:ctrlPr>
                                <a:rPr lang="fr-CA" sz="1400" i="1">
                                  <a:latin typeface="Cambria Math" panose="02040503050406030204" pitchFamily="18" charset="0"/>
                                  <a:cs typeface="Lucida Sans Unicode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fr-CA" sz="1400" i="1">
                                      <a:latin typeface="Cambria Math" panose="02040503050406030204" pitchFamily="18" charset="0"/>
                                      <a:cs typeface="Lucida Sans Unicode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CA" sz="1400">
                                      <a:latin typeface="Cambria Math" panose="02040503050406030204" pitchFamily="18" charset="0"/>
                                      <a:cs typeface="Lucida Sans Unicode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fr-CA" sz="1400" i="1">
                                      <a:latin typeface="Cambria Math" panose="02040503050406030204" pitchFamily="18" charset="0"/>
                                      <a:cs typeface="Lucida Sans Unicode"/>
                                    </a:rPr>
                                    <m:t>10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fr-CA" sz="1400" i="1">
                                      <a:latin typeface="Cambria Math" panose="02040503050406030204" pitchFamily="18" charset="0"/>
                                      <a:cs typeface="Lucida Sans Unicode"/>
                                    </a:rPr>
                                  </m:ctrlPr>
                                </m:dPr>
                                <m:e>
                                  <m:r>
                                    <a:rPr lang="fr-CA" sz="1400" i="1">
                                      <a:latin typeface="Cambria Math" panose="02040503050406030204" pitchFamily="18" charset="0"/>
                                      <a:cs typeface="Lucida Sans Unicode"/>
                                    </a:rPr>
                                    <m:t>𝐷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fr-CA" sz="1400" b="0" i="1" smtClean="0">
                          <a:latin typeface="Cambria Math" panose="02040503050406030204" pitchFamily="18" charset="0"/>
                          <a:cs typeface="Lucida Sans Unicode"/>
                        </a:rPr>
                        <m:t>=</m:t>
                      </m:r>
                      <m:func>
                        <m:funcPr>
                          <m:ctrlPr>
                            <a:rPr lang="fr-CA" sz="14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fr-CA" sz="14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CA" sz="1400" b="0" i="0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fr-CA" sz="14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CA" sz="1400" b="0" i="1" smtClean="0">
                                      <a:latin typeface="Cambria Math" panose="02040503050406030204" pitchFamily="18" charset="0"/>
                                      <a:cs typeface="Lucida Sans Unicode"/>
                                    </a:rPr>
                                  </m:ctrlPr>
                                </m:fPr>
                                <m:num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cs typeface="Lucida Sans Unicode"/>
                                    </a:rPr>
                                    <m:t>𝐷</m:t>
                                  </m:r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cs typeface="Lucida Sans Unicode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cs typeface="Lucida Sans Unicode"/>
                                    </a:rPr>
                                    <m:t>𝐷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fr-CA" sz="14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fr-CA" sz="14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</m:ctrlPr>
                            </m:sSubPr>
                            <m:e>
                              <m:r>
                                <m:rPr>
                                  <m:aln/>
                                </m:rPr>
                                <a:rPr lang="fr-CA" sz="1400" b="0" i="0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fr-CA" sz="1400" b="0" i="0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fr-CA" sz="14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</m:ctrlPr>
                            </m:dPr>
                            <m:e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fr-CA" sz="1400" b="0" i="1" smtClean="0">
                                      <a:latin typeface="Cambria Math" panose="02040503050406030204" pitchFamily="18" charset="0"/>
                                      <a:cs typeface="Lucida Sans Unicode"/>
                                    </a:rPr>
                                  </m:ctrlPr>
                                </m:fPr>
                                <m:num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cs typeface="Lucida Sans Unicode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cs typeface="Lucida Sans Unicode"/>
                                    </a:rPr>
                                    <m:t>𝐷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sz="1400" dirty="0"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5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" y="815975"/>
                <a:ext cx="4114800" cy="2100446"/>
              </a:xfrm>
              <a:prstGeom prst="rect">
                <a:avLst/>
              </a:prstGeom>
              <a:blipFill>
                <a:blip r:embed="rId2"/>
                <a:stretch>
                  <a:fillRect l="-1630" t="-1744" r="-444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object 18"/>
          <p:cNvGrpSpPr/>
          <p:nvPr/>
        </p:nvGrpSpPr>
        <p:grpSpPr>
          <a:xfrm>
            <a:off x="0" y="3329279"/>
            <a:ext cx="4608195" cy="127000"/>
            <a:chOff x="0" y="3329279"/>
            <a:chExt cx="4608195" cy="127000"/>
          </a:xfrm>
        </p:grpSpPr>
        <p:sp>
          <p:nvSpPr>
            <p:cNvPr id="19" name="object 19"/>
            <p:cNvSpPr/>
            <p:nvPr/>
          </p:nvSpPr>
          <p:spPr>
            <a:xfrm>
              <a:off x="0" y="3329279"/>
              <a:ext cx="2304415" cy="127000"/>
            </a:xfrm>
            <a:custGeom>
              <a:avLst/>
              <a:gdLst/>
              <a:ahLst/>
              <a:cxnLst/>
              <a:rect l="l" t="t" r="r" b="b"/>
              <a:pathLst>
                <a:path w="2304415" h="127000">
                  <a:moveTo>
                    <a:pt x="2303995" y="0"/>
                  </a:moveTo>
                  <a:lnTo>
                    <a:pt x="0" y="0"/>
                  </a:lnTo>
                  <a:lnTo>
                    <a:pt x="0" y="126720"/>
                  </a:lnTo>
                  <a:lnTo>
                    <a:pt x="2303995" y="12672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303995" y="3329279"/>
              <a:ext cx="2304415" cy="127000"/>
            </a:xfrm>
            <a:custGeom>
              <a:avLst/>
              <a:gdLst/>
              <a:ahLst/>
              <a:cxnLst/>
              <a:rect l="l" t="t" r="r" b="b"/>
              <a:pathLst>
                <a:path w="2304415" h="127000">
                  <a:moveTo>
                    <a:pt x="2303995" y="0"/>
                  </a:moveTo>
                  <a:lnTo>
                    <a:pt x="0" y="0"/>
                  </a:lnTo>
                  <a:lnTo>
                    <a:pt x="0" y="126720"/>
                  </a:lnTo>
                  <a:lnTo>
                    <a:pt x="2303995" y="12672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55"/>
              </a:lnSpc>
            </a:pPr>
            <a:r>
              <a:rPr spc="20" dirty="0"/>
              <a:t>Anik</a:t>
            </a:r>
            <a:r>
              <a:rPr spc="40" dirty="0"/>
              <a:t> </a:t>
            </a:r>
            <a:r>
              <a:rPr spc="35" dirty="0"/>
              <a:t>Trahan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55"/>
              </a:lnSpc>
            </a:pPr>
            <a:r>
              <a:rPr spc="40" dirty="0"/>
              <a:t>Le</a:t>
            </a:r>
            <a:r>
              <a:rPr spc="65" dirty="0"/>
              <a:t> 7</a:t>
            </a:r>
            <a:r>
              <a:rPr spc="70" dirty="0"/>
              <a:t> </a:t>
            </a:r>
            <a:r>
              <a:rPr spc="35" dirty="0"/>
              <a:t>malchanceux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81186" y="1067"/>
            <a:ext cx="833755" cy="35920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1605" algn="r">
              <a:lnSpc>
                <a:spcPct val="100000"/>
              </a:lnSpc>
              <a:spcBef>
                <a:spcPts val="135"/>
              </a:spcBef>
            </a:pPr>
            <a:r>
              <a:rPr sz="550" dirty="0">
                <a:solidFill>
                  <a:srgbClr val="7F7F7F"/>
                </a:solidFill>
                <a:latin typeface="Palatino Linotype"/>
                <a:cs typeface="Palatino Linotype"/>
              </a:rPr>
              <a:t>Table des </a:t>
            </a:r>
            <a:r>
              <a:rPr sz="550" dirty="0" err="1">
                <a:solidFill>
                  <a:srgbClr val="7F7F7F"/>
                </a:solidFill>
                <a:latin typeface="Palatino Linotype"/>
                <a:cs typeface="Palatino Linotype"/>
              </a:rPr>
              <a:t>mati</a:t>
            </a:r>
            <a:r>
              <a:rPr lang="fr-CA" sz="550" dirty="0">
                <a:solidFill>
                  <a:srgbClr val="7F7F7F"/>
                </a:solidFill>
                <a:latin typeface="Palatino Linotype"/>
                <a:cs typeface="Palatino Linotype"/>
              </a:rPr>
              <a:t>è</a:t>
            </a:r>
            <a:r>
              <a:rPr sz="550" dirty="0">
                <a:solidFill>
                  <a:srgbClr val="7F7F7F"/>
                </a:solidFill>
                <a:latin typeface="Palatino Linotype"/>
                <a:cs typeface="Palatino Linotype"/>
              </a:rPr>
              <a:t>res</a:t>
            </a:r>
            <a:endParaRPr sz="550" dirty="0">
              <a:latin typeface="Palatino Linotype"/>
              <a:cs typeface="Palatino Linotype"/>
            </a:endParaRPr>
          </a:p>
          <a:p>
            <a:pPr marL="12700" marR="5080" indent="363855" algn="r">
              <a:lnSpc>
                <a:spcPct val="101699"/>
              </a:lnSpc>
            </a:pPr>
            <a:r>
              <a:rPr sz="550" dirty="0">
                <a:solidFill>
                  <a:srgbClr val="7F7F7F"/>
                </a:solidFill>
                <a:latin typeface="Palatino Linotype"/>
                <a:cs typeface="Palatino Linotype"/>
              </a:rPr>
              <a:t>Introduction  </a:t>
            </a:r>
            <a:r>
              <a:rPr sz="550" dirty="0" err="1">
                <a:solidFill>
                  <a:srgbClr val="FFFFFF"/>
                </a:solidFill>
                <a:latin typeface="Palatino Linotype"/>
                <a:cs typeface="Palatino Linotype"/>
              </a:rPr>
              <a:t>Calcul</a:t>
            </a:r>
            <a:r>
              <a:rPr sz="550" dirty="0">
                <a:solidFill>
                  <a:srgbClr val="FFFFFF"/>
                </a:solidFill>
                <a:latin typeface="Palatino Linotype"/>
                <a:cs typeface="Palatino Linotype"/>
              </a:rPr>
              <a:t> des </a:t>
            </a:r>
            <a:r>
              <a:rPr sz="550" dirty="0" err="1">
                <a:solidFill>
                  <a:srgbClr val="FFFFFF"/>
                </a:solidFill>
                <a:latin typeface="Palatino Linotype"/>
                <a:cs typeface="Palatino Linotype"/>
              </a:rPr>
              <a:t>probabilit</a:t>
            </a:r>
            <a:r>
              <a:rPr lang="fr-CA" sz="550" dirty="0">
                <a:solidFill>
                  <a:srgbClr val="FFFFFF"/>
                </a:solidFill>
                <a:latin typeface="Palatino Linotype"/>
                <a:cs typeface="Palatino Linotype"/>
              </a:rPr>
              <a:t>é</a:t>
            </a:r>
            <a:r>
              <a:rPr sz="550" dirty="0">
                <a:solidFill>
                  <a:srgbClr val="FFFFFF"/>
                </a:solidFill>
                <a:latin typeface="Palatino Linotype"/>
                <a:cs typeface="Palatino Linotype"/>
              </a:rPr>
              <a:t>s</a:t>
            </a:r>
            <a:endParaRPr sz="550" dirty="0">
              <a:latin typeface="Palatino Linotype"/>
              <a:cs typeface="Palatino Linotype"/>
            </a:endParaRPr>
          </a:p>
          <a:p>
            <a:pPr marL="379730" algn="r">
              <a:lnSpc>
                <a:spcPct val="100000"/>
              </a:lnSpc>
              <a:spcBef>
                <a:spcPts val="10"/>
              </a:spcBef>
            </a:pPr>
            <a:r>
              <a:rPr sz="550" dirty="0">
                <a:solidFill>
                  <a:srgbClr val="7F7F7F"/>
                </a:solidFill>
                <a:latin typeface="Palatino Linotype"/>
                <a:cs typeface="Palatino Linotype"/>
              </a:rPr>
              <a:t>Applications</a:t>
            </a:r>
            <a:endParaRPr sz="550" dirty="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03995" y="0"/>
            <a:ext cx="2304415" cy="465455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107950">
              <a:lnSpc>
                <a:spcPct val="100000"/>
              </a:lnSpc>
              <a:spcBef>
                <a:spcPts val="385"/>
              </a:spcBef>
            </a:pPr>
            <a:r>
              <a:rPr sz="550" spc="120" dirty="0">
                <a:solidFill>
                  <a:srgbClr val="9898D8"/>
                </a:solidFill>
                <a:latin typeface="Palatino Linotype"/>
                <a:cs typeface="Palatino Linotype"/>
              </a:rPr>
              <a:t>D</a:t>
            </a:r>
            <a:r>
              <a:rPr sz="550" spc="165" dirty="0">
                <a:solidFill>
                  <a:srgbClr val="9898D8"/>
                </a:solidFill>
                <a:latin typeface="Palatino Linotype"/>
                <a:cs typeface="Palatino Linotype"/>
              </a:rPr>
              <a:t> </a:t>
            </a:r>
            <a:r>
              <a:rPr sz="550" spc="65" dirty="0">
                <a:solidFill>
                  <a:srgbClr val="9898D8"/>
                </a:solidFill>
                <a:latin typeface="Palatino Linotype"/>
                <a:cs typeface="Palatino Linotype"/>
              </a:rPr>
              <a:t>nitions</a:t>
            </a:r>
            <a:endParaRPr sz="550">
              <a:latin typeface="Palatino Linotype"/>
              <a:cs typeface="Palatino Linotype"/>
            </a:endParaRPr>
          </a:p>
          <a:p>
            <a:pPr marL="107950">
              <a:lnSpc>
                <a:spcPct val="100000"/>
              </a:lnSpc>
              <a:spcBef>
                <a:spcPts val="10"/>
              </a:spcBef>
            </a:pPr>
            <a:r>
              <a:rPr sz="550" spc="80" dirty="0">
                <a:solidFill>
                  <a:srgbClr val="FFFFFF"/>
                </a:solidFill>
                <a:latin typeface="Palatino Linotype"/>
                <a:cs typeface="Palatino Linotype"/>
              </a:rPr>
              <a:t>D</a:t>
            </a:r>
            <a:r>
              <a:rPr sz="55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550" spc="50" dirty="0">
                <a:solidFill>
                  <a:srgbClr val="FFFFFF"/>
                </a:solidFill>
                <a:latin typeface="Palatino Linotype"/>
                <a:cs typeface="Palatino Linotype"/>
              </a:rPr>
              <a:t>monstration</a:t>
            </a:r>
            <a:endParaRPr sz="55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0" y="465353"/>
            <a:ext cx="4608195" cy="296235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7239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70"/>
              </a:spcBef>
            </a:pPr>
            <a:r>
              <a:rPr lang="fr-CA" sz="1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Tableau des probabilités de la loi du 1</a:t>
            </a:r>
            <a:r>
              <a:rPr lang="fr-CA" sz="1400" baseline="30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er</a:t>
            </a:r>
            <a:r>
              <a:rPr lang="fr-CA" sz="1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chiffre significatif</a:t>
            </a:r>
            <a:endParaRPr lang="fr-CA" sz="1400" dirty="0">
              <a:latin typeface="Cambria" panose="02040503050406030204" pitchFamily="18" charset="0"/>
              <a:ea typeface="Cambria" panose="02040503050406030204" pitchFamily="18" charset="0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9240" y="942405"/>
            <a:ext cx="2129527" cy="2340087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3329279"/>
            <a:ext cx="4608195" cy="127000"/>
            <a:chOff x="0" y="3329279"/>
            <a:chExt cx="4608195" cy="127000"/>
          </a:xfrm>
        </p:grpSpPr>
        <p:sp>
          <p:nvSpPr>
            <p:cNvPr id="7" name="object 7"/>
            <p:cNvSpPr/>
            <p:nvPr/>
          </p:nvSpPr>
          <p:spPr>
            <a:xfrm>
              <a:off x="0" y="3329279"/>
              <a:ext cx="2304415" cy="127000"/>
            </a:xfrm>
            <a:custGeom>
              <a:avLst/>
              <a:gdLst/>
              <a:ahLst/>
              <a:cxnLst/>
              <a:rect l="l" t="t" r="r" b="b"/>
              <a:pathLst>
                <a:path w="2304415" h="127000">
                  <a:moveTo>
                    <a:pt x="2303995" y="0"/>
                  </a:moveTo>
                  <a:lnTo>
                    <a:pt x="0" y="0"/>
                  </a:lnTo>
                  <a:lnTo>
                    <a:pt x="0" y="126720"/>
                  </a:lnTo>
                  <a:lnTo>
                    <a:pt x="2303995" y="12672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03995" y="3329279"/>
              <a:ext cx="2304415" cy="127000"/>
            </a:xfrm>
            <a:custGeom>
              <a:avLst/>
              <a:gdLst/>
              <a:ahLst/>
              <a:cxnLst/>
              <a:rect l="l" t="t" r="r" b="b"/>
              <a:pathLst>
                <a:path w="2304415" h="127000">
                  <a:moveTo>
                    <a:pt x="2303995" y="0"/>
                  </a:moveTo>
                  <a:lnTo>
                    <a:pt x="0" y="0"/>
                  </a:lnTo>
                  <a:lnTo>
                    <a:pt x="0" y="126720"/>
                  </a:lnTo>
                  <a:lnTo>
                    <a:pt x="2303995" y="12672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55"/>
              </a:lnSpc>
            </a:pPr>
            <a:r>
              <a:rPr spc="20" dirty="0"/>
              <a:t>Anik</a:t>
            </a:r>
            <a:r>
              <a:rPr spc="40" dirty="0"/>
              <a:t> </a:t>
            </a:r>
            <a:r>
              <a:rPr spc="35" dirty="0"/>
              <a:t>Trahan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55"/>
              </a:lnSpc>
            </a:pPr>
            <a:r>
              <a:rPr spc="40" dirty="0"/>
              <a:t>Le</a:t>
            </a:r>
            <a:r>
              <a:rPr spc="65" dirty="0"/>
              <a:t> 7</a:t>
            </a:r>
            <a:r>
              <a:rPr spc="70" dirty="0"/>
              <a:t> </a:t>
            </a:r>
            <a:r>
              <a:rPr spc="35" dirty="0"/>
              <a:t>malchanceux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5130" y="0"/>
            <a:ext cx="833755" cy="35920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1605" algn="just">
              <a:lnSpc>
                <a:spcPct val="100000"/>
              </a:lnSpc>
              <a:spcBef>
                <a:spcPts val="135"/>
              </a:spcBef>
            </a:pPr>
            <a:r>
              <a:rPr sz="550" spc="40" dirty="0">
                <a:solidFill>
                  <a:srgbClr val="7F7F7F"/>
                </a:solidFill>
                <a:latin typeface="Palatino Linotype"/>
                <a:cs typeface="Palatino Linotype"/>
              </a:rPr>
              <a:t>Table</a:t>
            </a:r>
            <a:r>
              <a:rPr sz="550" spc="60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30" dirty="0">
                <a:solidFill>
                  <a:srgbClr val="7F7F7F"/>
                </a:solidFill>
                <a:latin typeface="Palatino Linotype"/>
                <a:cs typeface="Palatino Linotype"/>
              </a:rPr>
              <a:t>des</a:t>
            </a:r>
            <a:r>
              <a:rPr sz="550" spc="65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60" dirty="0" err="1">
                <a:solidFill>
                  <a:srgbClr val="7F7F7F"/>
                </a:solidFill>
                <a:latin typeface="Palatino Linotype"/>
                <a:cs typeface="Palatino Linotype"/>
              </a:rPr>
              <a:t>mati</a:t>
            </a:r>
            <a:r>
              <a:rPr lang="fr-CA" sz="550" spc="60" dirty="0">
                <a:solidFill>
                  <a:srgbClr val="7F7F7F"/>
                </a:solidFill>
                <a:latin typeface="Palatino Linotype"/>
                <a:cs typeface="Palatino Linotype"/>
              </a:rPr>
              <a:t>è</a:t>
            </a:r>
            <a:r>
              <a:rPr sz="550" spc="55" dirty="0">
                <a:solidFill>
                  <a:srgbClr val="7F7F7F"/>
                </a:solidFill>
                <a:latin typeface="Palatino Linotype"/>
                <a:cs typeface="Palatino Linotype"/>
              </a:rPr>
              <a:t>res</a:t>
            </a:r>
            <a:endParaRPr sz="550" dirty="0">
              <a:latin typeface="Palatino Linotype"/>
              <a:cs typeface="Palatino Linotype"/>
            </a:endParaRPr>
          </a:p>
          <a:p>
            <a:pPr marL="12700" marR="5080" indent="363855" algn="just">
              <a:lnSpc>
                <a:spcPct val="101699"/>
              </a:lnSpc>
            </a:pPr>
            <a:r>
              <a:rPr sz="550" spc="30" dirty="0">
                <a:solidFill>
                  <a:srgbClr val="7F7F7F"/>
                </a:solidFill>
                <a:latin typeface="Palatino Linotype"/>
                <a:cs typeface="Palatino Linotype"/>
              </a:rPr>
              <a:t>Intr</a:t>
            </a:r>
            <a:r>
              <a:rPr sz="550" spc="55" dirty="0">
                <a:solidFill>
                  <a:srgbClr val="7F7F7F"/>
                </a:solidFill>
                <a:latin typeface="Palatino Linotype"/>
                <a:cs typeface="Palatino Linotype"/>
              </a:rPr>
              <a:t>o</a:t>
            </a:r>
            <a:r>
              <a:rPr sz="550" spc="30" dirty="0">
                <a:solidFill>
                  <a:srgbClr val="7F7F7F"/>
                </a:solidFill>
                <a:latin typeface="Palatino Linotype"/>
                <a:cs typeface="Palatino Linotype"/>
              </a:rPr>
              <a:t>duction </a:t>
            </a:r>
            <a:r>
              <a:rPr sz="550" spc="15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25" dirty="0" err="1">
                <a:solidFill>
                  <a:srgbClr val="FFFFFF"/>
                </a:solidFill>
                <a:latin typeface="Palatino Linotype"/>
                <a:cs typeface="Palatino Linotype"/>
              </a:rPr>
              <a:t>Calcul</a:t>
            </a:r>
            <a:r>
              <a:rPr sz="550" spc="6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550" spc="30" dirty="0">
                <a:solidFill>
                  <a:srgbClr val="FFFFFF"/>
                </a:solidFill>
                <a:latin typeface="Palatino Linotype"/>
                <a:cs typeface="Palatino Linotype"/>
              </a:rPr>
              <a:t>des</a:t>
            </a:r>
            <a:r>
              <a:rPr sz="550" spc="6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550" spc="40" dirty="0">
                <a:solidFill>
                  <a:srgbClr val="FFFFFF"/>
                </a:solidFill>
                <a:latin typeface="Palatino Linotype"/>
                <a:cs typeface="Palatino Linotype"/>
              </a:rPr>
              <a:t>probabilit</a:t>
            </a:r>
            <a:r>
              <a:rPr sz="550" spc="1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550" spc="45" dirty="0">
                <a:solidFill>
                  <a:srgbClr val="FFFFFF"/>
                </a:solidFill>
                <a:latin typeface="Palatino Linotype"/>
                <a:cs typeface="Palatino Linotype"/>
              </a:rPr>
              <a:t>s</a:t>
            </a:r>
            <a:endParaRPr sz="550" dirty="0">
              <a:latin typeface="Palatino Linotype"/>
              <a:cs typeface="Palatino Linotype"/>
            </a:endParaRPr>
          </a:p>
          <a:p>
            <a:pPr marL="379730">
              <a:lnSpc>
                <a:spcPct val="100000"/>
              </a:lnSpc>
              <a:spcBef>
                <a:spcPts val="10"/>
              </a:spcBef>
            </a:pPr>
            <a:r>
              <a:rPr sz="550" spc="25" dirty="0">
                <a:solidFill>
                  <a:srgbClr val="7F7F7F"/>
                </a:solidFill>
                <a:latin typeface="Palatino Linotype"/>
                <a:cs typeface="Palatino Linotype"/>
              </a:rPr>
              <a:t>Applications</a:t>
            </a:r>
            <a:endParaRPr sz="550" dirty="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03995" y="0"/>
            <a:ext cx="2304415" cy="465455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107950">
              <a:lnSpc>
                <a:spcPct val="100000"/>
              </a:lnSpc>
              <a:spcBef>
                <a:spcPts val="385"/>
              </a:spcBef>
            </a:pPr>
            <a:r>
              <a:rPr sz="550" spc="120" dirty="0">
                <a:solidFill>
                  <a:srgbClr val="9898D8"/>
                </a:solidFill>
                <a:latin typeface="Palatino Linotype"/>
                <a:cs typeface="Palatino Linotype"/>
              </a:rPr>
              <a:t>D</a:t>
            </a:r>
            <a:r>
              <a:rPr sz="550" spc="165" dirty="0">
                <a:solidFill>
                  <a:srgbClr val="9898D8"/>
                </a:solidFill>
                <a:latin typeface="Palatino Linotype"/>
                <a:cs typeface="Palatino Linotype"/>
              </a:rPr>
              <a:t> </a:t>
            </a:r>
            <a:r>
              <a:rPr sz="550" spc="65" dirty="0">
                <a:solidFill>
                  <a:srgbClr val="9898D8"/>
                </a:solidFill>
                <a:latin typeface="Palatino Linotype"/>
                <a:cs typeface="Palatino Linotype"/>
              </a:rPr>
              <a:t>nitions</a:t>
            </a:r>
            <a:endParaRPr sz="550">
              <a:latin typeface="Palatino Linotype"/>
              <a:cs typeface="Palatino Linotype"/>
            </a:endParaRPr>
          </a:p>
          <a:p>
            <a:pPr marL="107950">
              <a:lnSpc>
                <a:spcPct val="100000"/>
              </a:lnSpc>
              <a:spcBef>
                <a:spcPts val="10"/>
              </a:spcBef>
            </a:pPr>
            <a:r>
              <a:rPr sz="550" spc="80" dirty="0">
                <a:solidFill>
                  <a:srgbClr val="FFFFFF"/>
                </a:solidFill>
                <a:latin typeface="Palatino Linotype"/>
                <a:cs typeface="Palatino Linotype"/>
              </a:rPr>
              <a:t>D</a:t>
            </a:r>
            <a:r>
              <a:rPr sz="55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550" spc="50" dirty="0">
                <a:solidFill>
                  <a:srgbClr val="FFFFFF"/>
                </a:solidFill>
                <a:latin typeface="Palatino Linotype"/>
                <a:cs typeface="Palatino Linotype"/>
              </a:rPr>
              <a:t>monstration</a:t>
            </a:r>
            <a:endParaRPr sz="55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0" y="465353"/>
            <a:ext cx="4608195" cy="354330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7239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70"/>
              </a:spcBef>
            </a:pPr>
            <a:r>
              <a:rPr sz="1450" spc="-40" dirty="0">
                <a:solidFill>
                  <a:srgbClr val="FFFFFF"/>
                </a:solidFill>
                <a:latin typeface="Times New Roman"/>
                <a:cs typeface="Times New Roman"/>
              </a:rPr>
              <a:t>Comparaison</a:t>
            </a:r>
            <a:r>
              <a:rPr sz="145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40" dirty="0">
                <a:solidFill>
                  <a:srgbClr val="FFFFFF"/>
                </a:solidFill>
                <a:latin typeface="Times New Roman"/>
                <a:cs typeface="Times New Roman"/>
              </a:rPr>
              <a:t>avec</a:t>
            </a:r>
            <a:r>
              <a:rPr sz="145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55" dirty="0">
                <a:solidFill>
                  <a:srgbClr val="FFFFFF"/>
                </a:solidFill>
                <a:latin typeface="Times New Roman"/>
                <a:cs typeface="Times New Roman"/>
              </a:rPr>
              <a:t>les</a:t>
            </a:r>
            <a:r>
              <a:rPr sz="145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Times New Roman"/>
                <a:cs typeface="Times New Roman"/>
              </a:rPr>
              <a:t>donn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 es</a:t>
            </a:r>
            <a:r>
              <a:rPr sz="145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35" dirty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145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50" dirty="0">
                <a:solidFill>
                  <a:srgbClr val="FFFFFF"/>
                </a:solidFill>
                <a:latin typeface="Times New Roman"/>
                <a:cs typeface="Times New Roman"/>
              </a:rPr>
              <a:t>pays</a:t>
            </a:r>
            <a:endParaRPr sz="145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994" y="1114548"/>
            <a:ext cx="4225374" cy="2124015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3329279"/>
            <a:ext cx="4608195" cy="127000"/>
            <a:chOff x="0" y="3329279"/>
            <a:chExt cx="4608195" cy="127000"/>
          </a:xfrm>
        </p:grpSpPr>
        <p:sp>
          <p:nvSpPr>
            <p:cNvPr id="7" name="object 7"/>
            <p:cNvSpPr/>
            <p:nvPr/>
          </p:nvSpPr>
          <p:spPr>
            <a:xfrm>
              <a:off x="0" y="3329279"/>
              <a:ext cx="2304415" cy="127000"/>
            </a:xfrm>
            <a:custGeom>
              <a:avLst/>
              <a:gdLst/>
              <a:ahLst/>
              <a:cxnLst/>
              <a:rect l="l" t="t" r="r" b="b"/>
              <a:pathLst>
                <a:path w="2304415" h="127000">
                  <a:moveTo>
                    <a:pt x="2303995" y="0"/>
                  </a:moveTo>
                  <a:lnTo>
                    <a:pt x="0" y="0"/>
                  </a:lnTo>
                  <a:lnTo>
                    <a:pt x="0" y="126720"/>
                  </a:lnTo>
                  <a:lnTo>
                    <a:pt x="2303995" y="12672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03995" y="3329279"/>
              <a:ext cx="2304415" cy="127000"/>
            </a:xfrm>
            <a:custGeom>
              <a:avLst/>
              <a:gdLst/>
              <a:ahLst/>
              <a:cxnLst/>
              <a:rect l="l" t="t" r="r" b="b"/>
              <a:pathLst>
                <a:path w="2304415" h="127000">
                  <a:moveTo>
                    <a:pt x="2303995" y="0"/>
                  </a:moveTo>
                  <a:lnTo>
                    <a:pt x="0" y="0"/>
                  </a:lnTo>
                  <a:lnTo>
                    <a:pt x="0" y="126720"/>
                  </a:lnTo>
                  <a:lnTo>
                    <a:pt x="2303995" y="12672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55"/>
              </a:lnSpc>
            </a:pPr>
            <a:r>
              <a:rPr spc="20" dirty="0"/>
              <a:t>Anik</a:t>
            </a:r>
            <a:r>
              <a:rPr spc="40" dirty="0"/>
              <a:t> </a:t>
            </a:r>
            <a:r>
              <a:rPr spc="35" dirty="0"/>
              <a:t>Trahan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55"/>
              </a:lnSpc>
            </a:pPr>
            <a:r>
              <a:rPr spc="40" dirty="0"/>
              <a:t>Le</a:t>
            </a:r>
            <a:r>
              <a:rPr spc="65" dirty="0"/>
              <a:t> 7</a:t>
            </a:r>
            <a:r>
              <a:rPr spc="70" dirty="0"/>
              <a:t> </a:t>
            </a:r>
            <a:r>
              <a:rPr spc="35" dirty="0"/>
              <a:t>malchanceux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5130" y="0"/>
            <a:ext cx="833755" cy="35920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1605" algn="just">
              <a:lnSpc>
                <a:spcPct val="100000"/>
              </a:lnSpc>
              <a:spcBef>
                <a:spcPts val="135"/>
              </a:spcBef>
            </a:pPr>
            <a:r>
              <a:rPr sz="550" spc="40" dirty="0">
                <a:solidFill>
                  <a:srgbClr val="7F7F7F"/>
                </a:solidFill>
                <a:latin typeface="Palatino Linotype"/>
                <a:cs typeface="Palatino Linotype"/>
              </a:rPr>
              <a:t>Table</a:t>
            </a:r>
            <a:r>
              <a:rPr sz="550" spc="60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30" dirty="0">
                <a:solidFill>
                  <a:srgbClr val="7F7F7F"/>
                </a:solidFill>
                <a:latin typeface="Palatino Linotype"/>
                <a:cs typeface="Palatino Linotype"/>
              </a:rPr>
              <a:t>des</a:t>
            </a:r>
            <a:r>
              <a:rPr sz="550" spc="65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60" dirty="0" err="1">
                <a:solidFill>
                  <a:srgbClr val="7F7F7F"/>
                </a:solidFill>
                <a:latin typeface="Palatino Linotype"/>
                <a:cs typeface="Palatino Linotype"/>
              </a:rPr>
              <a:t>mati</a:t>
            </a:r>
            <a:r>
              <a:rPr lang="fr-CA" sz="550" spc="15" dirty="0">
                <a:solidFill>
                  <a:srgbClr val="7F7F7F"/>
                </a:solidFill>
                <a:latin typeface="Palatino Linotype"/>
                <a:cs typeface="Palatino Linotype"/>
              </a:rPr>
              <a:t>è</a:t>
            </a:r>
            <a:r>
              <a:rPr sz="550" spc="55" dirty="0">
                <a:solidFill>
                  <a:srgbClr val="7F7F7F"/>
                </a:solidFill>
                <a:latin typeface="Palatino Linotype"/>
                <a:cs typeface="Palatino Linotype"/>
              </a:rPr>
              <a:t>res</a:t>
            </a:r>
            <a:endParaRPr sz="550" dirty="0">
              <a:latin typeface="Palatino Linotype"/>
              <a:cs typeface="Palatino Linotype"/>
            </a:endParaRPr>
          </a:p>
          <a:p>
            <a:pPr marL="12700" marR="5080" indent="363855" algn="just">
              <a:lnSpc>
                <a:spcPct val="101699"/>
              </a:lnSpc>
            </a:pPr>
            <a:r>
              <a:rPr sz="550" spc="30" dirty="0">
                <a:solidFill>
                  <a:srgbClr val="7F7F7F"/>
                </a:solidFill>
                <a:latin typeface="Palatino Linotype"/>
                <a:cs typeface="Palatino Linotype"/>
              </a:rPr>
              <a:t>Intr</a:t>
            </a:r>
            <a:r>
              <a:rPr sz="550" spc="55" dirty="0">
                <a:solidFill>
                  <a:srgbClr val="7F7F7F"/>
                </a:solidFill>
                <a:latin typeface="Palatino Linotype"/>
                <a:cs typeface="Palatino Linotype"/>
              </a:rPr>
              <a:t>o</a:t>
            </a:r>
            <a:r>
              <a:rPr sz="550" spc="30" dirty="0">
                <a:solidFill>
                  <a:srgbClr val="7F7F7F"/>
                </a:solidFill>
                <a:latin typeface="Palatino Linotype"/>
                <a:cs typeface="Palatino Linotype"/>
              </a:rPr>
              <a:t>duction </a:t>
            </a:r>
            <a:r>
              <a:rPr sz="550" spc="15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25" dirty="0" err="1">
                <a:solidFill>
                  <a:srgbClr val="FFFFFF"/>
                </a:solidFill>
                <a:latin typeface="Palatino Linotype"/>
                <a:cs typeface="Palatino Linotype"/>
              </a:rPr>
              <a:t>Calcul</a:t>
            </a:r>
            <a:r>
              <a:rPr sz="550" spc="6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550" spc="30" dirty="0">
                <a:solidFill>
                  <a:srgbClr val="FFFFFF"/>
                </a:solidFill>
                <a:latin typeface="Palatino Linotype"/>
                <a:cs typeface="Palatino Linotype"/>
              </a:rPr>
              <a:t>des</a:t>
            </a:r>
            <a:r>
              <a:rPr sz="550" spc="6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550" spc="40" dirty="0" err="1">
                <a:solidFill>
                  <a:srgbClr val="FFFFFF"/>
                </a:solidFill>
                <a:latin typeface="Palatino Linotype"/>
                <a:cs typeface="Palatino Linotype"/>
              </a:rPr>
              <a:t>probabili</a:t>
            </a:r>
            <a:r>
              <a:rPr lang="fr-CA" sz="550" spc="40" dirty="0">
                <a:solidFill>
                  <a:srgbClr val="FFFFFF"/>
                </a:solidFill>
                <a:latin typeface="Palatino Linotype"/>
                <a:cs typeface="Palatino Linotype"/>
              </a:rPr>
              <a:t>té</a:t>
            </a:r>
            <a:r>
              <a:rPr sz="550" spc="45" dirty="0">
                <a:solidFill>
                  <a:srgbClr val="FFFFFF"/>
                </a:solidFill>
                <a:latin typeface="Palatino Linotype"/>
                <a:cs typeface="Palatino Linotype"/>
              </a:rPr>
              <a:t>s</a:t>
            </a:r>
            <a:endParaRPr sz="550" dirty="0">
              <a:latin typeface="Palatino Linotype"/>
              <a:cs typeface="Palatino Linotype"/>
            </a:endParaRPr>
          </a:p>
          <a:p>
            <a:pPr marL="379730">
              <a:lnSpc>
                <a:spcPct val="100000"/>
              </a:lnSpc>
              <a:spcBef>
                <a:spcPts val="10"/>
              </a:spcBef>
            </a:pPr>
            <a:r>
              <a:rPr sz="550" spc="25" dirty="0">
                <a:solidFill>
                  <a:srgbClr val="7F7F7F"/>
                </a:solidFill>
                <a:latin typeface="Palatino Linotype"/>
                <a:cs typeface="Palatino Linotype"/>
              </a:rPr>
              <a:t>Applications</a:t>
            </a:r>
            <a:endParaRPr sz="550" dirty="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03995" y="0"/>
            <a:ext cx="2304415" cy="465455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107950">
              <a:lnSpc>
                <a:spcPct val="100000"/>
              </a:lnSpc>
              <a:spcBef>
                <a:spcPts val="385"/>
              </a:spcBef>
            </a:pPr>
            <a:r>
              <a:rPr sz="550" spc="120" dirty="0">
                <a:solidFill>
                  <a:srgbClr val="9898D8"/>
                </a:solidFill>
                <a:latin typeface="Palatino Linotype"/>
                <a:cs typeface="Palatino Linotype"/>
              </a:rPr>
              <a:t>D</a:t>
            </a:r>
            <a:r>
              <a:rPr sz="550" spc="165" dirty="0">
                <a:solidFill>
                  <a:srgbClr val="9898D8"/>
                </a:solidFill>
                <a:latin typeface="Palatino Linotype"/>
                <a:cs typeface="Palatino Linotype"/>
              </a:rPr>
              <a:t> </a:t>
            </a:r>
            <a:r>
              <a:rPr sz="550" spc="65" dirty="0">
                <a:solidFill>
                  <a:srgbClr val="9898D8"/>
                </a:solidFill>
                <a:latin typeface="Palatino Linotype"/>
                <a:cs typeface="Palatino Linotype"/>
              </a:rPr>
              <a:t>nitions</a:t>
            </a:r>
            <a:endParaRPr sz="550">
              <a:latin typeface="Palatino Linotype"/>
              <a:cs typeface="Palatino Linotype"/>
            </a:endParaRPr>
          </a:p>
          <a:p>
            <a:pPr marL="107950">
              <a:lnSpc>
                <a:spcPct val="100000"/>
              </a:lnSpc>
              <a:spcBef>
                <a:spcPts val="10"/>
              </a:spcBef>
            </a:pPr>
            <a:r>
              <a:rPr sz="550" spc="80" dirty="0">
                <a:solidFill>
                  <a:srgbClr val="FFFFFF"/>
                </a:solidFill>
                <a:latin typeface="Palatino Linotype"/>
                <a:cs typeface="Palatino Linotype"/>
              </a:rPr>
              <a:t>D</a:t>
            </a:r>
            <a:r>
              <a:rPr sz="55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550" spc="50" dirty="0">
                <a:solidFill>
                  <a:srgbClr val="FFFFFF"/>
                </a:solidFill>
                <a:latin typeface="Palatino Linotype"/>
                <a:cs typeface="Palatino Linotype"/>
              </a:rPr>
              <a:t>monstration</a:t>
            </a:r>
            <a:endParaRPr sz="55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0" y="465353"/>
            <a:ext cx="4608195" cy="354330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7239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70"/>
              </a:spcBef>
            </a:pPr>
            <a:r>
              <a:rPr sz="1450" spc="-40" dirty="0">
                <a:solidFill>
                  <a:srgbClr val="FFFFFF"/>
                </a:solidFill>
                <a:latin typeface="Times New Roman"/>
                <a:cs typeface="Times New Roman"/>
              </a:rPr>
              <a:t>Comparaison</a:t>
            </a:r>
            <a:r>
              <a:rPr sz="145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40" dirty="0">
                <a:solidFill>
                  <a:srgbClr val="FFFFFF"/>
                </a:solidFill>
                <a:latin typeface="Times New Roman"/>
                <a:cs typeface="Times New Roman"/>
              </a:rPr>
              <a:t>avec</a:t>
            </a:r>
            <a:r>
              <a:rPr sz="145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35" dirty="0">
                <a:solidFill>
                  <a:srgbClr val="FFFFFF"/>
                </a:solidFill>
                <a:latin typeface="Times New Roman"/>
                <a:cs typeface="Times New Roman"/>
              </a:rPr>
              <a:t>Fibonacci</a:t>
            </a:r>
            <a:r>
              <a:rPr sz="145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(1,</a:t>
            </a:r>
            <a:r>
              <a:rPr sz="145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15" dirty="0">
                <a:solidFill>
                  <a:srgbClr val="FFFFFF"/>
                </a:solidFill>
                <a:latin typeface="Times New Roman"/>
                <a:cs typeface="Times New Roman"/>
              </a:rPr>
              <a:t>1,</a:t>
            </a:r>
            <a:r>
              <a:rPr sz="145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15" dirty="0">
                <a:solidFill>
                  <a:srgbClr val="FFFFFF"/>
                </a:solidFill>
                <a:latin typeface="Times New Roman"/>
                <a:cs typeface="Times New Roman"/>
              </a:rPr>
              <a:t>2,</a:t>
            </a:r>
            <a:r>
              <a:rPr sz="145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15" dirty="0">
                <a:solidFill>
                  <a:srgbClr val="FFFFFF"/>
                </a:solidFill>
                <a:latin typeface="Times New Roman"/>
                <a:cs typeface="Times New Roman"/>
              </a:rPr>
              <a:t>3,</a:t>
            </a:r>
            <a:r>
              <a:rPr sz="145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15" dirty="0">
                <a:solidFill>
                  <a:srgbClr val="FFFFFF"/>
                </a:solidFill>
                <a:latin typeface="Times New Roman"/>
                <a:cs typeface="Times New Roman"/>
              </a:rPr>
              <a:t>5,</a:t>
            </a:r>
            <a:r>
              <a:rPr sz="145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15" dirty="0">
                <a:solidFill>
                  <a:srgbClr val="FFFFFF"/>
                </a:solidFill>
                <a:latin typeface="Times New Roman"/>
                <a:cs typeface="Times New Roman"/>
              </a:rPr>
              <a:t>8,</a:t>
            </a:r>
            <a:r>
              <a:rPr sz="145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25" dirty="0">
                <a:solidFill>
                  <a:srgbClr val="FFFFFF"/>
                </a:solidFill>
                <a:latin typeface="Times New Roman"/>
                <a:cs typeface="Times New Roman"/>
              </a:rPr>
              <a:t>...)</a:t>
            </a:r>
            <a:endParaRPr sz="145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359" y="956640"/>
            <a:ext cx="3535298" cy="2231986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3329279"/>
            <a:ext cx="4608195" cy="127000"/>
            <a:chOff x="0" y="3329279"/>
            <a:chExt cx="4608195" cy="127000"/>
          </a:xfrm>
        </p:grpSpPr>
        <p:sp>
          <p:nvSpPr>
            <p:cNvPr id="7" name="object 7"/>
            <p:cNvSpPr/>
            <p:nvPr/>
          </p:nvSpPr>
          <p:spPr>
            <a:xfrm>
              <a:off x="0" y="3329279"/>
              <a:ext cx="2304415" cy="127000"/>
            </a:xfrm>
            <a:custGeom>
              <a:avLst/>
              <a:gdLst/>
              <a:ahLst/>
              <a:cxnLst/>
              <a:rect l="l" t="t" r="r" b="b"/>
              <a:pathLst>
                <a:path w="2304415" h="127000">
                  <a:moveTo>
                    <a:pt x="2303995" y="0"/>
                  </a:moveTo>
                  <a:lnTo>
                    <a:pt x="0" y="0"/>
                  </a:lnTo>
                  <a:lnTo>
                    <a:pt x="0" y="126720"/>
                  </a:lnTo>
                  <a:lnTo>
                    <a:pt x="2303995" y="12672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03995" y="3329279"/>
              <a:ext cx="2304415" cy="127000"/>
            </a:xfrm>
            <a:custGeom>
              <a:avLst/>
              <a:gdLst/>
              <a:ahLst/>
              <a:cxnLst/>
              <a:rect l="l" t="t" r="r" b="b"/>
              <a:pathLst>
                <a:path w="2304415" h="127000">
                  <a:moveTo>
                    <a:pt x="2303995" y="0"/>
                  </a:moveTo>
                  <a:lnTo>
                    <a:pt x="0" y="0"/>
                  </a:lnTo>
                  <a:lnTo>
                    <a:pt x="0" y="126720"/>
                  </a:lnTo>
                  <a:lnTo>
                    <a:pt x="2303995" y="12672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55"/>
              </a:lnSpc>
            </a:pPr>
            <a:r>
              <a:rPr spc="20" dirty="0"/>
              <a:t>Anik</a:t>
            </a:r>
            <a:r>
              <a:rPr spc="40" dirty="0"/>
              <a:t> </a:t>
            </a:r>
            <a:r>
              <a:rPr spc="35" dirty="0"/>
              <a:t>Trahan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55"/>
              </a:lnSpc>
            </a:pPr>
            <a:r>
              <a:rPr spc="40" dirty="0"/>
              <a:t>Le</a:t>
            </a:r>
            <a:r>
              <a:rPr spc="65" dirty="0"/>
              <a:t> 7</a:t>
            </a:r>
            <a:r>
              <a:rPr spc="70" dirty="0"/>
              <a:t> </a:t>
            </a:r>
            <a:r>
              <a:rPr spc="35" dirty="0"/>
              <a:t>malchanceux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5130" y="0"/>
            <a:ext cx="833755" cy="35920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1605" algn="just">
              <a:lnSpc>
                <a:spcPct val="100000"/>
              </a:lnSpc>
              <a:spcBef>
                <a:spcPts val="135"/>
              </a:spcBef>
            </a:pPr>
            <a:r>
              <a:rPr sz="550" spc="40" dirty="0">
                <a:solidFill>
                  <a:srgbClr val="7F7F7F"/>
                </a:solidFill>
                <a:latin typeface="Palatino Linotype"/>
                <a:cs typeface="Palatino Linotype"/>
              </a:rPr>
              <a:t>Table</a:t>
            </a:r>
            <a:r>
              <a:rPr sz="550" spc="60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30" dirty="0">
                <a:solidFill>
                  <a:srgbClr val="7F7F7F"/>
                </a:solidFill>
                <a:latin typeface="Palatino Linotype"/>
                <a:cs typeface="Palatino Linotype"/>
              </a:rPr>
              <a:t>des</a:t>
            </a:r>
            <a:r>
              <a:rPr sz="550" spc="65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60" dirty="0" err="1">
                <a:solidFill>
                  <a:srgbClr val="7F7F7F"/>
                </a:solidFill>
                <a:latin typeface="Palatino Linotype"/>
                <a:cs typeface="Palatino Linotype"/>
              </a:rPr>
              <a:t>mati</a:t>
            </a:r>
            <a:r>
              <a:rPr lang="fr-CA" sz="550" spc="15" dirty="0">
                <a:solidFill>
                  <a:srgbClr val="7F7F7F"/>
                </a:solidFill>
                <a:latin typeface="Palatino Linotype"/>
                <a:cs typeface="Palatino Linotype"/>
              </a:rPr>
              <a:t>è</a:t>
            </a:r>
            <a:r>
              <a:rPr sz="550" spc="55" dirty="0">
                <a:solidFill>
                  <a:srgbClr val="7F7F7F"/>
                </a:solidFill>
                <a:latin typeface="Palatino Linotype"/>
                <a:cs typeface="Palatino Linotype"/>
              </a:rPr>
              <a:t>res</a:t>
            </a:r>
            <a:endParaRPr sz="550" dirty="0">
              <a:latin typeface="Palatino Linotype"/>
              <a:cs typeface="Palatino Linotype"/>
            </a:endParaRPr>
          </a:p>
          <a:p>
            <a:pPr marL="12700" marR="5080" indent="363855" algn="just">
              <a:lnSpc>
                <a:spcPct val="101699"/>
              </a:lnSpc>
            </a:pPr>
            <a:r>
              <a:rPr sz="550" spc="30" dirty="0">
                <a:solidFill>
                  <a:srgbClr val="7F7F7F"/>
                </a:solidFill>
                <a:latin typeface="Palatino Linotype"/>
                <a:cs typeface="Palatino Linotype"/>
              </a:rPr>
              <a:t>Intr</a:t>
            </a:r>
            <a:r>
              <a:rPr sz="550" spc="55" dirty="0">
                <a:solidFill>
                  <a:srgbClr val="7F7F7F"/>
                </a:solidFill>
                <a:latin typeface="Palatino Linotype"/>
                <a:cs typeface="Palatino Linotype"/>
              </a:rPr>
              <a:t>o</a:t>
            </a:r>
            <a:r>
              <a:rPr sz="550" spc="30" dirty="0">
                <a:solidFill>
                  <a:srgbClr val="7F7F7F"/>
                </a:solidFill>
                <a:latin typeface="Palatino Linotype"/>
                <a:cs typeface="Palatino Linotype"/>
              </a:rPr>
              <a:t>duction </a:t>
            </a:r>
            <a:r>
              <a:rPr sz="550" spc="15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25" dirty="0" err="1">
                <a:solidFill>
                  <a:srgbClr val="7F7F7F"/>
                </a:solidFill>
                <a:latin typeface="Palatino Linotype"/>
                <a:cs typeface="Palatino Linotype"/>
              </a:rPr>
              <a:t>Calcul</a:t>
            </a:r>
            <a:r>
              <a:rPr sz="550" spc="60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30" dirty="0">
                <a:solidFill>
                  <a:srgbClr val="7F7F7F"/>
                </a:solidFill>
                <a:latin typeface="Palatino Linotype"/>
                <a:cs typeface="Palatino Linotype"/>
              </a:rPr>
              <a:t>des</a:t>
            </a:r>
            <a:r>
              <a:rPr sz="550" spc="65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40" dirty="0" err="1">
                <a:solidFill>
                  <a:srgbClr val="7F7F7F"/>
                </a:solidFill>
                <a:latin typeface="Palatino Linotype"/>
                <a:cs typeface="Palatino Linotype"/>
              </a:rPr>
              <a:t>probabilit</a:t>
            </a:r>
            <a:r>
              <a:rPr lang="fr-CA" sz="550" spc="40" dirty="0">
                <a:solidFill>
                  <a:srgbClr val="7F7F7F"/>
                </a:solidFill>
                <a:latin typeface="Palatino Linotype"/>
                <a:cs typeface="Palatino Linotype"/>
              </a:rPr>
              <a:t>é</a:t>
            </a:r>
            <a:r>
              <a:rPr sz="550" spc="45" dirty="0">
                <a:solidFill>
                  <a:srgbClr val="7F7F7F"/>
                </a:solidFill>
                <a:latin typeface="Palatino Linotype"/>
                <a:cs typeface="Palatino Linotype"/>
              </a:rPr>
              <a:t>s</a:t>
            </a:r>
            <a:endParaRPr sz="550" dirty="0">
              <a:latin typeface="Palatino Linotype"/>
              <a:cs typeface="Palatino Linotype"/>
            </a:endParaRPr>
          </a:p>
          <a:p>
            <a:pPr marL="379730">
              <a:lnSpc>
                <a:spcPct val="100000"/>
              </a:lnSpc>
              <a:spcBef>
                <a:spcPts val="10"/>
              </a:spcBef>
            </a:pPr>
            <a:r>
              <a:rPr sz="550" spc="25" dirty="0">
                <a:solidFill>
                  <a:srgbClr val="FFFFFF"/>
                </a:solidFill>
                <a:latin typeface="Palatino Linotype"/>
                <a:cs typeface="Palatino Linotype"/>
              </a:rPr>
              <a:t>Applications</a:t>
            </a:r>
            <a:endParaRPr sz="550" dirty="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465455"/>
          </a:xfrm>
          <a:custGeom>
            <a:avLst/>
            <a:gdLst/>
            <a:ahLst/>
            <a:cxnLst/>
            <a:rect l="l" t="t" r="r" b="b"/>
            <a:pathLst>
              <a:path w="2304415" h="465455">
                <a:moveTo>
                  <a:pt x="2303995" y="0"/>
                </a:moveTo>
                <a:lnTo>
                  <a:pt x="0" y="0"/>
                </a:lnTo>
                <a:lnTo>
                  <a:pt x="0" y="465353"/>
                </a:lnTo>
                <a:lnTo>
                  <a:pt x="2303995" y="465353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0" y="465353"/>
            <a:ext cx="4608195" cy="354330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7239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70"/>
              </a:spcBef>
            </a:pPr>
            <a:r>
              <a:rPr sz="1450" spc="-40" dirty="0">
                <a:solidFill>
                  <a:srgbClr val="FFFFFF"/>
                </a:solidFill>
                <a:latin typeface="Times New Roman"/>
                <a:cs typeface="Times New Roman"/>
              </a:rPr>
              <a:t>Applications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2394" y="1112146"/>
            <a:ext cx="3773804" cy="101437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spcBef>
                <a:spcPts val="229"/>
              </a:spcBef>
            </a:pPr>
            <a:r>
              <a:rPr lang="fr-CA" sz="1600" dirty="0">
                <a:latin typeface="+mj-lt"/>
                <a:cs typeface="Times New Roman"/>
              </a:rPr>
              <a:t>Autre que pour faire des paris avec nos amis, cette loi est utilisée pour détecter des fraudes fiscales. Les rapports falsifiés suivent  rarement la loi de Benford.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0" y="3329279"/>
            <a:ext cx="4608195" cy="127000"/>
            <a:chOff x="0" y="3329279"/>
            <a:chExt cx="4608195" cy="127000"/>
          </a:xfrm>
        </p:grpSpPr>
        <p:sp>
          <p:nvSpPr>
            <p:cNvPr id="7" name="object 7"/>
            <p:cNvSpPr/>
            <p:nvPr/>
          </p:nvSpPr>
          <p:spPr>
            <a:xfrm>
              <a:off x="0" y="3329279"/>
              <a:ext cx="2304415" cy="127000"/>
            </a:xfrm>
            <a:custGeom>
              <a:avLst/>
              <a:gdLst/>
              <a:ahLst/>
              <a:cxnLst/>
              <a:rect l="l" t="t" r="r" b="b"/>
              <a:pathLst>
                <a:path w="2304415" h="127000">
                  <a:moveTo>
                    <a:pt x="2303995" y="0"/>
                  </a:moveTo>
                  <a:lnTo>
                    <a:pt x="0" y="0"/>
                  </a:lnTo>
                  <a:lnTo>
                    <a:pt x="0" y="126720"/>
                  </a:lnTo>
                  <a:lnTo>
                    <a:pt x="2303995" y="12672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03995" y="3329279"/>
              <a:ext cx="2304415" cy="127000"/>
            </a:xfrm>
            <a:custGeom>
              <a:avLst/>
              <a:gdLst/>
              <a:ahLst/>
              <a:cxnLst/>
              <a:rect l="l" t="t" r="r" b="b"/>
              <a:pathLst>
                <a:path w="2304415" h="127000">
                  <a:moveTo>
                    <a:pt x="2303995" y="0"/>
                  </a:moveTo>
                  <a:lnTo>
                    <a:pt x="0" y="0"/>
                  </a:lnTo>
                  <a:lnTo>
                    <a:pt x="0" y="126720"/>
                  </a:lnTo>
                  <a:lnTo>
                    <a:pt x="2303995" y="12672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55"/>
              </a:lnSpc>
            </a:pPr>
            <a:r>
              <a:rPr spc="20" dirty="0"/>
              <a:t>Anik</a:t>
            </a:r>
            <a:r>
              <a:rPr spc="40" dirty="0"/>
              <a:t> </a:t>
            </a:r>
            <a:r>
              <a:rPr spc="35" dirty="0"/>
              <a:t>Trahan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55"/>
              </a:lnSpc>
            </a:pPr>
            <a:r>
              <a:rPr spc="40" dirty="0"/>
              <a:t>Le</a:t>
            </a:r>
            <a:r>
              <a:rPr spc="65" dirty="0"/>
              <a:t> 7</a:t>
            </a:r>
            <a:r>
              <a:rPr spc="70" dirty="0"/>
              <a:t> </a:t>
            </a:r>
            <a:r>
              <a:rPr spc="35" dirty="0"/>
              <a:t>malchanceux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4DDC87-E777-4F00-AD66-0002798C1F44}"/>
              </a:ext>
            </a:extLst>
          </p:cNvPr>
          <p:cNvSpPr/>
          <p:nvPr/>
        </p:nvSpPr>
        <p:spPr>
          <a:xfrm>
            <a:off x="-57150" y="511175"/>
            <a:ext cx="46101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AVERTISSEMENT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6669D9F-5384-47B6-B0BA-F1E50BFC2FDE}"/>
              </a:ext>
            </a:extLst>
          </p:cNvPr>
          <p:cNvSpPr txBox="1"/>
          <p:nvPr/>
        </p:nvSpPr>
        <p:spPr>
          <a:xfrm>
            <a:off x="95250" y="1577975"/>
            <a:ext cx="434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Cette présentation contient des notions: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de statistique,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de calcul différentiel 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de calcul intégral.</a:t>
            </a:r>
          </a:p>
          <a:p>
            <a:r>
              <a:rPr lang="fr-CA" dirty="0"/>
              <a:t>Nous préférons vous en avertir. </a:t>
            </a:r>
          </a:p>
        </p:txBody>
      </p:sp>
    </p:spTree>
    <p:extLst>
      <p:ext uri="{BB962C8B-B14F-4D97-AF65-F5344CB8AC3E}">
        <p14:creationId xmlns:p14="http://schemas.microsoft.com/office/powerpoint/2010/main" val="2482386980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5130" y="0"/>
            <a:ext cx="833755" cy="35920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1605" algn="just">
              <a:lnSpc>
                <a:spcPct val="100000"/>
              </a:lnSpc>
              <a:spcBef>
                <a:spcPts val="135"/>
              </a:spcBef>
            </a:pPr>
            <a:r>
              <a:rPr sz="550" spc="40" dirty="0">
                <a:solidFill>
                  <a:srgbClr val="7F7F7F"/>
                </a:solidFill>
                <a:latin typeface="Palatino Linotype"/>
                <a:cs typeface="Palatino Linotype"/>
              </a:rPr>
              <a:t>Table</a:t>
            </a:r>
            <a:r>
              <a:rPr sz="550" spc="60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30" dirty="0">
                <a:solidFill>
                  <a:srgbClr val="7F7F7F"/>
                </a:solidFill>
                <a:latin typeface="Palatino Linotype"/>
                <a:cs typeface="Palatino Linotype"/>
              </a:rPr>
              <a:t>des</a:t>
            </a:r>
            <a:r>
              <a:rPr sz="550" spc="65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60" dirty="0" err="1">
                <a:solidFill>
                  <a:srgbClr val="7F7F7F"/>
                </a:solidFill>
                <a:latin typeface="Palatino Linotype"/>
                <a:cs typeface="Palatino Linotype"/>
              </a:rPr>
              <a:t>mati</a:t>
            </a:r>
            <a:r>
              <a:rPr lang="fr-CA" sz="550" spc="15" dirty="0">
                <a:solidFill>
                  <a:srgbClr val="7F7F7F"/>
                </a:solidFill>
                <a:latin typeface="Palatino Linotype"/>
                <a:cs typeface="Palatino Linotype"/>
              </a:rPr>
              <a:t>è</a:t>
            </a:r>
            <a:r>
              <a:rPr sz="550" spc="55" dirty="0">
                <a:solidFill>
                  <a:srgbClr val="7F7F7F"/>
                </a:solidFill>
                <a:latin typeface="Palatino Linotype"/>
                <a:cs typeface="Palatino Linotype"/>
              </a:rPr>
              <a:t>res</a:t>
            </a:r>
            <a:endParaRPr sz="550" dirty="0">
              <a:latin typeface="Palatino Linotype"/>
              <a:cs typeface="Palatino Linotype"/>
            </a:endParaRPr>
          </a:p>
          <a:p>
            <a:pPr marL="12700" marR="5080" indent="363855" algn="just">
              <a:lnSpc>
                <a:spcPct val="101699"/>
              </a:lnSpc>
            </a:pPr>
            <a:r>
              <a:rPr sz="550" spc="30" dirty="0">
                <a:solidFill>
                  <a:srgbClr val="FFFFFF"/>
                </a:solidFill>
                <a:latin typeface="Palatino Linotype"/>
                <a:cs typeface="Palatino Linotype"/>
              </a:rPr>
              <a:t>Intr</a:t>
            </a:r>
            <a:r>
              <a:rPr sz="550" spc="55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550" spc="30" dirty="0">
                <a:solidFill>
                  <a:srgbClr val="FFFFFF"/>
                </a:solidFill>
                <a:latin typeface="Palatino Linotype"/>
                <a:cs typeface="Palatino Linotype"/>
              </a:rPr>
              <a:t>duction </a:t>
            </a:r>
            <a:r>
              <a:rPr sz="550" spc="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550" spc="25" dirty="0" err="1">
                <a:solidFill>
                  <a:srgbClr val="7F7F7F"/>
                </a:solidFill>
                <a:latin typeface="Palatino Linotype"/>
                <a:cs typeface="Palatino Linotype"/>
              </a:rPr>
              <a:t>Calcul</a:t>
            </a:r>
            <a:r>
              <a:rPr sz="550" spc="60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30" dirty="0">
                <a:solidFill>
                  <a:srgbClr val="7F7F7F"/>
                </a:solidFill>
                <a:latin typeface="Palatino Linotype"/>
                <a:cs typeface="Palatino Linotype"/>
              </a:rPr>
              <a:t>des</a:t>
            </a:r>
            <a:r>
              <a:rPr sz="550" spc="65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40" dirty="0" err="1">
                <a:solidFill>
                  <a:srgbClr val="7F7F7F"/>
                </a:solidFill>
                <a:latin typeface="Palatino Linotype"/>
                <a:cs typeface="Palatino Linotype"/>
              </a:rPr>
              <a:t>probabilit</a:t>
            </a:r>
            <a:r>
              <a:rPr lang="fr-CA" sz="550" spc="40" dirty="0">
                <a:solidFill>
                  <a:srgbClr val="7F7F7F"/>
                </a:solidFill>
                <a:latin typeface="Palatino Linotype"/>
                <a:cs typeface="Palatino Linotype"/>
              </a:rPr>
              <a:t>é</a:t>
            </a:r>
            <a:r>
              <a:rPr sz="550" spc="45" dirty="0">
                <a:solidFill>
                  <a:srgbClr val="7F7F7F"/>
                </a:solidFill>
                <a:latin typeface="Palatino Linotype"/>
                <a:cs typeface="Palatino Linotype"/>
              </a:rPr>
              <a:t>s</a:t>
            </a:r>
            <a:endParaRPr sz="550" dirty="0">
              <a:latin typeface="Palatino Linotype"/>
              <a:cs typeface="Palatino Linotype"/>
            </a:endParaRPr>
          </a:p>
          <a:p>
            <a:pPr marL="379730">
              <a:lnSpc>
                <a:spcPct val="100000"/>
              </a:lnSpc>
              <a:spcBef>
                <a:spcPts val="10"/>
              </a:spcBef>
            </a:pPr>
            <a:r>
              <a:rPr sz="550" spc="25" dirty="0">
                <a:solidFill>
                  <a:srgbClr val="7F7F7F"/>
                </a:solidFill>
                <a:latin typeface="Palatino Linotype"/>
                <a:cs typeface="Palatino Linotype"/>
              </a:rPr>
              <a:t>Applications</a:t>
            </a:r>
            <a:endParaRPr sz="550" dirty="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05685" y="-4988"/>
            <a:ext cx="2304415" cy="221151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 rtlCol="0">
            <a:spAutoFit/>
          </a:bodyPr>
          <a:lstStyle/>
          <a:p>
            <a:pPr marL="107950" marR="1426210">
              <a:lnSpc>
                <a:spcPct val="101699"/>
              </a:lnSpc>
              <a:spcBef>
                <a:spcPts val="375"/>
              </a:spcBef>
            </a:pPr>
            <a:r>
              <a:rPr sz="550" spc="30" dirty="0" err="1">
                <a:solidFill>
                  <a:srgbClr val="FFFFFF"/>
                </a:solidFill>
                <a:latin typeface="Palatino Linotype"/>
                <a:cs typeface="Palatino Linotype"/>
              </a:rPr>
              <a:t>Deviner</a:t>
            </a:r>
            <a:r>
              <a:rPr sz="550" spc="6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550" spc="25" dirty="0">
                <a:solidFill>
                  <a:srgbClr val="FFFFFF"/>
                </a:solidFill>
                <a:latin typeface="Palatino Linotype"/>
                <a:cs typeface="Palatino Linotype"/>
              </a:rPr>
              <a:t>le</a:t>
            </a:r>
            <a:r>
              <a:rPr sz="550" spc="6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550" spc="45" dirty="0">
                <a:solidFill>
                  <a:srgbClr val="FFFFFF"/>
                </a:solidFill>
                <a:latin typeface="Palatino Linotype"/>
                <a:cs typeface="Palatino Linotype"/>
              </a:rPr>
              <a:t>1</a:t>
            </a:r>
            <a:r>
              <a:rPr sz="550" spc="45" baseline="30000" dirty="0">
                <a:solidFill>
                  <a:srgbClr val="FFFFFF"/>
                </a:solidFill>
                <a:latin typeface="Palatino Linotype"/>
                <a:cs typeface="Palatino Linotype"/>
              </a:rPr>
              <a:t>er</a:t>
            </a:r>
            <a:r>
              <a:rPr lang="fr-CA" sz="550" spc="4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550" spc="75" dirty="0">
                <a:solidFill>
                  <a:srgbClr val="FFFFFF"/>
                </a:solidFill>
                <a:latin typeface="Palatino Linotype"/>
                <a:cs typeface="Palatino Linotype"/>
              </a:rPr>
              <a:t>chi</a:t>
            </a:r>
            <a:r>
              <a:rPr lang="fr-CA" sz="550" spc="75" dirty="0" err="1">
                <a:solidFill>
                  <a:srgbClr val="FFFFFF"/>
                </a:solidFill>
                <a:latin typeface="Palatino Linotype"/>
                <a:cs typeface="Palatino Linotype"/>
              </a:rPr>
              <a:t>ff</a:t>
            </a:r>
            <a:r>
              <a:rPr sz="550" spc="75" dirty="0">
                <a:solidFill>
                  <a:srgbClr val="FFFFFF"/>
                </a:solidFill>
                <a:latin typeface="Palatino Linotype"/>
                <a:cs typeface="Palatino Linotype"/>
              </a:rPr>
              <a:t>re </a:t>
            </a:r>
            <a:r>
              <a:rPr sz="550" spc="-12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endParaRPr lang="fr-CA" sz="550" spc="-120" dirty="0">
              <a:solidFill>
                <a:srgbClr val="FFFFFF"/>
              </a:solidFill>
              <a:latin typeface="Palatino Linotype"/>
              <a:cs typeface="Palatino Linotype"/>
            </a:endParaRPr>
          </a:p>
          <a:p>
            <a:pPr marL="107950" marR="1426210">
              <a:lnSpc>
                <a:spcPct val="101699"/>
              </a:lnSpc>
              <a:spcBef>
                <a:spcPts val="375"/>
              </a:spcBef>
            </a:pPr>
            <a:r>
              <a:rPr sz="550" spc="25" dirty="0" err="1">
                <a:solidFill>
                  <a:srgbClr val="9898D8"/>
                </a:solidFill>
                <a:latin typeface="Palatino Linotype"/>
                <a:cs typeface="Palatino Linotype"/>
              </a:rPr>
              <a:t>Historique</a:t>
            </a:r>
            <a:endParaRPr sz="550" dirty="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0" y="465353"/>
            <a:ext cx="4608195" cy="296235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7239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70"/>
              </a:spcBef>
            </a:pPr>
            <a:r>
              <a:rPr lang="fr-CA" sz="1450" dirty="0">
                <a:solidFill>
                  <a:srgbClr val="FFFFFF"/>
                </a:solidFill>
                <a:latin typeface="Times New Roman"/>
                <a:cs typeface="Times New Roman"/>
              </a:rPr>
              <a:t>John</a:t>
            </a:r>
            <a:r>
              <a:rPr sz="145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fr-CA" sz="1450" spc="-40" dirty="0">
                <a:solidFill>
                  <a:srgbClr val="FFFFFF"/>
                </a:solidFill>
                <a:latin typeface="Times New Roman"/>
                <a:cs typeface="Times New Roman"/>
              </a:rPr>
              <a:t>me défie</a:t>
            </a:r>
            <a:endParaRPr sz="145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8645" y="852470"/>
            <a:ext cx="3840479" cy="2321789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08915" marR="30480" indent="-171450"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fr-CA" sz="1600" dirty="0">
                <a:latin typeface="+mj-lt"/>
                <a:cs typeface="Times New Roman"/>
              </a:rPr>
              <a:t>Mon ami John m'a convié un petit jeu, on tente de deviner le  premier chiffre de la superficie d'un pays qu'on tire au hasard.</a:t>
            </a:r>
          </a:p>
          <a:p>
            <a:pPr marL="208915" marR="190500" indent="-171450">
              <a:spcBef>
                <a:spcPts val="295"/>
              </a:spcBef>
              <a:buFont typeface="Arial" panose="020B0604020202020204" pitchFamily="34" charset="0"/>
              <a:buChar char="•"/>
            </a:pPr>
            <a:r>
              <a:rPr lang="fr-CA" sz="1600" dirty="0">
                <a:latin typeface="+mj-lt"/>
                <a:cs typeface="Times New Roman"/>
              </a:rPr>
              <a:t>À première vue, j’ai l’impression que ce n'est qu'un jeu d'hasard  peu importe le chiffre qu'on dit.</a:t>
            </a:r>
          </a:p>
          <a:p>
            <a:pPr marL="208915" marR="30480" indent="-171450">
              <a:spcBef>
                <a:spcPts val="309"/>
              </a:spcBef>
              <a:buFont typeface="Arial" panose="020B0604020202020204" pitchFamily="34" charset="0"/>
              <a:buChar char="•"/>
            </a:pPr>
            <a:r>
              <a:rPr lang="fr-CA" sz="1600" dirty="0">
                <a:latin typeface="+mj-lt"/>
                <a:cs typeface="Times New Roman"/>
              </a:rPr>
              <a:t>Mais comme il y a 195 pays, il est possible de les dénombrer et de trouver le premier chiffre le plus populaire.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0" y="3329279"/>
            <a:ext cx="4608195" cy="127000"/>
            <a:chOff x="0" y="3329279"/>
            <a:chExt cx="4608195" cy="127000"/>
          </a:xfrm>
        </p:grpSpPr>
        <p:sp>
          <p:nvSpPr>
            <p:cNvPr id="7" name="object 7"/>
            <p:cNvSpPr/>
            <p:nvPr/>
          </p:nvSpPr>
          <p:spPr>
            <a:xfrm>
              <a:off x="0" y="3329279"/>
              <a:ext cx="2304415" cy="127000"/>
            </a:xfrm>
            <a:custGeom>
              <a:avLst/>
              <a:gdLst/>
              <a:ahLst/>
              <a:cxnLst/>
              <a:rect l="l" t="t" r="r" b="b"/>
              <a:pathLst>
                <a:path w="2304415" h="127000">
                  <a:moveTo>
                    <a:pt x="2303995" y="0"/>
                  </a:moveTo>
                  <a:lnTo>
                    <a:pt x="0" y="0"/>
                  </a:lnTo>
                  <a:lnTo>
                    <a:pt x="0" y="126720"/>
                  </a:lnTo>
                  <a:lnTo>
                    <a:pt x="2303995" y="12672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03995" y="3329279"/>
              <a:ext cx="2304415" cy="127000"/>
            </a:xfrm>
            <a:custGeom>
              <a:avLst/>
              <a:gdLst/>
              <a:ahLst/>
              <a:cxnLst/>
              <a:rect l="l" t="t" r="r" b="b"/>
              <a:pathLst>
                <a:path w="2304415" h="127000">
                  <a:moveTo>
                    <a:pt x="2303995" y="0"/>
                  </a:moveTo>
                  <a:lnTo>
                    <a:pt x="0" y="0"/>
                  </a:lnTo>
                  <a:lnTo>
                    <a:pt x="0" y="126720"/>
                  </a:lnTo>
                  <a:lnTo>
                    <a:pt x="2303995" y="12672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55"/>
              </a:lnSpc>
            </a:pPr>
            <a:r>
              <a:rPr spc="20" dirty="0"/>
              <a:t>Anik</a:t>
            </a:r>
            <a:r>
              <a:rPr spc="40" dirty="0"/>
              <a:t> </a:t>
            </a:r>
            <a:r>
              <a:rPr spc="35" dirty="0"/>
              <a:t>Trahan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55"/>
              </a:lnSpc>
            </a:pPr>
            <a:r>
              <a:rPr spc="40" dirty="0"/>
              <a:t>Le</a:t>
            </a:r>
            <a:r>
              <a:rPr spc="65" dirty="0"/>
              <a:t> 7</a:t>
            </a:r>
            <a:r>
              <a:rPr spc="70" dirty="0"/>
              <a:t> </a:t>
            </a:r>
            <a:r>
              <a:rPr spc="35" dirty="0"/>
              <a:t>malchanceux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F3A200-F675-4B71-B033-B0D880F0D4AF}"/>
              </a:ext>
            </a:extLst>
          </p:cNvPr>
          <p:cNvSpPr/>
          <p:nvPr/>
        </p:nvSpPr>
        <p:spPr>
          <a:xfrm>
            <a:off x="368130" y="1739401"/>
            <a:ext cx="4062331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Canada</a:t>
            </a:r>
            <a:r>
              <a:rPr lang="fr-FR" sz="3200" b="1" cap="none" spc="0" dirty="0">
                <a:ln w="22225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:</a:t>
            </a:r>
            <a:r>
              <a:rPr lang="fr-FR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9 </a:t>
            </a:r>
            <a:r>
              <a:rPr lang="fr-FR" sz="3200" b="1" cap="none" spc="0" dirty="0">
                <a:ln w="22225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/>
              </a:rPr>
              <a:t>985 670 km²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793E389-B056-47D3-9EE2-6BC1F2EA2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216210"/>
            <a:ext cx="2362200" cy="390621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5130" y="0"/>
            <a:ext cx="833755" cy="35920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1605" algn="just">
              <a:lnSpc>
                <a:spcPct val="100000"/>
              </a:lnSpc>
              <a:spcBef>
                <a:spcPts val="135"/>
              </a:spcBef>
            </a:pPr>
            <a:r>
              <a:rPr sz="550" spc="40" dirty="0">
                <a:solidFill>
                  <a:srgbClr val="7F7F7F"/>
                </a:solidFill>
                <a:latin typeface="Palatino Linotype"/>
                <a:cs typeface="Palatino Linotype"/>
              </a:rPr>
              <a:t>Table</a:t>
            </a:r>
            <a:r>
              <a:rPr sz="550" spc="60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30" dirty="0">
                <a:solidFill>
                  <a:srgbClr val="7F7F7F"/>
                </a:solidFill>
                <a:latin typeface="Palatino Linotype"/>
                <a:cs typeface="Palatino Linotype"/>
              </a:rPr>
              <a:t>des</a:t>
            </a:r>
            <a:r>
              <a:rPr sz="550" spc="65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60" dirty="0" err="1">
                <a:solidFill>
                  <a:srgbClr val="7F7F7F"/>
                </a:solidFill>
                <a:latin typeface="Palatino Linotype"/>
                <a:cs typeface="Palatino Linotype"/>
              </a:rPr>
              <a:t>mati</a:t>
            </a:r>
            <a:r>
              <a:rPr lang="fr-CA" sz="550" spc="15" dirty="0">
                <a:solidFill>
                  <a:srgbClr val="7F7F7F"/>
                </a:solidFill>
                <a:latin typeface="Palatino Linotype"/>
                <a:cs typeface="Palatino Linotype"/>
              </a:rPr>
              <a:t>è</a:t>
            </a:r>
            <a:r>
              <a:rPr sz="550" spc="55" dirty="0">
                <a:solidFill>
                  <a:srgbClr val="7F7F7F"/>
                </a:solidFill>
                <a:latin typeface="Palatino Linotype"/>
                <a:cs typeface="Palatino Linotype"/>
              </a:rPr>
              <a:t>res</a:t>
            </a:r>
            <a:endParaRPr sz="550" dirty="0">
              <a:latin typeface="Palatino Linotype"/>
              <a:cs typeface="Palatino Linotype"/>
            </a:endParaRPr>
          </a:p>
          <a:p>
            <a:pPr marL="12700" marR="5080" indent="363855" algn="just">
              <a:lnSpc>
                <a:spcPct val="101699"/>
              </a:lnSpc>
            </a:pPr>
            <a:r>
              <a:rPr sz="550" spc="30" dirty="0">
                <a:solidFill>
                  <a:srgbClr val="FFFFFF"/>
                </a:solidFill>
                <a:latin typeface="Palatino Linotype"/>
                <a:cs typeface="Palatino Linotype"/>
              </a:rPr>
              <a:t>Intr</a:t>
            </a:r>
            <a:r>
              <a:rPr sz="550" spc="55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550" spc="30" dirty="0">
                <a:solidFill>
                  <a:srgbClr val="FFFFFF"/>
                </a:solidFill>
                <a:latin typeface="Palatino Linotype"/>
                <a:cs typeface="Palatino Linotype"/>
              </a:rPr>
              <a:t>duction </a:t>
            </a:r>
            <a:r>
              <a:rPr sz="550" spc="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550" spc="25" dirty="0" err="1">
                <a:solidFill>
                  <a:srgbClr val="7F7F7F"/>
                </a:solidFill>
                <a:latin typeface="Palatino Linotype"/>
                <a:cs typeface="Palatino Linotype"/>
              </a:rPr>
              <a:t>Calcul</a:t>
            </a:r>
            <a:r>
              <a:rPr sz="550" spc="60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30" dirty="0">
                <a:solidFill>
                  <a:srgbClr val="7F7F7F"/>
                </a:solidFill>
                <a:latin typeface="Palatino Linotype"/>
                <a:cs typeface="Palatino Linotype"/>
              </a:rPr>
              <a:t>des</a:t>
            </a:r>
            <a:r>
              <a:rPr sz="550" spc="65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40" dirty="0" err="1">
                <a:solidFill>
                  <a:srgbClr val="7F7F7F"/>
                </a:solidFill>
                <a:latin typeface="Palatino Linotype"/>
                <a:cs typeface="Palatino Linotype"/>
              </a:rPr>
              <a:t>probabilit</a:t>
            </a:r>
            <a:r>
              <a:rPr lang="fr-CA" sz="550" spc="40" dirty="0">
                <a:solidFill>
                  <a:srgbClr val="7F7F7F"/>
                </a:solidFill>
                <a:latin typeface="Palatino Linotype"/>
                <a:cs typeface="Palatino Linotype"/>
              </a:rPr>
              <a:t>é</a:t>
            </a:r>
            <a:r>
              <a:rPr sz="550" spc="45" dirty="0">
                <a:solidFill>
                  <a:srgbClr val="7F7F7F"/>
                </a:solidFill>
                <a:latin typeface="Palatino Linotype"/>
                <a:cs typeface="Palatino Linotype"/>
              </a:rPr>
              <a:t>s</a:t>
            </a:r>
            <a:endParaRPr sz="550" dirty="0">
              <a:latin typeface="Palatino Linotype"/>
              <a:cs typeface="Palatino Linotype"/>
            </a:endParaRPr>
          </a:p>
          <a:p>
            <a:pPr marL="379730">
              <a:lnSpc>
                <a:spcPct val="100000"/>
              </a:lnSpc>
              <a:spcBef>
                <a:spcPts val="10"/>
              </a:spcBef>
            </a:pPr>
            <a:r>
              <a:rPr sz="550" spc="25" dirty="0">
                <a:solidFill>
                  <a:srgbClr val="7F7F7F"/>
                </a:solidFill>
                <a:latin typeface="Palatino Linotype"/>
                <a:cs typeface="Palatino Linotype"/>
              </a:rPr>
              <a:t>Applications</a:t>
            </a:r>
            <a:endParaRPr sz="550" dirty="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465455"/>
          </a:xfrm>
          <a:custGeom>
            <a:avLst/>
            <a:gdLst/>
            <a:ahLst/>
            <a:cxnLst/>
            <a:rect l="l" t="t" r="r" b="b"/>
            <a:pathLst>
              <a:path w="2304415" h="465455">
                <a:moveTo>
                  <a:pt x="2303995" y="0"/>
                </a:moveTo>
                <a:lnTo>
                  <a:pt x="0" y="0"/>
                </a:lnTo>
                <a:lnTo>
                  <a:pt x="0" y="465353"/>
                </a:lnTo>
                <a:lnTo>
                  <a:pt x="2303995" y="465353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99296" y="119106"/>
            <a:ext cx="896354" cy="1858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125"/>
              </a:spcBef>
            </a:pPr>
            <a:r>
              <a:rPr lang="fr-CA" sz="550" spc="30" dirty="0">
                <a:solidFill>
                  <a:srgbClr val="FFFFFF"/>
                </a:solidFill>
                <a:latin typeface="Palatino Linotype"/>
                <a:cs typeface="Palatino Linotype"/>
              </a:rPr>
              <a:t>Deviner</a:t>
            </a:r>
            <a:r>
              <a:rPr lang="fr-CA" sz="550" spc="6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lang="fr-CA" sz="550" spc="25" dirty="0">
                <a:solidFill>
                  <a:srgbClr val="FFFFFF"/>
                </a:solidFill>
                <a:latin typeface="Palatino Linotype"/>
                <a:cs typeface="Palatino Linotype"/>
              </a:rPr>
              <a:t>le</a:t>
            </a:r>
            <a:r>
              <a:rPr lang="fr-CA" sz="550" spc="6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lang="fr-CA" sz="550" spc="45" dirty="0">
                <a:solidFill>
                  <a:srgbClr val="FFFFFF"/>
                </a:solidFill>
                <a:latin typeface="Palatino Linotype"/>
                <a:cs typeface="Palatino Linotype"/>
              </a:rPr>
              <a:t>1</a:t>
            </a:r>
            <a:r>
              <a:rPr lang="fr-CA" sz="550" spc="45" baseline="30000" dirty="0">
                <a:solidFill>
                  <a:srgbClr val="FFFFFF"/>
                </a:solidFill>
                <a:latin typeface="Palatino Linotype"/>
                <a:cs typeface="Palatino Linotype"/>
              </a:rPr>
              <a:t>er</a:t>
            </a:r>
            <a:r>
              <a:rPr lang="fr-CA" sz="550" spc="6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lang="fr-CA" sz="550" spc="75" dirty="0">
                <a:solidFill>
                  <a:srgbClr val="FFFFFF"/>
                </a:solidFill>
                <a:latin typeface="Palatino Linotype"/>
                <a:cs typeface="Palatino Linotype"/>
              </a:rPr>
              <a:t>chiffre </a:t>
            </a:r>
            <a:r>
              <a:rPr lang="fr-CA" sz="550" spc="-12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lang="fr-CA" sz="550" spc="25" dirty="0">
                <a:solidFill>
                  <a:srgbClr val="9898D8"/>
                </a:solidFill>
                <a:latin typeface="Palatino Linotype"/>
                <a:cs typeface="Palatino Linotype"/>
              </a:rPr>
              <a:t>Historique</a:t>
            </a:r>
            <a:endParaRPr lang="fr-CA" sz="550" dirty="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294" y="649010"/>
            <a:ext cx="2728277" cy="2295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fr-CA" sz="1400" spc="-9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Voici</a:t>
            </a:r>
            <a:r>
              <a:rPr lang="fr-CA" sz="1400" spc="5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lang="fr-CA" sz="1400" spc="-65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le</a:t>
            </a:r>
            <a:r>
              <a:rPr lang="fr-CA" sz="1400" spc="5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lang="fr-CA" sz="1400" spc="5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r</a:t>
            </a:r>
            <a:r>
              <a:rPr lang="fr-CA" sz="140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é</a:t>
            </a:r>
            <a:r>
              <a:rPr lang="fr-CA" sz="1400" spc="1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sultat</a:t>
            </a:r>
            <a:r>
              <a:rPr lang="fr-CA" sz="1400" spc="5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lang="fr-CA" sz="1400" spc="-5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de</a:t>
            </a:r>
            <a:r>
              <a:rPr lang="fr-CA" sz="1400" spc="5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lang="fr-CA" sz="1400" spc="-6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mon </a:t>
            </a:r>
            <a:r>
              <a:rPr lang="fr-CA" sz="1400" spc="15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étude</a:t>
            </a:r>
            <a:r>
              <a:rPr sz="1200" spc="15" dirty="0">
                <a:latin typeface="Times New Roman"/>
                <a:cs typeface="Times New Roman"/>
              </a:rPr>
              <a:t>.</a:t>
            </a:r>
            <a:endParaRPr sz="1200" dirty="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994" y="878560"/>
            <a:ext cx="3514725" cy="205740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3329279"/>
            <a:ext cx="4608195" cy="127000"/>
            <a:chOff x="0" y="3329279"/>
            <a:chExt cx="4608195" cy="127000"/>
          </a:xfrm>
        </p:grpSpPr>
        <p:sp>
          <p:nvSpPr>
            <p:cNvPr id="8" name="object 8"/>
            <p:cNvSpPr/>
            <p:nvPr/>
          </p:nvSpPr>
          <p:spPr>
            <a:xfrm>
              <a:off x="0" y="3329279"/>
              <a:ext cx="2304415" cy="127000"/>
            </a:xfrm>
            <a:custGeom>
              <a:avLst/>
              <a:gdLst/>
              <a:ahLst/>
              <a:cxnLst/>
              <a:rect l="l" t="t" r="r" b="b"/>
              <a:pathLst>
                <a:path w="2304415" h="127000">
                  <a:moveTo>
                    <a:pt x="2303995" y="0"/>
                  </a:moveTo>
                  <a:lnTo>
                    <a:pt x="0" y="0"/>
                  </a:lnTo>
                  <a:lnTo>
                    <a:pt x="0" y="126720"/>
                  </a:lnTo>
                  <a:lnTo>
                    <a:pt x="2303995" y="12672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03995" y="3329279"/>
              <a:ext cx="2304415" cy="127000"/>
            </a:xfrm>
            <a:custGeom>
              <a:avLst/>
              <a:gdLst/>
              <a:ahLst/>
              <a:cxnLst/>
              <a:rect l="l" t="t" r="r" b="b"/>
              <a:pathLst>
                <a:path w="2304415" h="127000">
                  <a:moveTo>
                    <a:pt x="2303995" y="0"/>
                  </a:moveTo>
                  <a:lnTo>
                    <a:pt x="0" y="0"/>
                  </a:lnTo>
                  <a:lnTo>
                    <a:pt x="0" y="126720"/>
                  </a:lnTo>
                  <a:lnTo>
                    <a:pt x="2303995" y="12672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55"/>
              </a:lnSpc>
            </a:pPr>
            <a:r>
              <a:rPr spc="20" dirty="0"/>
              <a:t>Anik</a:t>
            </a:r>
            <a:r>
              <a:rPr spc="40" dirty="0"/>
              <a:t> </a:t>
            </a:r>
            <a:r>
              <a:rPr spc="35" dirty="0"/>
              <a:t>Trahan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55"/>
              </a:lnSpc>
            </a:pPr>
            <a:r>
              <a:rPr spc="40" dirty="0"/>
              <a:t>Le</a:t>
            </a:r>
            <a:r>
              <a:rPr spc="65" dirty="0"/>
              <a:t> 7</a:t>
            </a:r>
            <a:r>
              <a:rPr spc="70" dirty="0"/>
              <a:t> </a:t>
            </a:r>
            <a:r>
              <a:rPr spc="35" dirty="0"/>
              <a:t>malchanceux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5130" y="0"/>
            <a:ext cx="833755" cy="35920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1605" algn="just">
              <a:lnSpc>
                <a:spcPct val="100000"/>
              </a:lnSpc>
              <a:spcBef>
                <a:spcPts val="135"/>
              </a:spcBef>
            </a:pPr>
            <a:r>
              <a:rPr sz="550" spc="40" dirty="0">
                <a:solidFill>
                  <a:srgbClr val="7F7F7F"/>
                </a:solidFill>
                <a:latin typeface="Palatino Linotype"/>
                <a:cs typeface="Palatino Linotype"/>
              </a:rPr>
              <a:t>Table</a:t>
            </a:r>
            <a:r>
              <a:rPr sz="550" spc="60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30" dirty="0">
                <a:solidFill>
                  <a:srgbClr val="7F7F7F"/>
                </a:solidFill>
                <a:latin typeface="Palatino Linotype"/>
                <a:cs typeface="Palatino Linotype"/>
              </a:rPr>
              <a:t>des</a:t>
            </a:r>
            <a:r>
              <a:rPr sz="550" spc="65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60" dirty="0" err="1">
                <a:solidFill>
                  <a:srgbClr val="7F7F7F"/>
                </a:solidFill>
                <a:latin typeface="Palatino Linotype"/>
                <a:cs typeface="Palatino Linotype"/>
              </a:rPr>
              <a:t>mati</a:t>
            </a:r>
            <a:r>
              <a:rPr lang="fr-CA" sz="550" spc="15" dirty="0">
                <a:solidFill>
                  <a:srgbClr val="7F7F7F"/>
                </a:solidFill>
                <a:latin typeface="Palatino Linotype"/>
                <a:cs typeface="Palatino Linotype"/>
              </a:rPr>
              <a:t>è</a:t>
            </a:r>
            <a:r>
              <a:rPr sz="550" spc="55" dirty="0">
                <a:solidFill>
                  <a:srgbClr val="7F7F7F"/>
                </a:solidFill>
                <a:latin typeface="Palatino Linotype"/>
                <a:cs typeface="Palatino Linotype"/>
              </a:rPr>
              <a:t>res</a:t>
            </a:r>
            <a:endParaRPr sz="550" dirty="0">
              <a:latin typeface="Palatino Linotype"/>
              <a:cs typeface="Palatino Linotype"/>
            </a:endParaRPr>
          </a:p>
          <a:p>
            <a:pPr marL="12700" marR="5080" indent="363855" algn="just">
              <a:lnSpc>
                <a:spcPct val="101699"/>
              </a:lnSpc>
            </a:pPr>
            <a:r>
              <a:rPr sz="550" spc="30" dirty="0">
                <a:solidFill>
                  <a:srgbClr val="FFFFFF"/>
                </a:solidFill>
                <a:latin typeface="Palatino Linotype"/>
                <a:cs typeface="Palatino Linotype"/>
              </a:rPr>
              <a:t>Intr</a:t>
            </a:r>
            <a:r>
              <a:rPr sz="550" spc="55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550" spc="30" dirty="0">
                <a:solidFill>
                  <a:srgbClr val="FFFFFF"/>
                </a:solidFill>
                <a:latin typeface="Palatino Linotype"/>
                <a:cs typeface="Palatino Linotype"/>
              </a:rPr>
              <a:t>duction </a:t>
            </a:r>
            <a:r>
              <a:rPr sz="550" spc="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550" spc="25" dirty="0" err="1">
                <a:solidFill>
                  <a:srgbClr val="7F7F7F"/>
                </a:solidFill>
                <a:latin typeface="Palatino Linotype"/>
                <a:cs typeface="Palatino Linotype"/>
              </a:rPr>
              <a:t>Calcul</a:t>
            </a:r>
            <a:r>
              <a:rPr sz="550" spc="60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30" dirty="0">
                <a:solidFill>
                  <a:srgbClr val="7F7F7F"/>
                </a:solidFill>
                <a:latin typeface="Palatino Linotype"/>
                <a:cs typeface="Palatino Linotype"/>
              </a:rPr>
              <a:t>des</a:t>
            </a:r>
            <a:r>
              <a:rPr sz="550" spc="65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40" dirty="0" err="1">
                <a:solidFill>
                  <a:srgbClr val="7F7F7F"/>
                </a:solidFill>
                <a:latin typeface="Palatino Linotype"/>
                <a:cs typeface="Palatino Linotype"/>
              </a:rPr>
              <a:t>probabilit</a:t>
            </a:r>
            <a:r>
              <a:rPr lang="fr-CA" sz="550" spc="40" dirty="0">
                <a:solidFill>
                  <a:srgbClr val="7F7F7F"/>
                </a:solidFill>
                <a:latin typeface="Palatino Linotype"/>
                <a:cs typeface="Palatino Linotype"/>
              </a:rPr>
              <a:t>é</a:t>
            </a:r>
            <a:r>
              <a:rPr sz="550" spc="45" dirty="0">
                <a:solidFill>
                  <a:srgbClr val="7F7F7F"/>
                </a:solidFill>
                <a:latin typeface="Palatino Linotype"/>
                <a:cs typeface="Palatino Linotype"/>
              </a:rPr>
              <a:t>s</a:t>
            </a:r>
            <a:endParaRPr sz="550" dirty="0">
              <a:latin typeface="Palatino Linotype"/>
              <a:cs typeface="Palatino Linotype"/>
            </a:endParaRPr>
          </a:p>
          <a:p>
            <a:pPr marL="379730">
              <a:lnSpc>
                <a:spcPct val="100000"/>
              </a:lnSpc>
              <a:spcBef>
                <a:spcPts val="10"/>
              </a:spcBef>
            </a:pPr>
            <a:r>
              <a:rPr sz="550" spc="25" dirty="0">
                <a:solidFill>
                  <a:srgbClr val="7F7F7F"/>
                </a:solidFill>
                <a:latin typeface="Palatino Linotype"/>
                <a:cs typeface="Palatino Linotype"/>
              </a:rPr>
              <a:t>Applications</a:t>
            </a:r>
            <a:endParaRPr sz="550" dirty="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465455"/>
          </a:xfrm>
          <a:custGeom>
            <a:avLst/>
            <a:gdLst/>
            <a:ahLst/>
            <a:cxnLst/>
            <a:rect l="l" t="t" r="r" b="b"/>
            <a:pathLst>
              <a:path w="2304415" h="465455">
                <a:moveTo>
                  <a:pt x="2303995" y="0"/>
                </a:moveTo>
                <a:lnTo>
                  <a:pt x="0" y="0"/>
                </a:lnTo>
                <a:lnTo>
                  <a:pt x="0" y="465353"/>
                </a:lnTo>
                <a:lnTo>
                  <a:pt x="2303995" y="465353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99296" y="119106"/>
            <a:ext cx="896354" cy="1858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125"/>
              </a:spcBef>
            </a:pPr>
            <a:r>
              <a:rPr sz="550" spc="30" dirty="0">
                <a:solidFill>
                  <a:srgbClr val="FFFFFF"/>
                </a:solidFill>
                <a:latin typeface="Palatino Linotype"/>
                <a:cs typeface="Palatino Linotype"/>
              </a:rPr>
              <a:t>Deviner</a:t>
            </a:r>
            <a:r>
              <a:rPr sz="550" spc="6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550" spc="25" dirty="0">
                <a:solidFill>
                  <a:srgbClr val="FFFFFF"/>
                </a:solidFill>
                <a:latin typeface="Palatino Linotype"/>
                <a:cs typeface="Palatino Linotype"/>
              </a:rPr>
              <a:t>le</a:t>
            </a:r>
            <a:r>
              <a:rPr sz="550" spc="6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550" spc="45" dirty="0">
                <a:solidFill>
                  <a:srgbClr val="FFFFFF"/>
                </a:solidFill>
                <a:latin typeface="Palatino Linotype"/>
                <a:cs typeface="Palatino Linotype"/>
              </a:rPr>
              <a:t>1er</a:t>
            </a:r>
            <a:r>
              <a:rPr sz="550" spc="6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550" spc="75" dirty="0">
                <a:solidFill>
                  <a:srgbClr val="FFFFFF"/>
                </a:solidFill>
                <a:latin typeface="Palatino Linotype"/>
                <a:cs typeface="Palatino Linotype"/>
              </a:rPr>
              <a:t>chi</a:t>
            </a:r>
            <a:r>
              <a:rPr lang="fr-CA" sz="550" spc="75" dirty="0" err="1">
                <a:solidFill>
                  <a:srgbClr val="FFFFFF"/>
                </a:solidFill>
                <a:latin typeface="Palatino Linotype"/>
                <a:cs typeface="Palatino Linotype"/>
              </a:rPr>
              <a:t>ff</a:t>
            </a:r>
            <a:r>
              <a:rPr sz="550" spc="75" dirty="0">
                <a:solidFill>
                  <a:srgbClr val="FFFFFF"/>
                </a:solidFill>
                <a:latin typeface="Palatino Linotype"/>
                <a:cs typeface="Palatino Linotype"/>
              </a:rPr>
              <a:t>re </a:t>
            </a:r>
            <a:r>
              <a:rPr sz="550" spc="-12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550" spc="25" dirty="0">
                <a:solidFill>
                  <a:srgbClr val="9898D8"/>
                </a:solidFill>
                <a:latin typeface="Palatino Linotype"/>
                <a:cs typeface="Palatino Linotype"/>
              </a:rPr>
              <a:t>Historique</a:t>
            </a:r>
            <a:endParaRPr sz="550" dirty="0">
              <a:latin typeface="Palatino Linotype"/>
              <a:cs typeface="Palatino Linotype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679550"/>
              </p:ext>
            </p:extLst>
          </p:nvPr>
        </p:nvGraphicFramePr>
        <p:xfrm>
          <a:off x="917079" y="794588"/>
          <a:ext cx="2768600" cy="20800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5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2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211">
                <a:tc gridSpan="2"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200" spc="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lang="fr-CA" sz="1200" spc="5" dirty="0">
                          <a:latin typeface="Times New Roman"/>
                          <a:cs typeface="Times New Roman"/>
                        </a:rPr>
                        <a:t>é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partition</a:t>
                      </a:r>
                      <a:r>
                        <a:rPr sz="12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des</a:t>
                      </a:r>
                      <a:r>
                        <a:rPr sz="12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65" dirty="0">
                          <a:latin typeface="Times New Roman"/>
                          <a:cs typeface="Times New Roman"/>
                        </a:rPr>
                        <a:t>pays</a:t>
                      </a:r>
                      <a:r>
                        <a:rPr sz="12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selon</a:t>
                      </a:r>
                      <a:r>
                        <a:rPr sz="12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leur</a:t>
                      </a:r>
                      <a:r>
                        <a:rPr sz="12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premier</a:t>
                      </a:r>
                      <a:r>
                        <a:rPr sz="12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0" dirty="0" err="1">
                          <a:latin typeface="Times New Roman"/>
                          <a:cs typeface="Times New Roman"/>
                        </a:rPr>
                        <a:t>ch</a:t>
                      </a:r>
                      <a:r>
                        <a:rPr lang="fr-CA" sz="1200" spc="10" dirty="0" err="1">
                          <a:latin typeface="Times New Roman"/>
                          <a:cs typeface="Times New Roman"/>
                        </a:rPr>
                        <a:t>iff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re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spc="-20" dirty="0" err="1">
                          <a:latin typeface="Times New Roman"/>
                          <a:cs typeface="Times New Roman"/>
                        </a:rPr>
                        <a:t>signi</a:t>
                      </a:r>
                      <a:r>
                        <a:rPr lang="fr-CA" sz="1200" spc="-15" dirty="0">
                          <a:latin typeface="Times New Roman"/>
                          <a:cs typeface="Times New Roman"/>
                        </a:rPr>
                        <a:t>fi</a:t>
                      </a:r>
                      <a:r>
                        <a:rPr sz="1200" spc="-20" dirty="0" err="1">
                          <a:latin typeface="Times New Roman"/>
                          <a:cs typeface="Times New Roman"/>
                        </a:rPr>
                        <a:t>catif</a:t>
                      </a:r>
                      <a:r>
                        <a:rPr sz="12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2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sz="12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super</a:t>
                      </a:r>
                      <a:r>
                        <a:rPr lang="fr-CA" sz="1200" spc="-25" dirty="0">
                          <a:latin typeface="Times New Roman"/>
                          <a:cs typeface="Times New Roman"/>
                        </a:rPr>
                        <a:t>fi</a:t>
                      </a:r>
                      <a:r>
                        <a:rPr sz="1200" dirty="0" err="1">
                          <a:latin typeface="Times New Roman"/>
                          <a:cs typeface="Times New Roman"/>
                        </a:rPr>
                        <a:t>cie</a:t>
                      </a:r>
                      <a:r>
                        <a:rPr sz="12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en</a:t>
                      </a:r>
                      <a:r>
                        <a:rPr sz="12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km</a:t>
                      </a:r>
                      <a:r>
                        <a:rPr sz="1125" spc="-52" baseline="29629" dirty="0">
                          <a:latin typeface="Times New Roman"/>
                          <a:cs typeface="Times New Roman"/>
                        </a:rPr>
                        <a:t>2</a:t>
                      </a:r>
                      <a:endParaRPr sz="1125" baseline="29629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126">
                <a:tc>
                  <a:txBody>
                    <a:bodyPr/>
                    <a:lstStyle/>
                    <a:p>
                      <a:pPr algn="ctr">
                        <a:lnSpc>
                          <a:spcPts val="1210"/>
                        </a:lnSpc>
                      </a:pP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Premier</a:t>
                      </a:r>
                      <a:r>
                        <a:rPr sz="12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chi</a:t>
                      </a:r>
                      <a:r>
                        <a:rPr lang="fr-CA" sz="1200" spc="-10" dirty="0" err="1">
                          <a:latin typeface="Times New Roman"/>
                          <a:cs typeface="Times New Roman"/>
                        </a:rPr>
                        <a:t>ff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re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10"/>
                        </a:lnSpc>
                      </a:pP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Pourcentage</a:t>
                      </a:r>
                      <a:r>
                        <a:rPr sz="12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des</a:t>
                      </a:r>
                      <a:r>
                        <a:rPr sz="12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65" dirty="0">
                          <a:latin typeface="Times New Roman"/>
                          <a:cs typeface="Times New Roman"/>
                        </a:rPr>
                        <a:t>pays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588"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</a:pP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28,21%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072"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</a:pP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19,49%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078"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</a:pP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11,79%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078"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</a:pP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10,77%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072"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</a:pP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6,15%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072"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</a:pP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7,18%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072"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</a:pP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6,15%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078"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</a:pP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4,62%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3629"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5,64%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0" y="3329279"/>
            <a:ext cx="4608195" cy="127000"/>
            <a:chOff x="0" y="3329279"/>
            <a:chExt cx="4608195" cy="127000"/>
          </a:xfrm>
        </p:grpSpPr>
        <p:sp>
          <p:nvSpPr>
            <p:cNvPr id="7" name="object 7"/>
            <p:cNvSpPr/>
            <p:nvPr/>
          </p:nvSpPr>
          <p:spPr>
            <a:xfrm>
              <a:off x="0" y="3329279"/>
              <a:ext cx="2304415" cy="127000"/>
            </a:xfrm>
            <a:custGeom>
              <a:avLst/>
              <a:gdLst/>
              <a:ahLst/>
              <a:cxnLst/>
              <a:rect l="l" t="t" r="r" b="b"/>
              <a:pathLst>
                <a:path w="2304415" h="127000">
                  <a:moveTo>
                    <a:pt x="2303995" y="0"/>
                  </a:moveTo>
                  <a:lnTo>
                    <a:pt x="0" y="0"/>
                  </a:lnTo>
                  <a:lnTo>
                    <a:pt x="0" y="126720"/>
                  </a:lnTo>
                  <a:lnTo>
                    <a:pt x="2303995" y="12672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03995" y="3329279"/>
              <a:ext cx="2304415" cy="127000"/>
            </a:xfrm>
            <a:custGeom>
              <a:avLst/>
              <a:gdLst/>
              <a:ahLst/>
              <a:cxnLst/>
              <a:rect l="l" t="t" r="r" b="b"/>
              <a:pathLst>
                <a:path w="2304415" h="127000">
                  <a:moveTo>
                    <a:pt x="2303995" y="0"/>
                  </a:moveTo>
                  <a:lnTo>
                    <a:pt x="0" y="0"/>
                  </a:lnTo>
                  <a:lnTo>
                    <a:pt x="0" y="126720"/>
                  </a:lnTo>
                  <a:lnTo>
                    <a:pt x="2303995" y="12672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55"/>
              </a:lnSpc>
            </a:pPr>
            <a:r>
              <a:rPr spc="20" dirty="0"/>
              <a:t>Anik</a:t>
            </a:r>
            <a:r>
              <a:rPr spc="40" dirty="0"/>
              <a:t> </a:t>
            </a:r>
            <a:r>
              <a:rPr spc="35" dirty="0"/>
              <a:t>Trahan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55"/>
              </a:lnSpc>
            </a:pPr>
            <a:r>
              <a:rPr spc="40" dirty="0"/>
              <a:t>Le</a:t>
            </a:r>
            <a:r>
              <a:rPr spc="65" dirty="0"/>
              <a:t> 7</a:t>
            </a:r>
            <a:r>
              <a:rPr spc="70" dirty="0"/>
              <a:t> </a:t>
            </a:r>
            <a:r>
              <a:rPr spc="35" dirty="0"/>
              <a:t>malchanceux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5130" y="0"/>
            <a:ext cx="833755" cy="35920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1605" algn="just">
              <a:lnSpc>
                <a:spcPct val="100000"/>
              </a:lnSpc>
              <a:spcBef>
                <a:spcPts val="135"/>
              </a:spcBef>
            </a:pPr>
            <a:r>
              <a:rPr sz="550" spc="40" dirty="0">
                <a:solidFill>
                  <a:srgbClr val="7F7F7F"/>
                </a:solidFill>
                <a:latin typeface="Palatino Linotype"/>
                <a:cs typeface="Palatino Linotype"/>
              </a:rPr>
              <a:t>Table</a:t>
            </a:r>
            <a:r>
              <a:rPr sz="550" spc="60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30" dirty="0">
                <a:solidFill>
                  <a:srgbClr val="7F7F7F"/>
                </a:solidFill>
                <a:latin typeface="Palatino Linotype"/>
                <a:cs typeface="Palatino Linotype"/>
              </a:rPr>
              <a:t>des</a:t>
            </a:r>
            <a:r>
              <a:rPr sz="550" spc="65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60" dirty="0" err="1">
                <a:solidFill>
                  <a:srgbClr val="7F7F7F"/>
                </a:solidFill>
                <a:latin typeface="Palatino Linotype"/>
                <a:cs typeface="Palatino Linotype"/>
              </a:rPr>
              <a:t>mati</a:t>
            </a:r>
            <a:r>
              <a:rPr lang="fr-CA" sz="550" spc="15" dirty="0">
                <a:solidFill>
                  <a:srgbClr val="7F7F7F"/>
                </a:solidFill>
                <a:latin typeface="Palatino Linotype"/>
                <a:cs typeface="Palatino Linotype"/>
              </a:rPr>
              <a:t>è</a:t>
            </a:r>
            <a:r>
              <a:rPr sz="550" spc="55" dirty="0">
                <a:solidFill>
                  <a:srgbClr val="7F7F7F"/>
                </a:solidFill>
                <a:latin typeface="Palatino Linotype"/>
                <a:cs typeface="Palatino Linotype"/>
              </a:rPr>
              <a:t>res</a:t>
            </a:r>
            <a:endParaRPr sz="550" dirty="0">
              <a:latin typeface="Palatino Linotype"/>
              <a:cs typeface="Palatino Linotype"/>
            </a:endParaRPr>
          </a:p>
          <a:p>
            <a:pPr marL="12700" marR="5080" indent="363855" algn="just">
              <a:lnSpc>
                <a:spcPct val="101699"/>
              </a:lnSpc>
            </a:pPr>
            <a:r>
              <a:rPr sz="550" spc="30" dirty="0">
                <a:solidFill>
                  <a:srgbClr val="FFFFFF"/>
                </a:solidFill>
                <a:latin typeface="Palatino Linotype"/>
                <a:cs typeface="Palatino Linotype"/>
              </a:rPr>
              <a:t>Intr</a:t>
            </a:r>
            <a:r>
              <a:rPr sz="550" spc="55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550" spc="30" dirty="0">
                <a:solidFill>
                  <a:srgbClr val="FFFFFF"/>
                </a:solidFill>
                <a:latin typeface="Palatino Linotype"/>
                <a:cs typeface="Palatino Linotype"/>
              </a:rPr>
              <a:t>duction </a:t>
            </a:r>
            <a:r>
              <a:rPr sz="550" spc="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550" spc="25" dirty="0" err="1">
                <a:solidFill>
                  <a:srgbClr val="7F7F7F"/>
                </a:solidFill>
                <a:latin typeface="Palatino Linotype"/>
                <a:cs typeface="Palatino Linotype"/>
              </a:rPr>
              <a:t>Calcul</a:t>
            </a:r>
            <a:r>
              <a:rPr sz="550" spc="60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30" dirty="0">
                <a:solidFill>
                  <a:srgbClr val="7F7F7F"/>
                </a:solidFill>
                <a:latin typeface="Palatino Linotype"/>
                <a:cs typeface="Palatino Linotype"/>
              </a:rPr>
              <a:t>des</a:t>
            </a:r>
            <a:r>
              <a:rPr sz="550" spc="65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40" dirty="0" err="1">
                <a:solidFill>
                  <a:srgbClr val="7F7F7F"/>
                </a:solidFill>
                <a:latin typeface="Palatino Linotype"/>
                <a:cs typeface="Palatino Linotype"/>
              </a:rPr>
              <a:t>probabilit</a:t>
            </a:r>
            <a:r>
              <a:rPr lang="fr-CA" sz="550" spc="40" dirty="0">
                <a:solidFill>
                  <a:srgbClr val="7F7F7F"/>
                </a:solidFill>
                <a:latin typeface="Palatino Linotype"/>
                <a:cs typeface="Palatino Linotype"/>
              </a:rPr>
              <a:t>é</a:t>
            </a:r>
            <a:r>
              <a:rPr sz="550" spc="45" dirty="0">
                <a:solidFill>
                  <a:srgbClr val="7F7F7F"/>
                </a:solidFill>
                <a:latin typeface="Palatino Linotype"/>
                <a:cs typeface="Palatino Linotype"/>
              </a:rPr>
              <a:t>s</a:t>
            </a:r>
            <a:endParaRPr sz="550" dirty="0">
              <a:latin typeface="Palatino Linotype"/>
              <a:cs typeface="Palatino Linotype"/>
            </a:endParaRPr>
          </a:p>
          <a:p>
            <a:pPr marL="379730">
              <a:lnSpc>
                <a:spcPct val="100000"/>
              </a:lnSpc>
              <a:spcBef>
                <a:spcPts val="10"/>
              </a:spcBef>
            </a:pPr>
            <a:r>
              <a:rPr sz="550" spc="25" dirty="0">
                <a:solidFill>
                  <a:srgbClr val="7F7F7F"/>
                </a:solidFill>
                <a:latin typeface="Palatino Linotype"/>
                <a:cs typeface="Palatino Linotype"/>
              </a:rPr>
              <a:t>Applications</a:t>
            </a:r>
            <a:endParaRPr sz="550" dirty="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465455"/>
          </a:xfrm>
          <a:custGeom>
            <a:avLst/>
            <a:gdLst/>
            <a:ahLst/>
            <a:cxnLst/>
            <a:rect l="l" t="t" r="r" b="b"/>
            <a:pathLst>
              <a:path w="2304415" h="465455">
                <a:moveTo>
                  <a:pt x="2303995" y="0"/>
                </a:moveTo>
                <a:lnTo>
                  <a:pt x="0" y="0"/>
                </a:lnTo>
                <a:lnTo>
                  <a:pt x="0" y="465353"/>
                </a:lnTo>
                <a:lnTo>
                  <a:pt x="2303995" y="465353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99296" y="119106"/>
            <a:ext cx="896354" cy="19870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125"/>
              </a:spcBef>
            </a:pPr>
            <a:r>
              <a:rPr sz="550" spc="30" dirty="0">
                <a:solidFill>
                  <a:srgbClr val="FFFFFF"/>
                </a:solidFill>
                <a:latin typeface="Palatino Linotype"/>
                <a:cs typeface="Palatino Linotype"/>
              </a:rPr>
              <a:t>Deviner</a:t>
            </a:r>
            <a:r>
              <a:rPr sz="550" spc="6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550" spc="25" dirty="0">
                <a:solidFill>
                  <a:srgbClr val="FFFFFF"/>
                </a:solidFill>
                <a:latin typeface="Palatino Linotype"/>
                <a:cs typeface="Palatino Linotype"/>
              </a:rPr>
              <a:t>le</a:t>
            </a:r>
            <a:r>
              <a:rPr sz="550" spc="6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550" spc="45" dirty="0">
                <a:solidFill>
                  <a:srgbClr val="FFFFFF"/>
                </a:solidFill>
                <a:latin typeface="Palatino Linotype"/>
                <a:cs typeface="Palatino Linotype"/>
              </a:rPr>
              <a:t>1er</a:t>
            </a:r>
            <a:r>
              <a:rPr sz="550" spc="6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550" spc="75" dirty="0">
                <a:solidFill>
                  <a:srgbClr val="FFFFFF"/>
                </a:solidFill>
                <a:latin typeface="Palatino Linotype"/>
                <a:cs typeface="Palatino Linotype"/>
              </a:rPr>
              <a:t>chi</a:t>
            </a:r>
            <a:r>
              <a:rPr lang="fr-CA" sz="550" spc="75" dirty="0" err="1">
                <a:solidFill>
                  <a:srgbClr val="FFFFFF"/>
                </a:solidFill>
                <a:latin typeface="Palatino Linotype"/>
                <a:cs typeface="Palatino Linotype"/>
              </a:rPr>
              <a:t>ffre</a:t>
            </a:r>
            <a:r>
              <a:rPr sz="550" spc="7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endParaRPr lang="fr-CA" sz="550" spc="75" dirty="0">
              <a:solidFill>
                <a:srgbClr val="FFFFFF"/>
              </a:solidFill>
              <a:latin typeface="Palatino Linotype"/>
              <a:cs typeface="Palatino Linotype"/>
            </a:endParaRPr>
          </a:p>
          <a:p>
            <a:pPr marL="12700" marR="5080">
              <a:lnSpc>
                <a:spcPct val="101699"/>
              </a:lnSpc>
              <a:spcBef>
                <a:spcPts val="125"/>
              </a:spcBef>
            </a:pPr>
            <a:r>
              <a:rPr sz="550" spc="-12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550" spc="25" dirty="0">
                <a:solidFill>
                  <a:srgbClr val="9898D8"/>
                </a:solidFill>
                <a:latin typeface="Palatino Linotype"/>
                <a:cs typeface="Palatino Linotype"/>
              </a:rPr>
              <a:t>Historique</a:t>
            </a:r>
            <a:endParaRPr sz="550" dirty="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287" y="895355"/>
            <a:ext cx="3701415" cy="179151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08915" marR="30480" indent="-171450">
              <a:spcBef>
                <a:spcPts val="229"/>
              </a:spcBef>
              <a:buFont typeface="Arial" panose="020B0604020202020204" pitchFamily="34" charset="0"/>
              <a:buChar char="•"/>
            </a:pPr>
            <a:r>
              <a:rPr lang="fr-CA" sz="160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Le grand jour arrive et John m’explique les règles en  spécifiant  que les superficies sont en </a:t>
            </a:r>
            <a:r>
              <a:rPr lang="fr-CA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Georgia"/>
              </a:rPr>
              <a:t>miles</a:t>
            </a:r>
            <a:r>
              <a:rPr lang="fr-CA" sz="1600" b="1" baseline="29629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2</a:t>
            </a:r>
            <a:r>
              <a:rPr lang="fr-CA" sz="160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.</a:t>
            </a:r>
          </a:p>
          <a:p>
            <a:pPr marL="208915" marR="30480" indent="-171450">
              <a:spcBef>
                <a:spcPts val="310"/>
              </a:spcBef>
              <a:buFont typeface="Arial" panose="020B0604020202020204" pitchFamily="34" charset="0"/>
              <a:buChar char="•"/>
            </a:pPr>
            <a:r>
              <a:rPr lang="fr-CA" sz="160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John me conte qu’il a étudié, lui aussi, les superficies pour  connaître les fréquences des premiers chiffres des superficies.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0" y="3329279"/>
            <a:ext cx="4608195" cy="127000"/>
            <a:chOff x="0" y="3329279"/>
            <a:chExt cx="4608195" cy="127000"/>
          </a:xfrm>
        </p:grpSpPr>
        <p:sp>
          <p:nvSpPr>
            <p:cNvPr id="7" name="object 7"/>
            <p:cNvSpPr/>
            <p:nvPr/>
          </p:nvSpPr>
          <p:spPr>
            <a:xfrm>
              <a:off x="0" y="3329279"/>
              <a:ext cx="2304415" cy="127000"/>
            </a:xfrm>
            <a:custGeom>
              <a:avLst/>
              <a:gdLst/>
              <a:ahLst/>
              <a:cxnLst/>
              <a:rect l="l" t="t" r="r" b="b"/>
              <a:pathLst>
                <a:path w="2304415" h="127000">
                  <a:moveTo>
                    <a:pt x="2303995" y="0"/>
                  </a:moveTo>
                  <a:lnTo>
                    <a:pt x="0" y="0"/>
                  </a:lnTo>
                  <a:lnTo>
                    <a:pt x="0" y="126720"/>
                  </a:lnTo>
                  <a:lnTo>
                    <a:pt x="2303995" y="12672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03995" y="3329279"/>
              <a:ext cx="2304415" cy="127000"/>
            </a:xfrm>
            <a:custGeom>
              <a:avLst/>
              <a:gdLst/>
              <a:ahLst/>
              <a:cxnLst/>
              <a:rect l="l" t="t" r="r" b="b"/>
              <a:pathLst>
                <a:path w="2304415" h="127000">
                  <a:moveTo>
                    <a:pt x="2303995" y="0"/>
                  </a:moveTo>
                  <a:lnTo>
                    <a:pt x="0" y="0"/>
                  </a:lnTo>
                  <a:lnTo>
                    <a:pt x="0" y="126720"/>
                  </a:lnTo>
                  <a:lnTo>
                    <a:pt x="2303995" y="12672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55"/>
              </a:lnSpc>
            </a:pPr>
            <a:r>
              <a:rPr spc="20" dirty="0"/>
              <a:t>Anik</a:t>
            </a:r>
            <a:r>
              <a:rPr spc="40" dirty="0"/>
              <a:t> </a:t>
            </a:r>
            <a:r>
              <a:rPr spc="35" dirty="0"/>
              <a:t>Trahan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55"/>
              </a:lnSpc>
            </a:pPr>
            <a:r>
              <a:rPr spc="40" dirty="0"/>
              <a:t>Le</a:t>
            </a:r>
            <a:r>
              <a:rPr spc="65" dirty="0"/>
              <a:t> 7</a:t>
            </a:r>
            <a:r>
              <a:rPr spc="70" dirty="0"/>
              <a:t> </a:t>
            </a:r>
            <a:r>
              <a:rPr spc="35" dirty="0"/>
              <a:t>malchanceux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5130" y="0"/>
            <a:ext cx="833755" cy="35920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1605" algn="just">
              <a:lnSpc>
                <a:spcPct val="100000"/>
              </a:lnSpc>
              <a:spcBef>
                <a:spcPts val="135"/>
              </a:spcBef>
            </a:pPr>
            <a:r>
              <a:rPr sz="550" spc="40" dirty="0">
                <a:solidFill>
                  <a:srgbClr val="7F7F7F"/>
                </a:solidFill>
                <a:latin typeface="Palatino Linotype"/>
                <a:cs typeface="Palatino Linotype"/>
              </a:rPr>
              <a:t>Table</a:t>
            </a:r>
            <a:r>
              <a:rPr sz="550" spc="60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30" dirty="0">
                <a:solidFill>
                  <a:srgbClr val="7F7F7F"/>
                </a:solidFill>
                <a:latin typeface="Palatino Linotype"/>
                <a:cs typeface="Palatino Linotype"/>
              </a:rPr>
              <a:t>des</a:t>
            </a:r>
            <a:r>
              <a:rPr sz="550" spc="65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60" dirty="0" err="1">
                <a:solidFill>
                  <a:srgbClr val="7F7F7F"/>
                </a:solidFill>
                <a:latin typeface="Palatino Linotype"/>
                <a:cs typeface="Palatino Linotype"/>
              </a:rPr>
              <a:t>mati</a:t>
            </a:r>
            <a:r>
              <a:rPr lang="fr-CA" sz="550" spc="60" dirty="0">
                <a:solidFill>
                  <a:srgbClr val="7F7F7F"/>
                </a:solidFill>
                <a:latin typeface="Palatino Linotype"/>
                <a:cs typeface="Palatino Linotype"/>
              </a:rPr>
              <a:t>è</a:t>
            </a:r>
            <a:r>
              <a:rPr sz="550" spc="55" dirty="0">
                <a:solidFill>
                  <a:srgbClr val="7F7F7F"/>
                </a:solidFill>
                <a:latin typeface="Palatino Linotype"/>
                <a:cs typeface="Palatino Linotype"/>
              </a:rPr>
              <a:t>res</a:t>
            </a:r>
            <a:endParaRPr sz="550" dirty="0">
              <a:latin typeface="Palatino Linotype"/>
              <a:cs typeface="Palatino Linotype"/>
            </a:endParaRPr>
          </a:p>
          <a:p>
            <a:pPr marL="12700" marR="5080" indent="363855" algn="just">
              <a:lnSpc>
                <a:spcPct val="101699"/>
              </a:lnSpc>
            </a:pPr>
            <a:r>
              <a:rPr sz="550" spc="30" dirty="0">
                <a:solidFill>
                  <a:srgbClr val="FFFFFF"/>
                </a:solidFill>
                <a:latin typeface="Palatino Linotype"/>
                <a:cs typeface="Palatino Linotype"/>
              </a:rPr>
              <a:t>Intr</a:t>
            </a:r>
            <a:r>
              <a:rPr sz="550" spc="55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550" spc="30" dirty="0">
                <a:solidFill>
                  <a:srgbClr val="FFFFFF"/>
                </a:solidFill>
                <a:latin typeface="Palatino Linotype"/>
                <a:cs typeface="Palatino Linotype"/>
              </a:rPr>
              <a:t>duction </a:t>
            </a:r>
            <a:r>
              <a:rPr sz="550" spc="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550" spc="25" dirty="0" err="1">
                <a:solidFill>
                  <a:srgbClr val="7F7F7F"/>
                </a:solidFill>
                <a:latin typeface="Palatino Linotype"/>
                <a:cs typeface="Palatino Linotype"/>
              </a:rPr>
              <a:t>Calcul</a:t>
            </a:r>
            <a:r>
              <a:rPr sz="550" spc="60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30" dirty="0">
                <a:solidFill>
                  <a:srgbClr val="7F7F7F"/>
                </a:solidFill>
                <a:latin typeface="Palatino Linotype"/>
                <a:cs typeface="Palatino Linotype"/>
              </a:rPr>
              <a:t>des</a:t>
            </a:r>
            <a:r>
              <a:rPr sz="550" spc="65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40" dirty="0" err="1">
                <a:solidFill>
                  <a:srgbClr val="7F7F7F"/>
                </a:solidFill>
                <a:latin typeface="Palatino Linotype"/>
                <a:cs typeface="Palatino Linotype"/>
              </a:rPr>
              <a:t>probabilit</a:t>
            </a:r>
            <a:r>
              <a:rPr lang="fr-CA" sz="550" spc="40" dirty="0">
                <a:solidFill>
                  <a:srgbClr val="7F7F7F"/>
                </a:solidFill>
                <a:latin typeface="Palatino Linotype"/>
                <a:cs typeface="Palatino Linotype"/>
              </a:rPr>
              <a:t>é</a:t>
            </a:r>
            <a:r>
              <a:rPr sz="550" spc="45" dirty="0">
                <a:solidFill>
                  <a:srgbClr val="7F7F7F"/>
                </a:solidFill>
                <a:latin typeface="Palatino Linotype"/>
                <a:cs typeface="Palatino Linotype"/>
              </a:rPr>
              <a:t>s</a:t>
            </a:r>
            <a:endParaRPr sz="550" dirty="0">
              <a:latin typeface="Palatino Linotype"/>
              <a:cs typeface="Palatino Linotype"/>
            </a:endParaRPr>
          </a:p>
          <a:p>
            <a:pPr marL="379730">
              <a:lnSpc>
                <a:spcPct val="100000"/>
              </a:lnSpc>
              <a:spcBef>
                <a:spcPts val="10"/>
              </a:spcBef>
            </a:pPr>
            <a:r>
              <a:rPr sz="550" spc="25" dirty="0">
                <a:solidFill>
                  <a:srgbClr val="7F7F7F"/>
                </a:solidFill>
                <a:latin typeface="Palatino Linotype"/>
                <a:cs typeface="Palatino Linotype"/>
              </a:rPr>
              <a:t>Applications</a:t>
            </a:r>
            <a:endParaRPr sz="550" dirty="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465455"/>
          </a:xfrm>
          <a:custGeom>
            <a:avLst/>
            <a:gdLst/>
            <a:ahLst/>
            <a:cxnLst/>
            <a:rect l="l" t="t" r="r" b="b"/>
            <a:pathLst>
              <a:path w="2304415" h="465455">
                <a:moveTo>
                  <a:pt x="2303995" y="0"/>
                </a:moveTo>
                <a:lnTo>
                  <a:pt x="0" y="0"/>
                </a:lnTo>
                <a:lnTo>
                  <a:pt x="0" y="465353"/>
                </a:lnTo>
                <a:lnTo>
                  <a:pt x="2303995" y="465353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99296" y="119106"/>
            <a:ext cx="1048754" cy="1858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125"/>
              </a:spcBef>
            </a:pPr>
            <a:r>
              <a:rPr sz="550" spc="30" dirty="0">
                <a:solidFill>
                  <a:srgbClr val="FFFFFF"/>
                </a:solidFill>
                <a:latin typeface="Palatino Linotype"/>
                <a:cs typeface="Palatino Linotype"/>
              </a:rPr>
              <a:t>Deviner</a:t>
            </a:r>
            <a:r>
              <a:rPr sz="550" spc="6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550" spc="25" dirty="0">
                <a:solidFill>
                  <a:srgbClr val="FFFFFF"/>
                </a:solidFill>
                <a:latin typeface="Palatino Linotype"/>
                <a:cs typeface="Palatino Linotype"/>
              </a:rPr>
              <a:t>le</a:t>
            </a:r>
            <a:r>
              <a:rPr sz="550" spc="6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550" spc="45" dirty="0">
                <a:solidFill>
                  <a:srgbClr val="FFFFFF"/>
                </a:solidFill>
                <a:latin typeface="Palatino Linotype"/>
                <a:cs typeface="Palatino Linotype"/>
              </a:rPr>
              <a:t>1er</a:t>
            </a:r>
            <a:r>
              <a:rPr sz="550" spc="6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550" spc="75" dirty="0">
                <a:solidFill>
                  <a:srgbClr val="FFFFFF"/>
                </a:solidFill>
                <a:latin typeface="Palatino Linotype"/>
                <a:cs typeface="Palatino Linotype"/>
              </a:rPr>
              <a:t>chi</a:t>
            </a:r>
            <a:r>
              <a:rPr lang="fr-CA" sz="550" spc="75" dirty="0" err="1">
                <a:solidFill>
                  <a:srgbClr val="FFFFFF"/>
                </a:solidFill>
                <a:latin typeface="Palatino Linotype"/>
                <a:cs typeface="Palatino Linotype"/>
              </a:rPr>
              <a:t>ff</a:t>
            </a:r>
            <a:r>
              <a:rPr sz="550" spc="75" dirty="0">
                <a:solidFill>
                  <a:srgbClr val="FFFFFF"/>
                </a:solidFill>
                <a:latin typeface="Palatino Linotype"/>
                <a:cs typeface="Palatino Linotype"/>
              </a:rPr>
              <a:t>re </a:t>
            </a:r>
            <a:r>
              <a:rPr sz="550" spc="-12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550" spc="25" dirty="0">
                <a:solidFill>
                  <a:srgbClr val="9898D8"/>
                </a:solidFill>
                <a:latin typeface="Palatino Linotype"/>
                <a:cs typeface="Palatino Linotype"/>
              </a:rPr>
              <a:t>Historique</a:t>
            </a:r>
            <a:endParaRPr sz="550" dirty="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9994" y="552608"/>
            <a:ext cx="3100756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fr-CA" sz="160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Voici le résultat de nos études</a:t>
            </a:r>
            <a:r>
              <a:rPr sz="1600" spc="5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.</a:t>
            </a:r>
            <a:endParaRPr sz="1600" dirty="0">
              <a:latin typeface="Cambria" panose="02040503050406030204" pitchFamily="18" charset="0"/>
              <a:ea typeface="Cambria" panose="02040503050406030204" pitchFamily="18" charset="0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994" y="878560"/>
            <a:ext cx="3514725" cy="205740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3329279"/>
            <a:ext cx="4608195" cy="127000"/>
            <a:chOff x="0" y="3329279"/>
            <a:chExt cx="4608195" cy="127000"/>
          </a:xfrm>
        </p:grpSpPr>
        <p:sp>
          <p:nvSpPr>
            <p:cNvPr id="8" name="object 8"/>
            <p:cNvSpPr/>
            <p:nvPr/>
          </p:nvSpPr>
          <p:spPr>
            <a:xfrm>
              <a:off x="0" y="3329279"/>
              <a:ext cx="2304415" cy="127000"/>
            </a:xfrm>
            <a:custGeom>
              <a:avLst/>
              <a:gdLst/>
              <a:ahLst/>
              <a:cxnLst/>
              <a:rect l="l" t="t" r="r" b="b"/>
              <a:pathLst>
                <a:path w="2304415" h="127000">
                  <a:moveTo>
                    <a:pt x="2303995" y="0"/>
                  </a:moveTo>
                  <a:lnTo>
                    <a:pt x="0" y="0"/>
                  </a:lnTo>
                  <a:lnTo>
                    <a:pt x="0" y="126720"/>
                  </a:lnTo>
                  <a:lnTo>
                    <a:pt x="2303995" y="12672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03995" y="3329279"/>
              <a:ext cx="2304415" cy="127000"/>
            </a:xfrm>
            <a:custGeom>
              <a:avLst/>
              <a:gdLst/>
              <a:ahLst/>
              <a:cxnLst/>
              <a:rect l="l" t="t" r="r" b="b"/>
              <a:pathLst>
                <a:path w="2304415" h="127000">
                  <a:moveTo>
                    <a:pt x="2303995" y="0"/>
                  </a:moveTo>
                  <a:lnTo>
                    <a:pt x="0" y="0"/>
                  </a:lnTo>
                  <a:lnTo>
                    <a:pt x="0" y="126720"/>
                  </a:lnTo>
                  <a:lnTo>
                    <a:pt x="2303995" y="12672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55"/>
              </a:lnSpc>
            </a:pPr>
            <a:r>
              <a:rPr spc="20" dirty="0"/>
              <a:t>Anik</a:t>
            </a:r>
            <a:r>
              <a:rPr spc="40" dirty="0"/>
              <a:t> </a:t>
            </a:r>
            <a:r>
              <a:rPr spc="35" dirty="0"/>
              <a:t>Trahan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55"/>
              </a:lnSpc>
            </a:pPr>
            <a:r>
              <a:rPr spc="40" dirty="0"/>
              <a:t>Le</a:t>
            </a:r>
            <a:r>
              <a:rPr spc="65" dirty="0"/>
              <a:t> 7</a:t>
            </a:r>
            <a:r>
              <a:rPr spc="70" dirty="0"/>
              <a:t> </a:t>
            </a:r>
            <a:r>
              <a:rPr spc="35" dirty="0"/>
              <a:t>malchanceux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5130" y="0"/>
            <a:ext cx="833755" cy="35920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1605" algn="just">
              <a:lnSpc>
                <a:spcPct val="100000"/>
              </a:lnSpc>
              <a:spcBef>
                <a:spcPts val="135"/>
              </a:spcBef>
            </a:pPr>
            <a:r>
              <a:rPr sz="550" spc="40" dirty="0">
                <a:solidFill>
                  <a:srgbClr val="7F7F7F"/>
                </a:solidFill>
                <a:latin typeface="Palatino Linotype"/>
                <a:cs typeface="Palatino Linotype"/>
              </a:rPr>
              <a:t>Table</a:t>
            </a:r>
            <a:r>
              <a:rPr sz="550" spc="60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30" dirty="0">
                <a:solidFill>
                  <a:srgbClr val="7F7F7F"/>
                </a:solidFill>
                <a:latin typeface="Palatino Linotype"/>
                <a:cs typeface="Palatino Linotype"/>
              </a:rPr>
              <a:t>des</a:t>
            </a:r>
            <a:r>
              <a:rPr sz="550" spc="65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60" dirty="0" err="1">
                <a:solidFill>
                  <a:srgbClr val="7F7F7F"/>
                </a:solidFill>
                <a:latin typeface="Palatino Linotype"/>
                <a:cs typeface="Palatino Linotype"/>
              </a:rPr>
              <a:t>mati</a:t>
            </a:r>
            <a:r>
              <a:rPr lang="fr-CA" sz="550" spc="60" dirty="0">
                <a:solidFill>
                  <a:srgbClr val="7F7F7F"/>
                </a:solidFill>
                <a:latin typeface="Palatino Linotype"/>
                <a:cs typeface="Palatino Linotype"/>
              </a:rPr>
              <a:t>è</a:t>
            </a:r>
            <a:r>
              <a:rPr sz="550" spc="55" dirty="0">
                <a:solidFill>
                  <a:srgbClr val="7F7F7F"/>
                </a:solidFill>
                <a:latin typeface="Palatino Linotype"/>
                <a:cs typeface="Palatino Linotype"/>
              </a:rPr>
              <a:t>res</a:t>
            </a:r>
            <a:endParaRPr sz="550" dirty="0">
              <a:latin typeface="Palatino Linotype"/>
              <a:cs typeface="Palatino Linotype"/>
            </a:endParaRPr>
          </a:p>
          <a:p>
            <a:pPr marL="12700" marR="5080" indent="363855" algn="just">
              <a:lnSpc>
                <a:spcPct val="101699"/>
              </a:lnSpc>
            </a:pPr>
            <a:r>
              <a:rPr sz="550" spc="30" dirty="0">
                <a:solidFill>
                  <a:srgbClr val="FFFFFF"/>
                </a:solidFill>
                <a:latin typeface="Palatino Linotype"/>
                <a:cs typeface="Palatino Linotype"/>
              </a:rPr>
              <a:t>Intr</a:t>
            </a:r>
            <a:r>
              <a:rPr sz="550" spc="55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550" spc="30" dirty="0">
                <a:solidFill>
                  <a:srgbClr val="FFFFFF"/>
                </a:solidFill>
                <a:latin typeface="Palatino Linotype"/>
                <a:cs typeface="Palatino Linotype"/>
              </a:rPr>
              <a:t>duction </a:t>
            </a:r>
            <a:r>
              <a:rPr sz="550" spc="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550" spc="25" dirty="0" err="1">
                <a:solidFill>
                  <a:srgbClr val="7F7F7F"/>
                </a:solidFill>
                <a:latin typeface="Palatino Linotype"/>
                <a:cs typeface="Palatino Linotype"/>
              </a:rPr>
              <a:t>Calcul</a:t>
            </a:r>
            <a:r>
              <a:rPr sz="550" spc="60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30" dirty="0">
                <a:solidFill>
                  <a:srgbClr val="7F7F7F"/>
                </a:solidFill>
                <a:latin typeface="Palatino Linotype"/>
                <a:cs typeface="Palatino Linotype"/>
              </a:rPr>
              <a:t>des</a:t>
            </a:r>
            <a:r>
              <a:rPr sz="550" spc="65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550" spc="40" dirty="0" err="1">
                <a:solidFill>
                  <a:srgbClr val="7F7F7F"/>
                </a:solidFill>
                <a:latin typeface="Palatino Linotype"/>
                <a:cs typeface="Palatino Linotype"/>
              </a:rPr>
              <a:t>probabilit</a:t>
            </a:r>
            <a:r>
              <a:rPr lang="fr-CA" sz="550" spc="40" dirty="0">
                <a:solidFill>
                  <a:srgbClr val="7F7F7F"/>
                </a:solidFill>
                <a:latin typeface="Palatino Linotype"/>
                <a:cs typeface="Palatino Linotype"/>
              </a:rPr>
              <a:t>é</a:t>
            </a:r>
            <a:r>
              <a:rPr sz="550" spc="45" dirty="0">
                <a:solidFill>
                  <a:srgbClr val="7F7F7F"/>
                </a:solidFill>
                <a:latin typeface="Palatino Linotype"/>
                <a:cs typeface="Palatino Linotype"/>
              </a:rPr>
              <a:t>s</a:t>
            </a:r>
            <a:endParaRPr sz="550" dirty="0">
              <a:latin typeface="Palatino Linotype"/>
              <a:cs typeface="Palatino Linotype"/>
            </a:endParaRPr>
          </a:p>
          <a:p>
            <a:pPr marL="379730">
              <a:lnSpc>
                <a:spcPct val="100000"/>
              </a:lnSpc>
              <a:spcBef>
                <a:spcPts val="10"/>
              </a:spcBef>
            </a:pPr>
            <a:r>
              <a:rPr sz="550" spc="25" dirty="0">
                <a:solidFill>
                  <a:srgbClr val="7F7F7F"/>
                </a:solidFill>
                <a:latin typeface="Palatino Linotype"/>
                <a:cs typeface="Palatino Linotype"/>
              </a:rPr>
              <a:t>Applications</a:t>
            </a:r>
            <a:endParaRPr sz="550" dirty="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465455"/>
          </a:xfrm>
          <a:custGeom>
            <a:avLst/>
            <a:gdLst/>
            <a:ahLst/>
            <a:cxnLst/>
            <a:rect l="l" t="t" r="r" b="b"/>
            <a:pathLst>
              <a:path w="2304415" h="465455">
                <a:moveTo>
                  <a:pt x="2303995" y="0"/>
                </a:moveTo>
                <a:lnTo>
                  <a:pt x="0" y="0"/>
                </a:lnTo>
                <a:lnTo>
                  <a:pt x="0" y="465353"/>
                </a:lnTo>
                <a:lnTo>
                  <a:pt x="2303995" y="465353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99296" y="119106"/>
            <a:ext cx="896354" cy="1858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125"/>
              </a:spcBef>
            </a:pPr>
            <a:r>
              <a:rPr sz="550" spc="30" dirty="0">
                <a:solidFill>
                  <a:srgbClr val="FFFFFF"/>
                </a:solidFill>
                <a:latin typeface="Palatino Linotype"/>
                <a:cs typeface="Palatino Linotype"/>
              </a:rPr>
              <a:t>Deviner</a:t>
            </a:r>
            <a:r>
              <a:rPr sz="550" spc="6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550" spc="25" dirty="0">
                <a:solidFill>
                  <a:srgbClr val="FFFFFF"/>
                </a:solidFill>
                <a:latin typeface="Palatino Linotype"/>
                <a:cs typeface="Palatino Linotype"/>
              </a:rPr>
              <a:t>le</a:t>
            </a:r>
            <a:r>
              <a:rPr sz="550" spc="6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550" spc="45" dirty="0">
                <a:solidFill>
                  <a:srgbClr val="FFFFFF"/>
                </a:solidFill>
                <a:latin typeface="Palatino Linotype"/>
                <a:cs typeface="Palatino Linotype"/>
              </a:rPr>
              <a:t>1er</a:t>
            </a:r>
            <a:r>
              <a:rPr sz="550" spc="6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550" spc="75" dirty="0">
                <a:solidFill>
                  <a:srgbClr val="FFFFFF"/>
                </a:solidFill>
                <a:latin typeface="Palatino Linotype"/>
                <a:cs typeface="Palatino Linotype"/>
              </a:rPr>
              <a:t>chi</a:t>
            </a:r>
            <a:r>
              <a:rPr lang="fr-CA" sz="550" spc="25" dirty="0" err="1">
                <a:solidFill>
                  <a:srgbClr val="FFFFFF"/>
                </a:solidFill>
                <a:latin typeface="Palatino Linotype"/>
                <a:cs typeface="Palatino Linotype"/>
              </a:rPr>
              <a:t>ff</a:t>
            </a:r>
            <a:r>
              <a:rPr sz="550" spc="75" dirty="0">
                <a:solidFill>
                  <a:srgbClr val="FFFFFF"/>
                </a:solidFill>
                <a:latin typeface="Palatino Linotype"/>
                <a:cs typeface="Palatino Linotype"/>
              </a:rPr>
              <a:t>re </a:t>
            </a:r>
            <a:r>
              <a:rPr sz="550" spc="-12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550" spc="25" dirty="0">
                <a:solidFill>
                  <a:srgbClr val="9898D8"/>
                </a:solidFill>
                <a:latin typeface="Palatino Linotype"/>
                <a:cs typeface="Palatino Linotype"/>
              </a:rPr>
              <a:t>Historique</a:t>
            </a:r>
            <a:endParaRPr sz="550" dirty="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9994" y="610001"/>
            <a:ext cx="2728277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-15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Et</a:t>
            </a:r>
            <a:r>
              <a:rPr sz="1600" spc="55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sz="1600" spc="-65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si</a:t>
            </a:r>
            <a:r>
              <a:rPr sz="1600" spc="6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sz="1600" spc="-55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on</a:t>
            </a:r>
            <a:r>
              <a:rPr sz="1600" spc="6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sz="1600" spc="-3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ajoute</a:t>
            </a:r>
            <a:r>
              <a:rPr sz="1600" spc="6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sz="1600" spc="-6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les</a:t>
            </a:r>
            <a:r>
              <a:rPr sz="1600" spc="6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sz="1600" spc="-4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populations.</a:t>
            </a:r>
            <a:endParaRPr sz="1600" dirty="0">
              <a:latin typeface="Cambria" panose="02040503050406030204" pitchFamily="18" charset="0"/>
              <a:ea typeface="Cambria" panose="02040503050406030204" pitchFamily="18" charset="0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994" y="894715"/>
            <a:ext cx="3505200" cy="205740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3329279"/>
            <a:ext cx="4608195" cy="127000"/>
            <a:chOff x="0" y="3329279"/>
            <a:chExt cx="4608195" cy="127000"/>
          </a:xfrm>
        </p:grpSpPr>
        <p:sp>
          <p:nvSpPr>
            <p:cNvPr id="8" name="object 8"/>
            <p:cNvSpPr/>
            <p:nvPr/>
          </p:nvSpPr>
          <p:spPr>
            <a:xfrm>
              <a:off x="0" y="3329279"/>
              <a:ext cx="2304415" cy="127000"/>
            </a:xfrm>
            <a:custGeom>
              <a:avLst/>
              <a:gdLst/>
              <a:ahLst/>
              <a:cxnLst/>
              <a:rect l="l" t="t" r="r" b="b"/>
              <a:pathLst>
                <a:path w="2304415" h="127000">
                  <a:moveTo>
                    <a:pt x="2303995" y="0"/>
                  </a:moveTo>
                  <a:lnTo>
                    <a:pt x="0" y="0"/>
                  </a:lnTo>
                  <a:lnTo>
                    <a:pt x="0" y="126720"/>
                  </a:lnTo>
                  <a:lnTo>
                    <a:pt x="2303995" y="12672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03995" y="3329279"/>
              <a:ext cx="2304415" cy="127000"/>
            </a:xfrm>
            <a:custGeom>
              <a:avLst/>
              <a:gdLst/>
              <a:ahLst/>
              <a:cxnLst/>
              <a:rect l="l" t="t" r="r" b="b"/>
              <a:pathLst>
                <a:path w="2304415" h="127000">
                  <a:moveTo>
                    <a:pt x="2303995" y="0"/>
                  </a:moveTo>
                  <a:lnTo>
                    <a:pt x="0" y="0"/>
                  </a:lnTo>
                  <a:lnTo>
                    <a:pt x="0" y="126720"/>
                  </a:lnTo>
                  <a:lnTo>
                    <a:pt x="2303995" y="12672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55"/>
              </a:lnSpc>
            </a:pPr>
            <a:r>
              <a:rPr spc="20" dirty="0"/>
              <a:t>Anik</a:t>
            </a:r>
            <a:r>
              <a:rPr spc="40" dirty="0"/>
              <a:t> </a:t>
            </a:r>
            <a:r>
              <a:rPr spc="35" dirty="0"/>
              <a:t>Trahan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55"/>
              </a:lnSpc>
            </a:pPr>
            <a:r>
              <a:rPr spc="40" dirty="0"/>
              <a:t>Le</a:t>
            </a:r>
            <a:r>
              <a:rPr spc="65" dirty="0"/>
              <a:t> 7</a:t>
            </a:r>
            <a:r>
              <a:rPr spc="70" dirty="0"/>
              <a:t> </a:t>
            </a:r>
            <a:r>
              <a:rPr spc="35" dirty="0"/>
              <a:t>malchanceux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16412AC-4736-42FF-9D84-D3B61A1CC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75" y="1009650"/>
            <a:ext cx="627705" cy="157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</TotalTime>
  <Words>1522</Words>
  <Application>Microsoft Office PowerPoint</Application>
  <PresentationFormat>Personnalisé</PresentationFormat>
  <Paragraphs>288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Cambria</vt:lpstr>
      <vt:lpstr>Cambria Math</vt:lpstr>
      <vt:lpstr>Lucida Sans Unicode</vt:lpstr>
      <vt:lpstr>Palatino Linotype</vt:lpstr>
      <vt:lpstr>Times New Roman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7 malchanceux</dc:title>
  <dc:creator>Anik Trahan</dc:creator>
  <cp:lastModifiedBy>Trahan, Anik</cp:lastModifiedBy>
  <cp:revision>22</cp:revision>
  <dcterms:created xsi:type="dcterms:W3CDTF">2021-11-15T20:15:42Z</dcterms:created>
  <dcterms:modified xsi:type="dcterms:W3CDTF">2021-11-22T17:26:29Z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2007-11-09T00:00:00Z</vt:filetime>
  </property>
  <property fmtid="{D5CDD505-2E9C-101B-9397-08002B2CF9AE}" pid="3" name="Creator">
    <vt:lpwstr>LaTeX with beamer class version 3.07</vt:lpwstr>
  </property>
  <property fmtid="{D5CDD505-2E9C-101B-9397-08002B2CF9AE}" pid="4" name="LastSaved">
    <vt:filetime>2021-11-15T00:00:00Z</vt:filetime>
  </property>
</Properties>
</file>