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notesSlides/notesSlide2.xml" ContentType="application/vnd.openxmlformats-officedocument.presentationml.notesSlide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4"/>
  </p:sldMasterIdLst>
  <p:notesMasterIdLst>
    <p:notesMasterId r:id="rId30"/>
  </p:notesMasterIdLst>
  <p:handoutMasterIdLst>
    <p:handoutMasterId r:id="rId31"/>
  </p:handoutMasterIdLst>
  <p:sldIdLst>
    <p:sldId id="931" r:id="rId5"/>
    <p:sldId id="933" r:id="rId6"/>
    <p:sldId id="954" r:id="rId7"/>
    <p:sldId id="827" r:id="rId8"/>
    <p:sldId id="753" r:id="rId9"/>
    <p:sldId id="972" r:id="rId10"/>
    <p:sldId id="295" r:id="rId11"/>
    <p:sldId id="754" r:id="rId12"/>
    <p:sldId id="755" r:id="rId13"/>
    <p:sldId id="756" r:id="rId14"/>
    <p:sldId id="760" r:id="rId15"/>
    <p:sldId id="757" r:id="rId16"/>
    <p:sldId id="758" r:id="rId17"/>
    <p:sldId id="759" r:id="rId18"/>
    <p:sldId id="761" r:id="rId19"/>
    <p:sldId id="346" r:id="rId20"/>
    <p:sldId id="833" r:id="rId21"/>
    <p:sldId id="834" r:id="rId22"/>
    <p:sldId id="762" r:id="rId23"/>
    <p:sldId id="322" r:id="rId24"/>
    <p:sldId id="973" r:id="rId25"/>
    <p:sldId id="325" r:id="rId26"/>
    <p:sldId id="763" r:id="rId27"/>
    <p:sldId id="769" r:id="rId28"/>
    <p:sldId id="768" r:id="rId29"/>
  </p:sldIdLst>
  <p:sldSz cx="10287000" cy="6858000" type="35mm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chance, Jean-François" initials="LJF" lastIdx="2" clrIdx="0">
    <p:extLst>
      <p:ext uri="{19B8F6BF-5375-455C-9EA6-DF929625EA0E}">
        <p15:presenceInfo xmlns:p15="http://schemas.microsoft.com/office/powerpoint/2012/main" userId="S::Jean-Francois.Lachance@cegepsherbrooke.qc.ca::a9b952b2-b526-4af2-807d-c1b6655d9e27" providerId="AD"/>
      </p:ext>
    </p:extLst>
  </p:cmAuthor>
  <p:cmAuthor id="2" name="Durand, Véronique" initials="DV" lastIdx="1" clrIdx="1">
    <p:extLst>
      <p:ext uri="{19B8F6BF-5375-455C-9EA6-DF929625EA0E}">
        <p15:presenceInfo xmlns:p15="http://schemas.microsoft.com/office/powerpoint/2012/main" userId="S::Veronique.Durand@cegepsherbrooke.qc.ca::2908d784-617d-4711-89f3-06e1f0e109f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DEB"/>
    <a:srgbClr val="006699"/>
    <a:srgbClr val="FF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92" autoAdjust="0"/>
    <p:restoredTop sz="92686" autoAdjust="0"/>
  </p:normalViewPr>
  <p:slideViewPr>
    <p:cSldViewPr>
      <p:cViewPr varScale="1">
        <p:scale>
          <a:sx n="80" d="100"/>
          <a:sy n="80" d="100"/>
        </p:scale>
        <p:origin x="954" y="90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-730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chance, Jean-François" userId="a9b952b2-b526-4af2-807d-c1b6655d9e27" providerId="ADAL" clId="{C345847C-66A2-494A-89E3-1124579C2CBA}"/>
    <pc:docChg chg="delSld">
      <pc:chgData name="Lachance, Jean-François" userId="a9b952b2-b526-4af2-807d-c1b6655d9e27" providerId="ADAL" clId="{C345847C-66A2-494A-89E3-1124579C2CBA}" dt="2026-01-30T13:11:56.596" v="0" actId="47"/>
      <pc:docMkLst>
        <pc:docMk/>
      </pc:docMkLst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26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28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29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0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0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723311180" sldId="30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0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2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2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2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2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3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3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3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3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3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928354531" sldId="33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3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474812803" sldId="33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4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342986066" sldId="34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4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4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4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4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4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4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5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472468240" sldId="35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410736286" sldId="35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099528924" sldId="35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520447839" sldId="35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184704074" sldId="35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5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5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5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31917050" sldId="36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165721763" sldId="36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6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6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6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6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6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6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6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6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7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7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7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7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7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7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7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7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071111612" sldId="38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46475614" sldId="38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090875539" sldId="38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161677001" sldId="38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39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011503805" sldId="39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0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0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399351901" sldId="40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550545411" sldId="40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657651363" sldId="40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108879524" sldId="40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191646308" sldId="40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36002890" sldId="41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735829386" sldId="41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765128767" sldId="41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1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1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1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1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1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1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2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2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2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227635964" sldId="42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997037434" sldId="42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309124371" sldId="42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514875328" sldId="42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236270269" sldId="43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749754448" sldId="43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802836241" sldId="43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400855306" sldId="43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584615467" sldId="43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684972480" sldId="43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165194282" sldId="43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623387014" sldId="43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450402665" sldId="43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025897829" sldId="43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990898936" sldId="44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323919196" sldId="44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08397724" sldId="44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022657569" sldId="45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435192179" sldId="45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6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6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6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30419561" sldId="46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6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86346461" sldId="47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7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7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395617625" sldId="47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843087876" sldId="47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53186230" sldId="47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271140023" sldId="47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178394691" sldId="47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747099922" sldId="47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837085344" sldId="48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132249460" sldId="48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487027134" sldId="48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105437430" sldId="48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8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684431609" sldId="49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49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772855795" sldId="49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132381462" sldId="49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580581849" sldId="49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868160299" sldId="50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977730491" sldId="50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0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580325619" sldId="50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721519144" sldId="51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22264123" sldId="51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1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1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1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731262736" sldId="51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709775615" sldId="51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772542777" sldId="51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1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1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2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2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839517240" sldId="52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698716414" sldId="52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022336012" sldId="52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905782047" sldId="52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2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2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3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143055077" sldId="53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3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3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3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3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3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4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006543197" sldId="54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306198149" sldId="54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54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264646814" sldId="54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695611813" sldId="55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425325406" sldId="55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336924410" sldId="55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08189977" sldId="55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869817825" sldId="56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497420904" sldId="56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816930951" sldId="56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64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326243171" sldId="74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506193047" sldId="77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685280016" sldId="77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595793524" sldId="77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911825466" sldId="77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563537029" sldId="77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297664590" sldId="77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729987930" sldId="77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73614614" sldId="78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463080136" sldId="78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230607632" sldId="78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673742679" sldId="78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610099690" sldId="78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78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78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78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78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096519052" sldId="79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078104372" sldId="79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603217028" sldId="79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0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0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0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0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0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0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0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073466045" sldId="81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4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4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4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675039648" sldId="84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548783223" sldId="85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575081576" sldId="85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099300544" sldId="85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909992572" sldId="85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5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682148090" sldId="85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5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5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5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5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693841551" sldId="86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894037259" sldId="86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433131939" sldId="86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6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6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6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6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6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6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6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7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7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416002218" sldId="87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05585272" sldId="87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431638317" sldId="87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624650476" sldId="87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249580469" sldId="87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91029963" sldId="87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871711124" sldId="88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47679591" sldId="88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904214551" sldId="88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579887258" sldId="88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673200395" sldId="88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957698690" sldId="88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243005957" sldId="88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934672786" sldId="88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373244831" sldId="88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237301793" sldId="89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174236816" sldId="89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752334272" sldId="89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534258074" sldId="89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9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9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9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9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9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89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0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1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2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2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2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2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2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2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0" sldId="92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040757456" sldId="94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980457848" sldId="94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701349156" sldId="94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653835182" sldId="94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24657818" sldId="94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16702118" sldId="94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605594260" sldId="94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81239962" sldId="95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961220618" sldId="95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148030395" sldId="95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807854215" sldId="95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781547045" sldId="95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44470718" sldId="95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361374500" sldId="95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639881735" sldId="960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3447286329" sldId="961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794018818" sldId="962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463512259" sldId="963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2823797560" sldId="964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187256311" sldId="965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145773571" sldId="966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725205814" sldId="967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181892396" sldId="968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1917023719" sldId="969"/>
        </pc:sldMkLst>
      </pc:sldChg>
      <pc:sldChg chg="del">
        <pc:chgData name="Lachance, Jean-François" userId="a9b952b2-b526-4af2-807d-c1b6655d9e27" providerId="ADAL" clId="{C345847C-66A2-494A-89E3-1124579C2CBA}" dt="2026-01-30T13:11:56.596" v="0" actId="47"/>
        <pc:sldMkLst>
          <pc:docMk/>
          <pc:sldMk cId="41269535" sldId="970"/>
        </pc:sldMkLst>
      </pc:sldChg>
      <pc:sldMasterChg chg="delSldLayout">
        <pc:chgData name="Lachance, Jean-François" userId="a9b952b2-b526-4af2-807d-c1b6655d9e27" providerId="ADAL" clId="{C345847C-66A2-494A-89E3-1124579C2CBA}" dt="2026-01-30T13:11:56.596" v="0" actId="47"/>
        <pc:sldMasterMkLst>
          <pc:docMk/>
          <pc:sldMasterMk cId="1320059380" sldId="2147483803"/>
        </pc:sldMasterMkLst>
        <pc:sldLayoutChg chg="del">
          <pc:chgData name="Lachance, Jean-François" userId="a9b952b2-b526-4af2-807d-c1b6655d9e27" providerId="ADAL" clId="{C345847C-66A2-494A-89E3-1124579C2CBA}" dt="2026-01-30T13:11:56.596" v="0" actId="47"/>
          <pc:sldLayoutMkLst>
            <pc:docMk/>
            <pc:sldMasterMk cId="1320059380" sldId="2147483803"/>
            <pc:sldLayoutMk cId="72209939" sldId="2147483815"/>
          </pc:sldLayoutMkLst>
        </pc:sldLayoutChg>
        <pc:sldLayoutChg chg="del">
          <pc:chgData name="Lachance, Jean-François" userId="a9b952b2-b526-4af2-807d-c1b6655d9e27" providerId="ADAL" clId="{C345847C-66A2-494A-89E3-1124579C2CBA}" dt="2026-01-30T13:11:56.596" v="0" actId="47"/>
          <pc:sldLayoutMkLst>
            <pc:docMk/>
            <pc:sldMasterMk cId="1320059380" sldId="2147483803"/>
            <pc:sldLayoutMk cId="433491881" sldId="2147483819"/>
          </pc:sldLayoutMkLst>
        </pc:sldLayoutChg>
        <pc:sldLayoutChg chg="del">
          <pc:chgData name="Lachance, Jean-François" userId="a9b952b2-b526-4af2-807d-c1b6655d9e27" providerId="ADAL" clId="{C345847C-66A2-494A-89E3-1124579C2CBA}" dt="2026-01-30T13:11:56.596" v="0" actId="47"/>
          <pc:sldLayoutMkLst>
            <pc:docMk/>
            <pc:sldMasterMk cId="1320059380" sldId="2147483803"/>
            <pc:sldLayoutMk cId="3673156209" sldId="2147483821"/>
          </pc:sldLayoutMkLst>
        </pc:sldLayoutChg>
        <pc:sldLayoutChg chg="del">
          <pc:chgData name="Lachance, Jean-François" userId="a9b952b2-b526-4af2-807d-c1b6655d9e27" providerId="ADAL" clId="{C345847C-66A2-494A-89E3-1124579C2CBA}" dt="2026-01-30T13:11:56.596" v="0" actId="47"/>
          <pc:sldLayoutMkLst>
            <pc:docMk/>
            <pc:sldMasterMk cId="1320059380" sldId="2147483803"/>
            <pc:sldLayoutMk cId="1129006171" sldId="2147483822"/>
          </pc:sldLayoutMkLst>
        </pc:sldLayoutChg>
        <pc:sldLayoutChg chg="del">
          <pc:chgData name="Lachance, Jean-François" userId="a9b952b2-b526-4af2-807d-c1b6655d9e27" providerId="ADAL" clId="{C345847C-66A2-494A-89E3-1124579C2CBA}" dt="2026-01-30T13:11:56.596" v="0" actId="47"/>
          <pc:sldLayoutMkLst>
            <pc:docMk/>
            <pc:sldMasterMk cId="1320059380" sldId="2147483803"/>
            <pc:sldLayoutMk cId="1099876091" sldId="214748382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699" cy="479403"/>
          </a:xfrm>
          <a:prstGeom prst="rect">
            <a:avLst/>
          </a:prstGeom>
        </p:spPr>
        <p:txBody>
          <a:bodyPr vert="horz" lIns="94992" tIns="47496" rIns="94992" bIns="47496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143843" y="0"/>
            <a:ext cx="3169699" cy="479403"/>
          </a:xfrm>
          <a:prstGeom prst="rect">
            <a:avLst/>
          </a:prstGeom>
        </p:spPr>
        <p:txBody>
          <a:bodyPr vert="horz" lIns="94992" tIns="47496" rIns="94992" bIns="47496" rtlCol="0"/>
          <a:lstStyle>
            <a:lvl1pPr algn="r">
              <a:defRPr sz="1200"/>
            </a:lvl1pPr>
          </a:lstStyle>
          <a:p>
            <a:fld id="{9EA6FD2E-0266-4EDA-AB66-1BE475B30EF8}" type="datetimeFigureOut">
              <a:rPr lang="fr-FR" smtClean="0"/>
              <a:pPr/>
              <a:t>30/01/2026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120157"/>
            <a:ext cx="3169699" cy="479403"/>
          </a:xfrm>
          <a:prstGeom prst="rect">
            <a:avLst/>
          </a:prstGeom>
        </p:spPr>
        <p:txBody>
          <a:bodyPr vert="horz" lIns="94992" tIns="47496" rIns="94992" bIns="47496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143843" y="9120157"/>
            <a:ext cx="3169699" cy="479403"/>
          </a:xfrm>
          <a:prstGeom prst="rect">
            <a:avLst/>
          </a:prstGeom>
        </p:spPr>
        <p:txBody>
          <a:bodyPr vert="horz" lIns="94992" tIns="47496" rIns="94992" bIns="47496" rtlCol="0" anchor="b"/>
          <a:lstStyle>
            <a:lvl1pPr algn="r">
              <a:defRPr sz="1200"/>
            </a:lvl1pPr>
          </a:lstStyle>
          <a:p>
            <a:fld id="{EDEA5C0B-1F1C-49CA-B208-472DF6563B14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699" cy="479403"/>
          </a:xfrm>
          <a:prstGeom prst="rect">
            <a:avLst/>
          </a:prstGeom>
        </p:spPr>
        <p:txBody>
          <a:bodyPr vert="horz" lIns="94992" tIns="47496" rIns="94992" bIns="47496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79403"/>
          </a:xfrm>
          <a:prstGeom prst="rect">
            <a:avLst/>
          </a:prstGeom>
        </p:spPr>
        <p:txBody>
          <a:bodyPr vert="horz" lIns="94992" tIns="47496" rIns="94992" bIns="47496" rtlCol="0"/>
          <a:lstStyle>
            <a:lvl1pPr algn="r">
              <a:defRPr sz="1200" smtClean="0"/>
            </a:lvl1pPr>
          </a:lstStyle>
          <a:p>
            <a:pPr>
              <a:defRPr/>
            </a:pPr>
            <a:fld id="{A06293A2-2CD2-47F5-878A-1A0B3E6E68F0}" type="datetimeFigureOut">
              <a:rPr lang="fr-FR"/>
              <a:pPr>
                <a:defRPr/>
              </a:pPr>
              <a:t>30/01/2026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57263" y="720725"/>
            <a:ext cx="540067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92" tIns="47496" rIns="94992" bIns="47496" rtlCol="0" anchor="ctr"/>
          <a:lstStyle/>
          <a:p>
            <a:pPr lvl="0"/>
            <a:endParaRPr lang="fr-CA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31853" y="4560899"/>
            <a:ext cx="5851496" cy="4319555"/>
          </a:xfrm>
          <a:prstGeom prst="rect">
            <a:avLst/>
          </a:prstGeom>
        </p:spPr>
        <p:txBody>
          <a:bodyPr vert="horz" lIns="94992" tIns="47496" rIns="94992" bIns="47496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120157"/>
            <a:ext cx="3169699" cy="479403"/>
          </a:xfrm>
          <a:prstGeom prst="rect">
            <a:avLst/>
          </a:prstGeom>
        </p:spPr>
        <p:txBody>
          <a:bodyPr vert="horz" lIns="94992" tIns="47496" rIns="94992" bIns="47496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143843" y="9120157"/>
            <a:ext cx="3169699" cy="479403"/>
          </a:xfrm>
          <a:prstGeom prst="rect">
            <a:avLst/>
          </a:prstGeom>
        </p:spPr>
        <p:txBody>
          <a:bodyPr vert="horz" lIns="94992" tIns="47496" rIns="94992" bIns="47496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C4F9D58-0E52-4D07-B18F-C390738ACA0B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trinelinguistique.oqlf.gouv.qc.ca/fiche-gdt/fiche/18078725/hemopathie-maligne" TargetMode="External"/><Relationship Id="rId7" Type="http://schemas.openxmlformats.org/officeDocument/2006/relationships/hyperlink" Target="https://vitrinelinguistique.oqlf.gouv.qc.ca/fiche-gdt/fiche/8349052/tissu-lymphoide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vitrinelinguistique.oqlf.gouv.qc.ca/fiche-gdt/fiche/8391691/tumeur" TargetMode="External"/><Relationship Id="rId5" Type="http://schemas.openxmlformats.org/officeDocument/2006/relationships/hyperlink" Target="https://vitrinelinguistique.oqlf.gouv.qc.ca/fiche-gdt/fiche/8372973/leucocyte" TargetMode="External"/><Relationship Id="rId4" Type="http://schemas.openxmlformats.org/officeDocument/2006/relationships/hyperlink" Target="https://vitrinelinguistique.oqlf.gouv.qc.ca/fiche-gdt/fiche/17018507/cellule-souche-hematopoietique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</a:rPr>
              <a:t>Leucémies : 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  <a:hlinkClick r:id="rId3" tooltip="Lien vers la fiche Hémopathie maligne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Hémopathie maligne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</a:rPr>
              <a:t> (cancer du sang) caractérisée par une anomalie des 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  <a:hlinkClick r:id="rId4" tooltip="Lien vers la fiche Cellule souche hématopoïétique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cellules souches hématopoïétiques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</a:rPr>
              <a:t> et qui se manifeste par une prolifération des 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  <a:hlinkClick r:id="rId5" tooltip="Lien vers la fiche Leucocyte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leucocytes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</a:rPr>
              <a:t> ou de leurs précurseurs.</a:t>
            </a:r>
          </a:p>
          <a:p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</a:rPr>
              <a:t>Myélome : </a:t>
            </a:r>
            <a:r>
              <a:rPr lang="fr-CA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Tumeur, souvent cancéreuse, de la moelle osseuse.</a:t>
            </a:r>
            <a:endParaRPr lang="fr-CA" dirty="0">
              <a:solidFill>
                <a:srgbClr val="223654"/>
              </a:solidFill>
              <a:latin typeface="Open Sans" panose="020B0606030504020204" pitchFamily="34" charset="0"/>
            </a:endParaRPr>
          </a:p>
          <a:p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</a:rPr>
              <a:t>Lymphome : 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  <a:hlinkClick r:id="rId6" tooltip="Lien vers la fiche Tumeur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Tumeur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</a:rPr>
              <a:t>, généralement maligne, formée par la prolifération des cellules du 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  <a:hlinkClick r:id="rId7" tooltip="Lien vers la fiche Tissu lymphoïde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tissu lymphoïde</a:t>
            </a:r>
            <a:r>
              <a:rPr lang="fr-CA" dirty="0">
                <a:solidFill>
                  <a:srgbClr val="223654"/>
                </a:solidFill>
                <a:latin typeface="Open Sans" panose="020B0606030504020204" pitchFamily="34" charset="0"/>
              </a:rPr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4F9D58-0E52-4D07-B18F-C390738ACA0B}" type="slidenum">
              <a:rPr lang="fr-CA" smtClean="0"/>
              <a:pPr>
                <a:defRPr/>
              </a:pPr>
              <a:t>15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25549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A = Érythrocytes</a:t>
            </a:r>
          </a:p>
          <a:p>
            <a:r>
              <a:rPr lang="fr-CA" dirty="0"/>
              <a:t>B = Grand lymphocytes avec granules azurophiles</a:t>
            </a:r>
          </a:p>
          <a:p>
            <a:r>
              <a:rPr lang="fr-CA" dirty="0"/>
              <a:t>C = Neutrophile segmenté</a:t>
            </a:r>
          </a:p>
          <a:p>
            <a:r>
              <a:rPr lang="fr-CA" dirty="0"/>
              <a:t>D = Éosinophile segmenté</a:t>
            </a:r>
          </a:p>
          <a:p>
            <a:r>
              <a:rPr lang="fr-CA" dirty="0"/>
              <a:t>E = Neutrophile segmenté</a:t>
            </a:r>
          </a:p>
          <a:p>
            <a:r>
              <a:rPr lang="fr-CA" dirty="0"/>
              <a:t>F = Monocyte avec cytoplasme gris bleu</a:t>
            </a:r>
          </a:p>
          <a:p>
            <a:r>
              <a:rPr lang="fr-CA" dirty="0"/>
              <a:t>G = Plaquettes en amas</a:t>
            </a:r>
          </a:p>
          <a:p>
            <a:r>
              <a:rPr lang="fr-CA" dirty="0"/>
              <a:t>H = Lymphocyte</a:t>
            </a:r>
          </a:p>
          <a:p>
            <a:r>
              <a:rPr lang="fr-CA" dirty="0"/>
              <a:t>I = Neutrophile </a:t>
            </a:r>
            <a:r>
              <a:rPr lang="fr-CA" dirty="0" err="1"/>
              <a:t>stab</a:t>
            </a:r>
            <a:endParaRPr lang="fr-CA" dirty="0"/>
          </a:p>
          <a:p>
            <a:r>
              <a:rPr lang="fr-CA" dirty="0"/>
              <a:t>J = Basophile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4F9D58-0E52-4D07-B18F-C390738ACA0B}" type="slidenum">
              <a:rPr lang="fr-CA" smtClean="0"/>
              <a:pPr>
                <a:defRPr/>
              </a:pPr>
              <a:t>22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9909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81" y="6400800"/>
            <a:ext cx="1028432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8" name="Rectangle 7"/>
          <p:cNvSpPr/>
          <p:nvPr/>
        </p:nvSpPr>
        <p:spPr>
          <a:xfrm>
            <a:off x="14" y="6334316"/>
            <a:ext cx="102843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5830" y="758952"/>
            <a:ext cx="8486775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168" y="4455621"/>
            <a:ext cx="8486775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66AF53-DE6E-4AB3-AC1B-570D9070B82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018962" y="4343400"/>
            <a:ext cx="833247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6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1372B-FDC5-4295-B111-9E47935EE79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073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81" y="6400800"/>
            <a:ext cx="1028432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102843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412302"/>
            <a:ext cx="2218134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412302"/>
            <a:ext cx="6525816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1372B-FDC5-4295-B111-9E47935EE79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92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1372B-FDC5-4295-B111-9E47935EE79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35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81" y="6400800"/>
            <a:ext cx="1028432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102843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830" y="758952"/>
            <a:ext cx="8486775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830" y="4453128"/>
            <a:ext cx="8486775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7F3838-B145-4338-B97A-F6A3230AE5B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018962" y="4343400"/>
            <a:ext cx="833247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993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925830" y="286605"/>
            <a:ext cx="8486775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5830" y="1845734"/>
            <a:ext cx="4166235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6370" y="1845735"/>
            <a:ext cx="4166235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1372B-FDC5-4295-B111-9E47935EE79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0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25830" y="286605"/>
            <a:ext cx="8486775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830" y="1846052"/>
            <a:ext cx="4166235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" y="2582334"/>
            <a:ext cx="4166235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46370" y="1846052"/>
            <a:ext cx="4166235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6370" y="2582334"/>
            <a:ext cx="4166235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1372B-FDC5-4295-B111-9E47935EE79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746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17C8D2-C66D-4E54-B4F4-B91357764DB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1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81" y="6400800"/>
            <a:ext cx="1028432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4" y="6334316"/>
            <a:ext cx="102843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253A5C-42B8-4C7A-BA65-F4BBDCE2674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69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41785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408810" y="0"/>
            <a:ext cx="5400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2" y="594359"/>
            <a:ext cx="2700338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0506" y="731520"/>
            <a:ext cx="5477828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5762" y="2926080"/>
            <a:ext cx="2700338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92777" y="6459787"/>
            <a:ext cx="220936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50506" y="6459787"/>
            <a:ext cx="39219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FB1372B-FDC5-4295-B111-9E47935EE79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39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0284321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4" y="4915076"/>
            <a:ext cx="102843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830" y="5074920"/>
            <a:ext cx="8533388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10286988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830" y="5907024"/>
            <a:ext cx="853821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D96D6-A388-41D5-A8CD-B52812168D8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0701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0287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9" name="Rectangle 8"/>
          <p:cNvSpPr/>
          <p:nvPr/>
        </p:nvSpPr>
        <p:spPr>
          <a:xfrm>
            <a:off x="1" y="6334316"/>
            <a:ext cx="10287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5830" y="286605"/>
            <a:ext cx="8486775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829" y="1845734"/>
            <a:ext cx="8486776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5832" y="6459787"/>
            <a:ext cx="2085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10219" y="6459787"/>
            <a:ext cx="40692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3513" y="6459787"/>
            <a:ext cx="1107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FB1372B-FDC5-4295-B111-9E47935EE79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07042" y="1737845"/>
            <a:ext cx="840962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05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hyperlink" Target="https://www.infirmiers.com/etudiants-en-ifsi/cours/cours-ifsi-biologie-fondamentale-le-tissu-sanguin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18" Type="http://schemas.openxmlformats.org/officeDocument/2006/relationships/slideLayout" Target="../slideLayouts/slideLayout7.xml"/><Relationship Id="rId3" Type="http://schemas.openxmlformats.org/officeDocument/2006/relationships/tags" Target="../tags/tag20.xml"/><Relationship Id="rId21" Type="http://schemas.openxmlformats.org/officeDocument/2006/relationships/image" Target="../media/image5.jpeg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20" Type="http://schemas.openxmlformats.org/officeDocument/2006/relationships/image" Target="../media/image4.jpeg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10" Type="http://schemas.openxmlformats.org/officeDocument/2006/relationships/tags" Target="../tags/tag27.xml"/><Relationship Id="rId19" Type="http://schemas.openxmlformats.org/officeDocument/2006/relationships/image" Target="../media/image3.jpeg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18" Type="http://schemas.openxmlformats.org/officeDocument/2006/relationships/tags" Target="../tags/tag52.xml"/><Relationship Id="rId26" Type="http://schemas.openxmlformats.org/officeDocument/2006/relationships/slideLayout" Target="../slideLayouts/slideLayout7.xml"/><Relationship Id="rId3" Type="http://schemas.openxmlformats.org/officeDocument/2006/relationships/tags" Target="../tags/tag37.xml"/><Relationship Id="rId21" Type="http://schemas.openxmlformats.org/officeDocument/2006/relationships/tags" Target="../tags/tag55.xml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tags" Target="../tags/tag51.xml"/><Relationship Id="rId25" Type="http://schemas.openxmlformats.org/officeDocument/2006/relationships/tags" Target="../tags/tag59.xml"/><Relationship Id="rId2" Type="http://schemas.openxmlformats.org/officeDocument/2006/relationships/tags" Target="../tags/tag36.xml"/><Relationship Id="rId16" Type="http://schemas.openxmlformats.org/officeDocument/2006/relationships/tags" Target="../tags/tag50.xml"/><Relationship Id="rId20" Type="http://schemas.openxmlformats.org/officeDocument/2006/relationships/tags" Target="../tags/tag54.xml"/><Relationship Id="rId29" Type="http://schemas.openxmlformats.org/officeDocument/2006/relationships/image" Target="../media/image4.jpeg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24" Type="http://schemas.openxmlformats.org/officeDocument/2006/relationships/tags" Target="../tags/tag58.xml"/><Relationship Id="rId5" Type="http://schemas.openxmlformats.org/officeDocument/2006/relationships/tags" Target="../tags/tag39.xml"/><Relationship Id="rId15" Type="http://schemas.openxmlformats.org/officeDocument/2006/relationships/tags" Target="../tags/tag49.xml"/><Relationship Id="rId23" Type="http://schemas.openxmlformats.org/officeDocument/2006/relationships/tags" Target="../tags/tag57.xml"/><Relationship Id="rId28" Type="http://schemas.openxmlformats.org/officeDocument/2006/relationships/image" Target="../media/image5.jpeg"/><Relationship Id="rId10" Type="http://schemas.openxmlformats.org/officeDocument/2006/relationships/tags" Target="../tags/tag44.xml"/><Relationship Id="rId19" Type="http://schemas.openxmlformats.org/officeDocument/2006/relationships/tags" Target="../tags/tag53.xml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tags" Target="../tags/tag48.xml"/><Relationship Id="rId22" Type="http://schemas.openxmlformats.org/officeDocument/2006/relationships/tags" Target="../tags/tag56.xml"/><Relationship Id="rId27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67.xml"/><Relationship Id="rId13" Type="http://schemas.openxmlformats.org/officeDocument/2006/relationships/tags" Target="../tags/tag72.xml"/><Relationship Id="rId3" Type="http://schemas.openxmlformats.org/officeDocument/2006/relationships/tags" Target="../tags/tag62.xml"/><Relationship Id="rId7" Type="http://schemas.openxmlformats.org/officeDocument/2006/relationships/tags" Target="../tags/tag66.xml"/><Relationship Id="rId12" Type="http://schemas.openxmlformats.org/officeDocument/2006/relationships/tags" Target="../tags/tag71.xml"/><Relationship Id="rId2" Type="http://schemas.openxmlformats.org/officeDocument/2006/relationships/tags" Target="../tags/tag61.xml"/><Relationship Id="rId16" Type="http://schemas.openxmlformats.org/officeDocument/2006/relationships/image" Target="../media/image7.jpeg"/><Relationship Id="rId1" Type="http://schemas.openxmlformats.org/officeDocument/2006/relationships/tags" Target="../tags/tag60.xml"/><Relationship Id="rId6" Type="http://schemas.openxmlformats.org/officeDocument/2006/relationships/tags" Target="../tags/tag65.xml"/><Relationship Id="rId11" Type="http://schemas.openxmlformats.org/officeDocument/2006/relationships/tags" Target="../tags/tag70.xml"/><Relationship Id="rId5" Type="http://schemas.openxmlformats.org/officeDocument/2006/relationships/tags" Target="../tags/tag64.xml"/><Relationship Id="rId15" Type="http://schemas.openxmlformats.org/officeDocument/2006/relationships/image" Target="../media/image6.jpeg"/><Relationship Id="rId10" Type="http://schemas.openxmlformats.org/officeDocument/2006/relationships/tags" Target="../tags/tag69.xml"/><Relationship Id="rId4" Type="http://schemas.openxmlformats.org/officeDocument/2006/relationships/tags" Target="../tags/tag63.xml"/><Relationship Id="rId9" Type="http://schemas.openxmlformats.org/officeDocument/2006/relationships/tags" Target="../tags/tag68.xml"/><Relationship Id="rId14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tags" Target="../tags/tag77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79.xml"/><Relationship Id="rId4" Type="http://schemas.openxmlformats.org/officeDocument/2006/relationships/tags" Target="../tags/tag7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448A6F93-54E3-457B-848B-965C35165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287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2">
            <a:extLst>
              <a:ext uri="{FF2B5EF4-FFF2-40B4-BE49-F238E27FC236}">
                <a16:creationId xmlns:a16="http://schemas.microsoft.com/office/drawing/2014/main" id="{D71F2F7B-1CD1-4341-8300-D3AB8CC5E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28258" y="4325112"/>
            <a:ext cx="601789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re 3">
            <a:extLst>
              <a:ext uri="{FF2B5EF4-FFF2-40B4-BE49-F238E27FC236}">
                <a16:creationId xmlns:a16="http://schemas.microsoft.com/office/drawing/2014/main" id="{A80896AF-FC89-37B2-F780-700EC16B5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7050" y="758952"/>
            <a:ext cx="6442954" cy="3566160"/>
          </a:xfrm>
        </p:spPr>
        <p:txBody>
          <a:bodyPr>
            <a:normAutofit/>
          </a:bodyPr>
          <a:lstStyle/>
          <a:p>
            <a:r>
              <a:rPr lang="fr-CA" sz="7200" dirty="0"/>
              <a:t>HÉMATOLOGIE FONDAMENTALE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C45515-EDA9-486C-F64B-B5DABFE5F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7050" y="4455620"/>
            <a:ext cx="6177892" cy="1143000"/>
          </a:xfrm>
        </p:spPr>
        <p:txBody>
          <a:bodyPr>
            <a:normAutofit/>
          </a:bodyPr>
          <a:lstStyle/>
          <a:p>
            <a:endParaRPr lang="fr-CA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661C6F8-FEB9-33B3-16AA-2BF156CF9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868" y="1927945"/>
            <a:ext cx="2604331" cy="3002110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51F59CD9-29E6-4943-8931-5BC720133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0287000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B76B32D-AA83-45A4-9609-F96830AD4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0287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65190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531402-14DC-4CA7-A6F6-D4F8512DD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072" y="2420888"/>
            <a:ext cx="8760412" cy="351231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CA" sz="2489" dirty="0"/>
              <a:t>Les globules rouges (érythrocytes, hématies)</a:t>
            </a:r>
          </a:p>
          <a:p>
            <a:pPr eaLnBrk="1" hangingPunct="1">
              <a:lnSpc>
                <a:spcPct val="80000"/>
              </a:lnSpc>
            </a:pPr>
            <a:endParaRPr lang="fr-CA" sz="889" dirty="0"/>
          </a:p>
          <a:p>
            <a:pPr lvl="1" algn="just">
              <a:lnSpc>
                <a:spcPct val="85000"/>
              </a:lnSpc>
            </a:pPr>
            <a:r>
              <a:rPr lang="fr-CA" dirty="0"/>
              <a:t> « Cellules » anucléées;</a:t>
            </a:r>
          </a:p>
          <a:p>
            <a:pPr marL="178818" lvl="1" indent="0">
              <a:lnSpc>
                <a:spcPct val="80000"/>
              </a:lnSpc>
              <a:buNone/>
            </a:pPr>
            <a:endParaRPr lang="fr-CA" sz="100" dirty="0"/>
          </a:p>
          <a:p>
            <a:pPr lvl="1" algn="just">
              <a:lnSpc>
                <a:spcPct val="85000"/>
              </a:lnSpc>
            </a:pPr>
            <a:r>
              <a:rPr lang="fr-CA" dirty="0"/>
              <a:t> Forme de disque biconcave;</a:t>
            </a:r>
          </a:p>
          <a:p>
            <a:pPr marL="178818" lvl="1" indent="0">
              <a:lnSpc>
                <a:spcPct val="80000"/>
              </a:lnSpc>
              <a:buNone/>
            </a:pPr>
            <a:endParaRPr lang="fr-CA" sz="711" dirty="0"/>
          </a:p>
          <a:p>
            <a:pPr lvl="1" algn="just">
              <a:lnSpc>
                <a:spcPct val="85000"/>
              </a:lnSpc>
            </a:pPr>
            <a:r>
              <a:rPr lang="fr-CA" sz="1956" dirty="0"/>
              <a:t> </a:t>
            </a:r>
            <a:r>
              <a:rPr lang="fr-CA" dirty="0"/>
              <a:t>Diamètre normal varie entre 7,2 et 7,9 µm;</a:t>
            </a:r>
          </a:p>
          <a:p>
            <a:pPr marL="178818" lvl="1" indent="0">
              <a:lnSpc>
                <a:spcPct val="80000"/>
              </a:lnSpc>
              <a:buNone/>
            </a:pPr>
            <a:endParaRPr lang="fr-CA" sz="711" dirty="0"/>
          </a:p>
          <a:p>
            <a:pPr lvl="1" algn="just">
              <a:lnSpc>
                <a:spcPct val="85000"/>
              </a:lnSpc>
            </a:pPr>
            <a:r>
              <a:rPr lang="fr-CA" dirty="0"/>
              <a:t> Leur nombre est d’environ 4 à 6 x 10</a:t>
            </a:r>
            <a:r>
              <a:rPr lang="fr-CA" baseline="30000" dirty="0"/>
              <a:t>12</a:t>
            </a:r>
            <a:r>
              <a:rPr lang="fr-CA" dirty="0"/>
              <a:t>/L;</a:t>
            </a:r>
          </a:p>
          <a:p>
            <a:pPr marL="177802" lvl="1" indent="0">
              <a:lnSpc>
                <a:spcPct val="80000"/>
              </a:lnSpc>
              <a:buNone/>
            </a:pPr>
            <a:endParaRPr lang="fr-CA" sz="711" dirty="0"/>
          </a:p>
          <a:p>
            <a:pPr lvl="1" algn="just">
              <a:lnSpc>
                <a:spcPct val="85000"/>
              </a:lnSpc>
            </a:pPr>
            <a:r>
              <a:rPr lang="fr-CA" dirty="0"/>
              <a:t>Contiennent de l’hémoglobine (responsable de la couleur rouge du sang).</a:t>
            </a:r>
          </a:p>
          <a:p>
            <a:endParaRPr lang="fr-C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151C62E-F8B7-49B3-ACA1-A2B1C08E7415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5028" y="404664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12835FF-CD20-439E-82C2-2B5DC5CF48E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2835" t="24648" r="50068" b="18261"/>
          <a:stretch/>
        </p:blipFill>
        <p:spPr>
          <a:xfrm>
            <a:off x="7638537" y="2780928"/>
            <a:ext cx="2041467" cy="185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22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531402-14DC-4CA7-A6F6-D4F8512DD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996" y="1916832"/>
            <a:ext cx="8676148" cy="4294152"/>
          </a:xfrm>
        </p:spPr>
        <p:txBody>
          <a:bodyPr>
            <a:normAutofit/>
          </a:bodyPr>
          <a:lstStyle/>
          <a:p>
            <a:pPr marL="178818" lvl="1" indent="0" algn="just">
              <a:lnSpc>
                <a:spcPct val="80000"/>
              </a:lnSpc>
              <a:buNone/>
            </a:pPr>
            <a:r>
              <a:rPr lang="fr-CA" sz="2800" dirty="0"/>
              <a:t>Les globules rouges (suite)</a:t>
            </a:r>
          </a:p>
          <a:p>
            <a:pPr marL="178818" lvl="1" indent="0" algn="just">
              <a:lnSpc>
                <a:spcPct val="80000"/>
              </a:lnSpc>
              <a:buNone/>
            </a:pPr>
            <a:endParaRPr lang="fr-CA" dirty="0"/>
          </a:p>
          <a:p>
            <a:pPr lvl="1" algn="just">
              <a:lnSpc>
                <a:spcPct val="80000"/>
              </a:lnSpc>
            </a:pPr>
            <a:r>
              <a:rPr lang="fr-CA" dirty="0"/>
              <a:t>Transportent l’oxygène des poumons aux tissus;</a:t>
            </a:r>
          </a:p>
          <a:p>
            <a:pPr lvl="1" algn="just">
              <a:lnSpc>
                <a:spcPct val="80000"/>
              </a:lnSpc>
            </a:pPr>
            <a:endParaRPr lang="fr-CA" dirty="0"/>
          </a:p>
          <a:p>
            <a:pPr lvl="1" algn="just">
              <a:lnSpc>
                <a:spcPct val="80000"/>
              </a:lnSpc>
            </a:pPr>
            <a:r>
              <a:rPr lang="fr-CA" dirty="0"/>
              <a:t>Ils ont besoin de beaucoup d’énergie pour maintenir leur intégrité; l’énergie provient de la dégradation du glucose;</a:t>
            </a:r>
          </a:p>
          <a:p>
            <a:pPr marL="178818" lvl="1" indent="0" algn="just">
              <a:lnSpc>
                <a:spcPct val="80000"/>
              </a:lnSpc>
              <a:buNone/>
            </a:pPr>
            <a:endParaRPr lang="fr-CA" dirty="0"/>
          </a:p>
          <a:p>
            <a:pPr lvl="1" algn="just">
              <a:lnSpc>
                <a:spcPct val="80000"/>
              </a:lnSpc>
            </a:pPr>
            <a:r>
              <a:rPr lang="fr-CA" dirty="0"/>
              <a:t>La membrane des GR porte les antigènes des groupes sanguins;</a:t>
            </a:r>
          </a:p>
          <a:p>
            <a:pPr marL="178818" lvl="1" indent="0" algn="just">
              <a:lnSpc>
                <a:spcPct val="80000"/>
              </a:lnSpc>
              <a:buNone/>
            </a:pPr>
            <a:endParaRPr lang="fr-CA" dirty="0"/>
          </a:p>
          <a:p>
            <a:pPr lvl="1" algn="just">
              <a:lnSpc>
                <a:spcPct val="80000"/>
              </a:lnSpc>
            </a:pPr>
            <a:r>
              <a:rPr lang="fr-CA" dirty="0"/>
              <a:t>Pathologies des globules rouges : </a:t>
            </a:r>
          </a:p>
          <a:p>
            <a:pPr lvl="2" algn="just">
              <a:lnSpc>
                <a:spcPct val="80000"/>
              </a:lnSpc>
            </a:pPr>
            <a:r>
              <a:rPr lang="fr-CA" sz="1800" dirty="0"/>
              <a:t>Anémies, </a:t>
            </a:r>
          </a:p>
          <a:p>
            <a:pPr lvl="2" algn="just">
              <a:lnSpc>
                <a:spcPct val="80000"/>
              </a:lnSpc>
            </a:pPr>
            <a:r>
              <a:rPr lang="fr-CA" sz="1800" dirty="0"/>
              <a:t>Thalassémies, </a:t>
            </a:r>
          </a:p>
          <a:p>
            <a:pPr lvl="2" algn="just">
              <a:lnSpc>
                <a:spcPct val="80000"/>
              </a:lnSpc>
            </a:pPr>
            <a:r>
              <a:rPr lang="fr-CA" sz="1800" dirty="0"/>
              <a:t>Hémoglobinopathies (↓</a:t>
            </a:r>
            <a:r>
              <a:rPr lang="fr-CA" sz="1800" dirty="0" err="1"/>
              <a:t>Hb</a:t>
            </a:r>
            <a:r>
              <a:rPr lang="fr-CA" sz="1800" dirty="0"/>
              <a:t> ou ↓ fonctionnelle de l’</a:t>
            </a:r>
            <a:r>
              <a:rPr lang="fr-CA" sz="1800" dirty="0" err="1"/>
              <a:t>Hb</a:t>
            </a:r>
            <a:r>
              <a:rPr lang="fr-CA" sz="1800" dirty="0"/>
              <a:t>), </a:t>
            </a:r>
          </a:p>
          <a:p>
            <a:pPr lvl="2" algn="just">
              <a:lnSpc>
                <a:spcPct val="80000"/>
              </a:lnSpc>
            </a:pPr>
            <a:r>
              <a:rPr lang="fr-CA" sz="1800" dirty="0"/>
              <a:t>etc.</a:t>
            </a:r>
          </a:p>
          <a:p>
            <a:pPr algn="just"/>
            <a:endParaRPr lang="fr-C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151C62E-F8B7-49B3-ACA1-A2B1C08E7415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5028" y="404664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</p:spTree>
    <p:extLst>
      <p:ext uri="{BB962C8B-B14F-4D97-AF65-F5344CB8AC3E}">
        <p14:creationId xmlns:p14="http://schemas.microsoft.com/office/powerpoint/2010/main" val="412986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83AF22-BF60-4E74-B793-AA0BCE6EB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879" y="2379679"/>
            <a:ext cx="7543801" cy="34491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800" dirty="0"/>
              <a:t>Les globules blancs (leucocytes)</a:t>
            </a:r>
          </a:p>
          <a:p>
            <a:pPr marL="0" indent="0">
              <a:buNone/>
            </a:pPr>
            <a:endParaRPr lang="fr-CA" sz="889" dirty="0"/>
          </a:p>
          <a:p>
            <a:pPr lvl="1" eaLnBrk="1" hangingPunct="1"/>
            <a:r>
              <a:rPr lang="fr-CA" sz="2000" dirty="0"/>
              <a:t>Cellules nucléées (toujours un seul noyau qui est polylobé ou non);</a:t>
            </a:r>
          </a:p>
          <a:p>
            <a:pPr lvl="1" eaLnBrk="1" hangingPunct="1"/>
            <a:r>
              <a:rPr lang="fr-CA" sz="2000" dirty="0"/>
              <a:t>De taille très variable; leur diamètre varie entre 9 et 40 µm;</a:t>
            </a:r>
          </a:p>
          <a:p>
            <a:pPr lvl="1" eaLnBrk="1" hangingPunct="1"/>
            <a:r>
              <a:rPr lang="fr-CA" sz="2000" dirty="0"/>
              <a:t>Ils sont 1000 fois </a:t>
            </a:r>
            <a:r>
              <a:rPr lang="fr-CA" sz="2000" u="sng" dirty="0"/>
              <a:t>moins</a:t>
            </a:r>
            <a:r>
              <a:rPr lang="fr-CA" sz="2000" dirty="0"/>
              <a:t> nombreux que les GR;</a:t>
            </a:r>
          </a:p>
          <a:p>
            <a:pPr lvl="1" eaLnBrk="1" hangingPunct="1"/>
            <a:r>
              <a:rPr lang="fr-CA" sz="2000" dirty="0"/>
              <a:t>Leur nombre est d’environ 4 à 11 x 10</a:t>
            </a:r>
            <a:r>
              <a:rPr lang="fr-CA" sz="2000" baseline="30000" dirty="0"/>
              <a:t>9 </a:t>
            </a:r>
            <a:r>
              <a:rPr lang="fr-CA" sz="2000" dirty="0"/>
              <a:t>/ L.</a:t>
            </a:r>
          </a:p>
          <a:p>
            <a:endParaRPr lang="fr-C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6AFD9B1-7EFF-48F5-858D-32DFD848CAEF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5028" y="412464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</p:spTree>
    <p:extLst>
      <p:ext uri="{BB962C8B-B14F-4D97-AF65-F5344CB8AC3E}">
        <p14:creationId xmlns:p14="http://schemas.microsoft.com/office/powerpoint/2010/main" val="2087887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2E8CD3-FA08-47D5-831A-185B516AC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33" y="2168477"/>
            <a:ext cx="8880335" cy="4239542"/>
          </a:xfrm>
        </p:spPr>
        <p:txBody>
          <a:bodyPr>
            <a:normAutofit/>
          </a:bodyPr>
          <a:lstStyle/>
          <a:p>
            <a:pPr marL="178818" lvl="1" indent="0" algn="just">
              <a:buNone/>
            </a:pPr>
            <a:r>
              <a:rPr lang="fr-CA" sz="2489" dirty="0"/>
              <a:t>Les globules blancs (suite)</a:t>
            </a:r>
          </a:p>
          <a:p>
            <a:pPr marL="178818" lvl="1" indent="0" algn="just">
              <a:buNone/>
            </a:pPr>
            <a:endParaRPr lang="fr-CA" sz="889" dirty="0"/>
          </a:p>
          <a:p>
            <a:pPr lvl="1" algn="just" eaLnBrk="1" hangingPunct="1"/>
            <a:r>
              <a:rPr lang="fr-CA" sz="2133" dirty="0"/>
              <a:t>Pour les différencier, on utilise :</a:t>
            </a:r>
          </a:p>
          <a:p>
            <a:pPr marL="341380" lvl="2" indent="0" algn="just">
              <a:buNone/>
            </a:pPr>
            <a:r>
              <a:rPr lang="fr-CA" sz="2133" dirty="0"/>
              <a:t>	- leur taille</a:t>
            </a:r>
          </a:p>
          <a:p>
            <a:pPr marL="341380" lvl="2" indent="0" algn="just">
              <a:buNone/>
            </a:pPr>
            <a:r>
              <a:rPr lang="fr-CA" sz="2133" dirty="0"/>
              <a:t>	- leur morphologie nucléaire et cytoplasmique</a:t>
            </a:r>
          </a:p>
          <a:p>
            <a:pPr marL="341380" lvl="2" indent="0" algn="just">
              <a:buNone/>
            </a:pPr>
            <a:r>
              <a:rPr lang="fr-CA" sz="2133" dirty="0"/>
              <a:t>	- la présence de granulations cytoplasmiques spécifiques</a:t>
            </a:r>
          </a:p>
          <a:p>
            <a:pPr marL="341380" lvl="2" indent="0" algn="just">
              <a:buNone/>
            </a:pPr>
            <a:r>
              <a:rPr lang="fr-CA" sz="2133" dirty="0"/>
              <a:t>	- leurs propriétés physiologique (rôles)</a:t>
            </a:r>
          </a:p>
          <a:p>
            <a:pPr marL="341380" lvl="2" indent="0" algn="just">
              <a:buNone/>
            </a:pPr>
            <a:endParaRPr lang="fr-CA" sz="889" dirty="0"/>
          </a:p>
          <a:p>
            <a:pPr lvl="1" algn="just" eaLnBrk="1" hangingPunct="1"/>
            <a:r>
              <a:rPr lang="fr-CA" sz="2133" dirty="0"/>
              <a:t>La membrane des GB porte les groupes tissulaires appelés HLA;</a:t>
            </a:r>
          </a:p>
          <a:p>
            <a:pPr marL="178818" lvl="1" indent="0" algn="just">
              <a:buNone/>
            </a:pPr>
            <a:endParaRPr lang="fr-CA" sz="978" dirty="0"/>
          </a:p>
          <a:p>
            <a:pPr lvl="1" algn="just"/>
            <a:r>
              <a:rPr lang="fr-CA" sz="2133" dirty="0"/>
              <a:t>Il y a principalement 5 types de globules blancs : </a:t>
            </a:r>
          </a:p>
          <a:p>
            <a:pPr marL="349250" lvl="1" indent="0" algn="just">
              <a:buNone/>
            </a:pPr>
            <a:r>
              <a:rPr lang="fr-CA" dirty="0"/>
              <a:t>	Neutrophiles, éosinophiles, basophiles, lymphocytes, monocytes.  </a:t>
            </a:r>
          </a:p>
          <a:p>
            <a:pPr algn="just"/>
            <a:endParaRPr lang="fr-C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475A18D-CB21-46A4-85A5-1D3ED63A2EB1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5028" y="449981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</p:spTree>
    <p:extLst>
      <p:ext uri="{BB962C8B-B14F-4D97-AF65-F5344CB8AC3E}">
        <p14:creationId xmlns:p14="http://schemas.microsoft.com/office/powerpoint/2010/main" val="2524972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988273-D43D-4CD6-B5B6-62AE71A01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390" y="2459180"/>
            <a:ext cx="8006504" cy="3449115"/>
          </a:xfrm>
        </p:spPr>
        <p:txBody>
          <a:bodyPr/>
          <a:lstStyle/>
          <a:p>
            <a:pPr marL="0" indent="0" algn="just">
              <a:buNone/>
            </a:pPr>
            <a:r>
              <a:rPr lang="fr-CA" sz="1956" cap="all" dirty="0"/>
              <a:t>Rôle des globules blancs </a:t>
            </a:r>
          </a:p>
          <a:p>
            <a:pPr algn="just" eaLnBrk="1" hangingPunct="1">
              <a:lnSpc>
                <a:spcPct val="90000"/>
              </a:lnSpc>
            </a:pPr>
            <a:r>
              <a:rPr lang="fr-CA" sz="1956" dirty="0"/>
              <a:t>Défense de l’organisme contre les agressions par des substances étrangères, infectieuses ou autres.</a:t>
            </a:r>
          </a:p>
          <a:p>
            <a:pPr algn="just" eaLnBrk="1" hangingPunct="1">
              <a:lnSpc>
                <a:spcPct val="90000"/>
              </a:lnSpc>
            </a:pPr>
            <a:endParaRPr lang="fr-CA" sz="711" dirty="0"/>
          </a:p>
          <a:p>
            <a:pPr algn="just" eaLnBrk="1" hangingPunct="1">
              <a:lnSpc>
                <a:spcPct val="90000"/>
              </a:lnSpc>
            </a:pPr>
            <a:r>
              <a:rPr lang="fr-CA" sz="1956" dirty="0"/>
              <a:t>Modes de défense: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fr-CA" sz="1956" dirty="0"/>
              <a:t>Phagocytose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fr-CA" sz="1956" dirty="0"/>
              <a:t>Production d’anticorps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fr-CA" sz="1956" dirty="0"/>
              <a:t>Sécrétion d’agents chimiques</a:t>
            </a:r>
          </a:p>
          <a:p>
            <a:pPr algn="just"/>
            <a:endParaRPr lang="fr-C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55EADF2-5E70-4FDF-8464-1A134266D5ED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5028" y="476672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</p:spTree>
    <p:extLst>
      <p:ext uri="{BB962C8B-B14F-4D97-AF65-F5344CB8AC3E}">
        <p14:creationId xmlns:p14="http://schemas.microsoft.com/office/powerpoint/2010/main" val="2468406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BE3F6F-1164-437B-BC3C-0088E531D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001" y="2567972"/>
            <a:ext cx="8729415" cy="4150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1956" dirty="0"/>
              <a:t>Pathologies des GB  </a:t>
            </a:r>
          </a:p>
          <a:p>
            <a:pPr marL="0" indent="0">
              <a:buNone/>
            </a:pPr>
            <a:endParaRPr lang="fr-CA" sz="889" dirty="0"/>
          </a:p>
          <a:p>
            <a:pPr marL="558807" lvl="1" indent="-156636"/>
            <a:r>
              <a:rPr lang="fr-CA" sz="1956" dirty="0"/>
              <a:t> Mononucléose : maladie virale, lymphocytes réactionnels</a:t>
            </a:r>
          </a:p>
          <a:p>
            <a:pPr marL="402171" lvl="1" indent="0">
              <a:buNone/>
            </a:pPr>
            <a:endParaRPr lang="fr-CA" sz="1956" dirty="0"/>
          </a:p>
          <a:p>
            <a:pPr marL="558807" lvl="1" indent="-156636"/>
            <a:r>
              <a:rPr lang="fr-CA" sz="1956" dirty="0"/>
              <a:t> Leucémies : cancer du sang (une des lignées de leucocytes)</a:t>
            </a:r>
          </a:p>
          <a:p>
            <a:pPr marL="402171" lvl="1" indent="0">
              <a:buNone/>
            </a:pPr>
            <a:endParaRPr lang="fr-CA" sz="1956" dirty="0"/>
          </a:p>
          <a:p>
            <a:pPr marL="558807" lvl="1" indent="-156636"/>
            <a:r>
              <a:rPr lang="fr-FR" sz="1956" dirty="0"/>
              <a:t> Myélomes : cancer de la moelle osseuse</a:t>
            </a:r>
          </a:p>
          <a:p>
            <a:pPr marL="402171" lvl="1" indent="0">
              <a:buNone/>
            </a:pPr>
            <a:endParaRPr lang="fr-FR" sz="1956" dirty="0"/>
          </a:p>
          <a:p>
            <a:pPr marL="558807" lvl="1" indent="-156636"/>
            <a:r>
              <a:rPr lang="fr-FR" sz="1956" dirty="0"/>
              <a:t> Lymphomes :  tumeur, généralement maligne, dans les tissus lymphoïdes (ganglions)</a:t>
            </a:r>
            <a:endParaRPr lang="fr-CA" sz="1956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3BB03E9-DB16-483F-BC21-824C38BBF2F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5028" y="476672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</p:spTree>
    <p:extLst>
      <p:ext uri="{BB962C8B-B14F-4D97-AF65-F5344CB8AC3E}">
        <p14:creationId xmlns:p14="http://schemas.microsoft.com/office/powerpoint/2010/main" val="1436298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neutro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14572" y="1483505"/>
            <a:ext cx="4648200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 descr="baso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618484" y="3398427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 descr="éosino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618484" y="324903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llipse 4"/>
          <p:cNvSpPr/>
          <p:nvPr>
            <p:custDataLst>
              <p:tags r:id="rId4"/>
            </p:custDataLst>
          </p:nvPr>
        </p:nvSpPr>
        <p:spPr>
          <a:xfrm>
            <a:off x="6745460" y="4969655"/>
            <a:ext cx="432048" cy="36004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6" name="Ellipse 5"/>
          <p:cNvSpPr/>
          <p:nvPr>
            <p:custDataLst>
              <p:tags r:id="rId5"/>
            </p:custDataLst>
          </p:nvPr>
        </p:nvSpPr>
        <p:spPr>
          <a:xfrm>
            <a:off x="7033492" y="4753631"/>
            <a:ext cx="432048" cy="36004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7" name="Ellipse 6"/>
          <p:cNvSpPr/>
          <p:nvPr>
            <p:custDataLst>
              <p:tags r:id="rId6"/>
            </p:custDataLst>
          </p:nvPr>
        </p:nvSpPr>
        <p:spPr>
          <a:xfrm>
            <a:off x="7393532" y="1873311"/>
            <a:ext cx="432048" cy="36004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8" name="Ellipse 7"/>
          <p:cNvSpPr/>
          <p:nvPr>
            <p:custDataLst>
              <p:tags r:id="rId7"/>
            </p:custDataLst>
          </p:nvPr>
        </p:nvSpPr>
        <p:spPr>
          <a:xfrm>
            <a:off x="7249516" y="2089335"/>
            <a:ext cx="432048" cy="36004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9" name="Ellipse 8"/>
          <p:cNvSpPr/>
          <p:nvPr>
            <p:custDataLst>
              <p:tags r:id="rId8"/>
            </p:custDataLst>
          </p:nvPr>
        </p:nvSpPr>
        <p:spPr>
          <a:xfrm>
            <a:off x="7177508" y="1441263"/>
            <a:ext cx="576064" cy="432048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10" name="Ellipse 9"/>
          <p:cNvSpPr/>
          <p:nvPr>
            <p:custDataLst>
              <p:tags r:id="rId9"/>
            </p:custDataLst>
          </p:nvPr>
        </p:nvSpPr>
        <p:spPr>
          <a:xfrm>
            <a:off x="7681564" y="1801303"/>
            <a:ext cx="288032" cy="28803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11" name="Ellipse 10"/>
          <p:cNvSpPr/>
          <p:nvPr>
            <p:custDataLst>
              <p:tags r:id="rId10"/>
            </p:custDataLst>
          </p:nvPr>
        </p:nvSpPr>
        <p:spPr>
          <a:xfrm>
            <a:off x="3865140" y="3385479"/>
            <a:ext cx="648072" cy="36004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12" name="Ellipse 11"/>
          <p:cNvSpPr/>
          <p:nvPr>
            <p:custDataLst>
              <p:tags r:id="rId11"/>
            </p:custDataLst>
          </p:nvPr>
        </p:nvSpPr>
        <p:spPr>
          <a:xfrm>
            <a:off x="4297188" y="2953431"/>
            <a:ext cx="432048" cy="504056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13" name="Ellipse 12"/>
          <p:cNvSpPr/>
          <p:nvPr>
            <p:custDataLst>
              <p:tags r:id="rId12"/>
            </p:custDataLst>
          </p:nvPr>
        </p:nvSpPr>
        <p:spPr>
          <a:xfrm>
            <a:off x="3505100" y="2665399"/>
            <a:ext cx="504056" cy="72008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14" name="Ellipse 13"/>
          <p:cNvSpPr/>
          <p:nvPr>
            <p:custDataLst>
              <p:tags r:id="rId13"/>
            </p:custDataLst>
          </p:nvPr>
        </p:nvSpPr>
        <p:spPr>
          <a:xfrm>
            <a:off x="4153172" y="2593391"/>
            <a:ext cx="504056" cy="36004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>
            <p:custDataLst>
              <p:tags r:id="rId14"/>
            </p:custDataLst>
          </p:nvPr>
        </p:nvSpPr>
        <p:spPr>
          <a:xfrm>
            <a:off x="136481" y="5686923"/>
            <a:ext cx="5121456" cy="365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778" dirty="0"/>
              <a:t>Nombre de lobe/segment (polylobé/</a:t>
            </a:r>
            <a:r>
              <a:rPr lang="fr-CA" sz="1778" dirty="0" err="1"/>
              <a:t>polysegmenté</a:t>
            </a:r>
            <a:r>
              <a:rPr lang="fr-CA" sz="1778" dirty="0"/>
              <a:t>)</a:t>
            </a:r>
          </a:p>
        </p:txBody>
      </p:sp>
      <p:sp>
        <p:nvSpPr>
          <p:cNvPr id="16" name="ZoneTexte 15"/>
          <p:cNvSpPr txBox="1"/>
          <p:nvPr>
            <p:custDataLst>
              <p:tags r:id="rId15"/>
            </p:custDataLst>
          </p:nvPr>
        </p:nvSpPr>
        <p:spPr>
          <a:xfrm>
            <a:off x="4351412" y="4437112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rgbClr val="000000"/>
                </a:solidFill>
              </a:rPr>
              <a:t>4 lobes</a:t>
            </a:r>
          </a:p>
        </p:txBody>
      </p:sp>
      <p:sp>
        <p:nvSpPr>
          <p:cNvPr id="17" name="ZoneTexte 16"/>
          <p:cNvSpPr txBox="1"/>
          <p:nvPr>
            <p:custDataLst>
              <p:tags r:id="rId16"/>
            </p:custDataLst>
          </p:nvPr>
        </p:nvSpPr>
        <p:spPr>
          <a:xfrm>
            <a:off x="8383860" y="2636912"/>
            <a:ext cx="10446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rgbClr val="000000"/>
                </a:solidFill>
              </a:rPr>
              <a:t>4 lobes</a:t>
            </a:r>
          </a:p>
        </p:txBody>
      </p:sp>
      <p:sp>
        <p:nvSpPr>
          <p:cNvPr id="18" name="ZoneTexte 17"/>
          <p:cNvSpPr txBox="1"/>
          <p:nvPr>
            <p:custDataLst>
              <p:tags r:id="rId17"/>
            </p:custDataLst>
          </p:nvPr>
        </p:nvSpPr>
        <p:spPr>
          <a:xfrm>
            <a:off x="8455868" y="5661248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rgbClr val="000000"/>
                </a:solidFill>
              </a:rPr>
              <a:t>2 lobes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ED76377-3D03-4D1C-934F-85ADE95824C9}"/>
              </a:ext>
            </a:extLst>
          </p:cNvPr>
          <p:cNvSpPr txBox="1"/>
          <p:nvPr/>
        </p:nvSpPr>
        <p:spPr>
          <a:xfrm>
            <a:off x="1746305" y="226474"/>
            <a:ext cx="2623923" cy="475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89" dirty="0">
                <a:solidFill>
                  <a:schemeClr val="bg1"/>
                </a:solidFill>
              </a:rPr>
              <a:t>GLOBULES BLANCS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neutro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723900" y="1371601"/>
            <a:ext cx="4648200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 descr="éosino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5600700" y="152400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 descr="baso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5600700" y="3200400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llipse 6"/>
          <p:cNvSpPr/>
          <p:nvPr>
            <p:custDataLst>
              <p:tags r:id="rId4"/>
            </p:custDataLst>
          </p:nvPr>
        </p:nvSpPr>
        <p:spPr>
          <a:xfrm>
            <a:off x="6367636" y="3645024"/>
            <a:ext cx="648072" cy="57606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>
            <p:custDataLst>
              <p:tags r:id="rId5"/>
            </p:custDataLst>
          </p:nvPr>
        </p:nvSpPr>
        <p:spPr>
          <a:xfrm>
            <a:off x="2623220" y="155679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ysClr val="windowText" lastClr="000000"/>
                </a:solidFill>
              </a:rPr>
              <a:t>50 X</a:t>
            </a:r>
          </a:p>
        </p:txBody>
      </p:sp>
      <p:sp>
        <p:nvSpPr>
          <p:cNvPr id="9" name="ZoneTexte 8"/>
          <p:cNvSpPr txBox="1"/>
          <p:nvPr>
            <p:custDataLst>
              <p:tags r:id="rId6"/>
            </p:custDataLst>
          </p:nvPr>
        </p:nvSpPr>
        <p:spPr>
          <a:xfrm>
            <a:off x="8527876" y="4221088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ysClr val="windowText" lastClr="000000"/>
                </a:solidFill>
              </a:rPr>
              <a:t>40 X</a:t>
            </a:r>
          </a:p>
        </p:txBody>
      </p:sp>
      <p:sp>
        <p:nvSpPr>
          <p:cNvPr id="10" name="ZoneTexte 9"/>
          <p:cNvSpPr txBox="1"/>
          <p:nvPr>
            <p:custDataLst>
              <p:tags r:id="rId7"/>
            </p:custDataLst>
          </p:nvPr>
        </p:nvSpPr>
        <p:spPr>
          <a:xfrm>
            <a:off x="8599884" y="2132856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ysClr val="windowText" lastClr="000000"/>
                </a:solidFill>
              </a:rPr>
              <a:t>40 X</a:t>
            </a:r>
          </a:p>
        </p:txBody>
      </p:sp>
      <p:sp>
        <p:nvSpPr>
          <p:cNvPr id="12" name="Ellipse 11"/>
          <p:cNvSpPr/>
          <p:nvPr>
            <p:custDataLst>
              <p:tags r:id="rId8"/>
            </p:custDataLst>
          </p:nvPr>
        </p:nvSpPr>
        <p:spPr>
          <a:xfrm>
            <a:off x="2695228" y="2348880"/>
            <a:ext cx="79208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7DC7038D-45BD-4CA4-9E52-5C21F874F4AC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2119164" y="2276872"/>
            <a:ext cx="1008112" cy="1296144"/>
            <a:chOff x="1547664" y="2276872"/>
            <a:chExt cx="1008112" cy="1296144"/>
          </a:xfrm>
        </p:grpSpPr>
        <p:sp>
          <p:nvSpPr>
            <p:cNvPr id="11" name="Ellipse 10"/>
            <p:cNvSpPr/>
            <p:nvPr>
              <p:custDataLst>
                <p:tags r:id="rId24"/>
              </p:custDataLst>
            </p:nvPr>
          </p:nvSpPr>
          <p:spPr>
            <a:xfrm>
              <a:off x="1547664" y="2276872"/>
              <a:ext cx="792088" cy="72008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/>
            </a:p>
          </p:txBody>
        </p:sp>
        <p:sp>
          <p:nvSpPr>
            <p:cNvPr id="13" name="Ellipse 12"/>
            <p:cNvSpPr/>
            <p:nvPr>
              <p:custDataLst>
                <p:tags r:id="rId25"/>
              </p:custDataLst>
            </p:nvPr>
          </p:nvSpPr>
          <p:spPr>
            <a:xfrm>
              <a:off x="1763688" y="2852936"/>
              <a:ext cx="792088" cy="72008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/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59F189A7-6646-4F46-B14B-C79EAE3E46C7}"/>
              </a:ext>
            </a:extLst>
          </p:cNvPr>
          <p:cNvGrpSpPr/>
          <p:nvPr>
            <p:custDataLst>
              <p:tags r:id="rId10"/>
            </p:custDataLst>
          </p:nvPr>
        </p:nvGrpSpPr>
        <p:grpSpPr>
          <a:xfrm>
            <a:off x="6655668" y="1268760"/>
            <a:ext cx="1296144" cy="4032448"/>
            <a:chOff x="6084168" y="1268760"/>
            <a:chExt cx="1296144" cy="4032448"/>
          </a:xfrm>
        </p:grpSpPr>
        <p:sp>
          <p:nvSpPr>
            <p:cNvPr id="14" name="Ellipse 13"/>
            <p:cNvSpPr/>
            <p:nvPr>
              <p:custDataLst>
                <p:tags r:id="rId19"/>
              </p:custDataLst>
            </p:nvPr>
          </p:nvSpPr>
          <p:spPr>
            <a:xfrm>
              <a:off x="6156176" y="4365104"/>
              <a:ext cx="648072" cy="576064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>
                <a:solidFill>
                  <a:schemeClr val="bg1"/>
                </a:solidFill>
              </a:endParaRPr>
            </a:p>
          </p:txBody>
        </p:sp>
        <p:sp>
          <p:nvSpPr>
            <p:cNvPr id="15" name="Ellipse 14"/>
            <p:cNvSpPr/>
            <p:nvPr>
              <p:custDataLst>
                <p:tags r:id="rId20"/>
              </p:custDataLst>
            </p:nvPr>
          </p:nvSpPr>
          <p:spPr>
            <a:xfrm>
              <a:off x="6084168" y="4725144"/>
              <a:ext cx="648072" cy="576064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>
                <a:solidFill>
                  <a:schemeClr val="bg1"/>
                </a:solidFill>
              </a:endParaRPr>
            </a:p>
          </p:txBody>
        </p:sp>
        <p:sp>
          <p:nvSpPr>
            <p:cNvPr id="16" name="Ellipse 15"/>
            <p:cNvSpPr/>
            <p:nvPr>
              <p:custDataLst>
                <p:tags r:id="rId21"/>
              </p:custDataLst>
            </p:nvPr>
          </p:nvSpPr>
          <p:spPr>
            <a:xfrm>
              <a:off x="6300192" y="1556792"/>
              <a:ext cx="648072" cy="576064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>
                <a:solidFill>
                  <a:schemeClr val="bg1"/>
                </a:solidFill>
              </a:endParaRPr>
            </a:p>
          </p:txBody>
        </p:sp>
        <p:sp>
          <p:nvSpPr>
            <p:cNvPr id="17" name="Ellipse 16"/>
            <p:cNvSpPr/>
            <p:nvPr>
              <p:custDataLst>
                <p:tags r:id="rId22"/>
              </p:custDataLst>
            </p:nvPr>
          </p:nvSpPr>
          <p:spPr>
            <a:xfrm>
              <a:off x="6660232" y="1268760"/>
              <a:ext cx="648072" cy="576064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>
                <a:solidFill>
                  <a:schemeClr val="bg1"/>
                </a:solidFill>
              </a:endParaRPr>
            </a:p>
          </p:txBody>
        </p:sp>
        <p:sp>
          <p:nvSpPr>
            <p:cNvPr id="18" name="Ellipse 17"/>
            <p:cNvSpPr/>
            <p:nvPr>
              <p:custDataLst>
                <p:tags r:id="rId23"/>
              </p:custDataLst>
            </p:nvPr>
          </p:nvSpPr>
          <p:spPr>
            <a:xfrm>
              <a:off x="6732240" y="1700808"/>
              <a:ext cx="648072" cy="576064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ZoneTexte 18"/>
          <p:cNvSpPr txBox="1"/>
          <p:nvPr>
            <p:custDataLst>
              <p:tags r:id="rId11"/>
            </p:custDataLst>
          </p:nvPr>
        </p:nvSpPr>
        <p:spPr>
          <a:xfrm>
            <a:off x="1638432" y="5481200"/>
            <a:ext cx="3816424" cy="365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778" dirty="0"/>
              <a:t>X plus gros qu’un érythrocyte</a:t>
            </a:r>
          </a:p>
        </p:txBody>
      </p:sp>
      <p:sp>
        <p:nvSpPr>
          <p:cNvPr id="20" name="ZoneTexte 19"/>
          <p:cNvSpPr txBox="1"/>
          <p:nvPr>
            <p:custDataLst>
              <p:tags r:id="rId12"/>
            </p:custDataLst>
          </p:nvPr>
        </p:nvSpPr>
        <p:spPr>
          <a:xfrm>
            <a:off x="967038" y="4365104"/>
            <a:ext cx="1232137" cy="338554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rgbClr val="000000"/>
                </a:solidFill>
              </a:rPr>
              <a:t>3 x plus gros</a:t>
            </a:r>
          </a:p>
        </p:txBody>
      </p:sp>
      <p:sp>
        <p:nvSpPr>
          <p:cNvPr id="21" name="ZoneTexte 20"/>
          <p:cNvSpPr txBox="1"/>
          <p:nvPr>
            <p:custDataLst>
              <p:tags r:id="rId13"/>
            </p:custDataLst>
          </p:nvPr>
        </p:nvSpPr>
        <p:spPr>
          <a:xfrm>
            <a:off x="5791572" y="2564904"/>
            <a:ext cx="1224136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rgbClr val="000000"/>
                </a:solidFill>
              </a:rPr>
              <a:t>3 x plus gros</a:t>
            </a:r>
          </a:p>
        </p:txBody>
      </p:sp>
      <p:sp>
        <p:nvSpPr>
          <p:cNvPr id="22" name="ZoneTexte 21"/>
          <p:cNvSpPr txBox="1"/>
          <p:nvPr>
            <p:custDataLst>
              <p:tags r:id="rId14"/>
            </p:custDataLst>
          </p:nvPr>
        </p:nvSpPr>
        <p:spPr>
          <a:xfrm>
            <a:off x="5935588" y="5517232"/>
            <a:ext cx="1944216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rgbClr val="000000"/>
                </a:solidFill>
              </a:rPr>
              <a:t>Presque 2 x plus gros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91E08F7D-410E-4850-A840-D313F9352578}"/>
              </a:ext>
            </a:extLst>
          </p:cNvPr>
          <p:cNvGrpSpPr/>
          <p:nvPr>
            <p:custDataLst>
              <p:tags r:id="rId15"/>
            </p:custDataLst>
          </p:nvPr>
        </p:nvGrpSpPr>
        <p:grpSpPr>
          <a:xfrm>
            <a:off x="2695228" y="1926124"/>
            <a:ext cx="2448272" cy="2366972"/>
            <a:chOff x="2123728" y="1926124"/>
            <a:chExt cx="2448272" cy="2366972"/>
          </a:xfrm>
        </p:grpSpPr>
        <p:sp>
          <p:nvSpPr>
            <p:cNvPr id="5" name="Ellipse 4"/>
            <p:cNvSpPr/>
            <p:nvPr>
              <p:custDataLst>
                <p:tags r:id="rId18"/>
              </p:custDataLst>
            </p:nvPr>
          </p:nvSpPr>
          <p:spPr>
            <a:xfrm>
              <a:off x="3779912" y="3573016"/>
              <a:ext cx="792088" cy="72008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/>
            </a:p>
          </p:txBody>
        </p:sp>
        <p:cxnSp>
          <p:nvCxnSpPr>
            <p:cNvPr id="3" name="Connecteur droit 2">
              <a:extLst>
                <a:ext uri="{FF2B5EF4-FFF2-40B4-BE49-F238E27FC236}">
                  <a16:creationId xmlns:a16="http://schemas.microsoft.com/office/drawing/2014/main" id="{636EEB31-D91A-4789-B4FA-74401B2EA489}"/>
                </a:ext>
              </a:extLst>
            </p:cNvPr>
            <p:cNvCxnSpPr/>
            <p:nvPr/>
          </p:nvCxnSpPr>
          <p:spPr>
            <a:xfrm>
              <a:off x="2123728" y="1926124"/>
              <a:ext cx="432048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5C830F1B-76FC-4BC9-8AF7-260A80070BB2}"/>
              </a:ext>
            </a:extLst>
          </p:cNvPr>
          <p:cNvGrpSpPr/>
          <p:nvPr>
            <p:custDataLst>
              <p:tags r:id="rId16"/>
            </p:custDataLst>
          </p:nvPr>
        </p:nvGrpSpPr>
        <p:grpSpPr>
          <a:xfrm>
            <a:off x="6151612" y="1484786"/>
            <a:ext cx="3024336" cy="3105636"/>
            <a:chOff x="5580112" y="1484784"/>
            <a:chExt cx="3024336" cy="3105636"/>
          </a:xfrm>
        </p:grpSpPr>
        <p:sp>
          <p:nvSpPr>
            <p:cNvPr id="6" name="Ellipse 5"/>
            <p:cNvSpPr/>
            <p:nvPr>
              <p:custDataLst>
                <p:tags r:id="rId17"/>
              </p:custDataLst>
            </p:nvPr>
          </p:nvSpPr>
          <p:spPr>
            <a:xfrm>
              <a:off x="5580112" y="1484784"/>
              <a:ext cx="648072" cy="576064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>
                <a:solidFill>
                  <a:schemeClr val="bg1"/>
                </a:solidFill>
              </a:endParaRPr>
            </a:p>
          </p:txBody>
        </p: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C20011EA-BE88-4EA6-BC7B-40638D08E021}"/>
                </a:ext>
              </a:extLst>
            </p:cNvPr>
            <p:cNvCxnSpPr/>
            <p:nvPr/>
          </p:nvCxnSpPr>
          <p:spPr>
            <a:xfrm>
              <a:off x="8100392" y="2502188"/>
              <a:ext cx="504056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3DF77B47-D7AE-4C0B-9ADB-04486B3528BE}"/>
                </a:ext>
              </a:extLst>
            </p:cNvPr>
            <p:cNvCxnSpPr/>
            <p:nvPr/>
          </p:nvCxnSpPr>
          <p:spPr>
            <a:xfrm>
              <a:off x="8028384" y="4590420"/>
              <a:ext cx="504056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ZoneTexte 29">
            <a:extLst>
              <a:ext uri="{FF2B5EF4-FFF2-40B4-BE49-F238E27FC236}">
                <a16:creationId xmlns:a16="http://schemas.microsoft.com/office/drawing/2014/main" id="{6A32D8D6-F0FE-4486-9AA2-FB5AD38B30A6}"/>
              </a:ext>
            </a:extLst>
          </p:cNvPr>
          <p:cNvSpPr txBox="1"/>
          <p:nvPr/>
        </p:nvSpPr>
        <p:spPr>
          <a:xfrm>
            <a:off x="1638433" y="220249"/>
            <a:ext cx="2623923" cy="475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89" dirty="0">
                <a:solidFill>
                  <a:schemeClr val="bg1"/>
                </a:solidFill>
              </a:rPr>
              <a:t>GLOBULES BLANCS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mono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23900" y="1412776"/>
            <a:ext cx="4572000" cy="3581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9699" name="Picture 3" descr="lympho 7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433881" y="3117577"/>
            <a:ext cx="4343400" cy="335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llipse 3"/>
          <p:cNvSpPr/>
          <p:nvPr>
            <p:custDataLst>
              <p:tags r:id="rId3"/>
            </p:custDataLst>
          </p:nvPr>
        </p:nvSpPr>
        <p:spPr>
          <a:xfrm>
            <a:off x="3417275" y="3501008"/>
            <a:ext cx="648072" cy="72008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dirty="0"/>
          </a:p>
        </p:txBody>
      </p:sp>
      <p:sp>
        <p:nvSpPr>
          <p:cNvPr id="6" name="Ellipse 5"/>
          <p:cNvSpPr/>
          <p:nvPr>
            <p:custDataLst>
              <p:tags r:id="rId4"/>
            </p:custDataLst>
          </p:nvPr>
        </p:nvSpPr>
        <p:spPr>
          <a:xfrm>
            <a:off x="6081571" y="5589240"/>
            <a:ext cx="648072" cy="72008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0C5DC47A-7E14-4A9C-A79F-4A3414FD5CAA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1833099" y="2528900"/>
            <a:ext cx="1584176" cy="1656184"/>
            <a:chOff x="1259632" y="1412776"/>
            <a:chExt cx="1584176" cy="1656184"/>
          </a:xfrm>
        </p:grpSpPr>
        <p:sp>
          <p:nvSpPr>
            <p:cNvPr id="7" name="Ellipse 6"/>
            <p:cNvSpPr/>
            <p:nvPr>
              <p:custDataLst>
                <p:tags r:id="rId10"/>
              </p:custDataLst>
            </p:nvPr>
          </p:nvSpPr>
          <p:spPr>
            <a:xfrm>
              <a:off x="1691680" y="1412776"/>
              <a:ext cx="648072" cy="72008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/>
            </a:p>
          </p:txBody>
        </p:sp>
        <p:sp>
          <p:nvSpPr>
            <p:cNvPr id="8" name="Ellipse 7"/>
            <p:cNvSpPr/>
            <p:nvPr>
              <p:custDataLst>
                <p:tags r:id="rId11"/>
              </p:custDataLst>
            </p:nvPr>
          </p:nvSpPr>
          <p:spPr>
            <a:xfrm>
              <a:off x="1259632" y="1916832"/>
              <a:ext cx="648072" cy="72008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/>
            </a:p>
          </p:txBody>
        </p:sp>
        <p:sp>
          <p:nvSpPr>
            <p:cNvPr id="9" name="Ellipse 8"/>
            <p:cNvSpPr/>
            <p:nvPr>
              <p:custDataLst>
                <p:tags r:id="rId12"/>
              </p:custDataLst>
            </p:nvPr>
          </p:nvSpPr>
          <p:spPr>
            <a:xfrm>
              <a:off x="1763688" y="2348880"/>
              <a:ext cx="648072" cy="72008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/>
            </a:p>
          </p:txBody>
        </p:sp>
        <p:sp>
          <p:nvSpPr>
            <p:cNvPr id="10" name="Ellipse 9"/>
            <p:cNvSpPr/>
            <p:nvPr>
              <p:custDataLst>
                <p:tags r:id="rId13"/>
              </p:custDataLst>
            </p:nvPr>
          </p:nvSpPr>
          <p:spPr>
            <a:xfrm>
              <a:off x="2195736" y="1844824"/>
              <a:ext cx="648072" cy="720080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 dirty="0"/>
            </a:p>
          </p:txBody>
        </p:sp>
      </p:grpSp>
      <p:sp>
        <p:nvSpPr>
          <p:cNvPr id="11" name="Ellipse 10"/>
          <p:cNvSpPr/>
          <p:nvPr>
            <p:custDataLst>
              <p:tags r:id="rId6"/>
            </p:custDataLst>
          </p:nvPr>
        </p:nvSpPr>
        <p:spPr>
          <a:xfrm>
            <a:off x="7277600" y="4003061"/>
            <a:ext cx="648072" cy="72008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/>
          </a:p>
        </p:txBody>
      </p:sp>
      <p:sp>
        <p:nvSpPr>
          <p:cNvPr id="12" name="ZoneTexte 11"/>
          <p:cNvSpPr txBox="1"/>
          <p:nvPr>
            <p:custDataLst>
              <p:tags r:id="rId7"/>
            </p:custDataLst>
          </p:nvPr>
        </p:nvSpPr>
        <p:spPr>
          <a:xfrm>
            <a:off x="897096" y="4359055"/>
            <a:ext cx="1232137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rgbClr val="000000"/>
                </a:solidFill>
              </a:rPr>
              <a:t>4 x plus gros</a:t>
            </a:r>
          </a:p>
        </p:txBody>
      </p:sp>
      <p:sp>
        <p:nvSpPr>
          <p:cNvPr id="13" name="ZoneTexte 12"/>
          <p:cNvSpPr txBox="1"/>
          <p:nvPr>
            <p:custDataLst>
              <p:tags r:id="rId8"/>
            </p:custDataLst>
          </p:nvPr>
        </p:nvSpPr>
        <p:spPr>
          <a:xfrm>
            <a:off x="5719564" y="6476727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rgbClr val="000000"/>
                </a:solidFill>
              </a:rPr>
              <a:t>Un peu plus gros</a:t>
            </a:r>
          </a:p>
        </p:txBody>
      </p:sp>
      <p:sp>
        <p:nvSpPr>
          <p:cNvPr id="14" name="ZoneTexte 13"/>
          <p:cNvSpPr txBox="1"/>
          <p:nvPr>
            <p:custDataLst>
              <p:tags r:id="rId9"/>
            </p:custDataLst>
          </p:nvPr>
        </p:nvSpPr>
        <p:spPr>
          <a:xfrm>
            <a:off x="1785921" y="5523987"/>
            <a:ext cx="3004334" cy="365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778" dirty="0"/>
              <a:t>X plus gros qu’un érythrocyte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71C2244-C361-429B-B44A-9AC6D10A6E1B}"/>
              </a:ext>
            </a:extLst>
          </p:cNvPr>
          <p:cNvSpPr txBox="1"/>
          <p:nvPr/>
        </p:nvSpPr>
        <p:spPr>
          <a:xfrm>
            <a:off x="4719088" y="253030"/>
            <a:ext cx="2623923" cy="475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89" dirty="0">
                <a:solidFill>
                  <a:schemeClr val="bg1"/>
                </a:solidFill>
              </a:rPr>
              <a:t>GLOBULES BLANCS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1" grpId="0" animBg="1"/>
      <p:bldP spid="12" grpId="0" animBg="1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F4EECF-DD19-49E9-9923-F4E5A5B3D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839" y="2417052"/>
            <a:ext cx="8682045" cy="424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89" dirty="0"/>
              <a:t>Les plaquettes (thrombocytes)</a:t>
            </a:r>
          </a:p>
          <a:p>
            <a:pPr eaLnBrk="1" hangingPunct="1"/>
            <a:endParaRPr lang="fr-CA" sz="889" dirty="0"/>
          </a:p>
          <a:p>
            <a:pPr lvl="1" eaLnBrk="1" hangingPunct="1"/>
            <a:r>
              <a:rPr lang="fr-CA" sz="1956" dirty="0"/>
              <a:t>ÉLÉMENTS cellulaires anucléés; </a:t>
            </a:r>
          </a:p>
          <a:p>
            <a:pPr marL="178818" lvl="1" indent="0">
              <a:buNone/>
            </a:pPr>
            <a:endParaRPr lang="fr-CA" sz="889" dirty="0"/>
          </a:p>
          <a:p>
            <a:pPr lvl="1" eaLnBrk="1" hangingPunct="1"/>
            <a:r>
              <a:rPr lang="fr-CA" sz="1956" dirty="0"/>
              <a:t>De très petite taille, en forme de disque d’un diamètre de 2 à 3 </a:t>
            </a:r>
            <a:r>
              <a:rPr lang="en-US" sz="1956" dirty="0">
                <a:cs typeface="Arial" charset="0"/>
              </a:rPr>
              <a:t>µ</a:t>
            </a:r>
            <a:r>
              <a:rPr lang="fr-CA" sz="1956" dirty="0"/>
              <a:t>m;</a:t>
            </a:r>
          </a:p>
          <a:p>
            <a:pPr marL="178818" lvl="1" indent="0">
              <a:buNone/>
            </a:pPr>
            <a:endParaRPr lang="fr-CA" sz="889" dirty="0"/>
          </a:p>
          <a:p>
            <a:pPr lvl="1" eaLnBrk="1" hangingPunct="1"/>
            <a:r>
              <a:rPr lang="fr-CA" sz="1956" dirty="0"/>
              <a:t>Elles sont de 10 à 30 fois moins nombreuses que les GR;</a:t>
            </a:r>
          </a:p>
          <a:p>
            <a:pPr marL="178818" lvl="1" indent="0">
              <a:buNone/>
            </a:pPr>
            <a:endParaRPr lang="fr-CA" sz="889" dirty="0"/>
          </a:p>
          <a:p>
            <a:pPr lvl="1" eaLnBrk="1" hangingPunct="1"/>
            <a:r>
              <a:rPr lang="fr-CA" sz="1956" dirty="0"/>
              <a:t>Leur nombre normal varie de 130 à 400 x 10</a:t>
            </a:r>
            <a:r>
              <a:rPr lang="fr-CA" sz="1956" baseline="30000" dirty="0"/>
              <a:t>9 </a:t>
            </a:r>
            <a:r>
              <a:rPr lang="fr-CA" sz="1956" dirty="0"/>
              <a:t>/L;</a:t>
            </a:r>
          </a:p>
          <a:p>
            <a:pPr marL="178818" lvl="1" indent="0">
              <a:buNone/>
            </a:pPr>
            <a:endParaRPr lang="fr-CA" sz="889" dirty="0"/>
          </a:p>
          <a:p>
            <a:pPr lvl="1" eaLnBrk="1" hangingPunct="1"/>
            <a:r>
              <a:rPr lang="fr-CA" sz="1956" dirty="0"/>
              <a:t>Les plaquettes sont impliquées dans la coagulation du sang.</a:t>
            </a:r>
          </a:p>
          <a:p>
            <a:endParaRPr lang="fr-C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F834BDD-3964-400D-97D5-A148155A63D7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967036" y="476672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</p:spTree>
    <p:extLst>
      <p:ext uri="{BB962C8B-B14F-4D97-AF65-F5344CB8AC3E}">
        <p14:creationId xmlns:p14="http://schemas.microsoft.com/office/powerpoint/2010/main" val="608659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67A865-DBA1-EC2E-EEEC-9B6E58CF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Cours 6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37C0056-8BB2-4A52-E05B-D03B95FAF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5830" y="4453128"/>
            <a:ext cx="8486775" cy="1928200"/>
          </a:xfrm>
        </p:spPr>
        <p:txBody>
          <a:bodyPr>
            <a:normAutofit/>
          </a:bodyPr>
          <a:lstStyle/>
          <a:p>
            <a:r>
              <a:rPr lang="fr-CA" sz="3600" dirty="0"/>
              <a:t>INTRODUCTION à L’HÉMATOLOGIE</a:t>
            </a:r>
          </a:p>
        </p:txBody>
      </p:sp>
    </p:spTree>
    <p:extLst>
      <p:ext uri="{BB962C8B-B14F-4D97-AF65-F5344CB8AC3E}">
        <p14:creationId xmlns:p14="http://schemas.microsoft.com/office/powerpoint/2010/main" val="1579482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9CE0CE63-1D28-E697-CE8E-2DC819ECA7B9}"/>
              </a:ext>
            </a:extLst>
          </p:cNvPr>
          <p:cNvGrpSpPr/>
          <p:nvPr/>
        </p:nvGrpSpPr>
        <p:grpSpPr>
          <a:xfrm>
            <a:off x="1543100" y="620688"/>
            <a:ext cx="6934200" cy="5072636"/>
            <a:chOff x="1104900" y="740702"/>
            <a:chExt cx="6934200" cy="5072636"/>
          </a:xfrm>
        </p:grpSpPr>
        <p:pic>
          <p:nvPicPr>
            <p:cNvPr id="30722" name="Picture 2" descr="plaquette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 rotWithShape="1">
            <a:blip r:embed="rId3" cstate="print"/>
            <a:srcRect t="2462"/>
            <a:stretch/>
          </p:blipFill>
          <p:spPr bwMode="auto">
            <a:xfrm>
              <a:off x="1104900" y="740702"/>
              <a:ext cx="6934200" cy="5072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" name="Connecteur droit avec flèche 2">
              <a:extLst>
                <a:ext uri="{FF2B5EF4-FFF2-40B4-BE49-F238E27FC236}">
                  <a16:creationId xmlns:a16="http://schemas.microsoft.com/office/drawing/2014/main" id="{1777CC85-8EAC-486F-87FD-504A1E56BFA1}"/>
                </a:ext>
              </a:extLst>
            </p:cNvPr>
            <p:cNvCxnSpPr/>
            <p:nvPr/>
          </p:nvCxnSpPr>
          <p:spPr>
            <a:xfrm>
              <a:off x="1691680" y="3108965"/>
              <a:ext cx="1088121" cy="10404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Connecteur droit avec flèche 4">
              <a:extLst>
                <a:ext uri="{FF2B5EF4-FFF2-40B4-BE49-F238E27FC236}">
                  <a16:creationId xmlns:a16="http://schemas.microsoft.com/office/drawing/2014/main" id="{EC800997-29AB-487D-A421-566ECFA433BE}"/>
                </a:ext>
              </a:extLst>
            </p:cNvPr>
            <p:cNvCxnSpPr/>
            <p:nvPr/>
          </p:nvCxnSpPr>
          <p:spPr>
            <a:xfrm>
              <a:off x="2395758" y="2852937"/>
              <a:ext cx="1088121" cy="10404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Connecteur droit avec flèche 5">
              <a:extLst>
                <a:ext uri="{FF2B5EF4-FFF2-40B4-BE49-F238E27FC236}">
                  <a16:creationId xmlns:a16="http://schemas.microsoft.com/office/drawing/2014/main" id="{680401F6-3A4E-4735-B5DF-B5A597592E9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04094" y="2879519"/>
              <a:ext cx="832092" cy="22944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>
              <a:extLst>
                <a:ext uri="{FF2B5EF4-FFF2-40B4-BE49-F238E27FC236}">
                  <a16:creationId xmlns:a16="http://schemas.microsoft.com/office/drawing/2014/main" id="{7E980D99-180B-45DB-BDA6-4F1892F2875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28029" y="3749037"/>
              <a:ext cx="832092" cy="22944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>
              <a:extLst>
                <a:ext uri="{FF2B5EF4-FFF2-40B4-BE49-F238E27FC236}">
                  <a16:creationId xmlns:a16="http://schemas.microsoft.com/office/drawing/2014/main" id="{C61F9E72-106E-42DE-B678-EF9FA3A9FD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17551" y="4610552"/>
              <a:ext cx="832092" cy="22944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id="{F583E839-374C-4EDE-96A1-B04E0233BF6E}"/>
              </a:ext>
            </a:extLst>
          </p:cNvPr>
          <p:cNvSpPr txBox="1"/>
          <p:nvPr/>
        </p:nvSpPr>
        <p:spPr>
          <a:xfrm>
            <a:off x="2586034" y="100631"/>
            <a:ext cx="4507324" cy="475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89" dirty="0">
                <a:solidFill>
                  <a:schemeClr val="bg1"/>
                </a:solidFill>
              </a:rPr>
              <a:t>PLAQUETTES ou THROMBOCYTES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82850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D0F604F-0CBD-4845-A8DE-329EEE2980E3}"/>
              </a:ext>
            </a:extLst>
          </p:cNvPr>
          <p:cNvGrpSpPr/>
          <p:nvPr/>
        </p:nvGrpSpPr>
        <p:grpSpPr>
          <a:xfrm>
            <a:off x="469816" y="122890"/>
            <a:ext cx="4480000" cy="6016668"/>
            <a:chOff x="2941265" y="-209001"/>
            <a:chExt cx="5040000" cy="6768752"/>
          </a:xfrm>
        </p:grpSpPr>
        <p:pic>
          <p:nvPicPr>
            <p:cNvPr id="31746" name="Picture 5"/>
            <p:cNvPicPr>
              <a:picLocks noChangeAspect="1" noChangeArrowheads="1"/>
            </p:cNvPicPr>
            <p:nvPr>
              <p:custDataLst>
                <p:tags r:id="rId3"/>
              </p:custDataLst>
            </p:nvPr>
          </p:nvPicPr>
          <p:blipFill rotWithShape="1">
            <a:blip r:embed="rId8" cstate="print"/>
            <a:srcRect l="5744" r="3917"/>
            <a:stretch/>
          </p:blipFill>
          <p:spPr bwMode="auto">
            <a:xfrm rot="16200000">
              <a:off x="2086417" y="664903"/>
              <a:ext cx="6749696" cy="504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" name="Hexagone 2"/>
            <p:cNvSpPr/>
            <p:nvPr>
              <p:custDataLst>
                <p:tags r:id="rId4"/>
              </p:custDataLst>
            </p:nvPr>
          </p:nvSpPr>
          <p:spPr>
            <a:xfrm>
              <a:off x="5496884" y="4183487"/>
              <a:ext cx="828757" cy="748389"/>
            </a:xfrm>
            <a:prstGeom prst="hexagon">
              <a:avLst/>
            </a:prstGeom>
            <a:noFill/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/>
            </a:p>
          </p:txBody>
        </p:sp>
        <p:sp>
          <p:nvSpPr>
            <p:cNvPr id="4" name="Hexagone 3"/>
            <p:cNvSpPr/>
            <p:nvPr>
              <p:custDataLst>
                <p:tags r:id="rId5"/>
              </p:custDataLst>
            </p:nvPr>
          </p:nvSpPr>
          <p:spPr>
            <a:xfrm>
              <a:off x="3055267" y="-209001"/>
              <a:ext cx="720081" cy="689174"/>
            </a:xfrm>
            <a:prstGeom prst="hexagon">
              <a:avLst/>
            </a:prstGeom>
            <a:noFill/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sz="1600"/>
            </a:p>
          </p:txBody>
        </p:sp>
      </p:grpSp>
      <p:sp>
        <p:nvSpPr>
          <p:cNvPr id="5" name="ZoneTexte 5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239844" y="6497211"/>
            <a:ext cx="15716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 sz="1400" dirty="0">
                <a:solidFill>
                  <a:srgbClr val="000000"/>
                </a:solidFill>
              </a:rPr>
              <a:t>Réf: p.42, ABBOTT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009FC46-8CDF-49F8-A3A6-766AD52CF2B2}"/>
              </a:ext>
            </a:extLst>
          </p:cNvPr>
          <p:cNvSpPr txBox="1"/>
          <p:nvPr/>
        </p:nvSpPr>
        <p:spPr>
          <a:xfrm>
            <a:off x="5244338" y="122890"/>
            <a:ext cx="2924006" cy="3659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778" dirty="0">
                <a:solidFill>
                  <a:schemeClr val="bg1"/>
                </a:solidFill>
              </a:rPr>
              <a:t>ÉLÉMENTS FIGURÉS DU SANG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CC03B87-95FA-4209-9B39-B9DE845FEAD3}"/>
              </a:ext>
            </a:extLst>
          </p:cNvPr>
          <p:cNvSpPr txBox="1"/>
          <p:nvPr/>
        </p:nvSpPr>
        <p:spPr>
          <a:xfrm>
            <a:off x="5847579" y="620688"/>
            <a:ext cx="294432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/>
              <a:t>A = Érythrocytes</a:t>
            </a:r>
          </a:p>
          <a:p>
            <a:r>
              <a:rPr lang="fr-CA" sz="1600" dirty="0"/>
              <a:t> </a:t>
            </a:r>
          </a:p>
          <a:p>
            <a:r>
              <a:rPr lang="fr-CA" sz="1600" dirty="0"/>
              <a:t>B = Grand lymphocytes avec granules azurophiles</a:t>
            </a:r>
          </a:p>
          <a:p>
            <a:endParaRPr lang="fr-CA" sz="1600" dirty="0"/>
          </a:p>
          <a:p>
            <a:r>
              <a:rPr lang="fr-CA" sz="1600" dirty="0"/>
              <a:t>C = Neutrophile segmenté</a:t>
            </a:r>
          </a:p>
          <a:p>
            <a:endParaRPr lang="fr-CA" sz="1600" dirty="0"/>
          </a:p>
          <a:p>
            <a:r>
              <a:rPr lang="fr-CA" sz="1600" dirty="0"/>
              <a:t>D = Éosinophile segmenté</a:t>
            </a:r>
          </a:p>
          <a:p>
            <a:br>
              <a:rPr lang="fr-CA" sz="1600" dirty="0"/>
            </a:br>
            <a:r>
              <a:rPr lang="fr-CA" sz="1600" dirty="0"/>
              <a:t>E = Neutrophile segmenté</a:t>
            </a:r>
          </a:p>
          <a:p>
            <a:endParaRPr lang="fr-CA" sz="1600" dirty="0"/>
          </a:p>
          <a:p>
            <a:r>
              <a:rPr lang="fr-CA" sz="1600" dirty="0"/>
              <a:t>F = Monocyte avec cytoplasme gris bleu</a:t>
            </a:r>
          </a:p>
          <a:p>
            <a:br>
              <a:rPr lang="fr-CA" sz="1600" dirty="0"/>
            </a:br>
            <a:r>
              <a:rPr lang="fr-CA" sz="1600" dirty="0"/>
              <a:t>G =   Plaquettes en amas</a:t>
            </a:r>
          </a:p>
          <a:p>
            <a:endParaRPr lang="fr-CA" sz="1600" dirty="0"/>
          </a:p>
          <a:p>
            <a:r>
              <a:rPr lang="fr-CA" sz="1600" dirty="0"/>
              <a:t>H = Lymphocyte</a:t>
            </a:r>
          </a:p>
          <a:p>
            <a:endParaRPr lang="fr-CA" sz="1600" dirty="0"/>
          </a:p>
          <a:p>
            <a:r>
              <a:rPr lang="fr-CA" sz="1600" dirty="0"/>
              <a:t>I = Neutrophile </a:t>
            </a:r>
            <a:r>
              <a:rPr lang="fr-CA" sz="1600" dirty="0" err="1"/>
              <a:t>stab</a:t>
            </a:r>
            <a:endParaRPr lang="fr-CA" sz="1600" dirty="0"/>
          </a:p>
          <a:p>
            <a:endParaRPr lang="fr-CA" sz="1600" dirty="0"/>
          </a:p>
          <a:p>
            <a:r>
              <a:rPr lang="fr-CA" sz="1600" dirty="0"/>
              <a:t>J = Basophile</a:t>
            </a:r>
          </a:p>
        </p:txBody>
      </p:sp>
      <p:sp>
        <p:nvSpPr>
          <p:cNvPr id="9" name="Hexagone 8">
            <a:extLst>
              <a:ext uri="{FF2B5EF4-FFF2-40B4-BE49-F238E27FC236}">
                <a16:creationId xmlns:a16="http://schemas.microsoft.com/office/drawing/2014/main" id="{8C26DFA0-24A9-46AB-8650-93EA392AEA9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847579" y="4030756"/>
            <a:ext cx="409806" cy="361249"/>
          </a:xfrm>
          <a:prstGeom prst="hexagon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75A4EE-4C48-40A2-9AD1-6E0699012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614" y="2335291"/>
            <a:ext cx="8898089" cy="434959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fr-CA" sz="2933" dirty="0"/>
              <a:t>La lymphe (du latin « </a:t>
            </a:r>
            <a:r>
              <a:rPr lang="fr-CA" sz="2933" dirty="0" err="1"/>
              <a:t>lympha</a:t>
            </a:r>
            <a:r>
              <a:rPr lang="fr-CA" sz="2933" dirty="0"/>
              <a:t> » qui signifie eau)</a:t>
            </a:r>
          </a:p>
          <a:p>
            <a:pPr algn="just" eaLnBrk="1" hangingPunct="1"/>
            <a:endParaRPr lang="fr-CA" sz="1067" dirty="0"/>
          </a:p>
          <a:p>
            <a:pPr lvl="1" algn="just" eaLnBrk="1" hangingPunct="1"/>
            <a:r>
              <a:rPr lang="fr-CA" sz="1956" dirty="0"/>
              <a:t>Définition : la lymphe est en quelque sorte du liquide interstitiel qui a quitté son milieu sous l’effet de la pression, de l’osmose ou de l’inflammation;</a:t>
            </a:r>
          </a:p>
          <a:p>
            <a:pPr marL="178818" lvl="1" indent="0" algn="just">
              <a:buNone/>
            </a:pPr>
            <a:endParaRPr lang="fr-CA" sz="889" dirty="0"/>
          </a:p>
          <a:p>
            <a:pPr lvl="1" algn="just" eaLnBrk="1" hangingPunct="1"/>
            <a:r>
              <a:rPr lang="fr-CA" sz="1956" dirty="0"/>
              <a:t>Composition : très rapprochée du plasma avec moins de protéines;</a:t>
            </a:r>
          </a:p>
          <a:p>
            <a:pPr marL="178818" lvl="1" indent="0" algn="just">
              <a:buNone/>
            </a:pPr>
            <a:endParaRPr lang="fr-CA" sz="889" dirty="0"/>
          </a:p>
          <a:p>
            <a:pPr lvl="1" algn="just" eaLnBrk="1" hangingPunct="1"/>
            <a:r>
              <a:rPr lang="fr-CA" sz="1956" dirty="0"/>
              <a:t>Rôles: récupérer le liquide et les protéines qui migrent vers le milieu interstitiel (environ 3 L/24 hres).</a:t>
            </a:r>
          </a:p>
          <a:p>
            <a:pPr algn="just"/>
            <a:endParaRPr lang="fr-C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178A594-52BC-4474-976E-6AFA967EB18A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967036" y="404664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</p:spTree>
    <p:extLst>
      <p:ext uri="{BB962C8B-B14F-4D97-AF65-F5344CB8AC3E}">
        <p14:creationId xmlns:p14="http://schemas.microsoft.com/office/powerpoint/2010/main" val="5897174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75A4EE-4C48-40A2-9AD1-6E0699012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2060848"/>
            <a:ext cx="8738291" cy="3941224"/>
          </a:xfrm>
        </p:spPr>
        <p:txBody>
          <a:bodyPr>
            <a:normAutofit/>
          </a:bodyPr>
          <a:lstStyle/>
          <a:p>
            <a:pPr marL="178818" lvl="1" indent="0" algn="just">
              <a:buNone/>
            </a:pPr>
            <a:r>
              <a:rPr lang="fr-CA" sz="2800" dirty="0"/>
              <a:t>La lymphe (suite)</a:t>
            </a:r>
          </a:p>
          <a:p>
            <a:pPr marL="178818" lvl="1" indent="0" algn="just">
              <a:buNone/>
            </a:pPr>
            <a:endParaRPr lang="fr-CA" sz="2400" dirty="0"/>
          </a:p>
          <a:p>
            <a:pPr lvl="1" algn="just" eaLnBrk="1" hangingPunct="1"/>
            <a:r>
              <a:rPr lang="fr-CA" sz="2400" dirty="0"/>
              <a:t>Circulation : circuit semi-fermé, unidirectionnel, qui débute près des capillaires sanguins et se termine en déversant son contenu dans </a:t>
            </a:r>
            <a:r>
              <a:rPr lang="fr-CA" sz="2400" u="sng" dirty="0"/>
              <a:t>les veines subclavières droite et gauche</a:t>
            </a:r>
            <a:r>
              <a:rPr lang="fr-CA" sz="2400" dirty="0"/>
              <a:t>.</a:t>
            </a:r>
          </a:p>
          <a:p>
            <a:pPr marL="178818" lvl="1" indent="0" algn="just">
              <a:buNone/>
            </a:pPr>
            <a:endParaRPr lang="fr-CA" sz="2400" dirty="0"/>
          </a:p>
          <a:p>
            <a:pPr lvl="1" algn="just" eaLnBrk="1" hangingPunct="1"/>
            <a:r>
              <a:rPr lang="fr-CA" sz="2400" dirty="0"/>
              <a:t>Mouvement de la lymphe : similaire aux veines, principalement par contractions musculaires et action de valvules.</a:t>
            </a:r>
          </a:p>
          <a:p>
            <a:pPr algn="just"/>
            <a:endParaRPr lang="fr-CA" sz="24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178A594-52BC-4474-976E-6AFA967EB18A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967036" y="404664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</p:spTree>
    <p:extLst>
      <p:ext uri="{BB962C8B-B14F-4D97-AF65-F5344CB8AC3E}">
        <p14:creationId xmlns:p14="http://schemas.microsoft.com/office/powerpoint/2010/main" val="4066324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75A4EE-4C48-40A2-9AD1-6E0699012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64" y="1961377"/>
            <a:ext cx="8776067" cy="4031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89" dirty="0"/>
              <a:t>Organes du système lymphatique</a:t>
            </a:r>
          </a:p>
          <a:p>
            <a:pPr eaLnBrk="1" hangingPunct="1"/>
            <a:endParaRPr lang="fr-CA" sz="100" dirty="0"/>
          </a:p>
          <a:p>
            <a:pPr lvl="1" eaLnBrk="1" hangingPunct="1"/>
            <a:r>
              <a:rPr lang="fr-CA" sz="1956" dirty="0"/>
              <a:t>Les ganglions lymphatiques (nœuds lymphatiques)</a:t>
            </a:r>
          </a:p>
          <a:p>
            <a:pPr marL="341380" lvl="2" indent="0">
              <a:buNone/>
            </a:pPr>
            <a:r>
              <a:rPr lang="fr-CA" sz="1956" dirty="0"/>
              <a:t>	</a:t>
            </a:r>
            <a:r>
              <a:rPr lang="fr-CA" sz="1956" dirty="0">
                <a:sym typeface="Wingdings" panose="05000000000000000000" pitchFamily="2" charset="2"/>
              </a:rPr>
              <a:t> ils </a:t>
            </a:r>
            <a:r>
              <a:rPr lang="fr-CA" sz="1956" dirty="0"/>
              <a:t>filtrent la lymphe; ils possèdent des vaisseaux lymphatiques afférents  	  	(entrée) et efférents (sortie).</a:t>
            </a:r>
          </a:p>
          <a:p>
            <a:pPr marL="341380" lvl="2" indent="0">
              <a:buNone/>
            </a:pPr>
            <a:endParaRPr lang="fr-CA" dirty="0"/>
          </a:p>
          <a:p>
            <a:pPr lvl="1" eaLnBrk="1" hangingPunct="1"/>
            <a:r>
              <a:rPr lang="fr-CA" sz="1956" dirty="0"/>
              <a:t>Les amygdales (tonsilles)*</a:t>
            </a:r>
          </a:p>
          <a:p>
            <a:pPr lvl="1" eaLnBrk="1" hangingPunct="1"/>
            <a:r>
              <a:rPr lang="fr-CA" sz="1956" dirty="0"/>
              <a:t>Le thymus*</a:t>
            </a:r>
          </a:p>
          <a:p>
            <a:pPr lvl="1" eaLnBrk="1" hangingPunct="1"/>
            <a:r>
              <a:rPr lang="fr-CA" sz="1956" dirty="0"/>
              <a:t>La rate *</a:t>
            </a:r>
          </a:p>
          <a:p>
            <a:pPr marL="178818" lvl="1" indent="0">
              <a:buNone/>
            </a:pPr>
            <a:endParaRPr lang="fr-CA" sz="1956" dirty="0">
              <a:solidFill>
                <a:srgbClr val="FF0000"/>
              </a:solidFill>
            </a:endParaRPr>
          </a:p>
          <a:p>
            <a:pPr marL="341380" lvl="2" indent="0">
              <a:buNone/>
            </a:pPr>
            <a:r>
              <a:rPr lang="fr-CA" sz="1956" dirty="0"/>
              <a:t>* Ils ont uniquement des vaisseaux </a:t>
            </a:r>
          </a:p>
          <a:p>
            <a:pPr marL="341380" lvl="2" indent="0">
              <a:buNone/>
            </a:pPr>
            <a:r>
              <a:rPr lang="fr-CA" sz="1956" dirty="0"/>
              <a:t>lymphatiques efférents (sortie)</a:t>
            </a:r>
          </a:p>
          <a:p>
            <a:pPr marL="178818" lvl="1" indent="0">
              <a:buNone/>
            </a:pPr>
            <a:endParaRPr lang="fr-CA" sz="1956" dirty="0">
              <a:solidFill>
                <a:srgbClr val="FF0000"/>
              </a:solidFill>
            </a:endParaRPr>
          </a:p>
          <a:p>
            <a:endParaRPr lang="fr-C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178A594-52BC-4474-976E-6AFA967EB18A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935097" y="404664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Système circulatoire</a:t>
            </a:r>
            <a:r>
              <a:rPr lang="fr-CA" sz="4000" b="1" cap="all" dirty="0"/>
              <a:t> </a:t>
            </a:r>
            <a:endParaRPr lang="fr-FR" sz="1400" b="1" cap="all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A1E58B9-4F02-42A0-9D26-B0649F7D0F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03" t="5814" r="8642" b="4073"/>
          <a:stretch/>
        </p:blipFill>
        <p:spPr>
          <a:xfrm>
            <a:off x="5133022" y="3437878"/>
            <a:ext cx="5107776" cy="258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59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23A66-4005-144C-8750-61533CA41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8EC6A2-CD8F-AFCC-C748-DDD712302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830" y="286605"/>
            <a:ext cx="8486775" cy="145075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CA" sz="3600" b="1" cap="all" dirty="0"/>
              <a:t>Lectures obligatoires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9F3D5D7-B9E2-91E3-8466-A7B67D3D6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000" kern="0" dirty="0"/>
              <a:t>Hématologie de L’Italien, Lord Dubé</a:t>
            </a:r>
          </a:p>
          <a:p>
            <a:r>
              <a:rPr lang="fr-CA" kern="0" dirty="0"/>
              <a:t>Chapitre 1, Le sang (Pages 3 à 10)</a:t>
            </a:r>
            <a:endParaRPr lang="fr-CA" sz="2000" kern="0" dirty="0"/>
          </a:p>
          <a:p>
            <a:pPr eaLnBrk="1" hangingPunct="1"/>
            <a:endParaRPr lang="fr-CA" b="1" dirty="0"/>
          </a:p>
          <a:p>
            <a:pPr eaLnBrk="1" hangingPunct="1"/>
            <a:r>
              <a:rPr lang="fr-CA" b="1" dirty="0"/>
              <a:t>Vocabulaire utilisé en hématologie </a:t>
            </a:r>
            <a:r>
              <a:rPr lang="fr-CA" dirty="0"/>
              <a:t>	</a:t>
            </a:r>
          </a:p>
          <a:p>
            <a:r>
              <a:rPr lang="fr-CA" dirty="0"/>
              <a:t>Exercices sur les préfixes et suffixes</a:t>
            </a:r>
          </a:p>
          <a:p>
            <a:r>
              <a:rPr lang="fr-CA" dirty="0"/>
              <a:t>Pages 9 et 10</a:t>
            </a:r>
          </a:p>
          <a:p>
            <a:endParaRPr lang="fr-CA" dirty="0"/>
          </a:p>
          <a:p>
            <a:pPr marL="0" indent="0">
              <a:buNone/>
            </a:pPr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49932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BAF123-6BE1-4303-AA89-7EDF6BAE6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A" sz="3600" b="1" cap="all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6F0DCB-AACA-4F1D-97F7-94FCC7FD7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513" y="2423605"/>
            <a:ext cx="8229600" cy="4124765"/>
          </a:xfrm>
        </p:spPr>
        <p:txBody>
          <a:bodyPr/>
          <a:lstStyle/>
          <a:p>
            <a:r>
              <a:rPr lang="fr-CA" dirty="0"/>
              <a:t>Qu’est-ce que l’hématologie?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A" dirty="0"/>
              <a:t>L’étude du sang.</a:t>
            </a:r>
          </a:p>
          <a:p>
            <a:endParaRPr lang="fr-CA" dirty="0"/>
          </a:p>
          <a:p>
            <a:r>
              <a:rPr lang="fr-CA" dirty="0"/>
              <a:t>Quelle est l’utilité de l’hématologie?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A" dirty="0"/>
              <a:t>Confirmer le diagnostic suggéré par l’examen clinique, ou au contraire l’exclure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A" dirty="0"/>
              <a:t>Détecter un désordre insoupçonné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A" dirty="0"/>
              <a:t>Suivre les effets d’un traitement et l’évolution d’une maladie</a:t>
            </a:r>
          </a:p>
        </p:txBody>
      </p:sp>
    </p:spTree>
    <p:extLst>
      <p:ext uri="{BB962C8B-B14F-4D97-AF65-F5344CB8AC3E}">
        <p14:creationId xmlns:p14="http://schemas.microsoft.com/office/powerpoint/2010/main" val="412223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D09586-8FDA-4308-8955-E1F37F0CC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665" y="1988840"/>
            <a:ext cx="8877670" cy="3931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A" sz="2400" b="1" dirty="0"/>
              <a:t>Objectifs du cours</a:t>
            </a:r>
          </a:p>
          <a:p>
            <a:pPr marL="235659" indent="-235659" algn="just"/>
            <a:r>
              <a:rPr lang="fr-CA" dirty="0"/>
              <a:t>Cycle de vie des cellules sanguines (fabrication </a:t>
            </a:r>
            <a:r>
              <a:rPr lang="fr-CA" dirty="0">
                <a:sym typeface="Wingdings" panose="05000000000000000000" pitchFamily="2" charset="2"/>
              </a:rPr>
              <a:t> </a:t>
            </a:r>
            <a:r>
              <a:rPr lang="fr-CA" dirty="0"/>
              <a:t>élimination ou recyclage);</a:t>
            </a:r>
          </a:p>
          <a:p>
            <a:pPr marL="235659" indent="-235659" algn="just"/>
            <a:r>
              <a:rPr lang="fr-CA" dirty="0"/>
              <a:t>Variations morphologiques observées aux différents stades de développement normal;</a:t>
            </a:r>
          </a:p>
          <a:p>
            <a:pPr marL="235659" indent="-235659" algn="just"/>
            <a:r>
              <a:rPr lang="fr-CA" dirty="0"/>
              <a:t>Valeurs normales pour chaque paramètre quantitatif qui caractérise le sang normal;</a:t>
            </a:r>
          </a:p>
          <a:p>
            <a:pPr marL="235659" indent="-235659" algn="just"/>
            <a:endParaRPr lang="fr-CA" dirty="0"/>
          </a:p>
          <a:p>
            <a:endParaRPr lang="fr-CA" sz="28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71A23EF-C762-46B1-B87E-D9F5E78CD6E3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79713" y="404664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Introduction</a:t>
            </a:r>
            <a:endParaRPr lang="fr-FR" sz="1400" b="1" cap="all" dirty="0"/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02F00324-C8AC-49FA-8598-89BD7CC04DB0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95699" y="6425077"/>
            <a:ext cx="15716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 sz="1400" dirty="0">
                <a:solidFill>
                  <a:srgbClr val="000000"/>
                </a:solidFill>
              </a:rPr>
              <a:t>Réf: p.3-5</a:t>
            </a:r>
          </a:p>
        </p:txBody>
      </p:sp>
    </p:spTree>
    <p:extLst>
      <p:ext uri="{BB962C8B-B14F-4D97-AF65-F5344CB8AC3E}">
        <p14:creationId xmlns:p14="http://schemas.microsoft.com/office/powerpoint/2010/main" val="228878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8B536-9CA8-C508-0D57-7C1DCACE1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1D7CB1-9005-C05F-E819-A4C5B8C7C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665" y="1988840"/>
            <a:ext cx="8877670" cy="3931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A" sz="2400" b="1" dirty="0"/>
              <a:t>Objectifs du cours (suite)</a:t>
            </a:r>
          </a:p>
          <a:p>
            <a:pPr marL="235659" indent="-235659" algn="just"/>
            <a:r>
              <a:rPr lang="fr-CA" dirty="0"/>
              <a:t>Développement d’habiletés permettant l’exécution efficace et sécuritaire des techniques hématologiques;</a:t>
            </a:r>
          </a:p>
          <a:p>
            <a:pPr marL="235659" indent="-235659" algn="just"/>
            <a:r>
              <a:rPr lang="fr-CA" dirty="0"/>
              <a:t>Apprendre l’utilisation d’un microscope, de l’équipement spécialisé, d’un compteur cellulaire automatisé et à identifier les différents éléments figurés du sang;</a:t>
            </a:r>
          </a:p>
          <a:p>
            <a:pPr marL="235659" indent="-235659" algn="just"/>
            <a:r>
              <a:rPr lang="fr-CA" dirty="0"/>
              <a:t>Comprendre toutes les étapes des processus d’analyse couramment appliqués en hématologie.</a:t>
            </a:r>
          </a:p>
          <a:p>
            <a:pPr marL="235659" indent="-235659" algn="just"/>
            <a:endParaRPr lang="fr-CA" dirty="0"/>
          </a:p>
          <a:p>
            <a:endParaRPr lang="fr-CA" sz="28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5AE987B-EB11-5169-EB9E-311BCB99EF2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79713" y="404664"/>
            <a:ext cx="7543800" cy="12883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Introduction</a:t>
            </a:r>
            <a:endParaRPr lang="fr-FR" sz="1400" b="1" cap="all" dirty="0"/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2DA19E07-2C14-407D-0AB9-57D50B082B13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95699" y="6425077"/>
            <a:ext cx="15716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 sz="1400" dirty="0">
                <a:solidFill>
                  <a:srgbClr val="000000"/>
                </a:solidFill>
              </a:rPr>
              <a:t>Réf: p.3-5</a:t>
            </a:r>
          </a:p>
        </p:txBody>
      </p:sp>
    </p:spTree>
    <p:extLst>
      <p:ext uri="{BB962C8B-B14F-4D97-AF65-F5344CB8AC3E}">
        <p14:creationId xmlns:p14="http://schemas.microsoft.com/office/powerpoint/2010/main" val="2632869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5028" y="836712"/>
            <a:ext cx="8229600" cy="8969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Introduction</a:t>
            </a:r>
            <a:endParaRPr lang="fr-FR" sz="1400" b="1" cap="all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767727" y="2417051"/>
            <a:ext cx="8751546" cy="464513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fr-CA" sz="1956" dirty="0"/>
              <a:t>Le terme « hématologie » provient des mots grecs « </a:t>
            </a:r>
            <a:r>
              <a:rPr lang="fr-CA" sz="1956" b="1" dirty="0" err="1">
                <a:solidFill>
                  <a:srgbClr val="C00000"/>
                </a:solidFill>
              </a:rPr>
              <a:t>Haima</a:t>
            </a:r>
            <a:r>
              <a:rPr lang="fr-CA" sz="1956" dirty="0"/>
              <a:t> » qui signifie </a:t>
            </a:r>
            <a:r>
              <a:rPr lang="fr-CA" sz="1956" b="1" dirty="0">
                <a:solidFill>
                  <a:srgbClr val="C00000"/>
                </a:solidFill>
              </a:rPr>
              <a:t>sang</a:t>
            </a:r>
            <a:r>
              <a:rPr lang="fr-CA" sz="1956" dirty="0"/>
              <a:t> et « </a:t>
            </a:r>
            <a:r>
              <a:rPr lang="fr-CA" sz="1956" b="1" dirty="0">
                <a:solidFill>
                  <a:srgbClr val="0070C0"/>
                </a:solidFill>
              </a:rPr>
              <a:t>logos</a:t>
            </a:r>
            <a:r>
              <a:rPr lang="fr-CA" sz="1956" dirty="0"/>
              <a:t> » qui signifie étude ou </a:t>
            </a:r>
            <a:r>
              <a:rPr lang="fr-CA" sz="1956" b="1" dirty="0">
                <a:solidFill>
                  <a:srgbClr val="0070C0"/>
                </a:solidFill>
              </a:rPr>
              <a:t>science</a:t>
            </a:r>
            <a:r>
              <a:rPr lang="fr-CA" sz="1956" dirty="0"/>
              <a:t>.</a:t>
            </a:r>
          </a:p>
          <a:p>
            <a:pPr algn="just" eaLnBrk="1" hangingPunct="1"/>
            <a:endParaRPr lang="fr-CA" sz="889" dirty="0"/>
          </a:p>
          <a:p>
            <a:pPr lvl="1" algn="just" eaLnBrk="1" hangingPunct="1"/>
            <a:r>
              <a:rPr lang="fr-CA" sz="1956" dirty="0"/>
              <a:t>L’hématologie est donc la science du sang ou bien l’étude du sang.</a:t>
            </a:r>
          </a:p>
          <a:p>
            <a:pPr algn="just" eaLnBrk="1" hangingPunct="1"/>
            <a:endParaRPr lang="fr-CA" sz="889" dirty="0"/>
          </a:p>
          <a:p>
            <a:pPr algn="just" eaLnBrk="1" hangingPunct="1"/>
            <a:r>
              <a:rPr lang="fr-CA" sz="1956" dirty="0"/>
              <a:t>Le volet </a:t>
            </a:r>
            <a:r>
              <a:rPr lang="fr-CA" sz="1956" b="1" dirty="0"/>
              <a:t>Hématologie fondamentale </a:t>
            </a:r>
            <a:r>
              <a:rPr lang="fr-CA" sz="1956" dirty="0"/>
              <a:t>du cours vise l’apprentissage des techniques de base utilisées en hématologie. </a:t>
            </a:r>
          </a:p>
          <a:p>
            <a:pPr algn="just" eaLnBrk="1" hangingPunct="1"/>
            <a:endParaRPr lang="fr-CA" sz="889" dirty="0"/>
          </a:p>
          <a:p>
            <a:pPr algn="just" eaLnBrk="1" hangingPunct="1"/>
            <a:r>
              <a:rPr lang="fr-CA" sz="1956" dirty="0"/>
              <a:t>L’étudiant deviendra apte à réaliser et à interpréter correctement des hémogrammes normaux.</a:t>
            </a:r>
          </a:p>
        </p:txBody>
      </p:sp>
      <p:sp>
        <p:nvSpPr>
          <p:cNvPr id="20484" name="ZoneTexte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034879" y="6444229"/>
            <a:ext cx="15716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 sz="1400" dirty="0">
                <a:solidFill>
                  <a:srgbClr val="000000"/>
                </a:solidFill>
              </a:rPr>
              <a:t>Réf: p.3, L’Italien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D09586-8FDA-4308-8955-E1F37F0CC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028" y="1836774"/>
            <a:ext cx="8653280" cy="423060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5000"/>
              </a:lnSpc>
              <a:buNone/>
            </a:pPr>
            <a:r>
              <a:rPr lang="fr-CA" sz="3000" b="1" dirty="0"/>
              <a:t>Historique</a:t>
            </a:r>
          </a:p>
          <a:p>
            <a:pPr lvl="1" algn="just" eaLnBrk="1" hangingPunct="1">
              <a:lnSpc>
                <a:spcPct val="105000"/>
              </a:lnSpc>
            </a:pPr>
            <a:r>
              <a:rPr lang="fr-CA" sz="2133" dirty="0"/>
              <a:t>Les premières autopsies de sujets atteints de leucémie ont été faites en 1840.</a:t>
            </a:r>
          </a:p>
          <a:p>
            <a:pPr marL="178818" lvl="1" indent="0" algn="just">
              <a:lnSpc>
                <a:spcPct val="105000"/>
              </a:lnSpc>
              <a:buNone/>
            </a:pPr>
            <a:endParaRPr lang="fr-CA" sz="800" dirty="0"/>
          </a:p>
          <a:p>
            <a:pPr lvl="1" algn="just">
              <a:lnSpc>
                <a:spcPct val="105000"/>
              </a:lnSpc>
            </a:pPr>
            <a:r>
              <a:rPr lang="fr-CA" sz="2200" dirty="0"/>
              <a:t>Au milieu du 19e siècle, les plaquettes furent découvertes :</a:t>
            </a:r>
          </a:p>
          <a:p>
            <a:pPr lvl="2" algn="just">
              <a:lnSpc>
                <a:spcPct val="105000"/>
              </a:lnSpc>
            </a:pPr>
            <a:r>
              <a:rPr lang="fr-CA" sz="2000" dirty="0"/>
              <a:t>Elles avaient longtemps été perçues comme des poussières.</a:t>
            </a:r>
          </a:p>
          <a:p>
            <a:pPr lvl="1" algn="just">
              <a:lnSpc>
                <a:spcPct val="105000"/>
              </a:lnSpc>
            </a:pPr>
            <a:endParaRPr lang="fr-CA" sz="2200" dirty="0"/>
          </a:p>
          <a:p>
            <a:pPr lvl="1" algn="just">
              <a:lnSpc>
                <a:spcPct val="105000"/>
              </a:lnSpc>
            </a:pPr>
            <a:r>
              <a:rPr lang="fr-CA" sz="2200" dirty="0"/>
              <a:t>Un peu plus tard, on établit le lien entre les PLT et les hémorragies.</a:t>
            </a:r>
          </a:p>
          <a:p>
            <a:pPr lvl="1" algn="just">
              <a:lnSpc>
                <a:spcPct val="105000"/>
              </a:lnSpc>
            </a:pPr>
            <a:endParaRPr lang="fr-CA" sz="2200" dirty="0"/>
          </a:p>
          <a:p>
            <a:pPr lvl="1" algn="just">
              <a:lnSpc>
                <a:spcPct val="105000"/>
              </a:lnSpc>
            </a:pPr>
            <a:r>
              <a:rPr lang="fr-CA" sz="2200" dirty="0"/>
              <a:t>En 1870, on démontre que la moelle osseuse est la source des cellules sanguines et que la leucémie est une maladie de la moelle osseuse.</a:t>
            </a:r>
          </a:p>
          <a:p>
            <a:pPr lvl="1" algn="just">
              <a:lnSpc>
                <a:spcPct val="105000"/>
              </a:lnSpc>
            </a:pPr>
            <a:endParaRPr lang="fr-CA" sz="2200" dirty="0"/>
          </a:p>
          <a:p>
            <a:pPr lvl="1" algn="just">
              <a:lnSpc>
                <a:spcPct val="105000"/>
              </a:lnSpc>
            </a:pPr>
            <a:r>
              <a:rPr lang="fr-CA" sz="2200" dirty="0"/>
              <a:t>Prix Nobel de 1930 : Découverte du système ABO.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71A23EF-C762-46B1-B87E-D9F5E78CD6E3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5028" y="684087"/>
            <a:ext cx="7543800" cy="98242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Introduction</a:t>
            </a:r>
            <a:r>
              <a:rPr lang="fr-CA" sz="3600" b="1" cap="all" dirty="0">
                <a:solidFill>
                  <a:srgbClr val="C00000"/>
                </a:solidFill>
              </a:rPr>
              <a:t>   </a:t>
            </a:r>
            <a:endParaRPr lang="fr-FR" sz="1400" b="1" cap="all" dirty="0">
              <a:solidFill>
                <a:srgbClr val="C00000"/>
              </a:solidFill>
            </a:endParaRPr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02F00324-C8AC-49FA-8598-89BD7CC04DB0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24677" y="6407906"/>
            <a:ext cx="15716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 sz="1400" dirty="0">
                <a:solidFill>
                  <a:srgbClr val="000000"/>
                </a:solidFill>
              </a:rPr>
              <a:t>Réf: p.3-5</a:t>
            </a:r>
          </a:p>
        </p:txBody>
      </p:sp>
    </p:spTree>
    <p:extLst>
      <p:ext uri="{BB962C8B-B14F-4D97-AF65-F5344CB8AC3E}">
        <p14:creationId xmlns:p14="http://schemas.microsoft.com/office/powerpoint/2010/main" val="2003549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D09586-8FDA-4308-8955-E1F37F0CC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178" y="1934591"/>
            <a:ext cx="8639519" cy="43365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CA" sz="4000" dirty="0"/>
              <a:t>Rôles d’un laboratoire d’hématologie 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S"/>
            </a:pPr>
            <a:r>
              <a:rPr lang="fr-CA" sz="3200" dirty="0"/>
              <a:t> Confirmer ou exclure le diagnostic suggéré par l’examen clinique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S"/>
            </a:pPr>
            <a:r>
              <a:rPr lang="fr-CA" sz="3200" dirty="0"/>
              <a:t> Détecter un désordre insoupçonné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S"/>
            </a:pPr>
            <a:r>
              <a:rPr lang="fr-CA" sz="3200" dirty="0"/>
              <a:t> Suivre les effets d’un traitement et l’évolution de la maladie</a:t>
            </a:r>
          </a:p>
          <a:p>
            <a:pPr eaLnBrk="1" hangingPunct="1">
              <a:lnSpc>
                <a:spcPct val="90000"/>
              </a:lnSpc>
            </a:pPr>
            <a:endParaRPr lang="fr-CA" sz="3200" dirty="0"/>
          </a:p>
          <a:p>
            <a:pPr marL="349250" lvl="1" indent="0">
              <a:buNone/>
            </a:pPr>
            <a:r>
              <a:rPr lang="fr-CA" sz="3200" dirty="0"/>
              <a:t>L’examen de base (formule sanguine complète ou FSC) :</a:t>
            </a:r>
          </a:p>
          <a:p>
            <a:pPr marL="0" indent="0">
              <a:buNone/>
            </a:pPr>
            <a:endParaRPr lang="fr-CA" sz="100" dirty="0"/>
          </a:p>
          <a:p>
            <a:pPr lvl="2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fr-CA" sz="2900" dirty="0"/>
              <a:t>Détermination de l’hématocrite</a:t>
            </a:r>
          </a:p>
          <a:p>
            <a:pPr lvl="2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fr-CA" sz="2900" dirty="0"/>
              <a:t>Dosage de l’hémoglobine</a:t>
            </a:r>
          </a:p>
          <a:p>
            <a:pPr lvl="2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fr-CA" sz="2900" dirty="0"/>
              <a:t>Numération des GR, GB et PLT</a:t>
            </a:r>
          </a:p>
          <a:p>
            <a:pPr lvl="2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fr-CA" sz="2900" dirty="0"/>
              <a:t>Formule différentielle</a:t>
            </a:r>
          </a:p>
          <a:p>
            <a:pPr lvl="2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fr-CA" sz="2900" dirty="0"/>
              <a:t>Étude du frottis : morpho GR, GB et PLT</a:t>
            </a:r>
            <a:endParaRPr lang="fr-CA" sz="32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71A23EF-C762-46B1-B87E-D9F5E78CD6E3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5028" y="719291"/>
            <a:ext cx="7543800" cy="97216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CA" sz="3600" b="1" cap="all" dirty="0"/>
              <a:t>Introduction</a:t>
            </a:r>
            <a:r>
              <a:rPr lang="fr-CA" sz="3600" b="1" cap="all" dirty="0">
                <a:solidFill>
                  <a:srgbClr val="C00000"/>
                </a:solidFill>
              </a:rPr>
              <a:t>   </a:t>
            </a:r>
            <a:endParaRPr lang="fr-FR" sz="1400" b="1" cap="all" dirty="0">
              <a:solidFill>
                <a:srgbClr val="C00000"/>
              </a:solidFill>
            </a:endParaRPr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02F00324-C8AC-49FA-8598-89BD7CC04DB0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444035" y="6453336"/>
            <a:ext cx="15716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 sz="1400" dirty="0">
                <a:solidFill>
                  <a:srgbClr val="000000"/>
                </a:solidFill>
              </a:rPr>
              <a:t>Réf: p.3-5</a:t>
            </a:r>
          </a:p>
        </p:txBody>
      </p:sp>
    </p:spTree>
    <p:extLst>
      <p:ext uri="{BB962C8B-B14F-4D97-AF65-F5344CB8AC3E}">
        <p14:creationId xmlns:p14="http://schemas.microsoft.com/office/powerpoint/2010/main" val="32953805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3ef7de-1ef7-491f-9aae-e0962053c733">
      <Terms xmlns="http://schemas.microsoft.com/office/infopath/2007/PartnerControls"/>
    </lcf76f155ced4ddcb4097134ff3c332f>
    <TaxCatchAll xmlns="ac443fea-8077-4df0-97f6-0cfd2b7b835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8D5FC27827CC42A00F1668BD9BFBC6" ma:contentTypeVersion="17" ma:contentTypeDescription="Crée un document." ma:contentTypeScope="" ma:versionID="f2420da60c9e3ada5ac4f8e6c13bc5b9">
  <xsd:schema xmlns:xsd="http://www.w3.org/2001/XMLSchema" xmlns:xs="http://www.w3.org/2001/XMLSchema" xmlns:p="http://schemas.microsoft.com/office/2006/metadata/properties" xmlns:ns2="dd3ef7de-1ef7-491f-9aae-e0962053c733" xmlns:ns3="ac443fea-8077-4df0-97f6-0cfd2b7b8355" targetNamespace="http://schemas.microsoft.com/office/2006/metadata/properties" ma:root="true" ma:fieldsID="acb3a9945df50da4dbb902b259513606" ns2:_="" ns3:_="">
    <xsd:import namespace="dd3ef7de-1ef7-491f-9aae-e0962053c733"/>
    <xsd:import namespace="ac443fea-8077-4df0-97f6-0cfd2b7b83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3ef7de-1ef7-491f-9aae-e0962053c7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4ee7099c-c430-4f29-be0f-2cf3fe7682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43fea-8077-4df0-97f6-0cfd2b7b835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9c63009-8343-464d-b21a-d25f1af3103a}" ma:internalName="TaxCatchAll" ma:showField="CatchAllData" ma:web="ac443fea-8077-4df0-97f6-0cfd2b7b83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8651B5-9281-457C-9016-CE949B081C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306700-137B-4AA3-AE50-1F22A221B7F7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ab38c433-c8fd-4c9e-aea4-368fbdd35f99"/>
    <ds:schemaRef ds:uri="d8db86ea-cc0b-454d-a067-4998589184bf"/>
    <ds:schemaRef ds:uri="http://www.w3.org/XML/1998/namespace"/>
    <ds:schemaRef ds:uri="dd3ef7de-1ef7-491f-9aae-e0962053c733"/>
    <ds:schemaRef ds:uri="ac443fea-8077-4df0-97f6-0cfd2b7b8355"/>
  </ds:schemaRefs>
</ds:datastoreItem>
</file>

<file path=customXml/itemProps3.xml><?xml version="1.0" encoding="utf-8"?>
<ds:datastoreItem xmlns:ds="http://schemas.openxmlformats.org/officeDocument/2006/customXml" ds:itemID="{F94673DE-D5A8-42EC-BA8B-E1FC34A2EE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3ef7de-1ef7-491f-9aae-e0962053c733"/>
    <ds:schemaRef ds:uri="ac443fea-8077-4df0-97f6-0cfd2b7b83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71567</TotalTime>
  <Words>1237</Words>
  <Application>Microsoft Office PowerPoint</Application>
  <PresentationFormat>Diapositives 35 mm</PresentationFormat>
  <Paragraphs>221</Paragraphs>
  <Slides>25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Open Sans</vt:lpstr>
      <vt:lpstr>Wingdings</vt:lpstr>
      <vt:lpstr>Rétrospective</vt:lpstr>
      <vt:lpstr>HÉMATOLOGIE FONDAMENTALE</vt:lpstr>
      <vt:lpstr>Cours 6</vt:lpstr>
      <vt:lpstr>Lectures obligatoires</vt:lpstr>
      <vt:lpstr>Introduction</vt:lpstr>
      <vt:lpstr>Introduction</vt:lpstr>
      <vt:lpstr>Introduction</vt:lpstr>
      <vt:lpstr>Introduction</vt:lpstr>
      <vt:lpstr>Introduction   </vt:lpstr>
      <vt:lpstr>Introduction   </vt:lpstr>
      <vt:lpstr>Système circulatoire </vt:lpstr>
      <vt:lpstr>Système circulatoire </vt:lpstr>
      <vt:lpstr>Système circulatoire </vt:lpstr>
      <vt:lpstr>Système circulatoire </vt:lpstr>
      <vt:lpstr>Système circulatoire </vt:lpstr>
      <vt:lpstr>Système circulatoire </vt:lpstr>
      <vt:lpstr>Présentation PowerPoint</vt:lpstr>
      <vt:lpstr>Présentation PowerPoint</vt:lpstr>
      <vt:lpstr>Présentation PowerPoint</vt:lpstr>
      <vt:lpstr>Système circulatoire </vt:lpstr>
      <vt:lpstr>Présentation PowerPoint</vt:lpstr>
      <vt:lpstr>Présentation PowerPoint</vt:lpstr>
      <vt:lpstr>Présentation PowerPoint</vt:lpstr>
      <vt:lpstr>Système circulatoire </vt:lpstr>
      <vt:lpstr>Système circulatoire </vt:lpstr>
      <vt:lpstr>Système circulatoire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Lachance, Jean-François</dc:creator>
  <cp:lastModifiedBy>Lachance, Jean-François</cp:lastModifiedBy>
  <cp:revision>146</cp:revision>
  <cp:lastPrinted>2024-12-21T03:08:54Z</cp:lastPrinted>
  <dcterms:created xsi:type="dcterms:W3CDTF">1601-01-01T00:00:00Z</dcterms:created>
  <dcterms:modified xsi:type="dcterms:W3CDTF">2026-01-30T13:12:00Z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0x0101002D8D5FC27827CC42A00F1668BD9BFBC6</vt:lpwstr>
  </property>
  <property fmtid="{D5CDD505-2E9C-101B-9397-08002B2CF9AE}" pid="3" name="MediaServiceImageTags">
    <vt:lpwstr/>
  </property>
</Properties>
</file>