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comments/modernComment_33C_7A614A0.xml" ContentType="application/vnd.ms-powerpoint.comments+xml"/>
  <Override PartName="/ppt/tags/tag55.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69" r:id="rId5"/>
    <p:sldId id="256" r:id="rId6"/>
    <p:sldId id="292" r:id="rId7"/>
    <p:sldId id="290" r:id="rId8"/>
    <p:sldId id="831" r:id="rId9"/>
    <p:sldId id="299" r:id="rId10"/>
    <p:sldId id="270" r:id="rId11"/>
    <p:sldId id="271" r:id="rId12"/>
    <p:sldId id="664" r:id="rId13"/>
    <p:sldId id="280" r:id="rId14"/>
    <p:sldId id="272" r:id="rId15"/>
    <p:sldId id="658" r:id="rId16"/>
    <p:sldId id="659" r:id="rId17"/>
    <p:sldId id="660" r:id="rId18"/>
    <p:sldId id="661" r:id="rId19"/>
    <p:sldId id="662" r:id="rId20"/>
    <p:sldId id="663" r:id="rId21"/>
    <p:sldId id="665" r:id="rId22"/>
    <p:sldId id="286" r:id="rId23"/>
    <p:sldId id="667" r:id="rId24"/>
    <p:sldId id="288" r:id="rId25"/>
    <p:sldId id="828" r:id="rId26"/>
    <p:sldId id="668" r:id="rId27"/>
    <p:sldId id="669" r:id="rId28"/>
    <p:sldId id="670" r:id="rId29"/>
    <p:sldId id="671" r:id="rId30"/>
    <p:sldId id="829" r:id="rId31"/>
    <p:sldId id="830" r:id="rId32"/>
    <p:sldId id="835" r:id="rId33"/>
    <p:sldId id="836" r:id="rId34"/>
    <p:sldId id="837" r:id="rId35"/>
    <p:sldId id="838" r:id="rId36"/>
    <p:sldId id="839" r:id="rId37"/>
    <p:sldId id="841" r:id="rId38"/>
    <p:sldId id="840" r:id="rId39"/>
    <p:sldId id="842" r:id="rId40"/>
    <p:sldId id="843" r:id="rId41"/>
    <p:sldId id="84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744E28-BE46-076B-8838-356F7DD4E02D}" name="Durand, Véronique" initials="DV" userId="S::Veronique.Durand@cegepsherbrooke.qc.ca::2908d784-617d-4711-89f3-06e1f0e109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3F511-775D-463A-B0EA-A9E2DE2C7E6B}" v="99" dt="2024-01-10T16:16:53.09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4" autoAdjust="0"/>
  </p:normalViewPr>
  <p:slideViewPr>
    <p:cSldViewPr snapToGrid="0" snapToObjects="1">
      <p:cViewPr varScale="1">
        <p:scale>
          <a:sx n="108" d="100"/>
          <a:sy n="108" d="100"/>
        </p:scale>
        <p:origin x="16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hance, Jean-François" userId="a9b952b2-b526-4af2-807d-c1b6655d9e27" providerId="ADAL" clId="{5DD3F511-775D-463A-B0EA-A9E2DE2C7E6B}"/>
    <pc:docChg chg="undo custSel addSld delSld modSld">
      <pc:chgData name="Lachance, Jean-François" userId="a9b952b2-b526-4af2-807d-c1b6655d9e27" providerId="ADAL" clId="{5DD3F511-775D-463A-B0EA-A9E2DE2C7E6B}" dt="2024-01-10T16:16:53.092" v="310"/>
      <pc:docMkLst>
        <pc:docMk/>
      </pc:docMkLst>
      <pc:sldChg chg="modSp mod">
        <pc:chgData name="Lachance, Jean-François" userId="a9b952b2-b526-4af2-807d-c1b6655d9e27" providerId="ADAL" clId="{5DD3F511-775D-463A-B0EA-A9E2DE2C7E6B}" dt="2024-01-09T16:09:51.680" v="1" actId="20577"/>
        <pc:sldMkLst>
          <pc:docMk/>
          <pc:sldMk cId="0" sldId="256"/>
        </pc:sldMkLst>
        <pc:spChg chg="mod">
          <ac:chgData name="Lachance, Jean-François" userId="a9b952b2-b526-4af2-807d-c1b6655d9e27" providerId="ADAL" clId="{5DD3F511-775D-463A-B0EA-A9E2DE2C7E6B}" dt="2024-01-09T16:09:51.680" v="1" actId="20577"/>
          <ac:spMkLst>
            <pc:docMk/>
            <pc:sldMk cId="0" sldId="256"/>
            <ac:spMk id="3075" creationId="{00000000-0000-0000-0000-000000000000}"/>
          </ac:spMkLst>
        </pc:spChg>
      </pc:sldChg>
      <pc:sldChg chg="modAnim">
        <pc:chgData name="Lachance, Jean-François" userId="a9b952b2-b526-4af2-807d-c1b6655d9e27" providerId="ADAL" clId="{5DD3F511-775D-463A-B0EA-A9E2DE2C7E6B}" dt="2024-01-10T16:02:43.861" v="229"/>
        <pc:sldMkLst>
          <pc:docMk/>
          <pc:sldMk cId="0" sldId="272"/>
        </pc:sldMkLst>
      </pc:sldChg>
      <pc:sldChg chg="del">
        <pc:chgData name="Lachance, Jean-François" userId="a9b952b2-b526-4af2-807d-c1b6655d9e27" providerId="ADAL" clId="{5DD3F511-775D-463A-B0EA-A9E2DE2C7E6B}" dt="2024-01-09T18:16:15.440" v="187" actId="2696"/>
        <pc:sldMkLst>
          <pc:docMk/>
          <pc:sldMk cId="2943963950" sldId="280"/>
        </pc:sldMkLst>
      </pc:sldChg>
      <pc:sldChg chg="modAnim">
        <pc:chgData name="Lachance, Jean-François" userId="a9b952b2-b526-4af2-807d-c1b6655d9e27" providerId="ADAL" clId="{5DD3F511-775D-463A-B0EA-A9E2DE2C7E6B}" dt="2024-01-10T16:07:30.834" v="266"/>
        <pc:sldMkLst>
          <pc:docMk/>
          <pc:sldMk cId="0" sldId="286"/>
        </pc:sldMkLst>
      </pc:sldChg>
      <pc:sldChg chg="addSp modSp modAnim">
        <pc:chgData name="Lachance, Jean-François" userId="a9b952b2-b526-4af2-807d-c1b6655d9e27" providerId="ADAL" clId="{5DD3F511-775D-463A-B0EA-A9E2DE2C7E6B}" dt="2024-01-10T16:07:47.516" v="269"/>
        <pc:sldMkLst>
          <pc:docMk/>
          <pc:sldMk cId="0" sldId="288"/>
        </pc:sldMkLst>
        <pc:spChg chg="add mod">
          <ac:chgData name="Lachance, Jean-François" userId="a9b952b2-b526-4af2-807d-c1b6655d9e27" providerId="ADAL" clId="{5DD3F511-775D-463A-B0EA-A9E2DE2C7E6B}" dt="2024-01-10T15:45:19.342" v="217"/>
          <ac:spMkLst>
            <pc:docMk/>
            <pc:sldMk cId="0" sldId="288"/>
            <ac:spMk id="4" creationId="{C51FC432-BC96-4F12-AE9D-403741CE1CBA}"/>
          </ac:spMkLst>
        </pc:spChg>
      </pc:sldChg>
      <pc:sldChg chg="modSp mod">
        <pc:chgData name="Lachance, Jean-François" userId="a9b952b2-b526-4af2-807d-c1b6655d9e27" providerId="ADAL" clId="{5DD3F511-775D-463A-B0EA-A9E2DE2C7E6B}" dt="2024-01-09T16:11:51.460" v="27" actId="207"/>
        <pc:sldMkLst>
          <pc:docMk/>
          <pc:sldMk cId="0" sldId="292"/>
        </pc:sldMkLst>
        <pc:spChg chg="mod">
          <ac:chgData name="Lachance, Jean-François" userId="a9b952b2-b526-4af2-807d-c1b6655d9e27" providerId="ADAL" clId="{5DD3F511-775D-463A-B0EA-A9E2DE2C7E6B}" dt="2024-01-09T16:11:51.460" v="27" actId="207"/>
          <ac:spMkLst>
            <pc:docMk/>
            <pc:sldMk cId="0" sldId="292"/>
            <ac:spMk id="4099" creationId="{00000000-0000-0000-0000-000000000000}"/>
          </ac:spMkLst>
        </pc:spChg>
      </pc:sldChg>
      <pc:sldChg chg="modSp del mod">
        <pc:chgData name="Lachance, Jean-François" userId="a9b952b2-b526-4af2-807d-c1b6655d9e27" providerId="ADAL" clId="{5DD3F511-775D-463A-B0EA-A9E2DE2C7E6B}" dt="2024-01-09T16:19:58.039" v="67" actId="2696"/>
        <pc:sldMkLst>
          <pc:docMk/>
          <pc:sldMk cId="0" sldId="295"/>
        </pc:sldMkLst>
        <pc:spChg chg="mod">
          <ac:chgData name="Lachance, Jean-François" userId="a9b952b2-b526-4af2-807d-c1b6655d9e27" providerId="ADAL" clId="{5DD3F511-775D-463A-B0EA-A9E2DE2C7E6B}" dt="2024-01-09T16:18:39.433" v="64" actId="207"/>
          <ac:spMkLst>
            <pc:docMk/>
            <pc:sldMk cId="0" sldId="295"/>
            <ac:spMk id="75778" creationId="{00000000-0000-0000-0000-000000000000}"/>
          </ac:spMkLst>
        </pc:spChg>
      </pc:sldChg>
      <pc:sldChg chg="addSp delSp modSp mod">
        <pc:chgData name="Lachance, Jean-François" userId="a9b952b2-b526-4af2-807d-c1b6655d9e27" providerId="ADAL" clId="{5DD3F511-775D-463A-B0EA-A9E2DE2C7E6B}" dt="2024-01-09T16:15:09.314" v="43" actId="14100"/>
        <pc:sldMkLst>
          <pc:docMk/>
          <pc:sldMk cId="0" sldId="299"/>
        </pc:sldMkLst>
        <pc:spChg chg="del mod">
          <ac:chgData name="Lachance, Jean-François" userId="a9b952b2-b526-4af2-807d-c1b6655d9e27" providerId="ADAL" clId="{5DD3F511-775D-463A-B0EA-A9E2DE2C7E6B}" dt="2024-01-09T16:14:07.247" v="30" actId="478"/>
          <ac:spMkLst>
            <pc:docMk/>
            <pc:sldMk cId="0" sldId="299"/>
            <ac:spMk id="14" creationId="{B3EFE510-8126-4752-9617-B0DEFE0AA598}"/>
          </ac:spMkLst>
        </pc:spChg>
        <pc:graphicFrameChg chg="add del mod modGraphic">
          <ac:chgData name="Lachance, Jean-François" userId="a9b952b2-b526-4af2-807d-c1b6655d9e27" providerId="ADAL" clId="{5DD3F511-775D-463A-B0EA-A9E2DE2C7E6B}" dt="2024-01-09T16:14:52.009" v="40" actId="478"/>
          <ac:graphicFrameMkLst>
            <pc:docMk/>
            <pc:sldMk cId="0" sldId="299"/>
            <ac:graphicFrameMk id="2" creationId="{2D7CB2FA-FD74-4268-AE46-E5A2638630E2}"/>
          </ac:graphicFrameMkLst>
        </pc:graphicFrameChg>
        <pc:graphicFrameChg chg="add mod modGraphic">
          <ac:chgData name="Lachance, Jean-François" userId="a9b952b2-b526-4af2-807d-c1b6655d9e27" providerId="ADAL" clId="{5DD3F511-775D-463A-B0EA-A9E2DE2C7E6B}" dt="2024-01-09T16:15:09.314" v="43" actId="14100"/>
          <ac:graphicFrameMkLst>
            <pc:docMk/>
            <pc:sldMk cId="0" sldId="299"/>
            <ac:graphicFrameMk id="8" creationId="{AF989DBE-D9FB-4A3F-AB74-AFE6C06F9258}"/>
          </ac:graphicFrameMkLst>
        </pc:graphicFrameChg>
        <pc:cxnChg chg="del">
          <ac:chgData name="Lachance, Jean-François" userId="a9b952b2-b526-4af2-807d-c1b6655d9e27" providerId="ADAL" clId="{5DD3F511-775D-463A-B0EA-A9E2DE2C7E6B}" dt="2024-01-09T16:14:12.911" v="32" actId="478"/>
          <ac:cxnSpMkLst>
            <pc:docMk/>
            <pc:sldMk cId="0" sldId="299"/>
            <ac:cxnSpMk id="3" creationId="{E67E15B3-1879-84BC-E4F9-B3C324779DB4}"/>
          </ac:cxnSpMkLst>
        </pc:cxnChg>
        <pc:cxnChg chg="del">
          <ac:chgData name="Lachance, Jean-François" userId="a9b952b2-b526-4af2-807d-c1b6655d9e27" providerId="ADAL" clId="{5DD3F511-775D-463A-B0EA-A9E2DE2C7E6B}" dt="2024-01-09T16:14:13.882" v="33" actId="478"/>
          <ac:cxnSpMkLst>
            <pc:docMk/>
            <pc:sldMk cId="0" sldId="299"/>
            <ac:cxnSpMk id="4" creationId="{C8207727-BF72-CE17-6790-892EBAC7AA25}"/>
          </ac:cxnSpMkLst>
        </pc:cxnChg>
        <pc:cxnChg chg="del">
          <ac:chgData name="Lachance, Jean-François" userId="a9b952b2-b526-4af2-807d-c1b6655d9e27" providerId="ADAL" clId="{5DD3F511-775D-463A-B0EA-A9E2DE2C7E6B}" dt="2024-01-09T16:14:14.984" v="34" actId="478"/>
          <ac:cxnSpMkLst>
            <pc:docMk/>
            <pc:sldMk cId="0" sldId="299"/>
            <ac:cxnSpMk id="5" creationId="{CBAAE8C8-9035-628A-7BC8-F34922531BB7}"/>
          </ac:cxnSpMkLst>
        </pc:cxnChg>
        <pc:cxnChg chg="del">
          <ac:chgData name="Lachance, Jean-François" userId="a9b952b2-b526-4af2-807d-c1b6655d9e27" providerId="ADAL" clId="{5DD3F511-775D-463A-B0EA-A9E2DE2C7E6B}" dt="2024-01-09T16:14:11.751" v="31" actId="478"/>
          <ac:cxnSpMkLst>
            <pc:docMk/>
            <pc:sldMk cId="0" sldId="299"/>
            <ac:cxnSpMk id="6" creationId="{0E2AA4B1-1E82-4A47-0ED2-EBC125EBDCB6}"/>
          </ac:cxnSpMkLst>
        </pc:cxnChg>
        <pc:cxnChg chg="del">
          <ac:chgData name="Lachance, Jean-François" userId="a9b952b2-b526-4af2-807d-c1b6655d9e27" providerId="ADAL" clId="{5DD3F511-775D-463A-B0EA-A9E2DE2C7E6B}" dt="2024-01-09T16:14:16.186" v="35" actId="478"/>
          <ac:cxnSpMkLst>
            <pc:docMk/>
            <pc:sldMk cId="0" sldId="299"/>
            <ac:cxnSpMk id="7" creationId="{E5F724DD-5FB4-F0AD-E749-9B8FEAA614A9}"/>
          </ac:cxnSpMkLst>
        </pc:cxnChg>
      </pc:sldChg>
      <pc:sldChg chg="del">
        <pc:chgData name="Lachance, Jean-François" userId="a9b952b2-b526-4af2-807d-c1b6655d9e27" providerId="ADAL" clId="{5DD3F511-775D-463A-B0EA-A9E2DE2C7E6B}" dt="2024-01-09T16:13:35.985" v="28" actId="2696"/>
        <pc:sldMkLst>
          <pc:docMk/>
          <pc:sldMk cId="0" sldId="314"/>
        </pc:sldMkLst>
      </pc:sldChg>
      <pc:sldChg chg="del">
        <pc:chgData name="Lachance, Jean-François" userId="a9b952b2-b526-4af2-807d-c1b6655d9e27" providerId="ADAL" clId="{5DD3F511-775D-463A-B0EA-A9E2DE2C7E6B}" dt="2024-01-09T16:19:58.039" v="67" actId="2696"/>
        <pc:sldMkLst>
          <pc:docMk/>
          <pc:sldMk cId="0" sldId="322"/>
        </pc:sldMkLst>
      </pc:sldChg>
      <pc:sldChg chg="del">
        <pc:chgData name="Lachance, Jean-François" userId="a9b952b2-b526-4af2-807d-c1b6655d9e27" providerId="ADAL" clId="{5DD3F511-775D-463A-B0EA-A9E2DE2C7E6B}" dt="2024-01-09T16:19:58.039" v="67" actId="2696"/>
        <pc:sldMkLst>
          <pc:docMk/>
          <pc:sldMk cId="0" sldId="325"/>
        </pc:sldMkLst>
      </pc:sldChg>
      <pc:sldChg chg="del">
        <pc:chgData name="Lachance, Jean-François" userId="a9b952b2-b526-4af2-807d-c1b6655d9e27" providerId="ADAL" clId="{5DD3F511-775D-463A-B0EA-A9E2DE2C7E6B}" dt="2024-01-09T16:19:58.039" v="67" actId="2696"/>
        <pc:sldMkLst>
          <pc:docMk/>
          <pc:sldMk cId="0" sldId="346"/>
        </pc:sldMkLst>
      </pc:sldChg>
      <pc:sldChg chg="modAnim">
        <pc:chgData name="Lachance, Jean-François" userId="a9b952b2-b526-4af2-807d-c1b6655d9e27" providerId="ADAL" clId="{5DD3F511-775D-463A-B0EA-A9E2DE2C7E6B}" dt="2024-01-10T16:02:57.872" v="230"/>
        <pc:sldMkLst>
          <pc:docMk/>
          <pc:sldMk cId="0" sldId="658"/>
        </pc:sldMkLst>
      </pc:sldChg>
      <pc:sldChg chg="modAnim">
        <pc:chgData name="Lachance, Jean-François" userId="a9b952b2-b526-4af2-807d-c1b6655d9e27" providerId="ADAL" clId="{5DD3F511-775D-463A-B0EA-A9E2DE2C7E6B}" dt="2024-01-10T16:13:08.748" v="288"/>
        <pc:sldMkLst>
          <pc:docMk/>
          <pc:sldMk cId="0" sldId="659"/>
        </pc:sldMkLst>
      </pc:sldChg>
      <pc:sldChg chg="addSp modSp mod modAnim">
        <pc:chgData name="Lachance, Jean-François" userId="a9b952b2-b526-4af2-807d-c1b6655d9e27" providerId="ADAL" clId="{5DD3F511-775D-463A-B0EA-A9E2DE2C7E6B}" dt="2024-01-10T16:13:04.892" v="286"/>
        <pc:sldMkLst>
          <pc:docMk/>
          <pc:sldMk cId="0" sldId="660"/>
        </pc:sldMkLst>
        <pc:spChg chg="add mod">
          <ac:chgData name="Lachance, Jean-François" userId="a9b952b2-b526-4af2-807d-c1b6655d9e27" providerId="ADAL" clId="{5DD3F511-775D-463A-B0EA-A9E2DE2C7E6B}" dt="2024-01-10T15:38:18.474" v="191" actId="688"/>
          <ac:spMkLst>
            <pc:docMk/>
            <pc:sldMk cId="0" sldId="660"/>
            <ac:spMk id="2" creationId="{7001C54F-26F3-48B3-AE17-98575704A6B1}"/>
          </ac:spMkLst>
        </pc:spChg>
        <pc:spChg chg="mod">
          <ac:chgData name="Lachance, Jean-François" userId="a9b952b2-b526-4af2-807d-c1b6655d9e27" providerId="ADAL" clId="{5DD3F511-775D-463A-B0EA-A9E2DE2C7E6B}" dt="2024-01-10T15:38:45.105" v="192" actId="20577"/>
          <ac:spMkLst>
            <pc:docMk/>
            <pc:sldMk cId="0" sldId="660"/>
            <ac:spMk id="3" creationId="{00000000-0000-0000-0000-000000000000}"/>
          </ac:spMkLst>
        </pc:spChg>
      </pc:sldChg>
      <pc:sldChg chg="modSp mod modAnim">
        <pc:chgData name="Lachance, Jean-François" userId="a9b952b2-b526-4af2-807d-c1b6655d9e27" providerId="ADAL" clId="{5DD3F511-775D-463A-B0EA-A9E2DE2C7E6B}" dt="2024-01-10T16:13:24.826" v="289"/>
        <pc:sldMkLst>
          <pc:docMk/>
          <pc:sldMk cId="0" sldId="661"/>
        </pc:sldMkLst>
        <pc:spChg chg="mod">
          <ac:chgData name="Lachance, Jean-François" userId="a9b952b2-b526-4af2-807d-c1b6655d9e27" providerId="ADAL" clId="{5DD3F511-775D-463A-B0EA-A9E2DE2C7E6B}" dt="2024-01-10T16:06:37.711" v="260" actId="1076"/>
          <ac:spMkLst>
            <pc:docMk/>
            <pc:sldMk cId="0" sldId="661"/>
            <ac:spMk id="3" creationId="{00000000-0000-0000-0000-000000000000}"/>
          </ac:spMkLst>
        </pc:spChg>
        <pc:spChg chg="mod">
          <ac:chgData name="Lachance, Jean-François" userId="a9b952b2-b526-4af2-807d-c1b6655d9e27" providerId="ADAL" clId="{5DD3F511-775D-463A-B0EA-A9E2DE2C7E6B}" dt="2024-01-10T15:39:12.690" v="203" actId="115"/>
          <ac:spMkLst>
            <pc:docMk/>
            <pc:sldMk cId="0" sldId="661"/>
            <ac:spMk id="5" creationId="{00000000-0000-0000-0000-000000000000}"/>
          </ac:spMkLst>
        </pc:spChg>
        <pc:spChg chg="mod">
          <ac:chgData name="Lachance, Jean-François" userId="a9b952b2-b526-4af2-807d-c1b6655d9e27" providerId="ADAL" clId="{5DD3F511-775D-463A-B0EA-A9E2DE2C7E6B}" dt="2024-01-10T15:37:57.825" v="189"/>
          <ac:spMkLst>
            <pc:docMk/>
            <pc:sldMk cId="0" sldId="661"/>
            <ac:spMk id="6" creationId="{CD810F96-8A99-4B0A-A244-77F54E975E11}"/>
          </ac:spMkLst>
        </pc:spChg>
      </pc:sldChg>
      <pc:sldChg chg="addSp modSp mod modAnim">
        <pc:chgData name="Lachance, Jean-François" userId="a9b952b2-b526-4af2-807d-c1b6655d9e27" providerId="ADAL" clId="{5DD3F511-775D-463A-B0EA-A9E2DE2C7E6B}" dt="2024-01-10T16:07:13.143" v="264"/>
        <pc:sldMkLst>
          <pc:docMk/>
          <pc:sldMk cId="0" sldId="663"/>
        </pc:sldMkLst>
        <pc:spChg chg="add mod">
          <ac:chgData name="Lachance, Jean-François" userId="a9b952b2-b526-4af2-807d-c1b6655d9e27" providerId="ADAL" clId="{5DD3F511-775D-463A-B0EA-A9E2DE2C7E6B}" dt="2024-01-10T15:41:36.617" v="216" actId="207"/>
          <ac:spMkLst>
            <pc:docMk/>
            <pc:sldMk cId="0" sldId="663"/>
            <ac:spMk id="2" creationId="{BB1BC563-5AB7-443C-86AA-A5642A037343}"/>
          </ac:spMkLst>
        </pc:spChg>
      </pc:sldChg>
      <pc:sldChg chg="add modAnim">
        <pc:chgData name="Lachance, Jean-François" userId="a9b952b2-b526-4af2-807d-c1b6655d9e27" providerId="ADAL" clId="{5DD3F511-775D-463A-B0EA-A9E2DE2C7E6B}" dt="2024-01-10T16:02:00.225" v="225"/>
        <pc:sldMkLst>
          <pc:docMk/>
          <pc:sldMk cId="1181380330" sldId="664"/>
        </pc:sldMkLst>
      </pc:sldChg>
      <pc:sldChg chg="modAnim">
        <pc:chgData name="Lachance, Jean-François" userId="a9b952b2-b526-4af2-807d-c1b6655d9e27" providerId="ADAL" clId="{5DD3F511-775D-463A-B0EA-A9E2DE2C7E6B}" dt="2024-01-10T16:07:39.044" v="268"/>
        <pc:sldMkLst>
          <pc:docMk/>
          <pc:sldMk cId="0" sldId="667"/>
        </pc:sldMkLst>
      </pc:sldChg>
      <pc:sldChg chg="modAnim">
        <pc:chgData name="Lachance, Jean-François" userId="a9b952b2-b526-4af2-807d-c1b6655d9e27" providerId="ADAL" clId="{5DD3F511-775D-463A-B0EA-A9E2DE2C7E6B}" dt="2024-01-10T16:15:46.219" v="299"/>
        <pc:sldMkLst>
          <pc:docMk/>
          <pc:sldMk cId="0" sldId="668"/>
        </pc:sldMkLst>
      </pc:sldChg>
      <pc:sldChg chg="modAnim">
        <pc:chgData name="Lachance, Jean-François" userId="a9b952b2-b526-4af2-807d-c1b6655d9e27" providerId="ADAL" clId="{5DD3F511-775D-463A-B0EA-A9E2DE2C7E6B}" dt="2024-01-10T16:16:09.627" v="302"/>
        <pc:sldMkLst>
          <pc:docMk/>
          <pc:sldMk cId="0" sldId="669"/>
        </pc:sldMkLst>
      </pc:sldChg>
      <pc:sldChg chg="modAnim">
        <pc:chgData name="Lachance, Jean-François" userId="a9b952b2-b526-4af2-807d-c1b6655d9e27" providerId="ADAL" clId="{5DD3F511-775D-463A-B0EA-A9E2DE2C7E6B}" dt="2024-01-10T16:16:29.383" v="306"/>
        <pc:sldMkLst>
          <pc:docMk/>
          <pc:sldMk cId="0" sldId="670"/>
        </pc:sldMkLst>
      </pc:sldChg>
      <pc:sldChg chg="modAnim">
        <pc:chgData name="Lachance, Jean-François" userId="a9b952b2-b526-4af2-807d-c1b6655d9e27" providerId="ADAL" clId="{5DD3F511-775D-463A-B0EA-A9E2DE2C7E6B}" dt="2024-01-10T16:16:37.118" v="307"/>
        <pc:sldMkLst>
          <pc:docMk/>
          <pc:sldMk cId="0" sldId="671"/>
        </pc:sldMkLst>
      </pc:sldChg>
      <pc:sldChg chg="modSp del mod">
        <pc:chgData name="Lachance, Jean-François" userId="a9b952b2-b526-4af2-807d-c1b6655d9e27" providerId="ADAL" clId="{5DD3F511-775D-463A-B0EA-A9E2DE2C7E6B}" dt="2024-01-09T16:19:58.039" v="67" actId="2696"/>
        <pc:sldMkLst>
          <pc:docMk/>
          <pc:sldMk cId="257146726" sldId="750"/>
        </pc:sldMkLst>
        <pc:spChg chg="mod">
          <ac:chgData name="Lachance, Jean-François" userId="a9b952b2-b526-4af2-807d-c1b6655d9e27" providerId="ADAL" clId="{5DD3F511-775D-463A-B0EA-A9E2DE2C7E6B}" dt="2024-01-09T16:18:41.638" v="66" actId="14100"/>
          <ac:spMkLst>
            <pc:docMk/>
            <pc:sldMk cId="257146726" sldId="750"/>
            <ac:spMk id="4" creationId="{656260B8-76ED-416E-852B-7C0D13ED5E9D}"/>
          </ac:spMkLst>
        </pc:spChg>
      </pc:sldChg>
      <pc:sldChg chg="del">
        <pc:chgData name="Lachance, Jean-François" userId="a9b952b2-b526-4af2-807d-c1b6655d9e27" providerId="ADAL" clId="{5DD3F511-775D-463A-B0EA-A9E2DE2C7E6B}" dt="2024-01-09T16:19:58.039" v="67" actId="2696"/>
        <pc:sldMkLst>
          <pc:docMk/>
          <pc:sldMk cId="2288781615" sldId="753"/>
        </pc:sldMkLst>
      </pc:sldChg>
      <pc:sldChg chg="modSp del mod">
        <pc:chgData name="Lachance, Jean-François" userId="a9b952b2-b526-4af2-807d-c1b6655d9e27" providerId="ADAL" clId="{5DD3F511-775D-463A-B0EA-A9E2DE2C7E6B}" dt="2024-01-09T16:19:58.039" v="67" actId="2696"/>
        <pc:sldMkLst>
          <pc:docMk/>
          <pc:sldMk cId="2003549116" sldId="754"/>
        </pc:sldMkLst>
        <pc:spChg chg="mod">
          <ac:chgData name="Lachance, Jean-François" userId="a9b952b2-b526-4af2-807d-c1b6655d9e27" providerId="ADAL" clId="{5DD3F511-775D-463A-B0EA-A9E2DE2C7E6B}" dt="2024-01-09T16:18:36.963" v="63" actId="207"/>
          <ac:spMkLst>
            <pc:docMk/>
            <pc:sldMk cId="2003549116" sldId="754"/>
            <ac:spMk id="4" creationId="{B71A23EF-C762-46B1-B87E-D9F5E78CD6E3}"/>
          </ac:spMkLst>
        </pc:spChg>
      </pc:sldChg>
      <pc:sldChg chg="modSp del mod">
        <pc:chgData name="Lachance, Jean-François" userId="a9b952b2-b526-4af2-807d-c1b6655d9e27" providerId="ADAL" clId="{5DD3F511-775D-463A-B0EA-A9E2DE2C7E6B}" dt="2024-01-09T16:19:58.039" v="67" actId="2696"/>
        <pc:sldMkLst>
          <pc:docMk/>
          <pc:sldMk cId="3295380586" sldId="755"/>
        </pc:sldMkLst>
        <pc:spChg chg="mod">
          <ac:chgData name="Lachance, Jean-François" userId="a9b952b2-b526-4af2-807d-c1b6655d9e27" providerId="ADAL" clId="{5DD3F511-775D-463A-B0EA-A9E2DE2C7E6B}" dt="2024-01-09T16:18:36.395" v="62" actId="207"/>
          <ac:spMkLst>
            <pc:docMk/>
            <pc:sldMk cId="3295380586" sldId="755"/>
            <ac:spMk id="4" creationId="{B71A23EF-C762-46B1-B87E-D9F5E78CD6E3}"/>
          </ac:spMkLst>
        </pc:spChg>
      </pc:sldChg>
      <pc:sldChg chg="modSp del mod">
        <pc:chgData name="Lachance, Jean-François" userId="a9b952b2-b526-4af2-807d-c1b6655d9e27" providerId="ADAL" clId="{5DD3F511-775D-463A-B0EA-A9E2DE2C7E6B}" dt="2024-01-09T16:19:58.039" v="67" actId="2696"/>
        <pc:sldMkLst>
          <pc:docMk/>
          <pc:sldMk cId="2030122767" sldId="756"/>
        </pc:sldMkLst>
        <pc:spChg chg="mod">
          <ac:chgData name="Lachance, Jean-François" userId="a9b952b2-b526-4af2-807d-c1b6655d9e27" providerId="ADAL" clId="{5DD3F511-775D-463A-B0EA-A9E2DE2C7E6B}" dt="2024-01-09T16:18:35.876" v="61" actId="207"/>
          <ac:spMkLst>
            <pc:docMk/>
            <pc:sldMk cId="2030122767" sldId="756"/>
            <ac:spMk id="4" creationId="{E151C62E-F8B7-49B3-ACA1-A2B1C08E7415}"/>
          </ac:spMkLst>
        </pc:spChg>
      </pc:sldChg>
      <pc:sldChg chg="modSp del mod">
        <pc:chgData name="Lachance, Jean-François" userId="a9b952b2-b526-4af2-807d-c1b6655d9e27" providerId="ADAL" clId="{5DD3F511-775D-463A-B0EA-A9E2DE2C7E6B}" dt="2024-01-09T16:19:58.039" v="67" actId="2696"/>
        <pc:sldMkLst>
          <pc:docMk/>
          <pc:sldMk cId="2087887091" sldId="757"/>
        </pc:sldMkLst>
        <pc:spChg chg="mod">
          <ac:chgData name="Lachance, Jean-François" userId="a9b952b2-b526-4af2-807d-c1b6655d9e27" providerId="ADAL" clId="{5DD3F511-775D-463A-B0EA-A9E2DE2C7E6B}" dt="2024-01-09T16:18:40.589" v="65" actId="14100"/>
          <ac:spMkLst>
            <pc:docMk/>
            <pc:sldMk cId="2087887091" sldId="757"/>
            <ac:spMk id="3" creationId="{5083AF22-BF60-4E74-B793-AA0BCE6EBD1D}"/>
          </ac:spMkLst>
        </pc:spChg>
        <pc:spChg chg="mod">
          <ac:chgData name="Lachance, Jean-François" userId="a9b952b2-b526-4af2-807d-c1b6655d9e27" providerId="ADAL" clId="{5DD3F511-775D-463A-B0EA-A9E2DE2C7E6B}" dt="2024-01-09T16:18:34.821" v="59" actId="207"/>
          <ac:spMkLst>
            <pc:docMk/>
            <pc:sldMk cId="2087887091" sldId="757"/>
            <ac:spMk id="4" creationId="{96AFD9B1-7EFF-48F5-858D-32DFD848CAEF}"/>
          </ac:spMkLst>
        </pc:spChg>
      </pc:sldChg>
      <pc:sldChg chg="modSp del mod">
        <pc:chgData name="Lachance, Jean-François" userId="a9b952b2-b526-4af2-807d-c1b6655d9e27" providerId="ADAL" clId="{5DD3F511-775D-463A-B0EA-A9E2DE2C7E6B}" dt="2024-01-09T16:19:58.039" v="67" actId="2696"/>
        <pc:sldMkLst>
          <pc:docMk/>
          <pc:sldMk cId="2524972065" sldId="758"/>
        </pc:sldMkLst>
        <pc:spChg chg="mod">
          <ac:chgData name="Lachance, Jean-François" userId="a9b952b2-b526-4af2-807d-c1b6655d9e27" providerId="ADAL" clId="{5DD3F511-775D-463A-B0EA-A9E2DE2C7E6B}" dt="2024-01-09T16:18:34.257" v="58" actId="207"/>
          <ac:spMkLst>
            <pc:docMk/>
            <pc:sldMk cId="2524972065" sldId="758"/>
            <ac:spMk id="4" creationId="{9475A18D-CB21-46A4-85A5-1D3ED63A2EB1}"/>
          </ac:spMkLst>
        </pc:spChg>
      </pc:sldChg>
      <pc:sldChg chg="del">
        <pc:chgData name="Lachance, Jean-François" userId="a9b952b2-b526-4af2-807d-c1b6655d9e27" providerId="ADAL" clId="{5DD3F511-775D-463A-B0EA-A9E2DE2C7E6B}" dt="2024-01-09T16:19:58.039" v="67" actId="2696"/>
        <pc:sldMkLst>
          <pc:docMk/>
          <pc:sldMk cId="2468406501" sldId="759"/>
        </pc:sldMkLst>
      </pc:sldChg>
      <pc:sldChg chg="modSp del mod">
        <pc:chgData name="Lachance, Jean-François" userId="a9b952b2-b526-4af2-807d-c1b6655d9e27" providerId="ADAL" clId="{5DD3F511-775D-463A-B0EA-A9E2DE2C7E6B}" dt="2024-01-09T16:19:58.039" v="67" actId="2696"/>
        <pc:sldMkLst>
          <pc:docMk/>
          <pc:sldMk cId="412986146" sldId="760"/>
        </pc:sldMkLst>
        <pc:spChg chg="mod">
          <ac:chgData name="Lachance, Jean-François" userId="a9b952b2-b526-4af2-807d-c1b6655d9e27" providerId="ADAL" clId="{5DD3F511-775D-463A-B0EA-A9E2DE2C7E6B}" dt="2024-01-09T16:18:35.376" v="60" actId="207"/>
          <ac:spMkLst>
            <pc:docMk/>
            <pc:sldMk cId="412986146" sldId="760"/>
            <ac:spMk id="4" creationId="{E151C62E-F8B7-49B3-ACA1-A2B1C08E7415}"/>
          </ac:spMkLst>
        </pc:spChg>
      </pc:sldChg>
      <pc:sldChg chg="del">
        <pc:chgData name="Lachance, Jean-François" userId="a9b952b2-b526-4af2-807d-c1b6655d9e27" providerId="ADAL" clId="{5DD3F511-775D-463A-B0EA-A9E2DE2C7E6B}" dt="2024-01-09T16:19:58.039" v="67" actId="2696"/>
        <pc:sldMkLst>
          <pc:docMk/>
          <pc:sldMk cId="1436298996" sldId="761"/>
        </pc:sldMkLst>
      </pc:sldChg>
      <pc:sldChg chg="del">
        <pc:chgData name="Lachance, Jean-François" userId="a9b952b2-b526-4af2-807d-c1b6655d9e27" providerId="ADAL" clId="{5DD3F511-775D-463A-B0EA-A9E2DE2C7E6B}" dt="2024-01-09T16:19:58.039" v="67" actId="2696"/>
        <pc:sldMkLst>
          <pc:docMk/>
          <pc:sldMk cId="608659412" sldId="762"/>
        </pc:sldMkLst>
      </pc:sldChg>
      <pc:sldChg chg="del">
        <pc:chgData name="Lachance, Jean-François" userId="a9b952b2-b526-4af2-807d-c1b6655d9e27" providerId="ADAL" clId="{5DD3F511-775D-463A-B0EA-A9E2DE2C7E6B}" dt="2024-01-09T16:19:58.039" v="67" actId="2696"/>
        <pc:sldMkLst>
          <pc:docMk/>
          <pc:sldMk cId="589717409" sldId="763"/>
        </pc:sldMkLst>
      </pc:sldChg>
      <pc:sldChg chg="del">
        <pc:chgData name="Lachance, Jean-François" userId="a9b952b2-b526-4af2-807d-c1b6655d9e27" providerId="ADAL" clId="{5DD3F511-775D-463A-B0EA-A9E2DE2C7E6B}" dt="2024-01-09T16:19:58.039" v="67" actId="2696"/>
        <pc:sldMkLst>
          <pc:docMk/>
          <pc:sldMk cId="3755859337" sldId="768"/>
        </pc:sldMkLst>
      </pc:sldChg>
      <pc:sldChg chg="del">
        <pc:chgData name="Lachance, Jean-François" userId="a9b952b2-b526-4af2-807d-c1b6655d9e27" providerId="ADAL" clId="{5DD3F511-775D-463A-B0EA-A9E2DE2C7E6B}" dt="2024-01-09T16:19:58.039" v="67" actId="2696"/>
        <pc:sldMkLst>
          <pc:docMk/>
          <pc:sldMk cId="4066324318" sldId="769"/>
        </pc:sldMkLst>
      </pc:sldChg>
      <pc:sldChg chg="del">
        <pc:chgData name="Lachance, Jean-François" userId="a9b952b2-b526-4af2-807d-c1b6655d9e27" providerId="ADAL" clId="{5DD3F511-775D-463A-B0EA-A9E2DE2C7E6B}" dt="2024-01-09T16:19:58.039" v="67" actId="2696"/>
        <pc:sldMkLst>
          <pc:docMk/>
          <pc:sldMk cId="4122235061" sldId="827"/>
        </pc:sldMkLst>
      </pc:sldChg>
      <pc:sldChg chg="modAnim">
        <pc:chgData name="Lachance, Jean-François" userId="a9b952b2-b526-4af2-807d-c1b6655d9e27" providerId="ADAL" clId="{5DD3F511-775D-463A-B0EA-A9E2DE2C7E6B}" dt="2024-01-10T16:13:55.977" v="294"/>
        <pc:sldMkLst>
          <pc:docMk/>
          <pc:sldMk cId="128324768" sldId="828"/>
        </pc:sldMkLst>
      </pc:sldChg>
      <pc:sldChg chg="modAnim">
        <pc:chgData name="Lachance, Jean-François" userId="a9b952b2-b526-4af2-807d-c1b6655d9e27" providerId="ADAL" clId="{5DD3F511-775D-463A-B0EA-A9E2DE2C7E6B}" dt="2024-01-10T16:16:53.092" v="310"/>
        <pc:sldMkLst>
          <pc:docMk/>
          <pc:sldMk cId="2338473249" sldId="829"/>
        </pc:sldMkLst>
      </pc:sldChg>
      <pc:sldChg chg="addSp modSp mod">
        <pc:chgData name="Lachance, Jean-François" userId="a9b952b2-b526-4af2-807d-c1b6655d9e27" providerId="ADAL" clId="{5DD3F511-775D-463A-B0EA-A9E2DE2C7E6B}" dt="2024-01-09T16:27:45.301" v="186" actId="14100"/>
        <pc:sldMkLst>
          <pc:docMk/>
          <pc:sldMk cId="1986091841" sldId="830"/>
        </pc:sldMkLst>
        <pc:spChg chg="add mod">
          <ac:chgData name="Lachance, Jean-François" userId="a9b952b2-b526-4af2-807d-c1b6655d9e27" providerId="ADAL" clId="{5DD3F511-775D-463A-B0EA-A9E2DE2C7E6B}" dt="2024-01-09T16:27:45.301" v="186" actId="14100"/>
          <ac:spMkLst>
            <pc:docMk/>
            <pc:sldMk cId="1986091841" sldId="830"/>
            <ac:spMk id="2" creationId="{5FF68A16-8777-40B0-8377-1F29474FA3B0}"/>
          </ac:spMkLst>
        </pc:spChg>
        <pc:spChg chg="mod">
          <ac:chgData name="Lachance, Jean-François" userId="a9b952b2-b526-4af2-807d-c1b6655d9e27" providerId="ADAL" clId="{5DD3F511-775D-463A-B0EA-A9E2DE2C7E6B}" dt="2024-01-09T16:25:48.954" v="68" actId="1076"/>
          <ac:spMkLst>
            <pc:docMk/>
            <pc:sldMk cId="1986091841" sldId="830"/>
            <ac:spMk id="5122" creationId="{00000000-0000-0000-0000-000000000000}"/>
          </ac:spMkLst>
        </pc:spChg>
      </pc:sldChg>
      <pc:sldChg chg="del">
        <pc:chgData name="Lachance, Jean-François" userId="a9b952b2-b526-4af2-807d-c1b6655d9e27" providerId="ADAL" clId="{5DD3F511-775D-463A-B0EA-A9E2DE2C7E6B}" dt="2024-01-09T16:19:58.039" v="67" actId="2696"/>
        <pc:sldMkLst>
          <pc:docMk/>
          <pc:sldMk cId="0" sldId="833"/>
        </pc:sldMkLst>
      </pc:sldChg>
      <pc:sldChg chg="del">
        <pc:chgData name="Lachance, Jean-François" userId="a9b952b2-b526-4af2-807d-c1b6655d9e27" providerId="ADAL" clId="{5DD3F511-775D-463A-B0EA-A9E2DE2C7E6B}" dt="2024-01-09T16:19:58.039" v="67" actId="2696"/>
        <pc:sldMkLst>
          <pc:docMk/>
          <pc:sldMk cId="0" sldId="834"/>
        </pc:sldMkLst>
      </pc:sldChg>
      <pc:sldChg chg="modAnim">
        <pc:chgData name="Lachance, Jean-François" userId="a9b952b2-b526-4af2-807d-c1b6655d9e27" providerId="ADAL" clId="{5DD3F511-775D-463A-B0EA-A9E2DE2C7E6B}" dt="2024-01-10T16:09:26.564" v="283"/>
        <pc:sldMkLst>
          <pc:docMk/>
          <pc:sldMk cId="1326504876" sldId="836"/>
        </pc:sldMkLst>
      </pc:sldChg>
      <pc:sldChg chg="del">
        <pc:chgData name="Lachance, Jean-François" userId="a9b952b2-b526-4af2-807d-c1b6655d9e27" providerId="ADAL" clId="{5DD3F511-775D-463A-B0EA-A9E2DE2C7E6B}" dt="2024-01-09T16:19:58.039" v="67" actId="2696"/>
        <pc:sldMkLst>
          <pc:docMk/>
          <pc:sldMk cId="2546752109" sldId="845"/>
        </pc:sldMkLst>
      </pc:sldChg>
      <pc:sldMasterChg chg="delSldLayout">
        <pc:chgData name="Lachance, Jean-François" userId="a9b952b2-b526-4af2-807d-c1b6655d9e27" providerId="ADAL" clId="{5DD3F511-775D-463A-B0EA-A9E2DE2C7E6B}" dt="2024-01-09T18:16:15.440" v="187" actId="2696"/>
        <pc:sldMasterMkLst>
          <pc:docMk/>
          <pc:sldMasterMk cId="0" sldId="2147483660"/>
        </pc:sldMasterMkLst>
        <pc:sldLayoutChg chg="del">
          <pc:chgData name="Lachance, Jean-François" userId="a9b952b2-b526-4af2-807d-c1b6655d9e27" providerId="ADAL" clId="{5DD3F511-775D-463A-B0EA-A9E2DE2C7E6B}" dt="2024-01-09T18:16:15.440" v="187" actId="2696"/>
          <pc:sldLayoutMkLst>
            <pc:docMk/>
            <pc:sldMasterMk cId="0" sldId="2147483660"/>
            <pc:sldLayoutMk cId="0" sldId="2147483679"/>
          </pc:sldLayoutMkLst>
        </pc:sldLayoutChg>
      </pc:sldMasterChg>
    </pc:docChg>
  </pc:docChgLst>
  <pc:docChgLst>
    <pc:chgData name="Lachance, Jean-François" userId="a9b952b2-b526-4af2-807d-c1b6655d9e27" providerId="ADAL" clId="{A299FE29-BC96-4275-B488-CEED8D0D135C}"/>
    <pc:docChg chg="modSld">
      <pc:chgData name="Lachance, Jean-François" userId="a9b952b2-b526-4af2-807d-c1b6655d9e27" providerId="ADAL" clId="{A299FE29-BC96-4275-B488-CEED8D0D135C}" dt="2023-05-16T14:30:02.873" v="0" actId="20577"/>
      <pc:docMkLst>
        <pc:docMk/>
      </pc:docMkLst>
      <pc:sldChg chg="modSp">
        <pc:chgData name="Lachance, Jean-François" userId="a9b952b2-b526-4af2-807d-c1b6655d9e27" providerId="ADAL" clId="{A299FE29-BC96-4275-B488-CEED8D0D135C}" dt="2023-05-16T14:30:02.873" v="0" actId="20577"/>
        <pc:sldMkLst>
          <pc:docMk/>
          <pc:sldMk cId="0" sldId="661"/>
        </pc:sldMkLst>
        <pc:spChg chg="mod">
          <ac:chgData name="Lachance, Jean-François" userId="a9b952b2-b526-4af2-807d-c1b6655d9e27" providerId="ADAL" clId="{A299FE29-BC96-4275-B488-CEED8D0D135C}" dt="2023-05-16T14:30:02.873" v="0" actId="20577"/>
          <ac:spMkLst>
            <pc:docMk/>
            <pc:sldMk cId="0" sldId="661"/>
            <ac:spMk id="6" creationId="{CD810F96-8A99-4B0A-A244-77F54E975E11}"/>
          </ac:spMkLst>
        </pc:spChg>
      </pc:sldChg>
    </pc:docChg>
  </pc:docChgLst>
  <pc:docChgLst>
    <pc:chgData name="Saindon, Caroline" userId="88c2f252-eb52-45a5-a1ee-a3e598981ae6" providerId="ADAL" clId="{E91E062D-7454-4032-AB1D-7A9533B1854C}"/>
    <pc:docChg chg="custSel modSld">
      <pc:chgData name="Saindon, Caroline" userId="88c2f252-eb52-45a5-a1ee-a3e598981ae6" providerId="ADAL" clId="{E91E062D-7454-4032-AB1D-7A9533B1854C}" dt="2023-01-24T18:14:15.058" v="1" actId="478"/>
      <pc:docMkLst>
        <pc:docMk/>
      </pc:docMkLst>
      <pc:sldChg chg="addSp delSp mod">
        <pc:chgData name="Saindon, Caroline" userId="88c2f252-eb52-45a5-a1ee-a3e598981ae6" providerId="ADAL" clId="{E91E062D-7454-4032-AB1D-7A9533B1854C}" dt="2023-01-24T18:14:15.058" v="1" actId="478"/>
        <pc:sldMkLst>
          <pc:docMk/>
          <pc:sldMk cId="1986091841" sldId="830"/>
        </pc:sldMkLst>
        <pc:spChg chg="add del">
          <ac:chgData name="Saindon, Caroline" userId="88c2f252-eb52-45a5-a1ee-a3e598981ae6" providerId="ADAL" clId="{E91E062D-7454-4032-AB1D-7A9533B1854C}" dt="2023-01-24T18:14:15.058" v="1" actId="478"/>
          <ac:spMkLst>
            <pc:docMk/>
            <pc:sldMk cId="1986091841" sldId="830"/>
            <ac:spMk id="2" creationId="{D4AE4A86-46B6-4B4C-B812-67C883B5BC3A}"/>
          </ac:spMkLst>
        </pc:spChg>
      </pc:sldChg>
    </pc:docChg>
  </pc:docChgLst>
</pc:chgInfo>
</file>

<file path=ppt/comments/modernComment_33C_7A614A0.xml><?xml version="1.0" encoding="utf-8"?>
<p188:cmLst xmlns:a="http://schemas.openxmlformats.org/drawingml/2006/main" xmlns:r="http://schemas.openxmlformats.org/officeDocument/2006/relationships" xmlns:p188="http://schemas.microsoft.com/office/powerpoint/2018/8/main">
  <p188:cm id="{A85F70EA-88E8-4BDD-A63A-D63CBC944BDB}" authorId="{89744E28-BE46-076B-8838-356F7DD4E02D}" created="2023-01-17T18:45:58.903">
    <ac:deMkLst xmlns:ac="http://schemas.microsoft.com/office/drawing/2013/main/command">
      <pc:docMk xmlns:pc="http://schemas.microsoft.com/office/powerpoint/2013/main/command"/>
      <pc:sldMk xmlns:pc="http://schemas.microsoft.com/office/powerpoint/2013/main/command" cId="128324768" sldId="828"/>
      <ac:spMk id="2" creationId="{9E1D939E-62FC-4109-BC53-EBFE780A6105}"/>
    </ac:deMkLst>
    <p188:txBody>
      <a:bodyPr/>
      <a:lstStyle/>
      <a:p>
        <a:r>
          <a:rPr lang="fr-CA"/>
          <a:t>C'était écrit hémostasie? C'est bien hémostase?</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4F10D-DF6F-4478-A0C5-CB385EF25BEA}"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fr-CA"/>
        </a:p>
      </dgm:t>
    </dgm:pt>
    <dgm:pt modelId="{0BB588FE-03DE-4D0A-9455-BBF6A3534901}">
      <dgm:prSet phldrT="[Texte]" custT="1"/>
      <dgm:spPr/>
      <dgm:t>
        <a:bodyPr/>
        <a:lstStyle/>
        <a:p>
          <a:r>
            <a:rPr lang="fr-CA" sz="2000" b="1" dirty="0"/>
            <a:t>HÉMOSTASE PRIMAIRE</a:t>
          </a:r>
        </a:p>
      </dgm:t>
    </dgm:pt>
    <dgm:pt modelId="{11CAA50B-31A6-4422-98E1-EA4266520931}" type="parTrans" cxnId="{00B6F33C-A53B-41FA-A9A6-E5BA94A7C0F3}">
      <dgm:prSet/>
      <dgm:spPr/>
      <dgm:t>
        <a:bodyPr/>
        <a:lstStyle/>
        <a:p>
          <a:endParaRPr lang="fr-CA"/>
        </a:p>
      </dgm:t>
    </dgm:pt>
    <dgm:pt modelId="{FCDF9B3E-E2ED-467A-9D58-7FE832FA7B43}" type="sibTrans" cxnId="{00B6F33C-A53B-41FA-A9A6-E5BA94A7C0F3}">
      <dgm:prSet/>
      <dgm:spPr/>
      <dgm:t>
        <a:bodyPr/>
        <a:lstStyle/>
        <a:p>
          <a:endParaRPr lang="fr-CA"/>
        </a:p>
      </dgm:t>
    </dgm:pt>
    <dgm:pt modelId="{4359AE94-11EE-47E2-9288-238EEDC75586}">
      <dgm:prSet phldrT="[Texte]"/>
      <dgm:spPr/>
      <dgm:t>
        <a:bodyPr/>
        <a:lstStyle/>
        <a:p>
          <a:r>
            <a:rPr lang="fr-CA" dirty="0"/>
            <a:t>Formation du clou plaquettaire</a:t>
          </a:r>
        </a:p>
      </dgm:t>
    </dgm:pt>
    <dgm:pt modelId="{2D3E4EBC-6023-4DE5-83FE-3EA141B02F71}" type="parTrans" cxnId="{5571A893-8529-49E0-AEDF-D473626A22D0}">
      <dgm:prSet/>
      <dgm:spPr/>
      <dgm:t>
        <a:bodyPr/>
        <a:lstStyle/>
        <a:p>
          <a:endParaRPr lang="fr-CA"/>
        </a:p>
      </dgm:t>
    </dgm:pt>
    <dgm:pt modelId="{CCF4CF88-31E0-4247-88EB-47CA8F835CFE}" type="sibTrans" cxnId="{5571A893-8529-49E0-AEDF-D473626A22D0}">
      <dgm:prSet/>
      <dgm:spPr/>
      <dgm:t>
        <a:bodyPr/>
        <a:lstStyle/>
        <a:p>
          <a:endParaRPr lang="fr-CA"/>
        </a:p>
      </dgm:t>
    </dgm:pt>
    <dgm:pt modelId="{46C6B5DF-8EB9-44E7-8825-75070C2CB88E}">
      <dgm:prSet phldrT="[Texte]"/>
      <dgm:spPr/>
      <dgm:t>
        <a:bodyPr/>
        <a:lstStyle/>
        <a:p>
          <a:r>
            <a:rPr lang="fr-CA" b="1" dirty="0"/>
            <a:t>COAGULATION PLASMATIQUE</a:t>
          </a:r>
        </a:p>
      </dgm:t>
    </dgm:pt>
    <dgm:pt modelId="{37D8DEDF-9DDE-489E-9C2B-7165170BC9BF}" type="parTrans" cxnId="{BC8A4B5C-A4C9-4182-BB97-AA929D8BE49F}">
      <dgm:prSet/>
      <dgm:spPr/>
      <dgm:t>
        <a:bodyPr/>
        <a:lstStyle/>
        <a:p>
          <a:endParaRPr lang="fr-CA"/>
        </a:p>
      </dgm:t>
    </dgm:pt>
    <dgm:pt modelId="{41AF427B-EBB0-435A-9F3F-CB383C554EDC}" type="sibTrans" cxnId="{BC8A4B5C-A4C9-4182-BB97-AA929D8BE49F}">
      <dgm:prSet/>
      <dgm:spPr/>
      <dgm:t>
        <a:bodyPr/>
        <a:lstStyle/>
        <a:p>
          <a:endParaRPr lang="fr-CA"/>
        </a:p>
      </dgm:t>
    </dgm:pt>
    <dgm:pt modelId="{5C24497D-FCA9-4FED-AD22-DEE4D576A621}">
      <dgm:prSet phldrT="[Texte]"/>
      <dgm:spPr/>
      <dgm:t>
        <a:bodyPr/>
        <a:lstStyle/>
        <a:p>
          <a:r>
            <a:rPr lang="fr-CA" dirty="0"/>
            <a:t>Consolidation du caillot</a:t>
          </a:r>
        </a:p>
      </dgm:t>
    </dgm:pt>
    <dgm:pt modelId="{3EC51610-13FA-444C-ACBD-9901F744A031}" type="parTrans" cxnId="{46A63952-81B1-4003-8313-3FB9C0513251}">
      <dgm:prSet/>
      <dgm:spPr/>
      <dgm:t>
        <a:bodyPr/>
        <a:lstStyle/>
        <a:p>
          <a:endParaRPr lang="fr-CA"/>
        </a:p>
      </dgm:t>
    </dgm:pt>
    <dgm:pt modelId="{6DEDD156-45BC-44BB-B1B4-14C021B1A024}" type="sibTrans" cxnId="{46A63952-81B1-4003-8313-3FB9C0513251}">
      <dgm:prSet/>
      <dgm:spPr/>
      <dgm:t>
        <a:bodyPr/>
        <a:lstStyle/>
        <a:p>
          <a:endParaRPr lang="fr-CA"/>
        </a:p>
      </dgm:t>
    </dgm:pt>
    <dgm:pt modelId="{81BC5310-42F3-4614-89B0-9DD99146409E}">
      <dgm:prSet phldrT="[Texte]"/>
      <dgm:spPr/>
      <dgm:t>
        <a:bodyPr/>
        <a:lstStyle/>
        <a:p>
          <a:r>
            <a:rPr lang="fr-CA" b="1" dirty="0"/>
            <a:t>FIBRINOLYSE</a:t>
          </a:r>
        </a:p>
      </dgm:t>
    </dgm:pt>
    <dgm:pt modelId="{B07E2B6E-AA96-4AFC-8279-4ADFB0287FAF}" type="parTrans" cxnId="{1205361B-F5DA-41DC-B00B-6A23EAED117C}">
      <dgm:prSet/>
      <dgm:spPr/>
      <dgm:t>
        <a:bodyPr/>
        <a:lstStyle/>
        <a:p>
          <a:endParaRPr lang="fr-CA"/>
        </a:p>
      </dgm:t>
    </dgm:pt>
    <dgm:pt modelId="{49D2CCD8-826B-4245-A582-5AAA87711984}" type="sibTrans" cxnId="{1205361B-F5DA-41DC-B00B-6A23EAED117C}">
      <dgm:prSet/>
      <dgm:spPr/>
      <dgm:t>
        <a:bodyPr/>
        <a:lstStyle/>
        <a:p>
          <a:endParaRPr lang="fr-CA"/>
        </a:p>
      </dgm:t>
    </dgm:pt>
    <dgm:pt modelId="{DA0B94EA-92FF-47A1-B2EC-E0F9A08D697E}">
      <dgm:prSet phldrT="[Texte]"/>
      <dgm:spPr/>
      <dgm:t>
        <a:bodyPr/>
        <a:lstStyle/>
        <a:p>
          <a:r>
            <a:rPr lang="fr-CA" dirty="0"/>
            <a:t>Lyse du caillot</a:t>
          </a:r>
        </a:p>
      </dgm:t>
    </dgm:pt>
    <dgm:pt modelId="{EFC526FC-80F0-4257-9CE1-40B1CE3C4277}" type="parTrans" cxnId="{6093FB6A-B96C-43A9-A0EA-E52CCF9BE57C}">
      <dgm:prSet/>
      <dgm:spPr/>
      <dgm:t>
        <a:bodyPr/>
        <a:lstStyle/>
        <a:p>
          <a:endParaRPr lang="fr-CA"/>
        </a:p>
      </dgm:t>
    </dgm:pt>
    <dgm:pt modelId="{39F2EC62-1F10-49EA-89E7-2083A7146669}" type="sibTrans" cxnId="{6093FB6A-B96C-43A9-A0EA-E52CCF9BE57C}">
      <dgm:prSet/>
      <dgm:spPr/>
      <dgm:t>
        <a:bodyPr/>
        <a:lstStyle/>
        <a:p>
          <a:endParaRPr lang="fr-CA"/>
        </a:p>
      </dgm:t>
    </dgm:pt>
    <dgm:pt modelId="{14B82572-8D45-4671-B3DB-24481A18896F}">
      <dgm:prSet phldrT="[Texte]"/>
      <dgm:spPr/>
      <dgm:t>
        <a:bodyPr/>
        <a:lstStyle/>
        <a:p>
          <a:endParaRPr lang="fr-CA" dirty="0"/>
        </a:p>
      </dgm:t>
    </dgm:pt>
    <dgm:pt modelId="{125A39E9-1C9A-4610-BE65-B845198B2116}" type="parTrans" cxnId="{F4F9D6E0-0165-4FED-8A99-BC4C6ECF06A0}">
      <dgm:prSet/>
      <dgm:spPr/>
      <dgm:t>
        <a:bodyPr/>
        <a:lstStyle/>
        <a:p>
          <a:endParaRPr lang="fr-CA"/>
        </a:p>
      </dgm:t>
    </dgm:pt>
    <dgm:pt modelId="{6C202E7A-0EE0-48F3-BB50-45DCD9099194}" type="sibTrans" cxnId="{F4F9D6E0-0165-4FED-8A99-BC4C6ECF06A0}">
      <dgm:prSet/>
      <dgm:spPr/>
      <dgm:t>
        <a:bodyPr/>
        <a:lstStyle/>
        <a:p>
          <a:endParaRPr lang="fr-CA"/>
        </a:p>
      </dgm:t>
    </dgm:pt>
    <dgm:pt modelId="{A4917BB3-759B-4E69-A4CA-DE09D7EFB055}">
      <dgm:prSet phldrT="[Texte]"/>
      <dgm:spPr/>
      <dgm:t>
        <a:bodyPr/>
        <a:lstStyle/>
        <a:p>
          <a:endParaRPr lang="fr-CA" dirty="0"/>
        </a:p>
      </dgm:t>
    </dgm:pt>
    <dgm:pt modelId="{1C82AE90-D05E-4052-B4FB-3BE56E4C0432}" type="parTrans" cxnId="{AC50D54E-0ED6-4A82-BB86-6B62C8C2B785}">
      <dgm:prSet/>
      <dgm:spPr/>
      <dgm:t>
        <a:bodyPr/>
        <a:lstStyle/>
        <a:p>
          <a:endParaRPr lang="fr-CA"/>
        </a:p>
      </dgm:t>
    </dgm:pt>
    <dgm:pt modelId="{F46FE93B-CFFE-4B55-BBAB-A81878895FA6}" type="sibTrans" cxnId="{AC50D54E-0ED6-4A82-BB86-6B62C8C2B785}">
      <dgm:prSet/>
      <dgm:spPr/>
      <dgm:t>
        <a:bodyPr/>
        <a:lstStyle/>
        <a:p>
          <a:endParaRPr lang="fr-CA"/>
        </a:p>
      </dgm:t>
    </dgm:pt>
    <dgm:pt modelId="{801CB5EC-26C7-49BA-8797-33A192E410F8}">
      <dgm:prSet phldrT="[Texte]"/>
      <dgm:spPr/>
      <dgm:t>
        <a:bodyPr/>
        <a:lstStyle/>
        <a:p>
          <a:endParaRPr lang="fr-CA" dirty="0"/>
        </a:p>
      </dgm:t>
    </dgm:pt>
    <dgm:pt modelId="{E687742D-7D43-4C71-B8C8-96D2DA21BC90}" type="parTrans" cxnId="{A411825F-E21D-4754-9992-7FC25F099764}">
      <dgm:prSet/>
      <dgm:spPr/>
      <dgm:t>
        <a:bodyPr/>
        <a:lstStyle/>
        <a:p>
          <a:endParaRPr lang="fr-CA"/>
        </a:p>
      </dgm:t>
    </dgm:pt>
    <dgm:pt modelId="{47899297-A435-45F7-A059-C555481BC840}" type="sibTrans" cxnId="{A411825F-E21D-4754-9992-7FC25F099764}">
      <dgm:prSet/>
      <dgm:spPr/>
      <dgm:t>
        <a:bodyPr/>
        <a:lstStyle/>
        <a:p>
          <a:endParaRPr lang="fr-CA"/>
        </a:p>
      </dgm:t>
    </dgm:pt>
    <dgm:pt modelId="{A2915427-35B6-4D20-AB9B-AC1EA13B2F94}" type="pres">
      <dgm:prSet presAssocID="{1A74F10D-DF6F-4478-A0C5-CB385EF25BEA}" presName="Name0" presStyleCnt="0">
        <dgm:presLayoutVars>
          <dgm:dir/>
          <dgm:animLvl val="lvl"/>
          <dgm:resizeHandles val="exact"/>
        </dgm:presLayoutVars>
      </dgm:prSet>
      <dgm:spPr/>
    </dgm:pt>
    <dgm:pt modelId="{55250739-2C5C-440D-AAFF-4B6637C281E2}" type="pres">
      <dgm:prSet presAssocID="{0BB588FE-03DE-4D0A-9455-BBF6A3534901}" presName="composite" presStyleCnt="0"/>
      <dgm:spPr/>
    </dgm:pt>
    <dgm:pt modelId="{615CF81C-D7CD-4DE2-BD54-C5BE8F4749FE}" type="pres">
      <dgm:prSet presAssocID="{0BB588FE-03DE-4D0A-9455-BBF6A3534901}" presName="parTx" presStyleLbl="alignNode1" presStyleIdx="0" presStyleCnt="3">
        <dgm:presLayoutVars>
          <dgm:chMax val="0"/>
          <dgm:chPref val="0"/>
          <dgm:bulletEnabled val="1"/>
        </dgm:presLayoutVars>
      </dgm:prSet>
      <dgm:spPr/>
    </dgm:pt>
    <dgm:pt modelId="{72F2235E-1E1A-4EF6-BDBB-888A4CDE7949}" type="pres">
      <dgm:prSet presAssocID="{0BB588FE-03DE-4D0A-9455-BBF6A3534901}" presName="desTx" presStyleLbl="alignAccFollowNode1" presStyleIdx="0" presStyleCnt="3">
        <dgm:presLayoutVars>
          <dgm:bulletEnabled val="1"/>
        </dgm:presLayoutVars>
      </dgm:prSet>
      <dgm:spPr/>
    </dgm:pt>
    <dgm:pt modelId="{47F9E7BF-5832-4CBC-AB82-75BF8115018D}" type="pres">
      <dgm:prSet presAssocID="{FCDF9B3E-E2ED-467A-9D58-7FE832FA7B43}" presName="space" presStyleCnt="0"/>
      <dgm:spPr/>
    </dgm:pt>
    <dgm:pt modelId="{E940EAD0-8A98-4745-8AF0-6E2081791F2E}" type="pres">
      <dgm:prSet presAssocID="{46C6B5DF-8EB9-44E7-8825-75070C2CB88E}" presName="composite" presStyleCnt="0"/>
      <dgm:spPr/>
    </dgm:pt>
    <dgm:pt modelId="{AC18C806-FA73-4672-968E-F7F68377329E}" type="pres">
      <dgm:prSet presAssocID="{46C6B5DF-8EB9-44E7-8825-75070C2CB88E}" presName="parTx" presStyleLbl="alignNode1" presStyleIdx="1" presStyleCnt="3">
        <dgm:presLayoutVars>
          <dgm:chMax val="0"/>
          <dgm:chPref val="0"/>
          <dgm:bulletEnabled val="1"/>
        </dgm:presLayoutVars>
      </dgm:prSet>
      <dgm:spPr/>
    </dgm:pt>
    <dgm:pt modelId="{A4000077-12EE-4D9E-AB2A-FCA7A6F08131}" type="pres">
      <dgm:prSet presAssocID="{46C6B5DF-8EB9-44E7-8825-75070C2CB88E}" presName="desTx" presStyleLbl="alignAccFollowNode1" presStyleIdx="1" presStyleCnt="3">
        <dgm:presLayoutVars>
          <dgm:bulletEnabled val="1"/>
        </dgm:presLayoutVars>
      </dgm:prSet>
      <dgm:spPr/>
    </dgm:pt>
    <dgm:pt modelId="{7F5B094C-94A0-4425-91EB-32670763B6DD}" type="pres">
      <dgm:prSet presAssocID="{41AF427B-EBB0-435A-9F3F-CB383C554EDC}" presName="space" presStyleCnt="0"/>
      <dgm:spPr/>
    </dgm:pt>
    <dgm:pt modelId="{583496DB-F00C-43B4-8BB4-FDAFD1CE3FEB}" type="pres">
      <dgm:prSet presAssocID="{81BC5310-42F3-4614-89B0-9DD99146409E}" presName="composite" presStyleCnt="0"/>
      <dgm:spPr/>
    </dgm:pt>
    <dgm:pt modelId="{35467E73-B264-43C3-87A0-DFE7A4BB9E05}" type="pres">
      <dgm:prSet presAssocID="{81BC5310-42F3-4614-89B0-9DD99146409E}" presName="parTx" presStyleLbl="alignNode1" presStyleIdx="2" presStyleCnt="3">
        <dgm:presLayoutVars>
          <dgm:chMax val="0"/>
          <dgm:chPref val="0"/>
          <dgm:bulletEnabled val="1"/>
        </dgm:presLayoutVars>
      </dgm:prSet>
      <dgm:spPr/>
    </dgm:pt>
    <dgm:pt modelId="{73AE6CD1-BDBA-4DAF-A740-12485602BABA}" type="pres">
      <dgm:prSet presAssocID="{81BC5310-42F3-4614-89B0-9DD99146409E}" presName="desTx" presStyleLbl="alignAccFollowNode1" presStyleIdx="2" presStyleCnt="3">
        <dgm:presLayoutVars>
          <dgm:bulletEnabled val="1"/>
        </dgm:presLayoutVars>
      </dgm:prSet>
      <dgm:spPr/>
    </dgm:pt>
  </dgm:ptLst>
  <dgm:cxnLst>
    <dgm:cxn modelId="{52CFAB0B-0C92-472B-AC88-A58BCD30D2BC}" type="presOf" srcId="{14B82572-8D45-4671-B3DB-24481A18896F}" destId="{72F2235E-1E1A-4EF6-BDBB-888A4CDE7949}" srcOrd="0" destOrd="0" presId="urn:microsoft.com/office/officeart/2005/8/layout/hList1"/>
    <dgm:cxn modelId="{6D35B10B-FF49-4078-965C-841A2FC91448}" type="presOf" srcId="{DA0B94EA-92FF-47A1-B2EC-E0F9A08D697E}" destId="{73AE6CD1-BDBA-4DAF-A740-12485602BABA}" srcOrd="0" destOrd="1" presId="urn:microsoft.com/office/officeart/2005/8/layout/hList1"/>
    <dgm:cxn modelId="{61028317-A725-43E7-AB90-D9F395AB09F9}" type="presOf" srcId="{81BC5310-42F3-4614-89B0-9DD99146409E}" destId="{35467E73-B264-43C3-87A0-DFE7A4BB9E05}" srcOrd="0" destOrd="0" presId="urn:microsoft.com/office/officeart/2005/8/layout/hList1"/>
    <dgm:cxn modelId="{1205361B-F5DA-41DC-B00B-6A23EAED117C}" srcId="{1A74F10D-DF6F-4478-A0C5-CB385EF25BEA}" destId="{81BC5310-42F3-4614-89B0-9DD99146409E}" srcOrd="2" destOrd="0" parTransId="{B07E2B6E-AA96-4AFC-8279-4ADFB0287FAF}" sibTransId="{49D2CCD8-826B-4245-A582-5AAA87711984}"/>
    <dgm:cxn modelId="{4BE86331-5698-42BC-B6CA-4F07C003847D}" type="presOf" srcId="{0BB588FE-03DE-4D0A-9455-BBF6A3534901}" destId="{615CF81C-D7CD-4DE2-BD54-C5BE8F4749FE}" srcOrd="0" destOrd="0" presId="urn:microsoft.com/office/officeart/2005/8/layout/hList1"/>
    <dgm:cxn modelId="{00B6F33C-A53B-41FA-A9A6-E5BA94A7C0F3}" srcId="{1A74F10D-DF6F-4478-A0C5-CB385EF25BEA}" destId="{0BB588FE-03DE-4D0A-9455-BBF6A3534901}" srcOrd="0" destOrd="0" parTransId="{11CAA50B-31A6-4422-98E1-EA4266520931}" sibTransId="{FCDF9B3E-E2ED-467A-9D58-7FE832FA7B43}"/>
    <dgm:cxn modelId="{BC8A4B5C-A4C9-4182-BB97-AA929D8BE49F}" srcId="{1A74F10D-DF6F-4478-A0C5-CB385EF25BEA}" destId="{46C6B5DF-8EB9-44E7-8825-75070C2CB88E}" srcOrd="1" destOrd="0" parTransId="{37D8DEDF-9DDE-489E-9C2B-7165170BC9BF}" sibTransId="{41AF427B-EBB0-435A-9F3F-CB383C554EDC}"/>
    <dgm:cxn modelId="{A411825F-E21D-4754-9992-7FC25F099764}" srcId="{81BC5310-42F3-4614-89B0-9DD99146409E}" destId="{801CB5EC-26C7-49BA-8797-33A192E410F8}" srcOrd="0" destOrd="0" parTransId="{E687742D-7D43-4C71-B8C8-96D2DA21BC90}" sibTransId="{47899297-A435-45F7-A059-C555481BC840}"/>
    <dgm:cxn modelId="{DCE0C863-E6C0-4AF6-8C5D-C395BE2A804A}" type="presOf" srcId="{1A74F10D-DF6F-4478-A0C5-CB385EF25BEA}" destId="{A2915427-35B6-4D20-AB9B-AC1EA13B2F94}" srcOrd="0" destOrd="0" presId="urn:microsoft.com/office/officeart/2005/8/layout/hList1"/>
    <dgm:cxn modelId="{4731FA49-BE50-44C5-B64E-76D8C65110DA}" type="presOf" srcId="{4359AE94-11EE-47E2-9288-238EEDC75586}" destId="{72F2235E-1E1A-4EF6-BDBB-888A4CDE7949}" srcOrd="0" destOrd="1" presId="urn:microsoft.com/office/officeart/2005/8/layout/hList1"/>
    <dgm:cxn modelId="{6093FB6A-B96C-43A9-A0EA-E52CCF9BE57C}" srcId="{81BC5310-42F3-4614-89B0-9DD99146409E}" destId="{DA0B94EA-92FF-47A1-B2EC-E0F9A08D697E}" srcOrd="1" destOrd="0" parTransId="{EFC526FC-80F0-4257-9CE1-40B1CE3C4277}" sibTransId="{39F2EC62-1F10-49EA-89E7-2083A7146669}"/>
    <dgm:cxn modelId="{AC50D54E-0ED6-4A82-BB86-6B62C8C2B785}" srcId="{46C6B5DF-8EB9-44E7-8825-75070C2CB88E}" destId="{A4917BB3-759B-4E69-A4CA-DE09D7EFB055}" srcOrd="0" destOrd="0" parTransId="{1C82AE90-D05E-4052-B4FB-3BE56E4C0432}" sibTransId="{F46FE93B-CFFE-4B55-BBAB-A81878895FA6}"/>
    <dgm:cxn modelId="{46A63952-81B1-4003-8313-3FB9C0513251}" srcId="{46C6B5DF-8EB9-44E7-8825-75070C2CB88E}" destId="{5C24497D-FCA9-4FED-AD22-DEE4D576A621}" srcOrd="1" destOrd="0" parTransId="{3EC51610-13FA-444C-ACBD-9901F744A031}" sibTransId="{6DEDD156-45BC-44BB-B1B4-14C021B1A024}"/>
    <dgm:cxn modelId="{5E5A7486-541C-4C2C-8010-B6B0D672687D}" type="presOf" srcId="{A4917BB3-759B-4E69-A4CA-DE09D7EFB055}" destId="{A4000077-12EE-4D9E-AB2A-FCA7A6F08131}" srcOrd="0" destOrd="0" presId="urn:microsoft.com/office/officeart/2005/8/layout/hList1"/>
    <dgm:cxn modelId="{5571A893-8529-49E0-AEDF-D473626A22D0}" srcId="{0BB588FE-03DE-4D0A-9455-BBF6A3534901}" destId="{4359AE94-11EE-47E2-9288-238EEDC75586}" srcOrd="1" destOrd="0" parTransId="{2D3E4EBC-6023-4DE5-83FE-3EA141B02F71}" sibTransId="{CCF4CF88-31E0-4247-88EB-47CA8F835CFE}"/>
    <dgm:cxn modelId="{C13E3BA9-5D72-403A-A6A5-C6B1178D4ECC}" type="presOf" srcId="{5C24497D-FCA9-4FED-AD22-DEE4D576A621}" destId="{A4000077-12EE-4D9E-AB2A-FCA7A6F08131}" srcOrd="0" destOrd="1" presId="urn:microsoft.com/office/officeart/2005/8/layout/hList1"/>
    <dgm:cxn modelId="{03A977C3-84A4-4CB3-ACA1-D9FF6300D0B8}" type="presOf" srcId="{46C6B5DF-8EB9-44E7-8825-75070C2CB88E}" destId="{AC18C806-FA73-4672-968E-F7F68377329E}" srcOrd="0" destOrd="0" presId="urn:microsoft.com/office/officeart/2005/8/layout/hList1"/>
    <dgm:cxn modelId="{F27426CD-BC06-446D-84F8-62207B1975FC}" type="presOf" srcId="{801CB5EC-26C7-49BA-8797-33A192E410F8}" destId="{73AE6CD1-BDBA-4DAF-A740-12485602BABA}" srcOrd="0" destOrd="0" presId="urn:microsoft.com/office/officeart/2005/8/layout/hList1"/>
    <dgm:cxn modelId="{F4F9D6E0-0165-4FED-8A99-BC4C6ECF06A0}" srcId="{0BB588FE-03DE-4D0A-9455-BBF6A3534901}" destId="{14B82572-8D45-4671-B3DB-24481A18896F}" srcOrd="0" destOrd="0" parTransId="{125A39E9-1C9A-4610-BE65-B845198B2116}" sibTransId="{6C202E7A-0EE0-48F3-BB50-45DCD9099194}"/>
    <dgm:cxn modelId="{DB9E618D-BB64-40CB-A82D-CB2F20D246B3}" type="presParOf" srcId="{A2915427-35B6-4D20-AB9B-AC1EA13B2F94}" destId="{55250739-2C5C-440D-AAFF-4B6637C281E2}" srcOrd="0" destOrd="0" presId="urn:microsoft.com/office/officeart/2005/8/layout/hList1"/>
    <dgm:cxn modelId="{4498293D-12CD-40EA-AD1F-86DD44164616}" type="presParOf" srcId="{55250739-2C5C-440D-AAFF-4B6637C281E2}" destId="{615CF81C-D7CD-4DE2-BD54-C5BE8F4749FE}" srcOrd="0" destOrd="0" presId="urn:microsoft.com/office/officeart/2005/8/layout/hList1"/>
    <dgm:cxn modelId="{92CD59C0-CE7A-4FC8-AB38-2737EA1BCBF4}" type="presParOf" srcId="{55250739-2C5C-440D-AAFF-4B6637C281E2}" destId="{72F2235E-1E1A-4EF6-BDBB-888A4CDE7949}" srcOrd="1" destOrd="0" presId="urn:microsoft.com/office/officeart/2005/8/layout/hList1"/>
    <dgm:cxn modelId="{80894303-0410-4A17-9042-5118199F9578}" type="presParOf" srcId="{A2915427-35B6-4D20-AB9B-AC1EA13B2F94}" destId="{47F9E7BF-5832-4CBC-AB82-75BF8115018D}" srcOrd="1" destOrd="0" presId="urn:microsoft.com/office/officeart/2005/8/layout/hList1"/>
    <dgm:cxn modelId="{C2D3EF70-7E07-4395-8ED0-F1BAB2ED177C}" type="presParOf" srcId="{A2915427-35B6-4D20-AB9B-AC1EA13B2F94}" destId="{E940EAD0-8A98-4745-8AF0-6E2081791F2E}" srcOrd="2" destOrd="0" presId="urn:microsoft.com/office/officeart/2005/8/layout/hList1"/>
    <dgm:cxn modelId="{B3492E50-63D6-459E-B087-854EFE5C63D5}" type="presParOf" srcId="{E940EAD0-8A98-4745-8AF0-6E2081791F2E}" destId="{AC18C806-FA73-4672-968E-F7F68377329E}" srcOrd="0" destOrd="0" presId="urn:microsoft.com/office/officeart/2005/8/layout/hList1"/>
    <dgm:cxn modelId="{3E05C261-D140-4EBF-A834-A719727DF0DC}" type="presParOf" srcId="{E940EAD0-8A98-4745-8AF0-6E2081791F2E}" destId="{A4000077-12EE-4D9E-AB2A-FCA7A6F08131}" srcOrd="1" destOrd="0" presId="urn:microsoft.com/office/officeart/2005/8/layout/hList1"/>
    <dgm:cxn modelId="{95F77278-48C2-41EA-939E-1173A4A96704}" type="presParOf" srcId="{A2915427-35B6-4D20-AB9B-AC1EA13B2F94}" destId="{7F5B094C-94A0-4425-91EB-32670763B6DD}" srcOrd="3" destOrd="0" presId="urn:microsoft.com/office/officeart/2005/8/layout/hList1"/>
    <dgm:cxn modelId="{D7350DCC-71EC-406F-86B4-09A848F9A34C}" type="presParOf" srcId="{A2915427-35B6-4D20-AB9B-AC1EA13B2F94}" destId="{583496DB-F00C-43B4-8BB4-FDAFD1CE3FEB}" srcOrd="4" destOrd="0" presId="urn:microsoft.com/office/officeart/2005/8/layout/hList1"/>
    <dgm:cxn modelId="{7A0B5347-4F3C-49B1-BAFF-01AF0B84694D}" type="presParOf" srcId="{583496DB-F00C-43B4-8BB4-FDAFD1CE3FEB}" destId="{35467E73-B264-43C3-87A0-DFE7A4BB9E05}" srcOrd="0" destOrd="0" presId="urn:microsoft.com/office/officeart/2005/8/layout/hList1"/>
    <dgm:cxn modelId="{A7041C9C-D352-467A-AA16-3F111A7077F2}" type="presParOf" srcId="{583496DB-F00C-43B4-8BB4-FDAFD1CE3FEB}" destId="{73AE6CD1-BDBA-4DAF-A740-12485602BAB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CF81C-D7CD-4DE2-BD54-C5BE8F4749FE}">
      <dsp:nvSpPr>
        <dsp:cNvPr id="0" name=""/>
        <dsp:cNvSpPr/>
      </dsp:nvSpPr>
      <dsp:spPr>
        <a:xfrm>
          <a:off x="2394" y="842873"/>
          <a:ext cx="2334778" cy="710216"/>
        </a:xfrm>
        <a:prstGeom prst="rect">
          <a:avLst/>
        </a:prstGeom>
        <a:gradFill rotWithShape="0">
          <a:gsLst>
            <a:gs pos="0">
              <a:schemeClr val="accent4">
                <a:hueOff val="0"/>
                <a:satOff val="0"/>
                <a:lumOff val="0"/>
                <a:alphaOff val="0"/>
                <a:tint val="100000"/>
                <a:shade val="70000"/>
                <a:satMod val="100000"/>
                <a:greenMod val="110000"/>
              </a:schemeClr>
            </a:gs>
            <a:gs pos="75000">
              <a:schemeClr val="accent4">
                <a:hueOff val="0"/>
                <a:satOff val="0"/>
                <a:lumOff val="0"/>
                <a:alphaOff val="0"/>
                <a:tint val="40000"/>
                <a:satMod val="150000"/>
                <a:redMod val="100000"/>
                <a:blueMod val="100000"/>
              </a:schemeClr>
            </a:gs>
            <a:gs pos="100000">
              <a:schemeClr val="accent4">
                <a:hueOff val="0"/>
                <a:satOff val="0"/>
                <a:lumOff val="0"/>
                <a:alphaOff val="0"/>
                <a:tint val="60000"/>
                <a:satMod val="120000"/>
                <a:redMod val="100000"/>
                <a:blueMod val="100000"/>
              </a:schemeClr>
            </a:gs>
          </a:gsLst>
          <a:path path="circle">
            <a:fillToRect l="25000" t="25000" r="5000" b="5000"/>
          </a:path>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t>HÉMOSTASE PRIMAIRE</a:t>
          </a:r>
        </a:p>
      </dsp:txBody>
      <dsp:txXfrm>
        <a:off x="2394" y="842873"/>
        <a:ext cx="2334778" cy="710216"/>
      </dsp:txXfrm>
    </dsp:sp>
    <dsp:sp modelId="{72F2235E-1E1A-4EF6-BDBB-888A4CDE7949}">
      <dsp:nvSpPr>
        <dsp:cNvPr id="0" name=""/>
        <dsp:cNvSpPr/>
      </dsp:nvSpPr>
      <dsp:spPr>
        <a:xfrm>
          <a:off x="2394" y="1553089"/>
          <a:ext cx="2334778" cy="112544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fr-CA" sz="2000" kern="1200" dirty="0"/>
        </a:p>
        <a:p>
          <a:pPr marL="228600" lvl="1" indent="-228600" algn="l" defTabSz="889000">
            <a:lnSpc>
              <a:spcPct val="90000"/>
            </a:lnSpc>
            <a:spcBef>
              <a:spcPct val="0"/>
            </a:spcBef>
            <a:spcAft>
              <a:spcPct val="15000"/>
            </a:spcAft>
            <a:buChar char="•"/>
          </a:pPr>
          <a:r>
            <a:rPr lang="fr-CA" sz="2000" kern="1200" dirty="0"/>
            <a:t>Formation du clou plaquettaire</a:t>
          </a:r>
        </a:p>
      </dsp:txBody>
      <dsp:txXfrm>
        <a:off x="2394" y="1553089"/>
        <a:ext cx="2334778" cy="1125449"/>
      </dsp:txXfrm>
    </dsp:sp>
    <dsp:sp modelId="{AC18C806-FA73-4672-968E-F7F68377329E}">
      <dsp:nvSpPr>
        <dsp:cNvPr id="0" name=""/>
        <dsp:cNvSpPr/>
      </dsp:nvSpPr>
      <dsp:spPr>
        <a:xfrm>
          <a:off x="2664042" y="842873"/>
          <a:ext cx="2334778" cy="710216"/>
        </a:xfrm>
        <a:prstGeom prst="rect">
          <a:avLst/>
        </a:prstGeom>
        <a:gradFill rotWithShape="0">
          <a:gsLst>
            <a:gs pos="0">
              <a:schemeClr val="accent4">
                <a:hueOff val="2417431"/>
                <a:satOff val="3129"/>
                <a:lumOff val="981"/>
                <a:alphaOff val="0"/>
                <a:tint val="100000"/>
                <a:shade val="70000"/>
                <a:satMod val="100000"/>
                <a:greenMod val="110000"/>
              </a:schemeClr>
            </a:gs>
            <a:gs pos="75000">
              <a:schemeClr val="accent4">
                <a:hueOff val="2417431"/>
                <a:satOff val="3129"/>
                <a:lumOff val="981"/>
                <a:alphaOff val="0"/>
                <a:tint val="40000"/>
                <a:satMod val="150000"/>
                <a:redMod val="100000"/>
                <a:blueMod val="100000"/>
              </a:schemeClr>
            </a:gs>
            <a:gs pos="100000">
              <a:schemeClr val="accent4">
                <a:hueOff val="2417431"/>
                <a:satOff val="3129"/>
                <a:lumOff val="981"/>
                <a:alphaOff val="0"/>
                <a:tint val="60000"/>
                <a:satMod val="120000"/>
                <a:redMod val="100000"/>
                <a:blueMod val="100000"/>
              </a:schemeClr>
            </a:gs>
          </a:gsLst>
          <a:path path="circle">
            <a:fillToRect l="25000" t="25000" r="5000" b="5000"/>
          </a:path>
        </a:gradFill>
        <a:ln w="12700" cap="flat" cmpd="sng" algn="ctr">
          <a:solidFill>
            <a:schemeClr val="accent4">
              <a:hueOff val="2417431"/>
              <a:satOff val="3129"/>
              <a:lumOff val="981"/>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t>COAGULATION PLASMATIQUE</a:t>
          </a:r>
        </a:p>
      </dsp:txBody>
      <dsp:txXfrm>
        <a:off x="2664042" y="842873"/>
        <a:ext cx="2334778" cy="710216"/>
      </dsp:txXfrm>
    </dsp:sp>
    <dsp:sp modelId="{A4000077-12EE-4D9E-AB2A-FCA7A6F08131}">
      <dsp:nvSpPr>
        <dsp:cNvPr id="0" name=""/>
        <dsp:cNvSpPr/>
      </dsp:nvSpPr>
      <dsp:spPr>
        <a:xfrm>
          <a:off x="2664042" y="1553089"/>
          <a:ext cx="2334778" cy="1125449"/>
        </a:xfrm>
        <a:prstGeom prst="rect">
          <a:avLst/>
        </a:prstGeom>
        <a:solidFill>
          <a:schemeClr val="accent4">
            <a:tint val="40000"/>
            <a:alpha val="90000"/>
            <a:hueOff val="2275653"/>
            <a:satOff val="3934"/>
            <a:lumOff val="393"/>
            <a:alphaOff val="0"/>
          </a:schemeClr>
        </a:solidFill>
        <a:ln w="12700" cap="flat" cmpd="sng" algn="ctr">
          <a:solidFill>
            <a:schemeClr val="accent4">
              <a:tint val="40000"/>
              <a:alpha val="90000"/>
              <a:hueOff val="2275653"/>
              <a:satOff val="3934"/>
              <a:lumOff val="3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fr-CA" sz="2000" kern="1200" dirty="0"/>
        </a:p>
        <a:p>
          <a:pPr marL="228600" lvl="1" indent="-228600" algn="l" defTabSz="889000">
            <a:lnSpc>
              <a:spcPct val="90000"/>
            </a:lnSpc>
            <a:spcBef>
              <a:spcPct val="0"/>
            </a:spcBef>
            <a:spcAft>
              <a:spcPct val="15000"/>
            </a:spcAft>
            <a:buChar char="•"/>
          </a:pPr>
          <a:r>
            <a:rPr lang="fr-CA" sz="2000" kern="1200" dirty="0"/>
            <a:t>Consolidation du caillot</a:t>
          </a:r>
        </a:p>
      </dsp:txBody>
      <dsp:txXfrm>
        <a:off x="2664042" y="1553089"/>
        <a:ext cx="2334778" cy="1125449"/>
      </dsp:txXfrm>
    </dsp:sp>
    <dsp:sp modelId="{35467E73-B264-43C3-87A0-DFE7A4BB9E05}">
      <dsp:nvSpPr>
        <dsp:cNvPr id="0" name=""/>
        <dsp:cNvSpPr/>
      </dsp:nvSpPr>
      <dsp:spPr>
        <a:xfrm>
          <a:off x="5325689" y="842873"/>
          <a:ext cx="2334778" cy="710216"/>
        </a:xfrm>
        <a:prstGeom prst="rect">
          <a:avLst/>
        </a:prstGeom>
        <a:gradFill rotWithShape="0">
          <a:gsLst>
            <a:gs pos="0">
              <a:schemeClr val="accent4">
                <a:hueOff val="4834862"/>
                <a:satOff val="6258"/>
                <a:lumOff val="1962"/>
                <a:alphaOff val="0"/>
                <a:tint val="100000"/>
                <a:shade val="70000"/>
                <a:satMod val="100000"/>
                <a:greenMod val="110000"/>
              </a:schemeClr>
            </a:gs>
            <a:gs pos="75000">
              <a:schemeClr val="accent4">
                <a:hueOff val="4834862"/>
                <a:satOff val="6258"/>
                <a:lumOff val="1962"/>
                <a:alphaOff val="0"/>
                <a:tint val="40000"/>
                <a:satMod val="150000"/>
                <a:redMod val="100000"/>
                <a:blueMod val="100000"/>
              </a:schemeClr>
            </a:gs>
            <a:gs pos="100000">
              <a:schemeClr val="accent4">
                <a:hueOff val="4834862"/>
                <a:satOff val="6258"/>
                <a:lumOff val="1962"/>
                <a:alphaOff val="0"/>
                <a:tint val="60000"/>
                <a:satMod val="120000"/>
                <a:redMod val="100000"/>
                <a:blueMod val="100000"/>
              </a:schemeClr>
            </a:gs>
          </a:gsLst>
          <a:path path="circle">
            <a:fillToRect l="25000" t="25000" r="5000" b="5000"/>
          </a:path>
        </a:gradFill>
        <a:ln w="12700" cap="flat" cmpd="sng" algn="ctr">
          <a:solidFill>
            <a:schemeClr val="accent4">
              <a:hueOff val="4834862"/>
              <a:satOff val="6258"/>
              <a:lumOff val="196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t>FIBRINOLYSE</a:t>
          </a:r>
        </a:p>
      </dsp:txBody>
      <dsp:txXfrm>
        <a:off x="5325689" y="842873"/>
        <a:ext cx="2334778" cy="710216"/>
      </dsp:txXfrm>
    </dsp:sp>
    <dsp:sp modelId="{73AE6CD1-BDBA-4DAF-A740-12485602BABA}">
      <dsp:nvSpPr>
        <dsp:cNvPr id="0" name=""/>
        <dsp:cNvSpPr/>
      </dsp:nvSpPr>
      <dsp:spPr>
        <a:xfrm>
          <a:off x="5325689" y="1553089"/>
          <a:ext cx="2334778" cy="1125449"/>
        </a:xfrm>
        <a:prstGeom prst="rect">
          <a:avLst/>
        </a:prstGeom>
        <a:solidFill>
          <a:schemeClr val="accent4">
            <a:tint val="40000"/>
            <a:alpha val="90000"/>
            <a:hueOff val="4551305"/>
            <a:satOff val="7869"/>
            <a:lumOff val="786"/>
            <a:alphaOff val="0"/>
          </a:schemeClr>
        </a:solidFill>
        <a:ln w="12700" cap="flat" cmpd="sng" algn="ctr">
          <a:solidFill>
            <a:schemeClr val="accent4">
              <a:tint val="40000"/>
              <a:alpha val="90000"/>
              <a:hueOff val="4551305"/>
              <a:satOff val="7869"/>
              <a:lumOff val="7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fr-CA" sz="2000" kern="1200" dirty="0"/>
        </a:p>
        <a:p>
          <a:pPr marL="228600" lvl="1" indent="-228600" algn="l" defTabSz="889000">
            <a:lnSpc>
              <a:spcPct val="90000"/>
            </a:lnSpc>
            <a:spcBef>
              <a:spcPct val="0"/>
            </a:spcBef>
            <a:spcAft>
              <a:spcPct val="15000"/>
            </a:spcAft>
            <a:buChar char="•"/>
          </a:pPr>
          <a:r>
            <a:rPr lang="fr-CA" sz="2000" kern="1200" dirty="0"/>
            <a:t>Lyse du caillot</a:t>
          </a:r>
        </a:p>
      </dsp:txBody>
      <dsp:txXfrm>
        <a:off x="5325689" y="1553089"/>
        <a:ext cx="2334778" cy="11254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7ACCE-8077-446C-BCA5-1C375C43126D}" type="datetimeFigureOut">
              <a:rPr lang="fr-CA" smtClean="0"/>
              <a:pPr/>
              <a:t>2024-01-10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541F2-8BA3-4A71-BA63-1CC156303A5D}"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383A67F-04F9-4349-B3B9-AC2346CE258E}" type="slidenum">
              <a:rPr lang="fr-FR" smtClean="0"/>
              <a:pPr/>
              <a:t>7</a:t>
            </a:fld>
            <a:endParaRPr lang="fr-F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FB097FE-6877-423E-B6A7-30C75D61EAD7}" type="slidenum">
              <a:rPr lang="fr-FR" smtClean="0"/>
              <a:pPr/>
              <a:t>8</a:t>
            </a:fld>
            <a:endParaRPr 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8917A7D-E461-4BA9-9034-1CB43019A4C1}" type="slidenum">
              <a:rPr lang="fr-FR" smtClean="0"/>
              <a:pPr/>
              <a:t>10</a:t>
            </a:fld>
            <a:endParaRPr 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57715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815987-E082-4D04-86AB-EADB1A80D16F}" type="slidenum">
              <a:rPr lang="fr-FR" smtClean="0"/>
              <a:pPr/>
              <a:t>11</a:t>
            </a:fld>
            <a:endParaRPr 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215A32A-6775-4C11-B2A8-E131F31A9251}" type="slidenum">
              <a:rPr lang="fr-FR" smtClean="0"/>
              <a:pPr/>
              <a:t>19</a:t>
            </a:fld>
            <a:endParaRPr 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389B456-9214-4B79-855C-1F78F2F732A1}" type="slidenum">
              <a:rPr lang="fr-FR" smtClean="0"/>
              <a:pPr/>
              <a:t>21</a:t>
            </a:fld>
            <a:endParaRPr lang="fr-F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72A740C-1222-4E66-9367-BE9028EE1DAC}" type="slidenum">
              <a:rPr lang="fr-FR" smtClean="0"/>
              <a:pPr/>
              <a:t>28</a:t>
            </a:fld>
            <a:endParaRPr 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80040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r-CA"/>
              <a:t>Cliquez et modifiez le titre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CA"/>
              <a:t>Cliquez et modifiez le titre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r-CA"/>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r-CA"/>
              <a:t>Faire glisser l'image vers l'espace réservé ou cliquer sur l'icône pour l'ajouter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CA"/>
              <a:t>Faire glisser l'image vers l'espace réservé ou cliquer sur l'icône pour l'ajouter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CA"/>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r-CA"/>
              <a:t>Cliquez et modifiez le titre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erme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a:t>Cliquez pour modifier le style du titre</a:t>
            </a:r>
            <a:endParaRPr lang="fr-CA"/>
          </a:p>
        </p:txBody>
      </p:sp>
      <p:sp>
        <p:nvSpPr>
          <p:cNvPr id="3" name="Espace réservé du texte 2"/>
          <p:cNvSpPr>
            <a:spLocks noGrp="1"/>
          </p:cNvSpPr>
          <p:nvPr>
            <p:ph type="body" sz="half" idx="1"/>
          </p:nvPr>
        </p:nvSpPr>
        <p:spPr>
          <a:xfrm>
            <a:off x="457200" y="1600200"/>
            <a:ext cx="4038600" cy="4495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495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24"/>
          <p:cNvSpPr>
            <a:spLocks noGrp="1" noChangeArrowheads="1"/>
          </p:cNvSpPr>
          <p:nvPr>
            <p:ph type="dt" sz="half" idx="10"/>
          </p:nvPr>
        </p:nvSpPr>
        <p:spPr>
          <a:ln/>
        </p:spPr>
        <p:txBody>
          <a:bodyPr/>
          <a:lstStyle>
            <a:lvl1pPr>
              <a:defRPr/>
            </a:lvl1pPr>
          </a:lstStyle>
          <a:p>
            <a:pPr>
              <a:defRPr/>
            </a:pPr>
            <a:endParaRPr lang="fr-FR"/>
          </a:p>
        </p:txBody>
      </p:sp>
      <p:sp>
        <p:nvSpPr>
          <p:cNvPr id="6" name="Rectangle 25"/>
          <p:cNvSpPr>
            <a:spLocks noGrp="1" noChangeArrowheads="1"/>
          </p:cNvSpPr>
          <p:nvPr>
            <p:ph type="ftr" sz="quarter" idx="11"/>
          </p:nvPr>
        </p:nvSpPr>
        <p:spPr>
          <a:ln/>
        </p:spPr>
        <p:txBody>
          <a:bodyPr/>
          <a:lstStyle>
            <a:lvl1pPr>
              <a:defRPr/>
            </a:lvl1pPr>
          </a:lstStyle>
          <a:p>
            <a:pPr>
              <a:defRPr/>
            </a:pPr>
            <a:endParaRPr lang="fr-FR"/>
          </a:p>
        </p:txBody>
      </p:sp>
      <p:sp>
        <p:nvSpPr>
          <p:cNvPr id="7" name="Rectangle 26"/>
          <p:cNvSpPr>
            <a:spLocks noGrp="1" noChangeArrowheads="1"/>
          </p:cNvSpPr>
          <p:nvPr>
            <p:ph type="sldNum" sz="quarter" idx="12"/>
          </p:nvPr>
        </p:nvSpPr>
        <p:spPr>
          <a:ln/>
        </p:spPr>
        <p:txBody>
          <a:bodyPr/>
          <a:lstStyle>
            <a:lvl1pPr>
              <a:defRPr/>
            </a:lvl1pPr>
          </a:lstStyle>
          <a:p>
            <a:pPr>
              <a:defRPr/>
            </a:pPr>
            <a:fld id="{474568A7-99CD-4C82-901D-ECDF5C3309DD}" type="slidenum">
              <a:rPr lang="fr-FR"/>
              <a:pPr>
                <a:defRPr/>
              </a:pPr>
              <a:t>‹N°›</a:t>
            </a:fld>
            <a:endParaRPr lang="fr-FR"/>
          </a:p>
        </p:txBody>
      </p:sp>
    </p:spTree>
    <p:extLst>
      <p:ext uri="{BB962C8B-B14F-4D97-AF65-F5344CB8AC3E}">
        <p14:creationId xmlns:p14="http://schemas.microsoft.com/office/powerpoint/2010/main" val="274501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524000" y="190500"/>
            <a:ext cx="7010400" cy="5829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68118DB-54D1-4F8F-9692-8CB00239236B}" type="slidenum">
              <a:rPr lang="fr-FR"/>
              <a:pPr>
                <a:defRPr/>
              </a:pPr>
              <a:t>‹N°›</a:t>
            </a:fld>
            <a:endParaRPr lang="fr-FR"/>
          </a:p>
        </p:txBody>
      </p:sp>
    </p:spTree>
    <p:extLst>
      <p:ext uri="{BB962C8B-B14F-4D97-AF65-F5344CB8AC3E}">
        <p14:creationId xmlns:p14="http://schemas.microsoft.com/office/powerpoint/2010/main" val="80817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idx="1"/>
          </p:nvPr>
        </p:nvSpPr>
        <p:spPr/>
        <p:txBody>
          <a:bodyPr/>
          <a:lstStyle>
            <a:lvl5pPr>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r-CA"/>
              <a:t>Cliquez et modifiez le titre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Cliquez et modifiez le titre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r-CA"/>
              <a:t>Cliquez et modifiez le titre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1/10/2024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0" r:id="rId17"/>
    <p:sldLayoutId id="2147483681" r:id="rId18"/>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3.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slideLayout" Target="../slideLayouts/slideLayout1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33C_7A614A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subTitle" idx="1"/>
            <p:custDataLst>
              <p:tags r:id="rId1"/>
            </p:custDataLst>
          </p:nvPr>
        </p:nvSpPr>
        <p:spPr/>
        <p:txBody>
          <a:bodyPr>
            <a:normAutofit/>
          </a:bodyPr>
          <a:lstStyle/>
          <a:p>
            <a:pPr eaLnBrk="1" hangingPunct="1"/>
            <a:endParaRPr lang="fr-CA"/>
          </a:p>
          <a:p>
            <a:pPr algn="ctr" eaLnBrk="1" hangingPunct="1"/>
            <a:r>
              <a:rPr lang="fr-CA" sz="4000" b="1"/>
              <a:t>COURS #1</a:t>
            </a:r>
            <a:endParaRPr lang="fr-FR" sz="4000" b="1"/>
          </a:p>
        </p:txBody>
      </p:sp>
      <p:sp>
        <p:nvSpPr>
          <p:cNvPr id="6146" name="Rectangle 4"/>
          <p:cNvSpPr>
            <a:spLocks noGrp="1" noChangeArrowheads="1"/>
          </p:cNvSpPr>
          <p:nvPr>
            <p:ph type="ctrTitle"/>
            <p:custDataLst>
              <p:tags r:id="rId2"/>
            </p:custDataLst>
          </p:nvPr>
        </p:nvSpPr>
        <p:spPr/>
        <p:txBody>
          <a:bodyPr/>
          <a:lstStyle/>
          <a:p>
            <a:pPr eaLnBrk="1" hangingPunct="1"/>
            <a:r>
              <a:rPr lang="fr-CA" sz="7200" b="1" dirty="0">
                <a:solidFill>
                  <a:srgbClr val="92D050"/>
                </a:solidFill>
              </a:rPr>
              <a:t>Hématologie et Hémostase</a:t>
            </a:r>
            <a:endParaRPr lang="fr-FR" sz="7200" b="1" dirty="0">
              <a:solidFill>
                <a:srgbClr val="92D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5"/>
          <p:cNvSpPr>
            <a:spLocks noChangeShapeType="1"/>
          </p:cNvSpPr>
          <p:nvPr>
            <p:custDataLst>
              <p:tags r:id="rId1"/>
            </p:custDataLst>
          </p:nvPr>
        </p:nvSpPr>
        <p:spPr bwMode="auto">
          <a:xfrm>
            <a:off x="900113" y="6597650"/>
            <a:ext cx="7937500" cy="0"/>
          </a:xfrm>
          <a:prstGeom prst="line">
            <a:avLst/>
          </a:prstGeom>
          <a:noFill/>
          <a:ln w="38100">
            <a:solidFill>
              <a:srgbClr val="000000"/>
            </a:solidFill>
            <a:round/>
            <a:headEnd/>
            <a:tailEnd type="triangle" w="med" len="med"/>
          </a:ln>
        </p:spPr>
        <p:txBody>
          <a:bodyPr/>
          <a:lstStyle/>
          <a:p>
            <a:endParaRPr lang="fr-CA"/>
          </a:p>
        </p:txBody>
      </p:sp>
      <p:sp>
        <p:nvSpPr>
          <p:cNvPr id="15363" name="Line 6"/>
          <p:cNvSpPr>
            <a:spLocks noChangeShapeType="1"/>
          </p:cNvSpPr>
          <p:nvPr>
            <p:custDataLst>
              <p:tags r:id="rId2"/>
            </p:custDataLst>
          </p:nvPr>
        </p:nvSpPr>
        <p:spPr bwMode="auto">
          <a:xfrm flipV="1">
            <a:off x="900113" y="2852738"/>
            <a:ext cx="0" cy="3733800"/>
          </a:xfrm>
          <a:prstGeom prst="line">
            <a:avLst/>
          </a:prstGeom>
          <a:noFill/>
          <a:ln w="38100">
            <a:solidFill>
              <a:srgbClr val="000000"/>
            </a:solidFill>
            <a:round/>
            <a:headEnd/>
            <a:tailEnd type="triangle" w="med" len="med"/>
          </a:ln>
        </p:spPr>
        <p:txBody>
          <a:bodyPr/>
          <a:lstStyle/>
          <a:p>
            <a:endParaRPr lang="fr-CA"/>
          </a:p>
        </p:txBody>
      </p:sp>
      <p:sp>
        <p:nvSpPr>
          <p:cNvPr id="15364" name="AutoShape 26"/>
          <p:cNvSpPr>
            <a:spLocks noChangeArrowheads="1"/>
          </p:cNvSpPr>
          <p:nvPr>
            <p:custDataLst>
              <p:tags r:id="rId3"/>
            </p:custDataLst>
          </p:nvPr>
        </p:nvSpPr>
        <p:spPr bwMode="auto">
          <a:xfrm rot="5400000">
            <a:off x="2975667" y="1135961"/>
            <a:ext cx="3551441" cy="1511300"/>
          </a:xfrm>
          <a:prstGeom prst="rightArrow">
            <a:avLst>
              <a:gd name="adj1" fmla="val 50000"/>
              <a:gd name="adj2" fmla="val 35741"/>
            </a:avLst>
          </a:prstGeom>
          <a:solidFill>
            <a:schemeClr val="accent3">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fr-CA" b="1" dirty="0">
                <a:solidFill>
                  <a:schemeClr val="bg1"/>
                </a:solidFill>
              </a:rPr>
              <a:t>COAGULATION</a:t>
            </a:r>
          </a:p>
          <a:p>
            <a:pPr algn="ctr"/>
            <a:r>
              <a:rPr lang="fr-CA" b="1" dirty="0">
                <a:solidFill>
                  <a:schemeClr val="bg1"/>
                </a:solidFill>
              </a:rPr>
              <a:t>PLASMATIQUE</a:t>
            </a:r>
            <a:endParaRPr lang="fr-FR" b="1" dirty="0">
              <a:solidFill>
                <a:schemeClr val="bg1"/>
              </a:solidFill>
            </a:endParaRPr>
          </a:p>
        </p:txBody>
      </p:sp>
      <p:sp>
        <p:nvSpPr>
          <p:cNvPr id="15365" name="Oval 29"/>
          <p:cNvSpPr>
            <a:spLocks noChangeArrowheads="1"/>
          </p:cNvSpPr>
          <p:nvPr>
            <p:custDataLst>
              <p:tags r:id="rId4"/>
            </p:custDataLst>
          </p:nvPr>
        </p:nvSpPr>
        <p:spPr bwMode="auto">
          <a:xfrm>
            <a:off x="1476375" y="4149725"/>
            <a:ext cx="792163" cy="574675"/>
          </a:xfrm>
          <a:prstGeom prst="ellipse">
            <a:avLst/>
          </a:prstGeom>
          <a:solidFill>
            <a:schemeClr val="accent4">
              <a:lumMod val="75000"/>
            </a:schemeClr>
          </a:solidFill>
          <a:ln w="2857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HP</a:t>
            </a:r>
            <a:endParaRPr lang="fr-FR" b="1" dirty="0">
              <a:solidFill>
                <a:schemeClr val="bg1"/>
              </a:solidFill>
            </a:endParaRPr>
          </a:p>
        </p:txBody>
      </p:sp>
      <p:sp>
        <p:nvSpPr>
          <p:cNvPr id="15366" name="Oval 31"/>
          <p:cNvSpPr>
            <a:spLocks noChangeArrowheads="1"/>
          </p:cNvSpPr>
          <p:nvPr>
            <p:custDataLst>
              <p:tags r:id="rId5"/>
            </p:custDataLst>
          </p:nvPr>
        </p:nvSpPr>
        <p:spPr bwMode="auto">
          <a:xfrm>
            <a:off x="3779838" y="4149725"/>
            <a:ext cx="1800225" cy="792163"/>
          </a:xfrm>
          <a:prstGeom prst="ellipse">
            <a:avLst/>
          </a:prstGeom>
          <a:solidFill>
            <a:schemeClr val="accent3">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CP</a:t>
            </a:r>
            <a:endParaRPr lang="fr-FR" b="1" dirty="0">
              <a:solidFill>
                <a:schemeClr val="bg1"/>
              </a:solidFill>
            </a:endParaRPr>
          </a:p>
        </p:txBody>
      </p:sp>
      <p:sp>
        <p:nvSpPr>
          <p:cNvPr id="15367" name="Oval 32"/>
          <p:cNvSpPr>
            <a:spLocks noChangeArrowheads="1"/>
          </p:cNvSpPr>
          <p:nvPr>
            <p:custDataLst>
              <p:tags r:id="rId6"/>
            </p:custDataLst>
          </p:nvPr>
        </p:nvSpPr>
        <p:spPr bwMode="auto">
          <a:xfrm>
            <a:off x="7235825" y="4292600"/>
            <a:ext cx="792163" cy="574675"/>
          </a:xfrm>
          <a:prstGeom prst="ellipse">
            <a:avLst/>
          </a:prstGeom>
          <a:solidFill>
            <a:schemeClr val="accent6">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FIBRI</a:t>
            </a:r>
            <a:endParaRPr lang="fr-FR" b="1" dirty="0">
              <a:solidFill>
                <a:schemeClr val="bg1"/>
              </a:solidFill>
            </a:endParaRPr>
          </a:p>
        </p:txBody>
      </p:sp>
      <p:sp>
        <p:nvSpPr>
          <p:cNvPr id="15368" name="Freeform 34"/>
          <p:cNvSpPr>
            <a:spLocks/>
          </p:cNvSpPr>
          <p:nvPr>
            <p:custDataLst>
              <p:tags r:id="rId7"/>
            </p:custDataLst>
          </p:nvPr>
        </p:nvSpPr>
        <p:spPr bwMode="auto">
          <a:xfrm>
            <a:off x="900113" y="2984500"/>
            <a:ext cx="7583487" cy="3205163"/>
          </a:xfrm>
          <a:custGeom>
            <a:avLst/>
            <a:gdLst>
              <a:gd name="T0" fmla="*/ 0 w 4777"/>
              <a:gd name="T1" fmla="*/ 2147483647 h 2019"/>
              <a:gd name="T2" fmla="*/ 569555241 w 4777"/>
              <a:gd name="T3" fmla="*/ 2147483647 h 2019"/>
              <a:gd name="T4" fmla="*/ 569555241 w 4777"/>
              <a:gd name="T5" fmla="*/ 2147483647 h 2019"/>
              <a:gd name="T6" fmla="*/ 1257556975 w 4777"/>
              <a:gd name="T7" fmla="*/ 20161254 h 2019"/>
              <a:gd name="T8" fmla="*/ 2147483647 w 4777"/>
              <a:gd name="T9" fmla="*/ 2147483647 h 2019"/>
              <a:gd name="T10" fmla="*/ 2147483647 w 4777"/>
              <a:gd name="T11" fmla="*/ 2147483647 h 2019"/>
              <a:gd name="T12" fmla="*/ 2147483647 w 4777"/>
              <a:gd name="T13" fmla="*/ 2147483647 h 2019"/>
              <a:gd name="T14" fmla="*/ 0 60000 65536"/>
              <a:gd name="T15" fmla="*/ 0 60000 65536"/>
              <a:gd name="T16" fmla="*/ 0 60000 65536"/>
              <a:gd name="T17" fmla="*/ 0 60000 65536"/>
              <a:gd name="T18" fmla="*/ 0 60000 65536"/>
              <a:gd name="T19" fmla="*/ 0 60000 65536"/>
              <a:gd name="T20" fmla="*/ 0 60000 65536"/>
              <a:gd name="T21" fmla="*/ 0 w 4777"/>
              <a:gd name="T22" fmla="*/ 0 h 2019"/>
              <a:gd name="T23" fmla="*/ 4777 w 4777"/>
              <a:gd name="T24" fmla="*/ 2019 h 20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77" h="2019">
                <a:moveTo>
                  <a:pt x="0" y="1732"/>
                </a:moveTo>
                <a:cubicBezTo>
                  <a:pt x="94" y="1736"/>
                  <a:pt x="188" y="1740"/>
                  <a:pt x="226" y="1732"/>
                </a:cubicBezTo>
                <a:cubicBezTo>
                  <a:pt x="264" y="1724"/>
                  <a:pt x="181" y="1973"/>
                  <a:pt x="226" y="1686"/>
                </a:cubicBezTo>
                <a:cubicBezTo>
                  <a:pt x="271" y="1399"/>
                  <a:pt x="287" y="0"/>
                  <a:pt x="499" y="8"/>
                </a:cubicBezTo>
                <a:cubicBezTo>
                  <a:pt x="711" y="16"/>
                  <a:pt x="870" y="1445"/>
                  <a:pt x="1497" y="1732"/>
                </a:cubicBezTo>
                <a:cubicBezTo>
                  <a:pt x="2124" y="2019"/>
                  <a:pt x="3749" y="1732"/>
                  <a:pt x="4263" y="1732"/>
                </a:cubicBezTo>
                <a:cubicBezTo>
                  <a:pt x="4777" y="1732"/>
                  <a:pt x="4679" y="1732"/>
                  <a:pt x="4581" y="1732"/>
                </a:cubicBezTo>
              </a:path>
            </a:pathLst>
          </a:custGeom>
          <a:noFill/>
          <a:ln w="34925">
            <a:solidFill>
              <a:schemeClr val="accent4">
                <a:lumMod val="75000"/>
              </a:schemeClr>
            </a:solidFill>
            <a:round/>
            <a:headEnd/>
            <a:tailEnd/>
          </a:ln>
        </p:spPr>
        <p:txBody>
          <a:bodyPr/>
          <a:lstStyle/>
          <a:p>
            <a:endParaRPr lang="fr-CA"/>
          </a:p>
        </p:txBody>
      </p:sp>
      <p:sp>
        <p:nvSpPr>
          <p:cNvPr id="15369" name="Freeform 35"/>
          <p:cNvSpPr>
            <a:spLocks/>
          </p:cNvSpPr>
          <p:nvPr>
            <p:custDataLst>
              <p:tags r:id="rId8"/>
            </p:custDataLst>
          </p:nvPr>
        </p:nvSpPr>
        <p:spPr bwMode="auto">
          <a:xfrm>
            <a:off x="900113" y="2444750"/>
            <a:ext cx="7715250" cy="4044950"/>
          </a:xfrm>
          <a:custGeom>
            <a:avLst/>
            <a:gdLst>
              <a:gd name="T0" fmla="*/ 0 w 4860"/>
              <a:gd name="T1" fmla="*/ 2147483647 h 2548"/>
              <a:gd name="T2" fmla="*/ 798888615 w 4860"/>
              <a:gd name="T3" fmla="*/ 2147483647 h 2548"/>
              <a:gd name="T4" fmla="*/ 914815954 w 4860"/>
              <a:gd name="T5" fmla="*/ 2147483647 h 2548"/>
              <a:gd name="T6" fmla="*/ 2147483647 w 4860"/>
              <a:gd name="T7" fmla="*/ 75604683 h 2548"/>
              <a:gd name="T8" fmla="*/ 2147483647 w 4860"/>
              <a:gd name="T9" fmla="*/ 2147483647 h 2548"/>
              <a:gd name="T10" fmla="*/ 2147483647 w 4860"/>
              <a:gd name="T11" fmla="*/ 2147483647 h 2548"/>
              <a:gd name="T12" fmla="*/ 2147483647 w 4860"/>
              <a:gd name="T13" fmla="*/ 2147483647 h 2548"/>
              <a:gd name="T14" fmla="*/ 0 60000 65536"/>
              <a:gd name="T15" fmla="*/ 0 60000 65536"/>
              <a:gd name="T16" fmla="*/ 0 60000 65536"/>
              <a:gd name="T17" fmla="*/ 0 60000 65536"/>
              <a:gd name="T18" fmla="*/ 0 60000 65536"/>
              <a:gd name="T19" fmla="*/ 0 60000 65536"/>
              <a:gd name="T20" fmla="*/ 0 60000 65536"/>
              <a:gd name="T21" fmla="*/ 0 w 4860"/>
              <a:gd name="T22" fmla="*/ 0 h 2548"/>
              <a:gd name="T23" fmla="*/ 4860 w 4860"/>
              <a:gd name="T24" fmla="*/ 2548 h 25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0" h="2548">
                <a:moveTo>
                  <a:pt x="0" y="2026"/>
                </a:moveTo>
                <a:cubicBezTo>
                  <a:pt x="128" y="2026"/>
                  <a:pt x="257" y="2026"/>
                  <a:pt x="317" y="2026"/>
                </a:cubicBezTo>
                <a:cubicBezTo>
                  <a:pt x="377" y="2026"/>
                  <a:pt x="15" y="2359"/>
                  <a:pt x="363" y="2026"/>
                </a:cubicBezTo>
                <a:cubicBezTo>
                  <a:pt x="711" y="1693"/>
                  <a:pt x="1762" y="0"/>
                  <a:pt x="2404" y="30"/>
                </a:cubicBezTo>
                <a:cubicBezTo>
                  <a:pt x="3046" y="60"/>
                  <a:pt x="3825" y="1868"/>
                  <a:pt x="4218" y="2208"/>
                </a:cubicBezTo>
                <a:cubicBezTo>
                  <a:pt x="4611" y="2548"/>
                  <a:pt x="4664" y="2095"/>
                  <a:pt x="4762" y="2072"/>
                </a:cubicBezTo>
                <a:cubicBezTo>
                  <a:pt x="4860" y="2049"/>
                  <a:pt x="4793" y="2072"/>
                  <a:pt x="4808" y="2072"/>
                </a:cubicBezTo>
              </a:path>
            </a:pathLst>
          </a:custGeom>
          <a:noFill/>
          <a:ln w="31750">
            <a:solidFill>
              <a:schemeClr val="accent3">
                <a:lumMod val="75000"/>
              </a:schemeClr>
            </a:solidFill>
            <a:round/>
            <a:headEnd/>
            <a:tailEnd/>
          </a:ln>
        </p:spPr>
        <p:txBody>
          <a:bodyPr/>
          <a:lstStyle/>
          <a:p>
            <a:endParaRPr lang="fr-CA"/>
          </a:p>
        </p:txBody>
      </p:sp>
      <p:sp>
        <p:nvSpPr>
          <p:cNvPr id="15370" name="Freeform 36"/>
          <p:cNvSpPr>
            <a:spLocks/>
          </p:cNvSpPr>
          <p:nvPr>
            <p:custDataLst>
              <p:tags r:id="rId9"/>
            </p:custDataLst>
          </p:nvPr>
        </p:nvSpPr>
        <p:spPr bwMode="auto">
          <a:xfrm>
            <a:off x="900113" y="2625725"/>
            <a:ext cx="7775575" cy="4090988"/>
          </a:xfrm>
          <a:custGeom>
            <a:avLst/>
            <a:gdLst>
              <a:gd name="T0" fmla="*/ 0 w 4898"/>
              <a:gd name="T1" fmla="*/ 2147483647 h 2577"/>
              <a:gd name="T2" fmla="*/ 456147504 w 4898"/>
              <a:gd name="T3" fmla="*/ 2147483647 h 2577"/>
              <a:gd name="T4" fmla="*/ 2056447474 w 4898"/>
              <a:gd name="T5" fmla="*/ 2147483647 h 2577"/>
              <a:gd name="T6" fmla="*/ 2147483647 w 4898"/>
              <a:gd name="T7" fmla="*/ 2147483647 h 2577"/>
              <a:gd name="T8" fmla="*/ 2147483647 w 4898"/>
              <a:gd name="T9" fmla="*/ 1960681853 h 2577"/>
              <a:gd name="T10" fmla="*/ 2147483647 w 4898"/>
              <a:gd name="T11" fmla="*/ 246975348 h 2577"/>
              <a:gd name="T12" fmla="*/ 2147483647 w 4898"/>
              <a:gd name="T13" fmla="*/ 2147483647 h 2577"/>
              <a:gd name="T14" fmla="*/ 2147483647 w 4898"/>
              <a:gd name="T15" fmla="*/ 2147483647 h 2577"/>
              <a:gd name="T16" fmla="*/ 2147483647 w 4898"/>
              <a:gd name="T17" fmla="*/ 2147483647 h 2577"/>
              <a:gd name="T18" fmla="*/ 2147483647 w 4898"/>
              <a:gd name="T19" fmla="*/ 2147483647 h 25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98"/>
              <a:gd name="T31" fmla="*/ 0 h 2577"/>
              <a:gd name="T32" fmla="*/ 4898 w 4898"/>
              <a:gd name="T33" fmla="*/ 2577 h 25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98" h="2577">
                <a:moveTo>
                  <a:pt x="0" y="2048"/>
                </a:moveTo>
                <a:cubicBezTo>
                  <a:pt x="22" y="2025"/>
                  <a:pt x="45" y="2003"/>
                  <a:pt x="181" y="2048"/>
                </a:cubicBezTo>
                <a:cubicBezTo>
                  <a:pt x="317" y="2093"/>
                  <a:pt x="294" y="2275"/>
                  <a:pt x="816" y="2320"/>
                </a:cubicBezTo>
                <a:cubicBezTo>
                  <a:pt x="1338" y="2365"/>
                  <a:pt x="2797" y="2577"/>
                  <a:pt x="3311" y="2320"/>
                </a:cubicBezTo>
                <a:cubicBezTo>
                  <a:pt x="3825" y="2063"/>
                  <a:pt x="3757" y="1148"/>
                  <a:pt x="3901" y="778"/>
                </a:cubicBezTo>
                <a:cubicBezTo>
                  <a:pt x="4045" y="408"/>
                  <a:pt x="4052" y="0"/>
                  <a:pt x="4173" y="98"/>
                </a:cubicBezTo>
                <a:cubicBezTo>
                  <a:pt x="4294" y="196"/>
                  <a:pt x="4520" y="1066"/>
                  <a:pt x="4626" y="1368"/>
                </a:cubicBezTo>
                <a:cubicBezTo>
                  <a:pt x="4732" y="1670"/>
                  <a:pt x="4770" y="1814"/>
                  <a:pt x="4808" y="1912"/>
                </a:cubicBezTo>
                <a:cubicBezTo>
                  <a:pt x="4846" y="2010"/>
                  <a:pt x="4838" y="1958"/>
                  <a:pt x="4853" y="1958"/>
                </a:cubicBezTo>
                <a:cubicBezTo>
                  <a:pt x="4868" y="1958"/>
                  <a:pt x="4891" y="1920"/>
                  <a:pt x="4898" y="1912"/>
                </a:cubicBezTo>
              </a:path>
            </a:pathLst>
          </a:custGeom>
          <a:noFill/>
          <a:ln w="31750">
            <a:solidFill>
              <a:schemeClr val="accent6">
                <a:lumMod val="75000"/>
              </a:schemeClr>
            </a:solidFill>
            <a:round/>
            <a:headEnd/>
            <a:tailEnd/>
          </a:ln>
        </p:spPr>
        <p:txBody>
          <a:bodyPr/>
          <a:lstStyle/>
          <a:p>
            <a:endParaRPr lang="fr-CA"/>
          </a:p>
        </p:txBody>
      </p:sp>
      <p:sp>
        <p:nvSpPr>
          <p:cNvPr id="15371" name="AutoShape 40"/>
          <p:cNvSpPr>
            <a:spLocks noChangeArrowheads="1"/>
          </p:cNvSpPr>
          <p:nvPr>
            <p:custDataLst>
              <p:tags r:id="rId10"/>
            </p:custDataLst>
          </p:nvPr>
        </p:nvSpPr>
        <p:spPr bwMode="auto">
          <a:xfrm rot="17245515">
            <a:off x="909304" y="1374354"/>
            <a:ext cx="3365489" cy="950913"/>
          </a:xfrm>
          <a:prstGeom prst="leftArrow">
            <a:avLst>
              <a:gd name="adj1" fmla="val 50000"/>
              <a:gd name="adj2" fmla="val 79424"/>
            </a:avLst>
          </a:prstGeom>
          <a:solidFill>
            <a:schemeClr val="accent4">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fr-CA" sz="1600" b="1" dirty="0">
                <a:solidFill>
                  <a:schemeClr val="bg1"/>
                </a:solidFill>
              </a:rPr>
              <a:t>HÉMOSTASE PRIMAIRE</a:t>
            </a:r>
            <a:endParaRPr lang="fr-FR" sz="1600" b="1" dirty="0">
              <a:solidFill>
                <a:schemeClr val="bg1"/>
              </a:solidFill>
            </a:endParaRPr>
          </a:p>
        </p:txBody>
      </p:sp>
      <p:sp>
        <p:nvSpPr>
          <p:cNvPr id="15372" name="AutoShape 42"/>
          <p:cNvSpPr>
            <a:spLocks noChangeArrowheads="1"/>
          </p:cNvSpPr>
          <p:nvPr>
            <p:custDataLst>
              <p:tags r:id="rId11"/>
            </p:custDataLst>
          </p:nvPr>
        </p:nvSpPr>
        <p:spPr bwMode="auto">
          <a:xfrm rot="3448137">
            <a:off x="5341964" y="1066477"/>
            <a:ext cx="2603549" cy="936625"/>
          </a:xfrm>
          <a:prstGeom prst="rightArrow">
            <a:avLst>
              <a:gd name="adj1" fmla="val 50000"/>
              <a:gd name="adj2" fmla="val 67754"/>
            </a:avLst>
          </a:prstGeom>
          <a:solidFill>
            <a:schemeClr val="accent6">
              <a:lumMod val="75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fr-CA" b="1" dirty="0">
                <a:solidFill>
                  <a:schemeClr val="bg1"/>
                </a:solidFill>
              </a:rPr>
              <a:t>FIBRINOLYSE</a:t>
            </a:r>
            <a:endParaRPr lang="fr-FR" dirty="0">
              <a:solidFill>
                <a:schemeClr val="bg1"/>
              </a:solidFill>
            </a:endParaRPr>
          </a:p>
        </p:txBody>
      </p:sp>
      <p:sp>
        <p:nvSpPr>
          <p:cNvPr id="15373" name="Line 44"/>
          <p:cNvSpPr>
            <a:spLocks noChangeShapeType="1"/>
          </p:cNvSpPr>
          <p:nvPr>
            <p:custDataLst>
              <p:tags r:id="rId12"/>
            </p:custDataLst>
          </p:nvPr>
        </p:nvSpPr>
        <p:spPr bwMode="auto">
          <a:xfrm flipH="1">
            <a:off x="6516688" y="6381750"/>
            <a:ext cx="360362" cy="476250"/>
          </a:xfrm>
          <a:prstGeom prst="line">
            <a:avLst/>
          </a:prstGeom>
          <a:noFill/>
          <a:ln w="28575">
            <a:solidFill>
              <a:schemeClr val="tx2"/>
            </a:solidFill>
            <a:round/>
            <a:headEnd/>
            <a:tailEnd/>
          </a:ln>
        </p:spPr>
        <p:txBody>
          <a:bodyPr/>
          <a:lstStyle/>
          <a:p>
            <a:endParaRPr lang="fr-CA"/>
          </a:p>
        </p:txBody>
      </p:sp>
      <p:sp>
        <p:nvSpPr>
          <p:cNvPr id="15374" name="Line 45"/>
          <p:cNvSpPr>
            <a:spLocks noChangeShapeType="1"/>
          </p:cNvSpPr>
          <p:nvPr>
            <p:custDataLst>
              <p:tags r:id="rId13"/>
            </p:custDataLst>
          </p:nvPr>
        </p:nvSpPr>
        <p:spPr bwMode="auto">
          <a:xfrm flipH="1">
            <a:off x="6659563" y="6381750"/>
            <a:ext cx="360362" cy="476250"/>
          </a:xfrm>
          <a:prstGeom prst="line">
            <a:avLst/>
          </a:prstGeom>
          <a:noFill/>
          <a:ln w="28575">
            <a:solidFill>
              <a:schemeClr val="tx2"/>
            </a:solidFill>
            <a:round/>
            <a:headEnd/>
            <a:tailEnd/>
          </a:ln>
        </p:spPr>
        <p:txBody>
          <a:bodyPr/>
          <a:lstStyle/>
          <a:p>
            <a:endParaRPr lang="fr-CA"/>
          </a:p>
        </p:txBody>
      </p:sp>
    </p:spTree>
    <p:extLst>
      <p:ext uri="{BB962C8B-B14F-4D97-AF65-F5344CB8AC3E}">
        <p14:creationId xmlns:p14="http://schemas.microsoft.com/office/powerpoint/2010/main" val="294396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noAutofit/>
          </a:bodyPr>
          <a:lstStyle/>
          <a:p>
            <a:pPr eaLnBrk="1" hangingPunct="1"/>
            <a:r>
              <a:rPr lang="fr-CA" b="1" dirty="0"/>
              <a:t>PHÉNOMÈNE HÉMOSTATIQUE</a:t>
            </a:r>
            <a:endParaRPr lang="fr-FR" b="1" dirty="0"/>
          </a:p>
        </p:txBody>
      </p:sp>
      <p:sp>
        <p:nvSpPr>
          <p:cNvPr id="17411" name="Rectangle 3"/>
          <p:cNvSpPr>
            <a:spLocks noGrp="1" noChangeArrowheads="1"/>
          </p:cNvSpPr>
          <p:nvPr>
            <p:ph sz="quarter" idx="1"/>
            <p:custDataLst>
              <p:tags r:id="rId2"/>
            </p:custDataLst>
          </p:nvPr>
        </p:nvSpPr>
        <p:spPr>
          <a:xfrm>
            <a:off x="611981" y="2565918"/>
            <a:ext cx="7920037" cy="3958707"/>
          </a:xfrm>
        </p:spPr>
        <p:txBody>
          <a:bodyPr>
            <a:normAutofit lnSpcReduction="10000"/>
          </a:bodyPr>
          <a:lstStyle/>
          <a:p>
            <a:pPr algn="just" eaLnBrk="1" hangingPunct="1">
              <a:buFont typeface="Wingdings" pitchFamily="2" charset="2"/>
              <a:buNone/>
            </a:pPr>
            <a:r>
              <a:rPr lang="fr-CA" sz="2400" b="1" dirty="0"/>
              <a:t>DÉFINITION :</a:t>
            </a:r>
          </a:p>
          <a:p>
            <a:pPr marL="628650" lvl="2" indent="-363538" algn="just" eaLnBrk="1" hangingPunct="1"/>
            <a:r>
              <a:rPr lang="fr-CA" sz="2000" dirty="0"/>
              <a:t>Phénomène simple qui se produit plusieurs fois par jour dans l’organisme.</a:t>
            </a:r>
          </a:p>
          <a:p>
            <a:pPr marL="628650" lvl="2" indent="-363538" algn="just" eaLnBrk="1" hangingPunct="1"/>
            <a:r>
              <a:rPr lang="fr-CA" sz="2000" dirty="0"/>
              <a:t>Phénomène physiologique qui arrête l’hémorragie.</a:t>
            </a:r>
          </a:p>
          <a:p>
            <a:pPr marL="628650" lvl="2" indent="-363538" algn="just" eaLnBrk="1" hangingPunct="1"/>
            <a:r>
              <a:rPr lang="fr-CA" sz="2000" dirty="0"/>
              <a:t>La propriété du système circulatoire par laquelle le sang est maintenu à l’intérieur des vaisseaux s’appelle hémostase.</a:t>
            </a:r>
          </a:p>
          <a:p>
            <a:pPr marL="628650" lvl="2" indent="-363538" algn="just" eaLnBrk="1" hangingPunct="1"/>
            <a:r>
              <a:rPr lang="fr-CA" sz="2000" dirty="0"/>
              <a:t>Dépend de 4 systèmes :</a:t>
            </a:r>
          </a:p>
          <a:p>
            <a:pPr marL="1258888" lvl="4" indent="-276225" algn="just" eaLnBrk="1" hangingPunct="1">
              <a:buFont typeface="Wingdings" pitchFamily="2" charset="2"/>
              <a:buChar char="Ø"/>
            </a:pPr>
            <a:r>
              <a:rPr lang="fr-CA" sz="1800" u="sng" dirty="0"/>
              <a:t>Système vasculaire</a:t>
            </a:r>
          </a:p>
          <a:p>
            <a:pPr marL="1258888" lvl="4" indent="-276225" algn="just" eaLnBrk="1" hangingPunct="1">
              <a:buFont typeface="Wingdings" pitchFamily="2" charset="2"/>
              <a:buChar char="Ø"/>
            </a:pPr>
            <a:r>
              <a:rPr lang="fr-CA" sz="1800" u="sng" dirty="0"/>
              <a:t>Système plaquettaire</a:t>
            </a:r>
          </a:p>
          <a:p>
            <a:pPr marL="1258888" lvl="4" indent="-276225" algn="just" eaLnBrk="1" hangingPunct="1">
              <a:buFont typeface="Wingdings" pitchFamily="2" charset="2"/>
              <a:buChar char="Ø"/>
            </a:pPr>
            <a:r>
              <a:rPr lang="fr-CA" sz="1800" u="sng" dirty="0"/>
              <a:t>Facteurs de coagulation</a:t>
            </a:r>
          </a:p>
          <a:p>
            <a:pPr marL="1258888" lvl="4" indent="-276225" algn="just" eaLnBrk="1" hangingPunct="1">
              <a:buFont typeface="Wingdings" pitchFamily="2" charset="2"/>
              <a:buChar char="Ø"/>
            </a:pPr>
            <a:r>
              <a:rPr lang="fr-CA" sz="1800" u="sng" dirty="0"/>
              <a:t>Système fibrinolytique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VASOCONSTRICTION REFLEXE</a:t>
            </a:r>
          </a:p>
        </p:txBody>
      </p:sp>
      <p:sp>
        <p:nvSpPr>
          <p:cNvPr id="3" name="Espace réservé du texte 2"/>
          <p:cNvSpPr>
            <a:spLocks noGrp="1"/>
          </p:cNvSpPr>
          <p:nvPr>
            <p:ph type="body" idx="1"/>
          </p:nvPr>
        </p:nvSpPr>
        <p:spPr>
          <a:xfrm>
            <a:off x="150920" y="1847461"/>
            <a:ext cx="4480658" cy="1313252"/>
          </a:xfrm>
        </p:spPr>
        <p:txBody>
          <a:bodyPr/>
          <a:lstStyle/>
          <a:p>
            <a:pPr fontAlgn="base"/>
            <a:endParaRPr lang="fr-CA" dirty="0"/>
          </a:p>
          <a:p>
            <a:pPr fontAlgn="base"/>
            <a:endParaRPr lang="fr-CA" dirty="0"/>
          </a:p>
          <a:p>
            <a:pPr fontAlgn="base"/>
            <a:endParaRPr lang="fr-CA" dirty="0"/>
          </a:p>
          <a:p>
            <a:pPr fontAlgn="base"/>
            <a:r>
              <a:rPr lang="fr-CA" dirty="0"/>
              <a:t>1- Aïe!!! Os….de t…. de </a:t>
            </a:r>
            <a:r>
              <a:rPr lang="fr-CA" dirty="0" err="1"/>
              <a:t>ch</a:t>
            </a:r>
            <a:r>
              <a:rPr lang="fr-CA" dirty="0"/>
              <a:t>…!!!</a:t>
            </a:r>
            <a:endParaRPr lang="fr-CA" b="0" dirty="0"/>
          </a:p>
          <a:p>
            <a:pPr fontAlgn="base"/>
            <a:endParaRPr lang="fr-CA" dirty="0"/>
          </a:p>
        </p:txBody>
      </p:sp>
      <p:sp>
        <p:nvSpPr>
          <p:cNvPr id="5" name="Espace réservé du texte 4"/>
          <p:cNvSpPr>
            <a:spLocks noGrp="1"/>
          </p:cNvSpPr>
          <p:nvPr>
            <p:ph type="body" sz="quarter" idx="3"/>
          </p:nvPr>
        </p:nvSpPr>
        <p:spPr>
          <a:xfrm>
            <a:off x="4631578" y="2398713"/>
            <a:ext cx="3961816" cy="762000"/>
          </a:xfrm>
        </p:spPr>
        <p:txBody>
          <a:bodyPr/>
          <a:lstStyle/>
          <a:p>
            <a:r>
              <a:rPr lang="fr-CA" dirty="0">
                <a:sym typeface="Symbol"/>
              </a:rPr>
              <a:t></a:t>
            </a:r>
            <a:r>
              <a:rPr lang="fr-CA" dirty="0"/>
              <a:t> Surprise : ne saigne pas!</a:t>
            </a:r>
            <a:r>
              <a:rPr lang="fr-FR" dirty="0"/>
              <a:t> </a:t>
            </a:r>
            <a:endParaRPr lang="fr-CA" b="0" dirty="0"/>
          </a:p>
          <a:p>
            <a:endParaRPr lang="fr-CA" dirty="0"/>
          </a:p>
        </p:txBody>
      </p:sp>
      <p:pic>
        <p:nvPicPr>
          <p:cNvPr id="7" name="Picture 34"/>
          <p:cNvPicPr>
            <a:picLocks noGrp="1" noChangeAspect="1" noChangeArrowheads="1"/>
          </p:cNvPicPr>
          <p:nvPr>
            <p:ph sz="half" idx="2"/>
            <p:custDataLst>
              <p:tags r:id="rId1"/>
            </p:custDataLst>
          </p:nvPr>
        </p:nvPicPr>
        <p:blipFill>
          <a:blip r:embed="rId4" cstate="print"/>
          <a:srcRect/>
          <a:stretch>
            <a:fillRect/>
          </a:stretch>
        </p:blipFill>
        <p:spPr>
          <a:xfrm>
            <a:off x="1340546" y="3160713"/>
            <a:ext cx="2568770" cy="2890837"/>
          </a:xfrm>
        </p:spPr>
      </p:pic>
      <p:pic>
        <p:nvPicPr>
          <p:cNvPr id="8" name="Picture 43"/>
          <p:cNvPicPr>
            <a:picLocks noGrp="1" noChangeAspect="1" noChangeArrowheads="1"/>
          </p:cNvPicPr>
          <p:nvPr>
            <p:ph sz="quarter" idx="4"/>
            <p:custDataLst>
              <p:tags r:id="rId2"/>
            </p:custDataLst>
          </p:nvPr>
        </p:nvPicPr>
        <p:blipFill>
          <a:blip r:embed="rId5" cstate="print"/>
          <a:srcRect/>
          <a:stretch>
            <a:fillRect/>
          </a:stretch>
        </p:blipFill>
        <p:spPr>
          <a:xfrm>
            <a:off x="5281952" y="3160713"/>
            <a:ext cx="2467883" cy="2890837"/>
          </a:xfrm>
          <a:noFill/>
        </p:spPr>
      </p:pic>
      <p:sp>
        <p:nvSpPr>
          <p:cNvPr id="9" name="Espace réservé du texte 4">
            <a:extLst>
              <a:ext uri="{FF2B5EF4-FFF2-40B4-BE49-F238E27FC236}">
                <a16:creationId xmlns:a16="http://schemas.microsoft.com/office/drawing/2014/main" id="{760D0963-8121-41B1-989A-C4BB8581000C}"/>
              </a:ext>
            </a:extLst>
          </p:cNvPr>
          <p:cNvSpPr txBox="1">
            <a:spLocks/>
          </p:cNvSpPr>
          <p:nvPr/>
        </p:nvSpPr>
        <p:spPr>
          <a:xfrm>
            <a:off x="4507992" y="6096000"/>
            <a:ext cx="4178808" cy="762000"/>
          </a:xfrm>
          <a:prstGeom prst="rect">
            <a:avLst/>
          </a:prstGeom>
        </p:spPr>
        <p:txBody>
          <a:bodyPr vert="horz" lIns="91440" tIns="45720" rIns="91440" bIns="45720" rtlCol="0" anchor="b">
            <a:noAutofit/>
          </a:bodyPr>
          <a:lstStyle>
            <a:lvl1pPr marL="0" indent="0" algn="ctr" defTabSz="914400" rtl="0" eaLnBrk="1" latinLnBrk="0" hangingPunct="1">
              <a:lnSpc>
                <a:spcPts val="2600"/>
              </a:lnSpc>
              <a:spcBef>
                <a:spcPts val="0"/>
              </a:spcBef>
              <a:buClr>
                <a:schemeClr val="accent1"/>
              </a:buClr>
              <a:buSzPct val="90000"/>
              <a:buFont typeface="Wingdings" pitchFamily="2" charset="2"/>
              <a:buNone/>
              <a:defRPr sz="24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9pPr>
          </a:lstStyle>
          <a:p>
            <a:r>
              <a:rPr lang="fr-CA" dirty="0">
                <a:sym typeface="Symbol"/>
              </a:rPr>
              <a:t></a:t>
            </a:r>
            <a:r>
              <a:rPr lang="fr-CA" dirty="0"/>
              <a:t> Vasoconstriction reflexe</a:t>
            </a:r>
            <a:endParaRPr lang="fr-CA" b="0" dirty="0"/>
          </a:p>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35316" y="2474770"/>
            <a:ext cx="4572000" cy="1736017"/>
          </a:xfrm>
        </p:spPr>
        <p:txBody>
          <a:bodyPr/>
          <a:lstStyle/>
          <a:p>
            <a:pPr lvl="0" algn="l" fontAlgn="base">
              <a:lnSpc>
                <a:spcPct val="100000"/>
              </a:lnSpc>
              <a:spcBef>
                <a:spcPct val="20000"/>
              </a:spcBef>
              <a:spcAft>
                <a:spcPct val="0"/>
              </a:spcAft>
              <a:buClr>
                <a:schemeClr val="tx1"/>
              </a:buClr>
              <a:buSzPct val="70000"/>
            </a:pPr>
            <a:r>
              <a:rPr lang="fr-CA" dirty="0"/>
              <a:t>2- Regarde après 10 secondes</a:t>
            </a:r>
          </a:p>
          <a:p>
            <a:pPr lvl="0" algn="l" fontAlgn="base">
              <a:lnSpc>
                <a:spcPct val="100000"/>
              </a:lnSpc>
              <a:spcBef>
                <a:spcPct val="20000"/>
              </a:spcBef>
              <a:spcAft>
                <a:spcPct val="0"/>
              </a:spcAft>
              <a:buClr>
                <a:schemeClr val="accent3"/>
              </a:buClr>
              <a:buSzPct val="70000"/>
              <a:buFont typeface="Wingdings" pitchFamily="2" charset="2"/>
              <a:buChar char="v"/>
            </a:pPr>
            <a:r>
              <a:rPr lang="fr-CA" dirty="0"/>
              <a:t> Sang apparaît (écoulement)</a:t>
            </a:r>
          </a:p>
          <a:p>
            <a:pPr lvl="0" algn="l" fontAlgn="base">
              <a:lnSpc>
                <a:spcPct val="100000"/>
              </a:lnSpc>
              <a:spcBef>
                <a:spcPct val="20000"/>
              </a:spcBef>
              <a:spcAft>
                <a:spcPct val="0"/>
              </a:spcAft>
              <a:buClr>
                <a:schemeClr val="accent3"/>
              </a:buClr>
              <a:buSzPct val="70000"/>
              <a:buFont typeface="Wingdings" pitchFamily="2" charset="2"/>
              <a:buChar char="v"/>
            </a:pPr>
            <a:r>
              <a:rPr lang="fr-CA" dirty="0"/>
              <a:t> Pourquoi? Lésion vasculaire</a:t>
            </a:r>
          </a:p>
          <a:p>
            <a:endParaRPr lang="fr-CA" dirty="0"/>
          </a:p>
        </p:txBody>
      </p:sp>
      <p:sp>
        <p:nvSpPr>
          <p:cNvPr id="5" name="Espace réservé du texte 4"/>
          <p:cNvSpPr>
            <a:spLocks noGrp="1"/>
          </p:cNvSpPr>
          <p:nvPr>
            <p:ph type="body" sz="quarter" idx="3"/>
          </p:nvPr>
        </p:nvSpPr>
        <p:spPr>
          <a:xfrm>
            <a:off x="6057499" y="2372867"/>
            <a:ext cx="3048693" cy="762000"/>
          </a:xfrm>
        </p:spPr>
        <p:txBody>
          <a:bodyPr/>
          <a:lstStyle/>
          <a:p>
            <a:r>
              <a:rPr lang="fr-CA" dirty="0"/>
              <a:t>Le sang rencontre </a:t>
            </a:r>
          </a:p>
          <a:p>
            <a:r>
              <a:rPr lang="fr-CA" dirty="0"/>
              <a:t>un tissu inhabituel</a:t>
            </a:r>
          </a:p>
        </p:txBody>
      </p:sp>
      <p:pic>
        <p:nvPicPr>
          <p:cNvPr id="7" name="Picture 17"/>
          <p:cNvPicPr>
            <a:picLocks noGrp="1" noChangeAspect="1" noChangeArrowheads="1"/>
          </p:cNvPicPr>
          <p:nvPr>
            <p:ph sz="quarter" idx="4"/>
            <p:custDataLst>
              <p:tags r:id="rId1"/>
            </p:custDataLst>
          </p:nvPr>
        </p:nvPicPr>
        <p:blipFill>
          <a:blip r:embed="rId3" cstate="print"/>
          <a:srcRect/>
          <a:stretch>
            <a:fillRect/>
          </a:stretch>
        </p:blipFill>
        <p:spPr>
          <a:xfrm>
            <a:off x="6236239" y="3134867"/>
            <a:ext cx="2691214" cy="2890837"/>
          </a:xfrm>
        </p:spPr>
      </p:pic>
      <p:sp>
        <p:nvSpPr>
          <p:cNvPr id="9" name="Titre 8"/>
          <p:cNvSpPr>
            <a:spLocks noGrp="1"/>
          </p:cNvSpPr>
          <p:nvPr>
            <p:ph type="title"/>
          </p:nvPr>
        </p:nvSpPr>
        <p:spPr/>
        <p:txBody>
          <a:bodyPr/>
          <a:lstStyle/>
          <a:p>
            <a:r>
              <a:rPr lang="fr-CA" b="1" dirty="0"/>
              <a:t>HÉMORRAGIE</a:t>
            </a:r>
            <a:br>
              <a:rPr lang="fr-CA" b="1" dirty="0"/>
            </a:br>
            <a:r>
              <a:rPr lang="fr-CA" b="1" dirty="0"/>
              <a:t>EXTERNE OU INTERNE</a:t>
            </a:r>
          </a:p>
        </p:txBody>
      </p:sp>
      <p:sp>
        <p:nvSpPr>
          <p:cNvPr id="6" name="Espace réservé du texte 4">
            <a:extLst>
              <a:ext uri="{FF2B5EF4-FFF2-40B4-BE49-F238E27FC236}">
                <a16:creationId xmlns:a16="http://schemas.microsoft.com/office/drawing/2014/main" id="{B4B115C4-9E05-44A9-A0D3-B49EBB3B26EF}"/>
              </a:ext>
            </a:extLst>
          </p:cNvPr>
          <p:cNvSpPr txBox="1">
            <a:spLocks/>
          </p:cNvSpPr>
          <p:nvPr/>
        </p:nvSpPr>
        <p:spPr>
          <a:xfrm>
            <a:off x="5464521" y="5807390"/>
            <a:ext cx="4234648" cy="762000"/>
          </a:xfrm>
          <a:prstGeom prst="rect">
            <a:avLst/>
          </a:prstGeom>
        </p:spPr>
        <p:txBody>
          <a:bodyPr vert="horz" lIns="91440" tIns="45720" rIns="91440" bIns="45720" rtlCol="0" anchor="b">
            <a:noAutofit/>
          </a:bodyPr>
          <a:lstStyle>
            <a:lvl1pPr marL="0" indent="0" algn="ctr" defTabSz="914400" rtl="0" eaLnBrk="1" latinLnBrk="0" hangingPunct="1">
              <a:lnSpc>
                <a:spcPts val="2600"/>
              </a:lnSpc>
              <a:spcBef>
                <a:spcPts val="0"/>
              </a:spcBef>
              <a:buClr>
                <a:schemeClr val="accent1"/>
              </a:buClr>
              <a:buSzPct val="90000"/>
              <a:buFont typeface="Wingdings" pitchFamily="2" charset="2"/>
              <a:buNone/>
              <a:defRPr sz="24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9pPr>
          </a:lstStyle>
          <a:p>
            <a:pPr algn="l"/>
            <a:r>
              <a:rPr lang="fr-CA" dirty="0">
                <a:sym typeface="Symbol"/>
              </a:rPr>
              <a:t>  </a:t>
            </a:r>
            <a:r>
              <a:rPr lang="fr-CA" dirty="0"/>
              <a:t>Adhésion plaquettaire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99746" y="1745882"/>
            <a:ext cx="5881457" cy="4332302"/>
          </a:xfrm>
        </p:spPr>
        <p:txBody>
          <a:bodyPr/>
          <a:lstStyle/>
          <a:p>
            <a:pPr marL="360363" lvl="0" indent="-360363" algn="l" fontAlgn="base">
              <a:lnSpc>
                <a:spcPct val="100000"/>
              </a:lnSpc>
              <a:spcBef>
                <a:spcPct val="20000"/>
              </a:spcBef>
              <a:spcAft>
                <a:spcPct val="0"/>
              </a:spcAft>
              <a:buClr>
                <a:schemeClr val="tx1"/>
              </a:buClr>
              <a:buSzPct val="70000"/>
            </a:pPr>
            <a:r>
              <a:rPr lang="fr-CA" dirty="0"/>
              <a:t>3- </a:t>
            </a:r>
            <a:r>
              <a:rPr lang="fr-CA" sz="2000" dirty="0"/>
              <a:t>ARRÊT ASSEZ RAPIDE DU SAIGNEMENT</a:t>
            </a:r>
            <a:endParaRPr lang="fr-CA" dirty="0">
              <a:sym typeface="Symbol" pitchFamily="18" charset="2"/>
            </a:endParaRPr>
          </a:p>
          <a:p>
            <a:pPr lvl="0" algn="l" fontAlgn="base">
              <a:lnSpc>
                <a:spcPct val="100000"/>
              </a:lnSpc>
              <a:spcBef>
                <a:spcPct val="20000"/>
              </a:spcBef>
              <a:spcAft>
                <a:spcPct val="0"/>
              </a:spcAft>
              <a:buClr>
                <a:schemeClr val="accent3"/>
              </a:buClr>
              <a:buSzPct val="70000"/>
              <a:buFont typeface="Wingdings" pitchFamily="2" charset="2"/>
              <a:buChar char="v"/>
            </a:pPr>
            <a:r>
              <a:rPr lang="fr-CA" dirty="0"/>
              <a:t> Mécanisme d’urgence : Mais insuffisant</a:t>
            </a:r>
          </a:p>
          <a:p>
            <a:pPr lvl="0" algn="l" fontAlgn="base">
              <a:lnSpc>
                <a:spcPct val="100000"/>
              </a:lnSpc>
              <a:spcBef>
                <a:spcPct val="20000"/>
              </a:spcBef>
              <a:spcAft>
                <a:spcPct val="0"/>
              </a:spcAft>
              <a:buClr>
                <a:schemeClr val="accent3"/>
              </a:buClr>
              <a:buSzPct val="70000"/>
              <a:buFont typeface="Wingdings" pitchFamily="2" charset="2"/>
              <a:buChar char="v"/>
            </a:pPr>
            <a:r>
              <a:rPr lang="fr-CA" dirty="0"/>
              <a:t> Formation d’un clou plaquettaire </a:t>
            </a:r>
          </a:p>
          <a:p>
            <a:pPr lvl="0" algn="l" fontAlgn="base">
              <a:lnSpc>
                <a:spcPct val="100000"/>
              </a:lnSpc>
              <a:spcBef>
                <a:spcPct val="20000"/>
              </a:spcBef>
              <a:spcAft>
                <a:spcPct val="0"/>
              </a:spcAft>
              <a:buClr>
                <a:schemeClr val="accent3"/>
              </a:buClr>
              <a:buSzPct val="70000"/>
            </a:pPr>
            <a:r>
              <a:rPr lang="fr-CA" dirty="0"/>
              <a:t>   (pas solide) :</a:t>
            </a:r>
          </a:p>
          <a:p>
            <a:pPr lvl="1" fontAlgn="base">
              <a:spcBef>
                <a:spcPct val="20000"/>
              </a:spcBef>
              <a:spcAft>
                <a:spcPct val="0"/>
              </a:spcAft>
              <a:buClr>
                <a:schemeClr val="accent3"/>
              </a:buClr>
              <a:buSzPct val="70000"/>
              <a:buFont typeface="Wingdings" pitchFamily="2" charset="2"/>
              <a:buChar char="Ø"/>
            </a:pPr>
            <a:r>
              <a:rPr lang="fr-CA" dirty="0">
                <a:solidFill>
                  <a:schemeClr val="accent1"/>
                </a:solidFill>
              </a:rPr>
              <a:t> Adhésion</a:t>
            </a:r>
          </a:p>
          <a:p>
            <a:pPr lvl="1" fontAlgn="base">
              <a:spcBef>
                <a:spcPct val="20000"/>
              </a:spcBef>
              <a:spcAft>
                <a:spcPct val="0"/>
              </a:spcAft>
              <a:buClr>
                <a:schemeClr val="accent3"/>
              </a:buClr>
              <a:buSzPct val="70000"/>
              <a:buFont typeface="Wingdings" pitchFamily="2" charset="2"/>
              <a:buChar char="Ø"/>
            </a:pPr>
            <a:r>
              <a:rPr lang="fr-CA" dirty="0">
                <a:solidFill>
                  <a:schemeClr val="accent1"/>
                </a:solidFill>
              </a:rPr>
              <a:t> Activation</a:t>
            </a:r>
          </a:p>
          <a:p>
            <a:pPr lvl="1" fontAlgn="base">
              <a:spcBef>
                <a:spcPct val="20000"/>
              </a:spcBef>
              <a:spcAft>
                <a:spcPct val="0"/>
              </a:spcAft>
              <a:buClr>
                <a:schemeClr val="accent3"/>
              </a:buClr>
              <a:buSzPct val="70000"/>
              <a:buFont typeface="Wingdings" pitchFamily="2" charset="2"/>
              <a:buChar char="Ø"/>
            </a:pPr>
            <a:r>
              <a:rPr lang="fr-CA" dirty="0">
                <a:solidFill>
                  <a:schemeClr val="accent1"/>
                </a:solidFill>
              </a:rPr>
              <a:t> Sécrétion</a:t>
            </a:r>
          </a:p>
          <a:p>
            <a:pPr lvl="1" fontAlgn="base">
              <a:spcBef>
                <a:spcPct val="20000"/>
              </a:spcBef>
              <a:spcAft>
                <a:spcPct val="0"/>
              </a:spcAft>
              <a:buClr>
                <a:schemeClr val="accent3"/>
              </a:buClr>
              <a:buSzPct val="70000"/>
              <a:buFont typeface="Wingdings" pitchFamily="2" charset="2"/>
              <a:buChar char="Ø"/>
            </a:pPr>
            <a:r>
              <a:rPr lang="fr-CA" dirty="0">
                <a:solidFill>
                  <a:schemeClr val="accent1"/>
                </a:solidFill>
              </a:rPr>
              <a:t> Agrégation</a:t>
            </a:r>
            <a:endParaRPr lang="fr-FR" dirty="0">
              <a:solidFill>
                <a:schemeClr val="accent1"/>
              </a:solidFill>
            </a:endParaRPr>
          </a:p>
        </p:txBody>
      </p:sp>
      <p:sp>
        <p:nvSpPr>
          <p:cNvPr id="5" name="Espace réservé du texte 4"/>
          <p:cNvSpPr>
            <a:spLocks noGrp="1"/>
          </p:cNvSpPr>
          <p:nvPr>
            <p:ph type="body" sz="quarter" idx="3"/>
          </p:nvPr>
        </p:nvSpPr>
        <p:spPr>
          <a:xfrm>
            <a:off x="6072874" y="2367498"/>
            <a:ext cx="3071126" cy="762000"/>
          </a:xfrm>
        </p:spPr>
        <p:txBody>
          <a:bodyPr/>
          <a:lstStyle/>
          <a:p>
            <a:pPr lvl="0" fontAlgn="base">
              <a:lnSpc>
                <a:spcPct val="100000"/>
              </a:lnSpc>
              <a:spcBef>
                <a:spcPct val="20000"/>
              </a:spcBef>
              <a:spcAft>
                <a:spcPct val="0"/>
              </a:spcAft>
              <a:buClr>
                <a:schemeClr val="tx1"/>
              </a:buClr>
              <a:buSzPct val="70000"/>
            </a:pPr>
            <a:r>
              <a:rPr lang="fr-CA" dirty="0"/>
              <a:t>Les plaquettes s’attachent ensemble</a:t>
            </a:r>
          </a:p>
        </p:txBody>
      </p:sp>
      <p:sp>
        <p:nvSpPr>
          <p:cNvPr id="9" name="Titre 8"/>
          <p:cNvSpPr>
            <a:spLocks noGrp="1"/>
          </p:cNvSpPr>
          <p:nvPr>
            <p:ph type="title"/>
          </p:nvPr>
        </p:nvSpPr>
        <p:spPr/>
        <p:txBody>
          <a:bodyPr/>
          <a:lstStyle/>
          <a:p>
            <a:r>
              <a:rPr lang="fr-CA" b="1" dirty="0"/>
              <a:t>L’HÉMOSTASE PRIMAIRE</a:t>
            </a:r>
          </a:p>
        </p:txBody>
      </p:sp>
      <p:pic>
        <p:nvPicPr>
          <p:cNvPr id="8" name="Picture 23"/>
          <p:cNvPicPr>
            <a:picLocks noGrp="1" noChangeAspect="1" noChangeArrowheads="1"/>
          </p:cNvPicPr>
          <p:nvPr>
            <p:ph sz="quarter" idx="4"/>
            <p:custDataLst>
              <p:tags r:id="rId1"/>
            </p:custDataLst>
          </p:nvPr>
        </p:nvPicPr>
        <p:blipFill>
          <a:blip r:embed="rId3" cstate="print"/>
          <a:srcRect/>
          <a:stretch>
            <a:fillRect/>
          </a:stretch>
        </p:blipFill>
        <p:spPr>
          <a:xfrm>
            <a:off x="6333634" y="3070775"/>
            <a:ext cx="2713421" cy="2890837"/>
          </a:xfrm>
        </p:spPr>
      </p:pic>
      <p:sp>
        <p:nvSpPr>
          <p:cNvPr id="6" name="Espace réservé du texte 4">
            <a:extLst>
              <a:ext uri="{FF2B5EF4-FFF2-40B4-BE49-F238E27FC236}">
                <a16:creationId xmlns:a16="http://schemas.microsoft.com/office/drawing/2014/main" id="{C280D119-DB30-4D79-BB1A-D4F24506A372}"/>
              </a:ext>
            </a:extLst>
          </p:cNvPr>
          <p:cNvSpPr txBox="1">
            <a:spLocks/>
          </p:cNvSpPr>
          <p:nvPr/>
        </p:nvSpPr>
        <p:spPr>
          <a:xfrm>
            <a:off x="4496539" y="5750859"/>
            <a:ext cx="4851647" cy="762000"/>
          </a:xfrm>
          <a:prstGeom prst="rect">
            <a:avLst/>
          </a:prstGeom>
        </p:spPr>
        <p:txBody>
          <a:bodyPr vert="horz" lIns="91440" tIns="45720" rIns="91440" bIns="45720" rtlCol="0" anchor="b">
            <a:noAutofit/>
          </a:bodyPr>
          <a:lstStyle>
            <a:lvl1pPr marL="0" indent="0" algn="ctr" defTabSz="914400" rtl="0" eaLnBrk="1" latinLnBrk="0" hangingPunct="1">
              <a:lnSpc>
                <a:spcPts val="2600"/>
              </a:lnSpc>
              <a:spcBef>
                <a:spcPts val="0"/>
              </a:spcBef>
              <a:buClr>
                <a:schemeClr val="accent1"/>
              </a:buClr>
              <a:buSzPct val="90000"/>
              <a:buFont typeface="Wingdings" pitchFamily="2" charset="2"/>
              <a:buNone/>
              <a:defRPr sz="24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9pPr>
          </a:lstStyle>
          <a:p>
            <a:pPr marL="342900" indent="-342900" algn="l">
              <a:buFont typeface="Symbol" panose="05050102010706020507" pitchFamily="18" charset="2"/>
              <a:buChar char="Þ"/>
            </a:pPr>
            <a:r>
              <a:rPr lang="fr-CA" dirty="0"/>
              <a:t>Formation du thrombus blanc</a:t>
            </a:r>
          </a:p>
        </p:txBody>
      </p:sp>
      <p:sp>
        <p:nvSpPr>
          <p:cNvPr id="2" name="Flèche : angle droit à deux pointes 1">
            <a:extLst>
              <a:ext uri="{FF2B5EF4-FFF2-40B4-BE49-F238E27FC236}">
                <a16:creationId xmlns:a16="http://schemas.microsoft.com/office/drawing/2014/main" id="{7001C54F-26F3-48B3-AE17-98575704A6B1}"/>
              </a:ext>
            </a:extLst>
          </p:cNvPr>
          <p:cNvSpPr/>
          <p:nvPr/>
        </p:nvSpPr>
        <p:spPr>
          <a:xfrm rot="18450118">
            <a:off x="2459115" y="5495278"/>
            <a:ext cx="488271" cy="466334"/>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199" y="2513739"/>
            <a:ext cx="4572000" cy="2181169"/>
          </a:xfrm>
        </p:spPr>
        <p:txBody>
          <a:bodyPr/>
          <a:lstStyle/>
          <a:p>
            <a:pPr lvl="0" algn="l" fontAlgn="base">
              <a:lnSpc>
                <a:spcPct val="100000"/>
              </a:lnSpc>
              <a:spcBef>
                <a:spcPct val="20000"/>
              </a:spcBef>
              <a:spcAft>
                <a:spcPct val="0"/>
              </a:spcAft>
              <a:buClr>
                <a:schemeClr val="tx1"/>
              </a:buClr>
              <a:buSzPct val="70000"/>
            </a:pPr>
            <a:r>
              <a:rPr lang="fr-CA" dirty="0"/>
              <a:t>4- Par la suite: </a:t>
            </a:r>
          </a:p>
          <a:p>
            <a:pPr lvl="0" algn="l" fontAlgn="base">
              <a:lnSpc>
                <a:spcPct val="100000"/>
              </a:lnSpc>
              <a:spcBef>
                <a:spcPct val="20000"/>
              </a:spcBef>
              <a:spcAft>
                <a:spcPct val="0"/>
              </a:spcAft>
              <a:buClr>
                <a:schemeClr val="accent3"/>
              </a:buClr>
              <a:buSzPct val="70000"/>
              <a:buFont typeface="Wingdings" pitchFamily="2" charset="2"/>
              <a:buChar char="v"/>
            </a:pPr>
            <a:r>
              <a:rPr lang="fr-CA" dirty="0"/>
              <a:t> Le caillot devient plus solide</a:t>
            </a:r>
          </a:p>
          <a:p>
            <a:pPr lvl="0" algn="l" fontAlgn="base">
              <a:lnSpc>
                <a:spcPct val="100000"/>
              </a:lnSpc>
              <a:spcBef>
                <a:spcPct val="20000"/>
              </a:spcBef>
              <a:spcAft>
                <a:spcPct val="0"/>
              </a:spcAft>
              <a:buClr>
                <a:schemeClr val="accent3"/>
              </a:buClr>
              <a:buSzPct val="70000"/>
              <a:buFont typeface="Wingdings" pitchFamily="2" charset="2"/>
              <a:buChar char="v"/>
            </a:pPr>
            <a:r>
              <a:rPr lang="fr-CA" dirty="0"/>
              <a:t> Il y a formation de la galle</a:t>
            </a:r>
          </a:p>
          <a:p>
            <a:pPr lvl="0" algn="l" fontAlgn="base">
              <a:lnSpc>
                <a:spcPct val="100000"/>
              </a:lnSpc>
              <a:spcBef>
                <a:spcPct val="20000"/>
              </a:spcBef>
              <a:spcAft>
                <a:spcPct val="0"/>
              </a:spcAft>
              <a:buClr>
                <a:schemeClr val="accent3"/>
              </a:buClr>
              <a:buSzPct val="70000"/>
              <a:buFont typeface="Wingdings" pitchFamily="2" charset="2"/>
              <a:buChar char="v"/>
            </a:pPr>
            <a:r>
              <a:rPr lang="fr-CA" dirty="0"/>
              <a:t> Si on arrache la galle </a:t>
            </a:r>
            <a:r>
              <a:rPr lang="fr-CA" dirty="0">
                <a:sym typeface="Symbol" pitchFamily="18" charset="2"/>
              </a:rPr>
              <a:t></a:t>
            </a:r>
            <a:r>
              <a:rPr lang="fr-CA" dirty="0"/>
              <a:t> ça</a:t>
            </a:r>
          </a:p>
          <a:p>
            <a:pPr lvl="0" algn="l" fontAlgn="base">
              <a:lnSpc>
                <a:spcPct val="100000"/>
              </a:lnSpc>
              <a:spcBef>
                <a:spcPct val="20000"/>
              </a:spcBef>
              <a:spcAft>
                <a:spcPct val="0"/>
              </a:spcAft>
              <a:buClr>
                <a:schemeClr val="accent3"/>
              </a:buClr>
              <a:buSzPct val="70000"/>
            </a:pPr>
            <a:r>
              <a:rPr lang="fr-CA" dirty="0"/>
              <a:t>   recommence</a:t>
            </a:r>
            <a:r>
              <a:rPr lang="fr-FR" b="0" dirty="0"/>
              <a:t> </a:t>
            </a:r>
            <a:r>
              <a:rPr lang="fr-FR" dirty="0"/>
              <a:t>à saigner</a:t>
            </a:r>
            <a:endParaRPr lang="fr-CA" dirty="0"/>
          </a:p>
        </p:txBody>
      </p:sp>
      <p:sp>
        <p:nvSpPr>
          <p:cNvPr id="5" name="Espace réservé du texte 4"/>
          <p:cNvSpPr>
            <a:spLocks noGrp="1"/>
          </p:cNvSpPr>
          <p:nvPr>
            <p:ph type="body" sz="quarter" idx="3"/>
          </p:nvPr>
        </p:nvSpPr>
        <p:spPr>
          <a:xfrm>
            <a:off x="5178491" y="2398713"/>
            <a:ext cx="3965509" cy="762000"/>
          </a:xfrm>
        </p:spPr>
        <p:txBody>
          <a:bodyPr/>
          <a:lstStyle/>
          <a:p>
            <a:pPr lvl="0" fontAlgn="base">
              <a:lnSpc>
                <a:spcPct val="100000"/>
              </a:lnSpc>
              <a:spcBef>
                <a:spcPct val="20000"/>
              </a:spcBef>
              <a:spcAft>
                <a:spcPct val="0"/>
              </a:spcAft>
              <a:buClr>
                <a:schemeClr val="tx1"/>
              </a:buClr>
              <a:buSzPct val="70000"/>
            </a:pPr>
            <a:r>
              <a:rPr lang="fr-CA" dirty="0"/>
              <a:t>Consolidation du clou plaquettaire </a:t>
            </a:r>
            <a:r>
              <a:rPr lang="fr-CA" u="sng" dirty="0"/>
              <a:t>par de la fibrine</a:t>
            </a:r>
          </a:p>
        </p:txBody>
      </p:sp>
      <p:sp>
        <p:nvSpPr>
          <p:cNvPr id="9" name="Titre 8"/>
          <p:cNvSpPr>
            <a:spLocks noGrp="1"/>
          </p:cNvSpPr>
          <p:nvPr>
            <p:ph type="title"/>
          </p:nvPr>
        </p:nvSpPr>
        <p:spPr>
          <a:xfrm>
            <a:off x="457199" y="345141"/>
            <a:ext cx="8537509" cy="1143000"/>
          </a:xfrm>
        </p:spPr>
        <p:txBody>
          <a:bodyPr/>
          <a:lstStyle/>
          <a:p>
            <a:r>
              <a:rPr lang="fr-CA" b="1" dirty="0"/>
              <a:t>LA COAGULATION PLASMATIQUE</a:t>
            </a:r>
          </a:p>
        </p:txBody>
      </p:sp>
      <p:pic>
        <p:nvPicPr>
          <p:cNvPr id="10" name="Picture 20"/>
          <p:cNvPicPr>
            <a:picLocks noGrp="1" noChangeAspect="1" noChangeArrowheads="1"/>
          </p:cNvPicPr>
          <p:nvPr>
            <p:ph sz="quarter" idx="4"/>
            <p:custDataLst>
              <p:tags r:id="rId1"/>
            </p:custDataLst>
          </p:nvPr>
        </p:nvPicPr>
        <p:blipFill>
          <a:blip r:embed="rId3" cstate="print"/>
          <a:srcRect/>
          <a:stretch>
            <a:fillRect/>
          </a:stretch>
        </p:blipFill>
        <p:spPr>
          <a:xfrm>
            <a:off x="5815495" y="3249490"/>
            <a:ext cx="2724370" cy="2890837"/>
          </a:xfrm>
        </p:spPr>
      </p:pic>
      <p:sp>
        <p:nvSpPr>
          <p:cNvPr id="6" name="Espace réservé du texte 4">
            <a:extLst>
              <a:ext uri="{FF2B5EF4-FFF2-40B4-BE49-F238E27FC236}">
                <a16:creationId xmlns:a16="http://schemas.microsoft.com/office/drawing/2014/main" id="{CD810F96-8A99-4B0A-A244-77F54E975E11}"/>
              </a:ext>
            </a:extLst>
          </p:cNvPr>
          <p:cNvSpPr txBox="1">
            <a:spLocks/>
          </p:cNvSpPr>
          <p:nvPr/>
        </p:nvSpPr>
        <p:spPr>
          <a:xfrm>
            <a:off x="457199" y="6043260"/>
            <a:ext cx="8473736" cy="762000"/>
          </a:xfrm>
          <a:prstGeom prst="rect">
            <a:avLst/>
          </a:prstGeom>
        </p:spPr>
        <p:txBody>
          <a:bodyPr vert="horz" lIns="91440" tIns="45720" rIns="91440" bIns="45720" rtlCol="0" anchor="b">
            <a:noAutofit/>
          </a:bodyPr>
          <a:lstStyle>
            <a:lvl1pPr marL="0" indent="0" algn="ctr" defTabSz="914400" rtl="0" eaLnBrk="1" latinLnBrk="0" hangingPunct="1">
              <a:lnSpc>
                <a:spcPts val="2600"/>
              </a:lnSpc>
              <a:spcBef>
                <a:spcPts val="0"/>
              </a:spcBef>
              <a:buClr>
                <a:schemeClr val="accent1"/>
              </a:buClr>
              <a:buSzPct val="90000"/>
              <a:buFont typeface="Wingdings" pitchFamily="2" charset="2"/>
              <a:buNone/>
              <a:defRPr sz="24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9pPr>
          </a:lstStyle>
          <a:p>
            <a:pPr algn="just" fontAlgn="base">
              <a:lnSpc>
                <a:spcPct val="100000"/>
              </a:lnSpc>
              <a:spcBef>
                <a:spcPct val="20000"/>
              </a:spcBef>
              <a:spcAft>
                <a:spcPct val="0"/>
              </a:spcAft>
              <a:buClr>
                <a:schemeClr val="tx1"/>
              </a:buClr>
              <a:buSzPct val="70000"/>
            </a:pPr>
            <a:r>
              <a:rPr lang="fr-CA" sz="2100" dirty="0"/>
              <a:t>N.B.: Le facteur XII est activé par la paroi lésée et le III est expulsé des cellules endothéliales brisées (Sera vu en détail au cours 3 et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LA COAGULATION PLASMATIQUE</a:t>
            </a:r>
          </a:p>
        </p:txBody>
      </p:sp>
      <p:pic>
        <p:nvPicPr>
          <p:cNvPr id="5" name="Picture 3"/>
          <p:cNvPicPr>
            <a:picLocks noGrp="1" noChangeAspect="1" noChangeArrowheads="1"/>
          </p:cNvPicPr>
          <p:nvPr>
            <p:ph sz="half" idx="1"/>
            <p:custDataLst>
              <p:tags r:id="rId1"/>
            </p:custDataLst>
          </p:nvPr>
        </p:nvPicPr>
        <p:blipFill>
          <a:blip r:embed="rId4" cstate="print"/>
          <a:stretch>
            <a:fillRect/>
          </a:stretch>
        </p:blipFill>
        <p:spPr>
          <a:xfrm>
            <a:off x="665787" y="2754729"/>
            <a:ext cx="2941745" cy="3252788"/>
          </a:xfrm>
        </p:spPr>
      </p:pic>
      <p:pic>
        <p:nvPicPr>
          <p:cNvPr id="6" name="Picture 4"/>
          <p:cNvPicPr>
            <a:picLocks noGrp="1" noChangeAspect="1" noChangeArrowheads="1"/>
          </p:cNvPicPr>
          <p:nvPr>
            <p:ph sz="half" idx="2"/>
            <p:custDataLst>
              <p:tags r:id="rId2"/>
            </p:custDataLst>
          </p:nvPr>
        </p:nvPicPr>
        <p:blipFill>
          <a:blip r:embed="rId5" cstate="print"/>
          <a:srcRect/>
          <a:stretch>
            <a:fillRect/>
          </a:stretch>
        </p:blipFill>
        <p:spPr>
          <a:xfrm>
            <a:off x="5345819" y="2873251"/>
            <a:ext cx="3269776" cy="3252788"/>
          </a:xfrm>
        </p:spPr>
      </p:pic>
      <p:sp>
        <p:nvSpPr>
          <p:cNvPr id="8" name="Espace réservé du texte 4">
            <a:extLst>
              <a:ext uri="{FF2B5EF4-FFF2-40B4-BE49-F238E27FC236}">
                <a16:creationId xmlns:a16="http://schemas.microsoft.com/office/drawing/2014/main" id="{A7AB1D64-8F70-4F4B-9D85-1C86002323BB}"/>
              </a:ext>
            </a:extLst>
          </p:cNvPr>
          <p:cNvSpPr txBox="1">
            <a:spLocks/>
          </p:cNvSpPr>
          <p:nvPr/>
        </p:nvSpPr>
        <p:spPr>
          <a:xfrm>
            <a:off x="3148538" y="3762759"/>
            <a:ext cx="1991633" cy="1048938"/>
          </a:xfrm>
          <a:prstGeom prst="rect">
            <a:avLst/>
          </a:prstGeom>
        </p:spPr>
        <p:txBody>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lgn="ctr" fontAlgn="base">
              <a:spcBef>
                <a:spcPct val="20000"/>
              </a:spcBef>
              <a:spcAft>
                <a:spcPct val="0"/>
              </a:spcAft>
              <a:buClr>
                <a:schemeClr val="tx1"/>
              </a:buClr>
              <a:buSzPct val="70000"/>
            </a:pPr>
            <a:r>
              <a:rPr lang="fr-CA" sz="1400" dirty="0">
                <a:solidFill>
                  <a:srgbClr val="C00000"/>
                </a:solidFill>
              </a:rPr>
              <a:t>Complexe </a:t>
            </a:r>
            <a:r>
              <a:rPr lang="fr-CA" sz="1400" dirty="0" err="1">
                <a:solidFill>
                  <a:srgbClr val="C00000"/>
                </a:solidFill>
              </a:rPr>
              <a:t>prothrombinasique</a:t>
            </a:r>
            <a:r>
              <a:rPr lang="fr-CA" sz="1400" dirty="0">
                <a:solidFill>
                  <a:srgbClr val="C00000"/>
                </a:solidFill>
              </a:rPr>
              <a:t> de la voie intrinsèque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36916" y="2246050"/>
            <a:ext cx="4572000" cy="1276649"/>
          </a:xfrm>
        </p:spPr>
        <p:txBody>
          <a:bodyPr/>
          <a:lstStyle/>
          <a:p>
            <a:pPr marL="360363" indent="-360363" algn="l" fontAlgn="base">
              <a:lnSpc>
                <a:spcPct val="100000"/>
              </a:lnSpc>
              <a:spcBef>
                <a:spcPct val="20000"/>
              </a:spcBef>
              <a:spcAft>
                <a:spcPct val="0"/>
              </a:spcAft>
              <a:buClr>
                <a:schemeClr val="tx1"/>
              </a:buClr>
              <a:buSzPct val="70000"/>
            </a:pPr>
            <a:r>
              <a:rPr lang="fr-CA" dirty="0"/>
              <a:t>6- Régénération des tissus, le caillot est détruit</a:t>
            </a:r>
          </a:p>
          <a:p>
            <a:pPr lvl="0" algn="l" fontAlgn="base">
              <a:lnSpc>
                <a:spcPct val="100000"/>
              </a:lnSpc>
              <a:spcBef>
                <a:spcPct val="20000"/>
              </a:spcBef>
              <a:spcAft>
                <a:spcPct val="0"/>
              </a:spcAft>
              <a:buClr>
                <a:schemeClr val="accent3"/>
              </a:buClr>
              <a:buSzPct val="70000"/>
              <a:buFont typeface="Wingdings" pitchFamily="2" charset="2"/>
              <a:buChar char="v"/>
            </a:pPr>
            <a:r>
              <a:rPr lang="fr-CA" dirty="0"/>
              <a:t> Guérison</a:t>
            </a:r>
          </a:p>
        </p:txBody>
      </p:sp>
      <p:sp>
        <p:nvSpPr>
          <p:cNvPr id="5" name="Espace réservé du texte 4"/>
          <p:cNvSpPr>
            <a:spLocks noGrp="1"/>
          </p:cNvSpPr>
          <p:nvPr>
            <p:ph type="body" sz="quarter" idx="3"/>
          </p:nvPr>
        </p:nvSpPr>
        <p:spPr>
          <a:xfrm>
            <a:off x="488004" y="2336569"/>
            <a:ext cx="3737030" cy="762000"/>
          </a:xfrm>
        </p:spPr>
        <p:txBody>
          <a:bodyPr/>
          <a:lstStyle/>
          <a:p>
            <a:pPr lvl="0" algn="l" fontAlgn="base">
              <a:lnSpc>
                <a:spcPct val="100000"/>
              </a:lnSpc>
              <a:spcBef>
                <a:spcPct val="20000"/>
              </a:spcBef>
              <a:spcAft>
                <a:spcPct val="0"/>
              </a:spcAft>
              <a:buClr>
                <a:schemeClr val="tx1"/>
              </a:buClr>
              <a:buSzPct val="70000"/>
            </a:pPr>
            <a:r>
              <a:rPr lang="fr-CA" dirty="0"/>
              <a:t>5- Rétraction du bouchon </a:t>
            </a:r>
            <a:r>
              <a:rPr lang="fr-CA" dirty="0" err="1"/>
              <a:t>fibro</a:t>
            </a:r>
            <a:r>
              <a:rPr lang="fr-CA" dirty="0"/>
              <a:t>-plaquettaire</a:t>
            </a:r>
          </a:p>
        </p:txBody>
      </p:sp>
      <p:sp>
        <p:nvSpPr>
          <p:cNvPr id="9" name="Titre 8"/>
          <p:cNvSpPr>
            <a:spLocks noGrp="1"/>
          </p:cNvSpPr>
          <p:nvPr>
            <p:ph type="title"/>
          </p:nvPr>
        </p:nvSpPr>
        <p:spPr/>
        <p:txBody>
          <a:bodyPr/>
          <a:lstStyle/>
          <a:p>
            <a:r>
              <a:rPr lang="fr-CA" b="1" dirty="0"/>
              <a:t>LA FIBRINOLYSE</a:t>
            </a:r>
          </a:p>
        </p:txBody>
      </p:sp>
      <p:pic>
        <p:nvPicPr>
          <p:cNvPr id="7" name="Picture 17"/>
          <p:cNvPicPr>
            <a:picLocks noGrp="1" noChangeAspect="1" noChangeArrowheads="1"/>
          </p:cNvPicPr>
          <p:nvPr>
            <p:ph sz="quarter" idx="4"/>
            <p:custDataLst>
              <p:tags r:id="rId1"/>
            </p:custDataLst>
          </p:nvPr>
        </p:nvPicPr>
        <p:blipFill>
          <a:blip r:embed="rId3" cstate="print"/>
          <a:srcRect/>
          <a:stretch>
            <a:fillRect/>
          </a:stretch>
        </p:blipFill>
        <p:spPr>
          <a:xfrm>
            <a:off x="587933" y="3429000"/>
            <a:ext cx="3029987" cy="2890837"/>
          </a:xfrm>
        </p:spPr>
      </p:pic>
      <p:pic>
        <p:nvPicPr>
          <p:cNvPr id="4" name="Image 3">
            <a:extLst>
              <a:ext uri="{FF2B5EF4-FFF2-40B4-BE49-F238E27FC236}">
                <a16:creationId xmlns:a16="http://schemas.microsoft.com/office/drawing/2014/main" id="{C273A195-1E09-4C13-9B50-B307E4ADE58F}"/>
              </a:ext>
            </a:extLst>
          </p:cNvPr>
          <p:cNvPicPr>
            <a:picLocks noChangeAspect="1"/>
          </p:cNvPicPr>
          <p:nvPr/>
        </p:nvPicPr>
        <p:blipFill>
          <a:blip r:embed="rId4"/>
          <a:stretch>
            <a:fillRect/>
          </a:stretch>
        </p:blipFill>
        <p:spPr>
          <a:xfrm>
            <a:off x="6215929" y="3264763"/>
            <a:ext cx="2343150" cy="2743200"/>
          </a:xfrm>
          <a:prstGeom prst="rect">
            <a:avLst/>
          </a:prstGeom>
        </p:spPr>
      </p:pic>
      <p:sp>
        <p:nvSpPr>
          <p:cNvPr id="2" name="Flèche : droite 1">
            <a:extLst>
              <a:ext uri="{FF2B5EF4-FFF2-40B4-BE49-F238E27FC236}">
                <a16:creationId xmlns:a16="http://schemas.microsoft.com/office/drawing/2014/main" id="{BB1BC563-5AB7-443C-86AA-A5642A037343}"/>
              </a:ext>
            </a:extLst>
          </p:cNvPr>
          <p:cNvSpPr/>
          <p:nvPr/>
        </p:nvSpPr>
        <p:spPr>
          <a:xfrm>
            <a:off x="3915052" y="4536489"/>
            <a:ext cx="2300877"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solidFill>
                  <a:sysClr val="windowText" lastClr="000000"/>
                </a:solidFill>
              </a:rPr>
              <a:t>Fibrinolyse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651" y="1381328"/>
            <a:ext cx="3686963" cy="4114800"/>
          </a:xfrm>
        </p:spPr>
        <p:txBody>
          <a:bodyPr/>
          <a:lstStyle/>
          <a:p>
            <a:pPr algn="ctr"/>
            <a:r>
              <a:rPr lang="fr-CA" sz="4000" b="1" dirty="0">
                <a:solidFill>
                  <a:schemeClr val="accent1"/>
                </a:solidFill>
              </a:rPr>
              <a:t>La cascade </a:t>
            </a:r>
            <a:br>
              <a:rPr lang="fr-CA" sz="4000" b="1" dirty="0">
                <a:solidFill>
                  <a:schemeClr val="accent1"/>
                </a:solidFill>
              </a:rPr>
            </a:br>
            <a:r>
              <a:rPr lang="fr-CA" sz="4000" b="1" dirty="0">
                <a:solidFill>
                  <a:schemeClr val="accent1"/>
                </a:solidFill>
              </a:rPr>
              <a:t>de </a:t>
            </a:r>
            <a:br>
              <a:rPr lang="fr-CA" sz="4000" b="1" dirty="0">
                <a:solidFill>
                  <a:schemeClr val="accent1"/>
                </a:solidFill>
              </a:rPr>
            </a:br>
            <a:r>
              <a:rPr lang="fr-CA" sz="4000" b="1" dirty="0">
                <a:solidFill>
                  <a:schemeClr val="accent1"/>
                </a:solidFill>
              </a:rPr>
              <a:t>l’hémostase primaire </a:t>
            </a:r>
            <a:br>
              <a:rPr lang="fr-CA" sz="4000" b="1" dirty="0">
                <a:solidFill>
                  <a:schemeClr val="accent1"/>
                </a:solidFill>
              </a:rPr>
            </a:br>
            <a:r>
              <a:rPr lang="fr-CA" sz="4000" b="1" dirty="0">
                <a:solidFill>
                  <a:schemeClr val="accent1"/>
                </a:solidFill>
              </a:rPr>
              <a:t>et </a:t>
            </a:r>
            <a:br>
              <a:rPr lang="fr-CA" sz="4000" b="1" dirty="0">
                <a:solidFill>
                  <a:schemeClr val="accent1"/>
                </a:solidFill>
              </a:rPr>
            </a:br>
            <a:r>
              <a:rPr lang="fr-CA" sz="4000" b="1" dirty="0">
                <a:solidFill>
                  <a:schemeClr val="accent1"/>
                </a:solidFill>
              </a:rPr>
              <a:t>de la coagulation plasmatique</a:t>
            </a:r>
          </a:p>
        </p:txBody>
      </p:sp>
      <p:pic>
        <p:nvPicPr>
          <p:cNvPr id="5" name="Picture 6" descr="hemo"/>
          <p:cNvPicPr>
            <a:picLocks noGrp="1" noChangeAspect="1" noChangeArrowheads="1"/>
          </p:cNvPicPr>
          <p:nvPr>
            <p:ph idx="1"/>
            <p:custDataLst>
              <p:tags r:id="rId1"/>
            </p:custDataLst>
          </p:nvPr>
        </p:nvPicPr>
        <p:blipFill>
          <a:blip r:embed="rId3" cstate="print"/>
          <a:stretch>
            <a:fillRect/>
          </a:stretch>
        </p:blipFill>
        <p:spPr>
          <a:xfrm>
            <a:off x="5029200" y="749905"/>
            <a:ext cx="3657600" cy="4899403"/>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p:txBody>
          <a:bodyPr/>
          <a:lstStyle/>
          <a:p>
            <a:r>
              <a:rPr lang="fr-CA" b="1" dirty="0"/>
              <a:t>CONTRÔLE DE L’HÉMOSTASE</a:t>
            </a:r>
            <a:endParaRPr lang="fr-FR" b="1" dirty="0"/>
          </a:p>
        </p:txBody>
      </p:sp>
      <p:sp>
        <p:nvSpPr>
          <p:cNvPr id="38915" name="Rectangle 3"/>
          <p:cNvSpPr>
            <a:spLocks noGrp="1" noChangeArrowheads="1"/>
          </p:cNvSpPr>
          <p:nvPr>
            <p:ph sz="quarter" idx="1"/>
            <p:custDataLst>
              <p:tags r:id="rId2"/>
            </p:custDataLst>
          </p:nvPr>
        </p:nvSpPr>
        <p:spPr>
          <a:xfrm>
            <a:off x="539750" y="2472612"/>
            <a:ext cx="8353425" cy="4125038"/>
          </a:xfrm>
        </p:spPr>
        <p:txBody>
          <a:bodyPr>
            <a:normAutofit fontScale="85000" lnSpcReduction="20000"/>
          </a:bodyPr>
          <a:lstStyle/>
          <a:p>
            <a:pPr marL="0" indent="0" eaLnBrk="1" hangingPunct="1">
              <a:buFont typeface="Wingdings" pitchFamily="2" charset="2"/>
              <a:buNone/>
            </a:pPr>
            <a:r>
              <a:rPr lang="fr-CA" sz="3300" b="1" dirty="0">
                <a:solidFill>
                  <a:schemeClr val="hlink"/>
                </a:solidFill>
              </a:rPr>
              <a:t>Comment peut-on expliquer que l’hémostase reste localisée au niveau de la lésion et que le caillot ne s’étend pas très loin au-delà de la lésion?</a:t>
            </a:r>
            <a:endParaRPr lang="fr-CA" sz="2000" b="1" dirty="0">
              <a:solidFill>
                <a:schemeClr val="tx1"/>
              </a:solidFill>
            </a:endParaRPr>
          </a:p>
          <a:p>
            <a:pPr eaLnBrk="1" hangingPunct="1">
              <a:buFont typeface="Wingdings" pitchFamily="2" charset="2"/>
              <a:buChar char="ð"/>
            </a:pPr>
            <a:r>
              <a:rPr lang="fr-CA" sz="2800" b="1" dirty="0"/>
              <a:t>Actions contrôlées + (</a:t>
            </a:r>
            <a:r>
              <a:rPr lang="fr-CA" sz="2800" b="1" u="sng" dirty="0">
                <a:solidFill>
                  <a:schemeClr val="accent6"/>
                </a:solidFill>
              </a:rPr>
              <a:t>activation</a:t>
            </a:r>
            <a:r>
              <a:rPr lang="fr-CA" sz="2800" b="1" dirty="0"/>
              <a:t>) ou – (</a:t>
            </a:r>
            <a:r>
              <a:rPr lang="fr-CA" sz="2800" b="1" u="sng" dirty="0">
                <a:solidFill>
                  <a:schemeClr val="accent6"/>
                </a:solidFill>
              </a:rPr>
              <a:t>inhibition</a:t>
            </a:r>
            <a:r>
              <a:rPr lang="fr-CA" sz="2800" b="1" dirty="0"/>
              <a:t>)</a:t>
            </a:r>
          </a:p>
          <a:p>
            <a:pPr eaLnBrk="1" hangingPunct="1">
              <a:buFont typeface="Wingdings" pitchFamily="2" charset="2"/>
              <a:buChar char="ð"/>
            </a:pPr>
            <a:r>
              <a:rPr lang="fr-CA" sz="2800" b="1" dirty="0"/>
              <a:t>Dans lésion : 	</a:t>
            </a:r>
            <a:r>
              <a:rPr lang="fr-CA" sz="2800" b="1" u="sng" dirty="0">
                <a:solidFill>
                  <a:schemeClr val="accent1"/>
                </a:solidFill>
              </a:rPr>
              <a:t>Substances ou conditions qui</a:t>
            </a:r>
          </a:p>
          <a:p>
            <a:pPr eaLnBrk="1" hangingPunct="1">
              <a:buFont typeface="Wingdings" pitchFamily="2" charset="2"/>
              <a:buNone/>
            </a:pPr>
            <a:r>
              <a:rPr lang="fr-CA" sz="2800" b="1" dirty="0">
                <a:solidFill>
                  <a:schemeClr val="accent1"/>
                </a:solidFill>
              </a:rPr>
              <a:t> 				</a:t>
            </a:r>
            <a:r>
              <a:rPr lang="fr-CA" sz="2800" b="1" u="sng" dirty="0">
                <a:solidFill>
                  <a:schemeClr val="accent1"/>
                </a:solidFill>
              </a:rPr>
              <a:t>favorisent la coagulation</a:t>
            </a:r>
          </a:p>
          <a:p>
            <a:pPr eaLnBrk="1" hangingPunct="1">
              <a:buFont typeface="Wingdings" pitchFamily="2" charset="2"/>
              <a:buChar char="ð"/>
            </a:pPr>
            <a:r>
              <a:rPr lang="fr-CA" sz="2800" b="1" dirty="0"/>
              <a:t>Ailleurs :		</a:t>
            </a:r>
            <a:r>
              <a:rPr lang="fr-CA" sz="2800" b="1" u="sng" dirty="0">
                <a:solidFill>
                  <a:schemeClr val="accent1"/>
                </a:solidFill>
              </a:rPr>
              <a:t>Substances ou conditions qui</a:t>
            </a:r>
          </a:p>
          <a:p>
            <a:pPr eaLnBrk="1" hangingPunct="1">
              <a:buFont typeface="Wingdings" pitchFamily="2" charset="2"/>
              <a:buNone/>
            </a:pPr>
            <a:r>
              <a:rPr lang="fr-CA" sz="2800" b="1" dirty="0">
                <a:solidFill>
                  <a:schemeClr val="accent1"/>
                </a:solidFill>
              </a:rPr>
              <a:t> 				</a:t>
            </a:r>
            <a:r>
              <a:rPr lang="fr-CA" sz="2800" b="1" u="sng" dirty="0">
                <a:solidFill>
                  <a:schemeClr val="accent1"/>
                </a:solidFill>
              </a:rPr>
              <a:t>défavorisent la coagulation</a:t>
            </a:r>
          </a:p>
          <a:p>
            <a:pPr eaLnBrk="1" hangingPunct="1">
              <a:buFont typeface="Wingdings" pitchFamily="2" charset="2"/>
              <a:buNone/>
            </a:pPr>
            <a:endParaRPr lang="fr-FR"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custDataLst>
              <p:tags r:id="rId1"/>
            </p:custDataLst>
          </p:nvPr>
        </p:nvSpPr>
        <p:spPr>
          <a:xfrm>
            <a:off x="854990" y="237637"/>
            <a:ext cx="7434020" cy="1016000"/>
          </a:xfrm>
        </p:spPr>
        <p:txBody>
          <a:bodyPr>
            <a:normAutofit fontScale="90000"/>
          </a:bodyPr>
          <a:lstStyle/>
          <a:p>
            <a:pPr algn="ctr" eaLnBrk="1" hangingPunct="1">
              <a:defRPr/>
            </a:pPr>
            <a:r>
              <a:rPr lang="fr-CA" b="1" dirty="0"/>
              <a:t>Présentation du plan de cours</a:t>
            </a:r>
            <a:endParaRPr lang="fr-FR" sz="1600" b="1" dirty="0"/>
          </a:p>
        </p:txBody>
      </p:sp>
      <p:sp>
        <p:nvSpPr>
          <p:cNvPr id="3075" name="Rectangle 5"/>
          <p:cNvSpPr>
            <a:spLocks noGrp="1" noChangeArrowheads="1"/>
          </p:cNvSpPr>
          <p:nvPr>
            <p:ph type="body" sz="half" idx="1"/>
            <p:custDataLst>
              <p:tags r:id="rId2"/>
            </p:custDataLst>
          </p:nvPr>
        </p:nvSpPr>
        <p:spPr>
          <a:xfrm>
            <a:off x="376047" y="3429000"/>
            <a:ext cx="8147050" cy="2389673"/>
          </a:xfrm>
        </p:spPr>
        <p:txBody>
          <a:bodyPr>
            <a:normAutofit fontScale="62500" lnSpcReduction="20000"/>
          </a:bodyPr>
          <a:lstStyle/>
          <a:p>
            <a:pPr algn="ctr" eaLnBrk="1" hangingPunct="1">
              <a:buFontTx/>
              <a:buNone/>
            </a:pPr>
            <a:r>
              <a:rPr lang="fr-CA" dirty="0"/>
              <a:t>Session 2024-1</a:t>
            </a:r>
          </a:p>
          <a:p>
            <a:pPr algn="ctr" eaLnBrk="1" hangingPunct="1">
              <a:buFontTx/>
              <a:buNone/>
            </a:pPr>
            <a:r>
              <a:rPr lang="fr-CA" dirty="0"/>
              <a:t>Hématologie fondamentale et Hémostase</a:t>
            </a:r>
          </a:p>
          <a:p>
            <a:pPr algn="ctr" eaLnBrk="1" hangingPunct="1">
              <a:buFontTx/>
              <a:buNone/>
            </a:pPr>
            <a:r>
              <a:rPr lang="fr-CA" dirty="0"/>
              <a:t>140-421-SH</a:t>
            </a:r>
          </a:p>
          <a:p>
            <a:pPr algn="ctr" eaLnBrk="1" hangingPunct="1">
              <a:buFontTx/>
              <a:buNone/>
            </a:pPr>
            <a:r>
              <a:rPr lang="fr-CA" dirty="0"/>
              <a:t>Groupe 1201</a:t>
            </a:r>
          </a:p>
          <a:p>
            <a:pPr algn="ctr" eaLnBrk="1" hangingPunct="1">
              <a:buFontTx/>
              <a:buNone/>
            </a:pPr>
            <a:r>
              <a:rPr lang="fr-CA" dirty="0"/>
              <a:t>3-3-2</a:t>
            </a:r>
          </a:p>
          <a:p>
            <a:pPr algn="ctr" eaLnBrk="1" hangingPunct="1">
              <a:buFontTx/>
              <a:buNone/>
            </a:pPr>
            <a:r>
              <a:rPr lang="fr-CA" dirty="0"/>
              <a:t>Jean-François Lachance</a:t>
            </a:r>
            <a:endParaRPr lang="fr-FR" sz="2400" dirty="0"/>
          </a:p>
        </p:txBody>
      </p:sp>
      <p:pic>
        <p:nvPicPr>
          <p:cNvPr id="3076" name="Picture 6" descr="TAB2"/>
          <p:cNvPicPr>
            <a:picLocks noGrp="1" noChangeAspect="1" noChangeArrowheads="1"/>
          </p:cNvPicPr>
          <p:nvPr>
            <p:ph sz="half" idx="2"/>
            <p:custDataLst>
              <p:tags r:id="rId3"/>
            </p:custDataLst>
          </p:nvPr>
        </p:nvPicPr>
        <p:blipFill>
          <a:blip r:embed="rId6" cstate="print"/>
          <a:srcRect/>
          <a:stretch>
            <a:fillRect/>
          </a:stretch>
        </p:blipFill>
        <p:spPr>
          <a:xfrm>
            <a:off x="3892910" y="2381027"/>
            <a:ext cx="971278" cy="918281"/>
          </a:xfrm>
          <a:noFill/>
        </p:spPr>
      </p:pic>
      <p:sp>
        <p:nvSpPr>
          <p:cNvPr id="5128" name="Rectangle 8"/>
          <p:cNvSpPr>
            <a:spLocks noChangeArrowheads="1"/>
          </p:cNvSpPr>
          <p:nvPr>
            <p:custDataLst>
              <p:tags r:id="rId4"/>
            </p:custDataLst>
          </p:nvPr>
        </p:nvSpPr>
        <p:spPr bwMode="auto">
          <a:xfrm>
            <a:off x="597508" y="5948365"/>
            <a:ext cx="8147050" cy="503238"/>
          </a:xfrm>
          <a:prstGeom prst="rect">
            <a:avLst/>
          </a:prstGeom>
          <a:noFill/>
          <a:ln w="9525">
            <a:noFill/>
            <a:miter lim="800000"/>
            <a:headEnd/>
            <a:tailEnd/>
          </a:ln>
        </p:spPr>
        <p:txBody>
          <a:bodyPr/>
          <a:lstStyle/>
          <a:p>
            <a:pPr marL="342909" indent="-342909" algn="ctr">
              <a:spcBef>
                <a:spcPct val="20000"/>
              </a:spcBef>
              <a:buClr>
                <a:schemeClr val="tx2"/>
              </a:buClr>
            </a:pPr>
            <a:r>
              <a:rPr lang="fr-CA" sz="2800" dirty="0">
                <a:solidFill>
                  <a:srgbClr val="C00000"/>
                </a:solidFill>
              </a:rPr>
              <a:t>C’est votre responsabilité de lire le plan de cours</a:t>
            </a:r>
            <a:endParaRPr lang="fr-FR"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ppt_x"/>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L’ÉQUILIBRE LOCAL</a:t>
            </a:r>
          </a:p>
        </p:txBody>
      </p:sp>
      <p:sp>
        <p:nvSpPr>
          <p:cNvPr id="3" name="Espace réservé du texte 2"/>
          <p:cNvSpPr>
            <a:spLocks noGrp="1"/>
          </p:cNvSpPr>
          <p:nvPr>
            <p:ph type="body" idx="1"/>
          </p:nvPr>
        </p:nvSpPr>
        <p:spPr/>
        <p:txBody>
          <a:bodyPr/>
          <a:lstStyle/>
          <a:p>
            <a:r>
              <a:rPr lang="fr-CA" dirty="0"/>
              <a:t>EFFETS THROMBOTIQUES</a:t>
            </a:r>
          </a:p>
        </p:txBody>
      </p:sp>
      <p:sp>
        <p:nvSpPr>
          <p:cNvPr id="4" name="Espace réservé du contenu 3"/>
          <p:cNvSpPr>
            <a:spLocks noGrp="1"/>
          </p:cNvSpPr>
          <p:nvPr>
            <p:ph sz="half" idx="2"/>
          </p:nvPr>
        </p:nvSpPr>
        <p:spPr>
          <a:xfrm>
            <a:off x="177283" y="3160059"/>
            <a:ext cx="4330710" cy="2891491"/>
          </a:xfrm>
        </p:spPr>
        <p:txBody>
          <a:bodyPr/>
          <a:lstStyle/>
          <a:p>
            <a:pPr algn="ctr">
              <a:buNone/>
            </a:pPr>
            <a:r>
              <a:rPr lang="fr-CA" sz="2200" b="1" u="sng" dirty="0"/>
              <a:t>Formation de thrombose</a:t>
            </a:r>
            <a:r>
              <a:rPr lang="fr-FR" sz="2200" dirty="0"/>
              <a:t> </a:t>
            </a:r>
          </a:p>
          <a:p>
            <a:pPr>
              <a:buClr>
                <a:schemeClr val="accent3"/>
              </a:buClr>
              <a:buFontTx/>
              <a:buChar char="o"/>
            </a:pPr>
            <a:r>
              <a:rPr lang="fr-CA" dirty="0"/>
              <a:t>subst. qui favorise </a:t>
            </a:r>
            <a:r>
              <a:rPr lang="fr-CA" u="sng" dirty="0"/>
              <a:t>HP</a:t>
            </a:r>
            <a:r>
              <a:rPr lang="fr-CA" dirty="0"/>
              <a:t> ( </a:t>
            </a:r>
            <a:r>
              <a:rPr lang="fr-CA" dirty="0">
                <a:solidFill>
                  <a:schemeClr val="accent6"/>
                </a:solidFill>
                <a:sym typeface="Symbol" pitchFamily="18" charset="2"/>
              </a:rPr>
              <a:t></a:t>
            </a:r>
            <a:r>
              <a:rPr lang="fr-CA" dirty="0">
                <a:solidFill>
                  <a:schemeClr val="accent1"/>
                </a:solidFill>
                <a:sym typeface="Symbol" pitchFamily="18" charset="2"/>
              </a:rPr>
              <a:t> </a:t>
            </a:r>
            <a:r>
              <a:rPr lang="fr-CA" dirty="0"/>
              <a:t>)</a:t>
            </a:r>
          </a:p>
          <a:p>
            <a:pPr>
              <a:buClr>
                <a:schemeClr val="accent3"/>
              </a:buClr>
              <a:buFontTx/>
              <a:buChar char="o"/>
            </a:pPr>
            <a:r>
              <a:rPr lang="fr-CA" dirty="0"/>
              <a:t>subst. qui favorise </a:t>
            </a:r>
            <a:r>
              <a:rPr lang="fr-CA" u="sng" dirty="0"/>
              <a:t>CP</a:t>
            </a:r>
            <a:r>
              <a:rPr lang="fr-CA" dirty="0"/>
              <a:t> </a:t>
            </a:r>
            <a:r>
              <a:rPr lang="fr-CA" dirty="0">
                <a:solidFill>
                  <a:schemeClr val="accent6"/>
                </a:solidFill>
              </a:rPr>
              <a:t>( </a:t>
            </a:r>
            <a:r>
              <a:rPr lang="fr-CA" dirty="0">
                <a:solidFill>
                  <a:schemeClr val="accent6"/>
                </a:solidFill>
                <a:sym typeface="Symbol" pitchFamily="18" charset="2"/>
              </a:rPr>
              <a:t></a:t>
            </a:r>
            <a:r>
              <a:rPr lang="fr-CA" dirty="0">
                <a:solidFill>
                  <a:schemeClr val="accent1"/>
                </a:solidFill>
                <a:sym typeface="Symbol" pitchFamily="18" charset="2"/>
              </a:rPr>
              <a:t> </a:t>
            </a:r>
            <a:r>
              <a:rPr lang="fr-CA" dirty="0"/>
              <a:t>)</a:t>
            </a:r>
          </a:p>
          <a:p>
            <a:pPr>
              <a:buClr>
                <a:schemeClr val="accent3"/>
              </a:buClr>
              <a:buFontTx/>
              <a:buChar char="o"/>
            </a:pPr>
            <a:r>
              <a:rPr lang="fr-CA" dirty="0"/>
              <a:t>subst. qui défavorise la </a:t>
            </a:r>
            <a:r>
              <a:rPr lang="fr-CA" u="sng" dirty="0"/>
              <a:t>fibrinolyse</a:t>
            </a:r>
            <a:r>
              <a:rPr lang="fr-CA" dirty="0"/>
              <a:t> ( </a:t>
            </a:r>
            <a:r>
              <a:rPr lang="fr-CA" dirty="0">
                <a:solidFill>
                  <a:schemeClr val="accent6"/>
                </a:solidFill>
                <a:sym typeface="Symbol" pitchFamily="18" charset="2"/>
              </a:rPr>
              <a:t></a:t>
            </a:r>
            <a:r>
              <a:rPr lang="fr-CA" dirty="0">
                <a:solidFill>
                  <a:schemeClr val="accent1"/>
                </a:solidFill>
                <a:sym typeface="Symbol" pitchFamily="18" charset="2"/>
              </a:rPr>
              <a:t> </a:t>
            </a:r>
            <a:r>
              <a:rPr lang="fr-CA" dirty="0"/>
              <a:t>)</a:t>
            </a:r>
            <a:r>
              <a:rPr lang="fr-FR" dirty="0"/>
              <a:t>  </a:t>
            </a:r>
          </a:p>
          <a:p>
            <a:pPr algn="ctr">
              <a:buNone/>
            </a:pPr>
            <a:r>
              <a:rPr lang="fr-CA" sz="2200" b="1" dirty="0">
                <a:solidFill>
                  <a:schemeClr val="accent6"/>
                </a:solidFill>
              </a:rPr>
              <a:t>ANTIFIBRINOLYTIQUE</a:t>
            </a:r>
            <a:r>
              <a:rPr lang="fr-FR" sz="2200" b="1" dirty="0">
                <a:solidFill>
                  <a:schemeClr val="accent6"/>
                </a:solidFill>
              </a:rPr>
              <a:t> </a:t>
            </a:r>
          </a:p>
          <a:p>
            <a:pPr>
              <a:buNone/>
            </a:pPr>
            <a:endParaRPr lang="fr-CA" dirty="0"/>
          </a:p>
        </p:txBody>
      </p:sp>
      <p:sp>
        <p:nvSpPr>
          <p:cNvPr id="5" name="Espace réservé du texte 4"/>
          <p:cNvSpPr>
            <a:spLocks noGrp="1"/>
          </p:cNvSpPr>
          <p:nvPr>
            <p:ph type="body" sz="quarter" idx="3"/>
          </p:nvPr>
        </p:nvSpPr>
        <p:spPr>
          <a:xfrm>
            <a:off x="4631578" y="2232211"/>
            <a:ext cx="4055222" cy="762000"/>
          </a:xfrm>
        </p:spPr>
        <p:txBody>
          <a:bodyPr/>
          <a:lstStyle/>
          <a:p>
            <a:r>
              <a:rPr lang="fr-CA" dirty="0"/>
              <a:t>EFFETS</a:t>
            </a:r>
          </a:p>
          <a:p>
            <a:r>
              <a:rPr lang="fr-CA" dirty="0"/>
              <a:t>ANTITHROMBOTIQUES</a:t>
            </a:r>
            <a:r>
              <a:rPr lang="fr-FR" dirty="0"/>
              <a:t> </a:t>
            </a:r>
            <a:endParaRPr lang="fr-CA" u="sng" dirty="0"/>
          </a:p>
        </p:txBody>
      </p:sp>
      <p:sp>
        <p:nvSpPr>
          <p:cNvPr id="6" name="Espace réservé du contenu 5"/>
          <p:cNvSpPr>
            <a:spLocks noGrp="1"/>
          </p:cNvSpPr>
          <p:nvPr>
            <p:ph sz="quarter" idx="4"/>
          </p:nvPr>
        </p:nvSpPr>
        <p:spPr>
          <a:xfrm>
            <a:off x="4631578" y="3160059"/>
            <a:ext cx="4204512" cy="2891491"/>
          </a:xfrm>
        </p:spPr>
        <p:txBody>
          <a:bodyPr/>
          <a:lstStyle/>
          <a:p>
            <a:pPr algn="ctr">
              <a:buNone/>
            </a:pPr>
            <a:r>
              <a:rPr lang="fr-CA" sz="2200" b="1" u="sng" dirty="0"/>
              <a:t>Pas de thrombose</a:t>
            </a:r>
            <a:r>
              <a:rPr lang="fr-FR" sz="2200" dirty="0"/>
              <a:t> </a:t>
            </a:r>
          </a:p>
          <a:p>
            <a:pPr>
              <a:buClr>
                <a:schemeClr val="accent3"/>
              </a:buClr>
              <a:buFontTx/>
              <a:buChar char="o"/>
            </a:pPr>
            <a:r>
              <a:rPr lang="fr-CA" dirty="0"/>
              <a:t>subst. qui défavorise </a:t>
            </a:r>
            <a:r>
              <a:rPr lang="fr-CA" u="sng" dirty="0"/>
              <a:t>HP</a:t>
            </a:r>
            <a:r>
              <a:rPr lang="fr-CA" dirty="0"/>
              <a:t> ( </a:t>
            </a:r>
            <a:r>
              <a:rPr lang="fr-CA" dirty="0">
                <a:solidFill>
                  <a:schemeClr val="accent6"/>
                </a:solidFill>
                <a:sym typeface="Symbol" pitchFamily="18" charset="2"/>
              </a:rPr>
              <a:t></a:t>
            </a:r>
            <a:r>
              <a:rPr lang="fr-CA" dirty="0">
                <a:solidFill>
                  <a:schemeClr val="accent1"/>
                </a:solidFill>
                <a:sym typeface="Symbol" pitchFamily="18" charset="2"/>
              </a:rPr>
              <a:t> </a:t>
            </a:r>
            <a:r>
              <a:rPr lang="fr-CA" dirty="0"/>
              <a:t>)</a:t>
            </a:r>
          </a:p>
          <a:p>
            <a:pPr>
              <a:buClr>
                <a:schemeClr val="accent3"/>
              </a:buClr>
              <a:buFontTx/>
              <a:buChar char="o"/>
            </a:pPr>
            <a:r>
              <a:rPr lang="fr-CA" dirty="0"/>
              <a:t>subst. qui défavorise </a:t>
            </a:r>
            <a:r>
              <a:rPr lang="fr-CA" u="sng" dirty="0"/>
              <a:t>CP</a:t>
            </a:r>
            <a:r>
              <a:rPr lang="fr-CA" dirty="0"/>
              <a:t> ( </a:t>
            </a:r>
            <a:r>
              <a:rPr lang="fr-CA" dirty="0">
                <a:solidFill>
                  <a:schemeClr val="accent6"/>
                </a:solidFill>
                <a:sym typeface="Symbol" pitchFamily="18" charset="2"/>
              </a:rPr>
              <a:t></a:t>
            </a:r>
            <a:r>
              <a:rPr lang="fr-CA" dirty="0">
                <a:solidFill>
                  <a:schemeClr val="accent1"/>
                </a:solidFill>
                <a:sym typeface="Symbol" pitchFamily="18" charset="2"/>
              </a:rPr>
              <a:t> </a:t>
            </a:r>
            <a:r>
              <a:rPr lang="fr-CA" dirty="0"/>
              <a:t>)</a:t>
            </a:r>
          </a:p>
          <a:p>
            <a:pPr>
              <a:buClr>
                <a:schemeClr val="accent3"/>
              </a:buClr>
              <a:buFontTx/>
              <a:buChar char="o"/>
            </a:pPr>
            <a:r>
              <a:rPr lang="fr-CA" dirty="0"/>
              <a:t>subst. qui favorise la </a:t>
            </a:r>
            <a:r>
              <a:rPr lang="fr-CA" u="sng" dirty="0"/>
              <a:t>fibrinolyse</a:t>
            </a:r>
            <a:r>
              <a:rPr lang="fr-CA" dirty="0"/>
              <a:t>  ( </a:t>
            </a:r>
            <a:r>
              <a:rPr lang="fr-CA" dirty="0">
                <a:solidFill>
                  <a:schemeClr val="accent6"/>
                </a:solidFill>
                <a:sym typeface="Symbol" pitchFamily="18" charset="2"/>
              </a:rPr>
              <a:t></a:t>
            </a:r>
            <a:r>
              <a:rPr lang="fr-CA" dirty="0">
                <a:solidFill>
                  <a:schemeClr val="accent1"/>
                </a:solidFill>
                <a:sym typeface="Symbol" pitchFamily="18" charset="2"/>
              </a:rPr>
              <a:t> </a:t>
            </a:r>
            <a:r>
              <a:rPr lang="fr-CA" dirty="0"/>
              <a:t>)</a:t>
            </a:r>
            <a:r>
              <a:rPr lang="fr-FR" dirty="0"/>
              <a:t> </a:t>
            </a:r>
          </a:p>
          <a:p>
            <a:pPr>
              <a:buNone/>
            </a:pPr>
            <a:r>
              <a:rPr lang="fr-CA" sz="2200" dirty="0"/>
              <a:t>		</a:t>
            </a:r>
            <a:r>
              <a:rPr lang="fr-CA" sz="2200" b="1" dirty="0">
                <a:solidFill>
                  <a:schemeClr val="accent6"/>
                </a:solidFill>
              </a:rPr>
              <a:t>FIBRINOLYTIQUE</a:t>
            </a:r>
            <a:endParaRPr lang="fr-FR" sz="2200" b="1" dirty="0">
              <a:solidFill>
                <a:schemeClr val="accent6"/>
              </a:solidFill>
            </a:endParaRPr>
          </a:p>
          <a:p>
            <a:pPr>
              <a:buNone/>
            </a:pPr>
            <a:endParaRPr lang="fr-CA" dirty="0"/>
          </a:p>
        </p:txBody>
      </p:sp>
      <p:sp>
        <p:nvSpPr>
          <p:cNvPr id="7" name="Line 7"/>
          <p:cNvSpPr>
            <a:spLocks noChangeShapeType="1"/>
          </p:cNvSpPr>
          <p:nvPr>
            <p:custDataLst>
              <p:tags r:id="rId1"/>
            </p:custDataLst>
          </p:nvPr>
        </p:nvSpPr>
        <p:spPr bwMode="auto">
          <a:xfrm>
            <a:off x="2023554" y="6195527"/>
            <a:ext cx="4968875" cy="0"/>
          </a:xfrm>
          <a:prstGeom prst="line">
            <a:avLst/>
          </a:prstGeom>
          <a:noFill/>
          <a:ln w="9525">
            <a:solidFill>
              <a:schemeClr val="tx1"/>
            </a:solidFill>
            <a:round/>
            <a:headEnd/>
            <a:tailEnd/>
          </a:ln>
        </p:spPr>
        <p:txBody>
          <a:bodyPr/>
          <a:lstStyle/>
          <a:p>
            <a:endParaRPr lang="fr-CA"/>
          </a:p>
        </p:txBody>
      </p:sp>
      <p:sp>
        <p:nvSpPr>
          <p:cNvPr id="8" name="AutoShape 10"/>
          <p:cNvSpPr>
            <a:spLocks noChangeArrowheads="1"/>
          </p:cNvSpPr>
          <p:nvPr>
            <p:custDataLst>
              <p:tags r:id="rId2"/>
            </p:custDataLst>
          </p:nvPr>
        </p:nvSpPr>
        <p:spPr bwMode="auto">
          <a:xfrm>
            <a:off x="4140201" y="6195527"/>
            <a:ext cx="739710" cy="473075"/>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fr-CA"/>
          </a:p>
        </p:txBody>
      </p:sp>
      <p:sp>
        <p:nvSpPr>
          <p:cNvPr id="9" name="Line 5"/>
          <p:cNvSpPr>
            <a:spLocks noChangeShapeType="1"/>
          </p:cNvSpPr>
          <p:nvPr>
            <p:custDataLst>
              <p:tags r:id="rId3"/>
            </p:custDataLst>
          </p:nvPr>
        </p:nvSpPr>
        <p:spPr bwMode="auto">
          <a:xfrm>
            <a:off x="457200" y="5738327"/>
            <a:ext cx="3816350" cy="0"/>
          </a:xfrm>
          <a:prstGeom prst="line">
            <a:avLst/>
          </a:prstGeom>
          <a:noFill/>
          <a:ln w="9525">
            <a:solidFill>
              <a:schemeClr val="tx1"/>
            </a:solidFill>
            <a:round/>
            <a:headEnd/>
            <a:tailEnd/>
          </a:ln>
        </p:spPr>
        <p:txBody>
          <a:bodyPr/>
          <a:lstStyle/>
          <a:p>
            <a:endParaRPr lang="fr-CA"/>
          </a:p>
        </p:txBody>
      </p:sp>
      <p:sp>
        <p:nvSpPr>
          <p:cNvPr id="10" name="Line 6"/>
          <p:cNvSpPr>
            <a:spLocks noChangeShapeType="1"/>
          </p:cNvSpPr>
          <p:nvPr>
            <p:custDataLst>
              <p:tags r:id="rId4"/>
            </p:custDataLst>
          </p:nvPr>
        </p:nvSpPr>
        <p:spPr bwMode="auto">
          <a:xfrm>
            <a:off x="5086350" y="5738327"/>
            <a:ext cx="3600450" cy="0"/>
          </a:xfrm>
          <a:prstGeom prst="line">
            <a:avLst/>
          </a:prstGeom>
          <a:noFill/>
          <a:ln w="9525">
            <a:solidFill>
              <a:schemeClr val="tx1"/>
            </a:solidFill>
            <a:round/>
            <a:headEnd/>
            <a:tailEnd/>
          </a:ln>
        </p:spPr>
        <p:txBody>
          <a:bodyPr/>
          <a:lstStyle/>
          <a:p>
            <a:endParaRPr lang="fr-CA"/>
          </a:p>
        </p:txBody>
      </p:sp>
      <p:sp>
        <p:nvSpPr>
          <p:cNvPr id="11" name="Line 8"/>
          <p:cNvSpPr>
            <a:spLocks noChangeShapeType="1"/>
          </p:cNvSpPr>
          <p:nvPr>
            <p:custDataLst>
              <p:tags r:id="rId5"/>
            </p:custDataLst>
          </p:nvPr>
        </p:nvSpPr>
        <p:spPr bwMode="auto">
          <a:xfrm>
            <a:off x="2023554" y="5738327"/>
            <a:ext cx="0" cy="455839"/>
          </a:xfrm>
          <a:prstGeom prst="line">
            <a:avLst/>
          </a:prstGeom>
          <a:noFill/>
          <a:ln w="9525">
            <a:solidFill>
              <a:schemeClr val="tx1"/>
            </a:solidFill>
            <a:round/>
            <a:headEnd/>
            <a:tailEnd/>
          </a:ln>
        </p:spPr>
        <p:txBody>
          <a:bodyPr/>
          <a:lstStyle/>
          <a:p>
            <a:endParaRPr lang="fr-CA"/>
          </a:p>
        </p:txBody>
      </p:sp>
      <p:sp>
        <p:nvSpPr>
          <p:cNvPr id="12" name="Line 8"/>
          <p:cNvSpPr>
            <a:spLocks noChangeShapeType="1"/>
          </p:cNvSpPr>
          <p:nvPr>
            <p:custDataLst>
              <p:tags r:id="rId6"/>
            </p:custDataLst>
          </p:nvPr>
        </p:nvSpPr>
        <p:spPr bwMode="auto">
          <a:xfrm>
            <a:off x="6992429" y="5739688"/>
            <a:ext cx="0" cy="455839"/>
          </a:xfrm>
          <a:prstGeom prst="line">
            <a:avLst/>
          </a:prstGeom>
          <a:noFill/>
          <a:ln w="9525">
            <a:solidFill>
              <a:schemeClr val="tx1"/>
            </a:solidFill>
            <a:round/>
            <a:headEnd/>
            <a:tailEnd/>
          </a:ln>
        </p:spPr>
        <p:txBody>
          <a:bodyPr/>
          <a:lstStyle/>
          <a:p>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custDataLst>
              <p:tags r:id="rId1"/>
            </p:custDataLst>
          </p:nvPr>
        </p:nvSpPr>
        <p:spPr/>
        <p:txBody>
          <a:bodyPr/>
          <a:lstStyle/>
          <a:p>
            <a:pPr eaLnBrk="1" hangingPunct="1"/>
            <a:r>
              <a:rPr lang="fr-CA" b="1" dirty="0"/>
              <a:t>L’HÉMOSTASIE</a:t>
            </a:r>
            <a:endParaRPr lang="fr-FR" b="1" dirty="0"/>
          </a:p>
        </p:txBody>
      </p:sp>
      <p:sp>
        <p:nvSpPr>
          <p:cNvPr id="40968" name="Rectangle 8"/>
          <p:cNvSpPr>
            <a:spLocks noGrp="1" noChangeArrowheads="1"/>
          </p:cNvSpPr>
          <p:nvPr>
            <p:ph sz="quarter" idx="1"/>
            <p:custDataLst>
              <p:tags r:id="rId2"/>
            </p:custDataLst>
          </p:nvPr>
        </p:nvSpPr>
        <p:spPr>
          <a:xfrm>
            <a:off x="599768" y="2799184"/>
            <a:ext cx="7934632" cy="3220616"/>
          </a:xfrm>
        </p:spPr>
        <p:txBody>
          <a:bodyPr/>
          <a:lstStyle/>
          <a:p>
            <a:pPr eaLnBrk="1" hangingPunct="1">
              <a:buFont typeface="Wingdings" pitchFamily="2" charset="2"/>
              <a:buNone/>
            </a:pPr>
            <a:r>
              <a:rPr lang="fr-CA" sz="3600" b="1" dirty="0">
                <a:solidFill>
                  <a:schemeClr val="accent1"/>
                </a:solidFill>
              </a:rPr>
              <a:t>Définition :</a:t>
            </a:r>
          </a:p>
          <a:p>
            <a:pPr lvl="1" eaLnBrk="1" hangingPunct="1">
              <a:buFont typeface="Wingdings" pitchFamily="2" charset="2"/>
              <a:buNone/>
            </a:pPr>
            <a:r>
              <a:rPr lang="fr-CA" sz="2400" b="1" dirty="0"/>
              <a:t>MAINTIEN DE LA FLUIDITÉ SANGUINE ET DE </a:t>
            </a:r>
          </a:p>
          <a:p>
            <a:pPr lvl="1" eaLnBrk="1" hangingPunct="1">
              <a:buFont typeface="Wingdings" pitchFamily="2" charset="2"/>
              <a:buNone/>
            </a:pPr>
            <a:r>
              <a:rPr lang="fr-CA" sz="2400" b="1" dirty="0"/>
              <a:t>L’INTÉGRITÉ VASCULAIRE</a:t>
            </a:r>
            <a:endParaRPr lang="fr-FR" sz="2800" b="1" dirty="0"/>
          </a:p>
        </p:txBody>
      </p:sp>
      <p:sp>
        <p:nvSpPr>
          <p:cNvPr id="4" name="Rectangle 8">
            <a:extLst>
              <a:ext uri="{FF2B5EF4-FFF2-40B4-BE49-F238E27FC236}">
                <a16:creationId xmlns:a16="http://schemas.microsoft.com/office/drawing/2014/main" id="{C51FC432-BC96-4F12-AE9D-403741CE1CBA}"/>
              </a:ext>
            </a:extLst>
          </p:cNvPr>
          <p:cNvSpPr txBox="1">
            <a:spLocks noChangeArrowheads="1"/>
          </p:cNvSpPr>
          <p:nvPr>
            <p:custDataLst>
              <p:tags r:id="rId3"/>
            </p:custDataLst>
          </p:nvPr>
        </p:nvSpPr>
        <p:spPr>
          <a:xfrm>
            <a:off x="457200" y="4407522"/>
            <a:ext cx="7934632" cy="17816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buFont typeface="Wingdings" pitchFamily="2" charset="2"/>
              <a:buNone/>
            </a:pPr>
            <a:r>
              <a:rPr lang="fr-CA" sz="3600" b="1" dirty="0">
                <a:solidFill>
                  <a:schemeClr val="accent1"/>
                </a:solidFill>
              </a:rPr>
              <a:t>Utilité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D939E-62FC-4109-BC53-EBFE780A6105}"/>
              </a:ext>
            </a:extLst>
          </p:cNvPr>
          <p:cNvSpPr>
            <a:spLocks noGrp="1"/>
          </p:cNvSpPr>
          <p:nvPr>
            <p:ph type="title"/>
          </p:nvPr>
        </p:nvSpPr>
        <p:spPr/>
        <p:txBody>
          <a:bodyPr/>
          <a:lstStyle/>
          <a:p>
            <a:r>
              <a:rPr lang="fr-CA" dirty="0"/>
              <a:t>Perturbation de l’hémostase</a:t>
            </a:r>
          </a:p>
        </p:txBody>
      </p:sp>
      <p:sp>
        <p:nvSpPr>
          <p:cNvPr id="3" name="Espace réservé du contenu 2">
            <a:extLst>
              <a:ext uri="{FF2B5EF4-FFF2-40B4-BE49-F238E27FC236}">
                <a16:creationId xmlns:a16="http://schemas.microsoft.com/office/drawing/2014/main" id="{B33C9031-9051-4903-A74E-66DCAA69AEB1}"/>
              </a:ext>
            </a:extLst>
          </p:cNvPr>
          <p:cNvSpPr>
            <a:spLocks noGrp="1"/>
          </p:cNvSpPr>
          <p:nvPr>
            <p:ph idx="1"/>
          </p:nvPr>
        </p:nvSpPr>
        <p:spPr/>
        <p:txBody>
          <a:bodyPr>
            <a:normAutofit fontScale="92500"/>
          </a:bodyPr>
          <a:lstStyle/>
          <a:p>
            <a:pPr algn="just"/>
            <a:r>
              <a:rPr lang="fr-CA" dirty="0"/>
              <a:t>Lorsqu’on rencontre des perturbations du système vasculaire, du système plaquettaire, des facteurs de coagulation ou du système fibrinolytique, ils est possible d’observer des signes physiques chez le patient atteint de trouble hémostatique :</a:t>
            </a:r>
          </a:p>
          <a:p>
            <a:pPr lvl="1" algn="just"/>
            <a:r>
              <a:rPr lang="fr-CA" dirty="0"/>
              <a:t>Pétéchies</a:t>
            </a:r>
          </a:p>
          <a:p>
            <a:pPr lvl="1" algn="just"/>
            <a:r>
              <a:rPr lang="fr-CA" dirty="0"/>
              <a:t>Purpura</a:t>
            </a:r>
          </a:p>
          <a:p>
            <a:pPr lvl="1" algn="just"/>
            <a:r>
              <a:rPr lang="fr-CA" dirty="0"/>
              <a:t>Ecchymose</a:t>
            </a:r>
          </a:p>
          <a:p>
            <a:pPr lvl="1" algn="just"/>
            <a:r>
              <a:rPr lang="fr-CA" dirty="0"/>
              <a:t>Hématome</a:t>
            </a:r>
          </a:p>
          <a:p>
            <a:pPr lvl="1" algn="just"/>
            <a:r>
              <a:rPr lang="fr-CA" dirty="0"/>
              <a:t>Hémorragie (interne ou externe)</a:t>
            </a:r>
          </a:p>
          <a:p>
            <a:pPr algn="just"/>
            <a:endParaRPr lang="fr-CA" dirty="0"/>
          </a:p>
          <a:p>
            <a:pPr algn="just"/>
            <a:endParaRPr lang="fr-CA" dirty="0"/>
          </a:p>
          <a:p>
            <a:pPr algn="just"/>
            <a:endParaRPr lang="fr-CA" dirty="0"/>
          </a:p>
        </p:txBody>
      </p:sp>
    </p:spTree>
    <p:extLst>
      <p:ext uri="{BB962C8B-B14F-4D97-AF65-F5344CB8AC3E}">
        <p14:creationId xmlns:p14="http://schemas.microsoft.com/office/powerpoint/2010/main" val="12832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1425" y="381001"/>
            <a:ext cx="3635375" cy="1737048"/>
          </a:xfrm>
        </p:spPr>
        <p:txBody>
          <a:bodyPr/>
          <a:lstStyle/>
          <a:p>
            <a:pPr algn="ctr"/>
            <a:r>
              <a:rPr lang="fr-CA" b="1" dirty="0">
                <a:solidFill>
                  <a:schemeClr val="accent1"/>
                </a:solidFill>
              </a:rPr>
              <a:t>PÉTÉCHIES</a:t>
            </a:r>
          </a:p>
        </p:txBody>
      </p:sp>
      <p:sp>
        <p:nvSpPr>
          <p:cNvPr id="3" name="Espace réservé du texte 2"/>
          <p:cNvSpPr>
            <a:spLocks noGrp="1"/>
          </p:cNvSpPr>
          <p:nvPr>
            <p:ph type="body" sz="half" idx="2"/>
          </p:nvPr>
        </p:nvSpPr>
        <p:spPr>
          <a:xfrm>
            <a:off x="5051425" y="2649070"/>
            <a:ext cx="3635375" cy="3505667"/>
          </a:xfrm>
        </p:spPr>
        <p:txBody>
          <a:bodyPr>
            <a:normAutofit fontScale="92500" lnSpcReduction="10000"/>
          </a:bodyPr>
          <a:lstStyle/>
          <a:p>
            <a:pPr marL="342900" lvl="0" indent="-342900" algn="just" fontAlgn="base">
              <a:spcBef>
                <a:spcPct val="20000"/>
              </a:spcBef>
              <a:spcAft>
                <a:spcPct val="0"/>
              </a:spcAft>
              <a:buClr>
                <a:schemeClr val="tx1"/>
              </a:buClr>
              <a:buSzPct val="70000"/>
              <a:buFont typeface="Arial" panose="020B0604020202020204" pitchFamily="34" charset="0"/>
              <a:buChar char="•"/>
            </a:pPr>
            <a:r>
              <a:rPr lang="fr-CA" sz="2400" b="1" dirty="0">
                <a:solidFill>
                  <a:schemeClr val="tx2"/>
                </a:solidFill>
              </a:rPr>
              <a:t>Petits points rouges de la grosseur d’une tête d’épingle que l’on retrouve sur la peau et les muqueuses.</a:t>
            </a:r>
          </a:p>
          <a:p>
            <a:pPr lvl="0" algn="just" fontAlgn="base">
              <a:spcBef>
                <a:spcPct val="20000"/>
              </a:spcBef>
              <a:spcAft>
                <a:spcPct val="0"/>
              </a:spcAft>
              <a:buClr>
                <a:schemeClr val="tx1"/>
              </a:buClr>
              <a:buSzPct val="70000"/>
            </a:pPr>
            <a:endParaRPr lang="fr-CA" sz="2400" b="1" dirty="0">
              <a:solidFill>
                <a:schemeClr val="tx2"/>
              </a:solidFill>
            </a:endParaRPr>
          </a:p>
          <a:p>
            <a:pPr marL="342900" lvl="0" indent="-342900" algn="just" fontAlgn="base">
              <a:spcBef>
                <a:spcPct val="20000"/>
              </a:spcBef>
              <a:spcAft>
                <a:spcPct val="0"/>
              </a:spcAft>
              <a:buClr>
                <a:schemeClr val="tx1"/>
              </a:buClr>
              <a:buSzPct val="70000"/>
              <a:buFont typeface="Arial" panose="020B0604020202020204" pitchFamily="34" charset="0"/>
              <a:buChar char="•"/>
            </a:pPr>
            <a:r>
              <a:rPr lang="fr-CA" sz="2400" b="1" dirty="0">
                <a:solidFill>
                  <a:schemeClr val="tx2"/>
                </a:solidFill>
              </a:rPr>
              <a:t>Elles peuvent être dues à une</a:t>
            </a:r>
            <a:r>
              <a:rPr lang="fr-CA" sz="2400" b="1" u="sng" dirty="0">
                <a:solidFill>
                  <a:schemeClr val="tx2"/>
                </a:solidFill>
                <a:sym typeface="Symbol" pitchFamily="18" charset="2"/>
              </a:rPr>
              <a:t> </a:t>
            </a:r>
            <a:r>
              <a:rPr lang="fr-CA" sz="2400" b="1" u="sng" dirty="0">
                <a:solidFill>
                  <a:schemeClr val="tx2"/>
                </a:solidFill>
                <a:cs typeface="Arial" charset="0"/>
                <a:sym typeface="Symbol" pitchFamily="18" charset="2"/>
              </a:rPr>
              <a:t>↑ </a:t>
            </a:r>
            <a:r>
              <a:rPr lang="fr-CA" sz="2400" b="1" u="sng" dirty="0">
                <a:solidFill>
                  <a:schemeClr val="tx2"/>
                </a:solidFill>
              </a:rPr>
              <a:t>de la perméabilité des VS</a:t>
            </a:r>
            <a:r>
              <a:rPr lang="fr-CA" sz="2400" b="1" dirty="0">
                <a:solidFill>
                  <a:schemeClr val="tx2"/>
                </a:solidFill>
              </a:rPr>
              <a:t> </a:t>
            </a:r>
          </a:p>
          <a:p>
            <a:pPr lvl="0" indent="354013" algn="just" fontAlgn="base">
              <a:spcBef>
                <a:spcPct val="20000"/>
              </a:spcBef>
              <a:spcAft>
                <a:spcPct val="0"/>
              </a:spcAft>
              <a:buClr>
                <a:schemeClr val="tx1"/>
              </a:buClr>
              <a:buSzPct val="70000"/>
            </a:pPr>
            <a:r>
              <a:rPr lang="fr-CA" sz="2400" b="1" dirty="0">
                <a:solidFill>
                  <a:schemeClr val="tx2"/>
                </a:solidFill>
              </a:rPr>
              <a:t>(pas de bris de vaisseau).</a:t>
            </a:r>
            <a:endParaRPr lang="fr-FR" sz="2400" b="1" dirty="0">
              <a:solidFill>
                <a:schemeClr val="tx2"/>
              </a:solidFill>
            </a:endParaRPr>
          </a:p>
          <a:p>
            <a:pPr algn="just"/>
            <a:endParaRPr lang="fr-CA" dirty="0"/>
          </a:p>
        </p:txBody>
      </p:sp>
      <p:pic>
        <p:nvPicPr>
          <p:cNvPr id="6" name="Espace réservé pour une image  5" descr="pétéchie.jpg"/>
          <p:cNvPicPr>
            <a:picLocks noGrp="1" noChangeAspect="1"/>
          </p:cNvPicPr>
          <p:nvPr>
            <p:ph type="pic" sz="quarter" idx="13"/>
          </p:nvPr>
        </p:nvPicPr>
        <p:blipFill>
          <a:blip r:embed="rId2" cstate="print"/>
          <a:srcRect l="1965" r="1965"/>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1426" y="381001"/>
            <a:ext cx="3265724" cy="1578428"/>
          </a:xfrm>
        </p:spPr>
        <p:txBody>
          <a:bodyPr/>
          <a:lstStyle/>
          <a:p>
            <a:pPr algn="ctr"/>
            <a:r>
              <a:rPr lang="fr-CA" b="1" dirty="0">
                <a:solidFill>
                  <a:schemeClr val="accent1"/>
                </a:solidFill>
              </a:rPr>
              <a:t>PURPURA</a:t>
            </a:r>
          </a:p>
        </p:txBody>
      </p:sp>
      <p:sp>
        <p:nvSpPr>
          <p:cNvPr id="3" name="Espace réservé du texte 2"/>
          <p:cNvSpPr>
            <a:spLocks noGrp="1"/>
          </p:cNvSpPr>
          <p:nvPr>
            <p:ph type="body" sz="half" idx="2"/>
          </p:nvPr>
        </p:nvSpPr>
        <p:spPr>
          <a:xfrm>
            <a:off x="5051425" y="2649070"/>
            <a:ext cx="3945091" cy="3505667"/>
          </a:xfrm>
        </p:spPr>
        <p:txBody>
          <a:bodyPr>
            <a:normAutofit fontScale="92500"/>
          </a:bodyPr>
          <a:lstStyle/>
          <a:p>
            <a:pPr lvl="0" fontAlgn="base">
              <a:spcBef>
                <a:spcPct val="20000"/>
              </a:spcBef>
              <a:spcAft>
                <a:spcPct val="0"/>
              </a:spcAft>
              <a:buClr>
                <a:schemeClr val="tx1"/>
              </a:buClr>
              <a:buSzPct val="70000"/>
              <a:buFont typeface="Arial" pitchFamily="34" charset="0"/>
              <a:buChar char="•"/>
            </a:pPr>
            <a:r>
              <a:rPr lang="fr-CA" sz="2200" b="1" dirty="0">
                <a:solidFill>
                  <a:schemeClr val="tx2"/>
                </a:solidFill>
              </a:rPr>
              <a:t>Lésions plus marquées que les pétéchies dues à </a:t>
            </a:r>
          </a:p>
          <a:p>
            <a:pPr lvl="0" fontAlgn="base">
              <a:spcBef>
                <a:spcPct val="20000"/>
              </a:spcBef>
              <a:spcAft>
                <a:spcPct val="0"/>
              </a:spcAft>
              <a:buClr>
                <a:schemeClr val="tx1"/>
              </a:buClr>
              <a:buSzPct val="70000"/>
            </a:pPr>
            <a:r>
              <a:rPr lang="fr-CA" sz="2200" b="1" dirty="0">
                <a:solidFill>
                  <a:schemeClr val="tx2"/>
                </a:solidFill>
              </a:rPr>
              <a:t>une </a:t>
            </a:r>
            <a:r>
              <a:rPr lang="fr-CA" sz="2200" b="1" u="sng" dirty="0">
                <a:solidFill>
                  <a:schemeClr val="tx2"/>
                </a:solidFill>
                <a:cs typeface="Arial" charset="0"/>
                <a:sym typeface="Symbol" pitchFamily="18" charset="2"/>
              </a:rPr>
              <a:t>↑</a:t>
            </a:r>
            <a:r>
              <a:rPr lang="fr-CA" sz="2200" b="1" dirty="0">
                <a:solidFill>
                  <a:schemeClr val="tx2"/>
                </a:solidFill>
              </a:rPr>
              <a:t>    </a:t>
            </a:r>
            <a:r>
              <a:rPr lang="fr-CA" sz="2200" b="1" u="sng" dirty="0">
                <a:solidFill>
                  <a:schemeClr val="tx2"/>
                </a:solidFill>
              </a:rPr>
              <a:t>de la perméabilité</a:t>
            </a:r>
            <a:r>
              <a:rPr lang="fr-CA" sz="2200" b="1" dirty="0">
                <a:solidFill>
                  <a:schemeClr val="tx2"/>
                </a:solidFill>
              </a:rPr>
              <a:t> </a:t>
            </a:r>
          </a:p>
          <a:p>
            <a:pPr lvl="0" fontAlgn="base">
              <a:spcBef>
                <a:spcPct val="20000"/>
              </a:spcBef>
              <a:spcAft>
                <a:spcPct val="0"/>
              </a:spcAft>
              <a:buClr>
                <a:schemeClr val="tx1"/>
              </a:buClr>
              <a:buSzPct val="70000"/>
            </a:pPr>
            <a:r>
              <a:rPr lang="fr-CA" sz="2200" b="1" dirty="0">
                <a:solidFill>
                  <a:schemeClr val="tx2"/>
                </a:solidFill>
              </a:rPr>
              <a:t>(lésions plus grosses que celles causées par les pétéchies, elles</a:t>
            </a:r>
          </a:p>
          <a:p>
            <a:pPr lvl="0" fontAlgn="base">
              <a:spcBef>
                <a:spcPct val="20000"/>
              </a:spcBef>
              <a:spcAft>
                <a:spcPct val="0"/>
              </a:spcAft>
              <a:buClr>
                <a:schemeClr val="tx1"/>
              </a:buClr>
              <a:buSzPct val="70000"/>
            </a:pPr>
            <a:r>
              <a:rPr lang="fr-CA" sz="2200" b="1" dirty="0">
                <a:solidFill>
                  <a:schemeClr val="tx2"/>
                </a:solidFill>
              </a:rPr>
              <a:t> sont regroupées et agglomérées.</a:t>
            </a:r>
          </a:p>
          <a:p>
            <a:pPr lvl="0" fontAlgn="base">
              <a:spcBef>
                <a:spcPct val="20000"/>
              </a:spcBef>
              <a:spcAft>
                <a:spcPct val="0"/>
              </a:spcAft>
              <a:buClr>
                <a:schemeClr val="tx1"/>
              </a:buClr>
              <a:buSzPct val="70000"/>
            </a:pPr>
            <a:r>
              <a:rPr lang="fr-CA" sz="2400" b="1" dirty="0">
                <a:solidFill>
                  <a:schemeClr val="tx2"/>
                </a:solidFill>
              </a:rPr>
              <a:t> </a:t>
            </a:r>
          </a:p>
          <a:p>
            <a:pPr lvl="0" fontAlgn="base">
              <a:spcBef>
                <a:spcPct val="20000"/>
              </a:spcBef>
              <a:spcAft>
                <a:spcPct val="0"/>
              </a:spcAft>
              <a:buClr>
                <a:schemeClr val="tx1"/>
              </a:buClr>
              <a:buSzPct val="70000"/>
              <a:buFont typeface="Arial" pitchFamily="34" charset="0"/>
              <a:buChar char="•"/>
            </a:pPr>
            <a:r>
              <a:rPr lang="fr-CA" sz="2200" b="1" dirty="0">
                <a:solidFill>
                  <a:schemeClr val="tx2"/>
                </a:solidFill>
              </a:rPr>
              <a:t>Peut être dû à une anomalie vasculaire ou une thrombopénie.</a:t>
            </a:r>
            <a:endParaRPr lang="fr-FR" sz="2200" b="1" dirty="0">
              <a:solidFill>
                <a:schemeClr val="tx2"/>
              </a:solidFill>
            </a:endParaRPr>
          </a:p>
          <a:p>
            <a:endParaRPr lang="fr-CA" sz="2600" dirty="0"/>
          </a:p>
        </p:txBody>
      </p:sp>
      <p:pic>
        <p:nvPicPr>
          <p:cNvPr id="5" name="Espace réservé pour une image  4" descr="purpura.jpg"/>
          <p:cNvPicPr>
            <a:picLocks noGrp="1" noChangeAspect="1"/>
          </p:cNvPicPr>
          <p:nvPr>
            <p:ph type="pic" sz="quarter" idx="13"/>
          </p:nvPr>
        </p:nvPicPr>
        <p:blipFill>
          <a:blip r:embed="rId2" cstate="print"/>
          <a:srcRect l="12500" r="1250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1290" y="381001"/>
            <a:ext cx="3965511" cy="1597089"/>
          </a:xfrm>
        </p:spPr>
        <p:txBody>
          <a:bodyPr/>
          <a:lstStyle/>
          <a:p>
            <a:pPr algn="ctr"/>
            <a:r>
              <a:rPr lang="fr-CA" b="1" dirty="0">
                <a:solidFill>
                  <a:schemeClr val="accent1"/>
                </a:solidFill>
              </a:rPr>
              <a:t>ECCHYMOSE</a:t>
            </a:r>
          </a:p>
        </p:txBody>
      </p:sp>
      <p:sp>
        <p:nvSpPr>
          <p:cNvPr id="3" name="Espace réservé du texte 2"/>
          <p:cNvSpPr>
            <a:spLocks noGrp="1"/>
          </p:cNvSpPr>
          <p:nvPr>
            <p:ph type="body" sz="half" idx="2"/>
          </p:nvPr>
        </p:nvSpPr>
        <p:spPr>
          <a:xfrm>
            <a:off x="5051426" y="2649070"/>
            <a:ext cx="3635375" cy="3505667"/>
          </a:xfrm>
        </p:spPr>
        <p:txBody>
          <a:bodyPr>
            <a:normAutofit fontScale="92500"/>
          </a:bodyPr>
          <a:lstStyle/>
          <a:p>
            <a:pPr lvl="0" algn="just" fontAlgn="base">
              <a:spcBef>
                <a:spcPct val="20000"/>
              </a:spcBef>
              <a:spcAft>
                <a:spcPct val="0"/>
              </a:spcAft>
              <a:buClr>
                <a:schemeClr val="tx1"/>
              </a:buClr>
              <a:buSzPct val="70000"/>
              <a:buFont typeface="Arial" pitchFamily="34" charset="0"/>
              <a:buChar char="•"/>
            </a:pPr>
            <a:r>
              <a:rPr lang="fr-CA" sz="2400" b="1" dirty="0">
                <a:solidFill>
                  <a:schemeClr val="tx2"/>
                </a:solidFill>
              </a:rPr>
              <a:t>Extravasation sanguine </a:t>
            </a:r>
          </a:p>
          <a:p>
            <a:pPr lvl="0" algn="just" fontAlgn="base">
              <a:spcBef>
                <a:spcPct val="20000"/>
              </a:spcBef>
              <a:spcAft>
                <a:spcPct val="0"/>
              </a:spcAft>
              <a:buClr>
                <a:schemeClr val="tx1"/>
              </a:buClr>
              <a:buSzPct val="70000"/>
            </a:pPr>
            <a:r>
              <a:rPr lang="fr-CA" sz="2400" b="1" dirty="0">
                <a:solidFill>
                  <a:schemeClr val="tx2"/>
                </a:solidFill>
              </a:rPr>
              <a:t>s’étendant sur quelques cm. </a:t>
            </a:r>
          </a:p>
          <a:p>
            <a:pPr lvl="0" algn="just" fontAlgn="base">
              <a:spcBef>
                <a:spcPct val="20000"/>
              </a:spcBef>
              <a:spcAft>
                <a:spcPct val="0"/>
              </a:spcAft>
              <a:buClr>
                <a:schemeClr val="tx1"/>
              </a:buClr>
              <a:buSzPct val="70000"/>
            </a:pPr>
            <a:endParaRPr lang="fr-CA" sz="2400" b="1" dirty="0">
              <a:solidFill>
                <a:schemeClr val="tx2"/>
              </a:solidFill>
            </a:endParaRPr>
          </a:p>
          <a:p>
            <a:pPr lvl="0" algn="just" fontAlgn="base">
              <a:spcBef>
                <a:spcPct val="20000"/>
              </a:spcBef>
              <a:spcAft>
                <a:spcPct val="0"/>
              </a:spcAft>
              <a:buClr>
                <a:schemeClr val="tx1"/>
              </a:buClr>
              <a:buSzPct val="70000"/>
              <a:buFont typeface="Arial" pitchFamily="34" charset="0"/>
              <a:buChar char="•"/>
            </a:pPr>
            <a:r>
              <a:rPr lang="fr-CA" sz="2400" b="1" dirty="0">
                <a:solidFill>
                  <a:schemeClr val="tx2"/>
                </a:solidFill>
              </a:rPr>
              <a:t>Sortie de sang du VS due à une lésion vasculaire que l’on décrit comme une rupture spontanée ou traumatique d’une veine ou d’une veinule.</a:t>
            </a:r>
            <a:endParaRPr lang="fr-FR" sz="2400" b="1" dirty="0">
              <a:solidFill>
                <a:schemeClr val="tx2"/>
              </a:solidFill>
            </a:endParaRPr>
          </a:p>
          <a:p>
            <a:pPr algn="just"/>
            <a:endParaRPr lang="fr-CA" sz="2600" dirty="0"/>
          </a:p>
        </p:txBody>
      </p:sp>
      <p:pic>
        <p:nvPicPr>
          <p:cNvPr id="7" name="Espace réservé pour une image  6" descr="ecchymose.jpg"/>
          <p:cNvPicPr>
            <a:picLocks noGrp="1" noChangeAspect="1"/>
          </p:cNvPicPr>
          <p:nvPr>
            <p:ph type="pic" sz="quarter" idx="13"/>
          </p:nvPr>
        </p:nvPicPr>
        <p:blipFill>
          <a:blip r:embed="rId2" cstate="print"/>
          <a:srcRect l="12500" r="1250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1290" y="381001"/>
            <a:ext cx="3965511" cy="1597089"/>
          </a:xfrm>
        </p:spPr>
        <p:txBody>
          <a:bodyPr/>
          <a:lstStyle/>
          <a:p>
            <a:pPr algn="ctr"/>
            <a:r>
              <a:rPr lang="fr-CA" b="1" dirty="0">
                <a:solidFill>
                  <a:schemeClr val="accent1"/>
                </a:solidFill>
              </a:rPr>
              <a:t>HÉMATOME</a:t>
            </a:r>
          </a:p>
        </p:txBody>
      </p:sp>
      <p:sp>
        <p:nvSpPr>
          <p:cNvPr id="3" name="Espace réservé du texte 2"/>
          <p:cNvSpPr>
            <a:spLocks noGrp="1"/>
          </p:cNvSpPr>
          <p:nvPr>
            <p:ph type="body" sz="half" idx="2"/>
          </p:nvPr>
        </p:nvSpPr>
        <p:spPr>
          <a:xfrm>
            <a:off x="5051426" y="2649070"/>
            <a:ext cx="3504746" cy="3505667"/>
          </a:xfrm>
        </p:spPr>
        <p:txBody>
          <a:bodyPr>
            <a:normAutofit/>
          </a:bodyPr>
          <a:lstStyle/>
          <a:p>
            <a:pPr lvl="0" algn="just" fontAlgn="base">
              <a:spcBef>
                <a:spcPct val="20000"/>
              </a:spcBef>
              <a:spcAft>
                <a:spcPct val="0"/>
              </a:spcAft>
              <a:buClr>
                <a:schemeClr val="tx1"/>
              </a:buClr>
              <a:buSzPct val="70000"/>
              <a:buFont typeface="Arial" pitchFamily="34" charset="0"/>
              <a:buChar char="•"/>
            </a:pPr>
            <a:r>
              <a:rPr lang="fr-CA" sz="2200" b="1" dirty="0">
                <a:solidFill>
                  <a:schemeClr val="tx2"/>
                </a:solidFill>
              </a:rPr>
              <a:t>Infiltration de sang dans les tissus sous-cutanés (muscles). </a:t>
            </a:r>
          </a:p>
          <a:p>
            <a:pPr lvl="0" algn="just" fontAlgn="base">
              <a:spcBef>
                <a:spcPct val="20000"/>
              </a:spcBef>
              <a:spcAft>
                <a:spcPct val="0"/>
              </a:spcAft>
              <a:buClr>
                <a:schemeClr val="tx1"/>
              </a:buClr>
              <a:buSzPct val="70000"/>
            </a:pPr>
            <a:endParaRPr lang="fr-CA" sz="2200" b="1" dirty="0">
              <a:solidFill>
                <a:schemeClr val="tx2"/>
              </a:solidFill>
            </a:endParaRPr>
          </a:p>
          <a:p>
            <a:pPr lvl="0" algn="just" fontAlgn="base">
              <a:spcBef>
                <a:spcPct val="20000"/>
              </a:spcBef>
              <a:spcAft>
                <a:spcPct val="0"/>
              </a:spcAft>
              <a:buClr>
                <a:schemeClr val="tx1"/>
              </a:buClr>
              <a:buSzPct val="70000"/>
              <a:buFont typeface="Arial" pitchFamily="34" charset="0"/>
              <a:buChar char="•"/>
            </a:pPr>
            <a:r>
              <a:rPr lang="fr-CA" sz="2200" b="1" dirty="0">
                <a:solidFill>
                  <a:schemeClr val="tx2"/>
                </a:solidFill>
              </a:rPr>
              <a:t>Il y a déformation et à la palpation, il y a une masse.</a:t>
            </a:r>
            <a:endParaRPr lang="fr-FR" sz="2200" b="1" dirty="0">
              <a:solidFill>
                <a:schemeClr val="tx2"/>
              </a:solidFill>
            </a:endParaRPr>
          </a:p>
          <a:p>
            <a:pPr algn="just"/>
            <a:endParaRPr lang="fr-CA" sz="2600" dirty="0"/>
          </a:p>
        </p:txBody>
      </p:sp>
      <p:pic>
        <p:nvPicPr>
          <p:cNvPr id="6" name="Espace réservé pour une image  5" descr="HEMATOME.jpg"/>
          <p:cNvPicPr>
            <a:picLocks noGrp="1" noChangeAspect="1"/>
          </p:cNvPicPr>
          <p:nvPr>
            <p:ph type="pic" sz="quarter" idx="13"/>
          </p:nvPr>
        </p:nvPicPr>
        <p:blipFill>
          <a:blip r:embed="rId2" cstate="print"/>
          <a:srcRect l="12500" r="1250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344455"/>
            <a:ext cx="4390009" cy="1597089"/>
          </a:xfrm>
        </p:spPr>
        <p:txBody>
          <a:bodyPr/>
          <a:lstStyle/>
          <a:p>
            <a:pPr algn="ctr"/>
            <a:r>
              <a:rPr lang="fr-CA" b="1" dirty="0">
                <a:solidFill>
                  <a:schemeClr val="accent1"/>
                </a:solidFill>
              </a:rPr>
              <a:t>HÉMORRAGIE</a:t>
            </a:r>
          </a:p>
        </p:txBody>
      </p:sp>
      <p:sp>
        <p:nvSpPr>
          <p:cNvPr id="3" name="Espace réservé du texte 2"/>
          <p:cNvSpPr>
            <a:spLocks noGrp="1"/>
          </p:cNvSpPr>
          <p:nvPr>
            <p:ph type="body" sz="half" idx="2"/>
          </p:nvPr>
        </p:nvSpPr>
        <p:spPr>
          <a:xfrm>
            <a:off x="5051426" y="2649070"/>
            <a:ext cx="3504746" cy="3505667"/>
          </a:xfrm>
        </p:spPr>
        <p:txBody>
          <a:bodyPr>
            <a:normAutofit/>
          </a:bodyPr>
          <a:lstStyle/>
          <a:p>
            <a:pPr lvl="0" algn="just" fontAlgn="base">
              <a:spcBef>
                <a:spcPct val="20000"/>
              </a:spcBef>
              <a:spcAft>
                <a:spcPct val="0"/>
              </a:spcAft>
              <a:buClr>
                <a:schemeClr val="tx1"/>
              </a:buClr>
              <a:buSzPct val="70000"/>
              <a:buFont typeface="Arial" pitchFamily="34" charset="0"/>
              <a:buChar char="•"/>
            </a:pPr>
            <a:r>
              <a:rPr lang="fr-CA" sz="2200" b="1" dirty="0">
                <a:solidFill>
                  <a:schemeClr val="tx2"/>
                </a:solidFill>
              </a:rPr>
              <a:t>Infiltration de sang dans les tissus sous-musculaires avec diffusion dans l’espace interstitiel.</a:t>
            </a:r>
          </a:p>
          <a:p>
            <a:pPr lvl="0" algn="just" fontAlgn="base">
              <a:spcBef>
                <a:spcPct val="20000"/>
              </a:spcBef>
              <a:spcAft>
                <a:spcPct val="0"/>
              </a:spcAft>
              <a:buClr>
                <a:schemeClr val="tx1"/>
              </a:buClr>
              <a:buSzPct val="70000"/>
            </a:pPr>
            <a:endParaRPr lang="fr-CA" sz="2200" b="1" dirty="0">
              <a:solidFill>
                <a:schemeClr val="tx2"/>
              </a:solidFill>
            </a:endParaRPr>
          </a:p>
          <a:p>
            <a:pPr lvl="0" algn="just" fontAlgn="base">
              <a:spcBef>
                <a:spcPct val="20000"/>
              </a:spcBef>
              <a:spcAft>
                <a:spcPct val="0"/>
              </a:spcAft>
              <a:buClr>
                <a:schemeClr val="tx1"/>
              </a:buClr>
              <a:buSzPct val="70000"/>
              <a:buFont typeface="Arial" pitchFamily="34" charset="0"/>
              <a:buChar char="•"/>
            </a:pPr>
            <a:r>
              <a:rPr lang="fr-CA" sz="2200" b="1" dirty="0">
                <a:solidFill>
                  <a:schemeClr val="tx2"/>
                </a:solidFill>
              </a:rPr>
              <a:t>Il y a déformation et rigidité abdominale.</a:t>
            </a:r>
            <a:endParaRPr lang="fr-FR" sz="2200" b="1" dirty="0">
              <a:solidFill>
                <a:schemeClr val="tx2"/>
              </a:solidFill>
            </a:endParaRPr>
          </a:p>
          <a:p>
            <a:pPr algn="just"/>
            <a:endParaRPr lang="fr-CA" sz="2200" dirty="0"/>
          </a:p>
        </p:txBody>
      </p:sp>
      <p:pic>
        <p:nvPicPr>
          <p:cNvPr id="8" name="Espace réservé pour une image  7">
            <a:extLst>
              <a:ext uri="{FF2B5EF4-FFF2-40B4-BE49-F238E27FC236}">
                <a16:creationId xmlns:a16="http://schemas.microsoft.com/office/drawing/2014/main" id="{44421800-06A6-4B07-813A-2A9E0F31BC7C}"/>
              </a:ext>
            </a:extLst>
          </p:cNvPr>
          <p:cNvPicPr>
            <a:picLocks noGrp="1" noChangeAspect="1"/>
          </p:cNvPicPr>
          <p:nvPr>
            <p:ph type="pic" sz="quarter" idx="13"/>
          </p:nvPr>
        </p:nvPicPr>
        <p:blipFill rotWithShape="1">
          <a:blip r:embed="rId2"/>
          <a:srcRect t="1797" b="1797"/>
          <a:stretch/>
        </p:blipFill>
        <p:spPr/>
      </p:pic>
    </p:spTree>
    <p:extLst>
      <p:ext uri="{BB962C8B-B14F-4D97-AF65-F5344CB8AC3E}">
        <p14:creationId xmlns:p14="http://schemas.microsoft.com/office/powerpoint/2010/main" val="23384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custDataLst>
              <p:tags r:id="rId1"/>
            </p:custDataLst>
          </p:nvPr>
        </p:nvSpPr>
        <p:spPr>
          <a:xfrm>
            <a:off x="690466" y="88415"/>
            <a:ext cx="7652009" cy="4608513"/>
          </a:xfrm>
        </p:spPr>
        <p:txBody>
          <a:bodyPr>
            <a:normAutofit/>
          </a:bodyPr>
          <a:lstStyle/>
          <a:p>
            <a:pPr algn="ctr" eaLnBrk="1" hangingPunct="1"/>
            <a:r>
              <a:rPr lang="fr-CA" sz="6000" b="1" dirty="0"/>
              <a:t>Test de routine en Hémostase</a:t>
            </a:r>
            <a:br>
              <a:rPr lang="fr-CA" sz="6000" b="1" dirty="0"/>
            </a:br>
            <a:br>
              <a:rPr lang="fr-CA" sz="6000" b="1" dirty="0"/>
            </a:br>
            <a:r>
              <a:rPr lang="fr-CA" sz="6000" b="1" dirty="0"/>
              <a:t>COURS #1</a:t>
            </a:r>
            <a:endParaRPr lang="fr-FR" sz="6000" b="1" dirty="0"/>
          </a:p>
        </p:txBody>
      </p:sp>
      <p:sp>
        <p:nvSpPr>
          <p:cNvPr id="2" name="ZoneTexte 1">
            <a:extLst>
              <a:ext uri="{FF2B5EF4-FFF2-40B4-BE49-F238E27FC236}">
                <a16:creationId xmlns:a16="http://schemas.microsoft.com/office/drawing/2014/main" id="{5FF68A16-8777-40B0-8377-1F29474FA3B0}"/>
              </a:ext>
            </a:extLst>
          </p:cNvPr>
          <p:cNvSpPr txBox="1"/>
          <p:nvPr/>
        </p:nvSpPr>
        <p:spPr>
          <a:xfrm>
            <a:off x="690466" y="5859262"/>
            <a:ext cx="7059740" cy="646331"/>
          </a:xfrm>
          <a:prstGeom prst="rect">
            <a:avLst/>
          </a:prstGeom>
          <a:noFill/>
        </p:spPr>
        <p:txBody>
          <a:bodyPr wrap="square" rtlCol="0">
            <a:spAutoFit/>
          </a:bodyPr>
          <a:lstStyle/>
          <a:p>
            <a:r>
              <a:rPr lang="fr-CA" dirty="0"/>
              <a:t>Laboratoire #1: TP sur le CA500 et TT au bain </a:t>
            </a:r>
          </a:p>
          <a:p>
            <a:r>
              <a:rPr lang="fr-CA" dirty="0"/>
              <a:t>		</a:t>
            </a:r>
            <a:r>
              <a:rPr lang="fr-CA" dirty="0">
                <a:solidFill>
                  <a:srgbClr val="FF0000"/>
                </a:solidFill>
              </a:rPr>
              <a:t>(Préparation avant le laboratoire obligatoire)</a:t>
            </a:r>
          </a:p>
        </p:txBody>
      </p:sp>
    </p:spTree>
    <p:extLst>
      <p:ext uri="{BB962C8B-B14F-4D97-AF65-F5344CB8AC3E}">
        <p14:creationId xmlns:p14="http://schemas.microsoft.com/office/powerpoint/2010/main" val="1986091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48658-D4A9-4356-8AE4-806C4E1F8B27}"/>
              </a:ext>
            </a:extLst>
          </p:cNvPr>
          <p:cNvSpPr>
            <a:spLocks noGrp="1"/>
          </p:cNvSpPr>
          <p:nvPr>
            <p:ph type="title"/>
          </p:nvPr>
        </p:nvSpPr>
        <p:spPr>
          <a:xfrm>
            <a:off x="554409" y="358443"/>
            <a:ext cx="8035181" cy="1143000"/>
          </a:xfrm>
        </p:spPr>
        <p:txBody>
          <a:bodyPr/>
          <a:lstStyle/>
          <a:p>
            <a:r>
              <a:rPr lang="fr-CA" dirty="0"/>
              <a:t>Pour évaluer l’hémostase primaire</a:t>
            </a:r>
          </a:p>
        </p:txBody>
      </p:sp>
      <p:sp>
        <p:nvSpPr>
          <p:cNvPr id="3" name="Espace réservé du contenu 2">
            <a:extLst>
              <a:ext uri="{FF2B5EF4-FFF2-40B4-BE49-F238E27FC236}">
                <a16:creationId xmlns:a16="http://schemas.microsoft.com/office/drawing/2014/main" id="{1377988B-DC1F-4BCE-9276-F2A15AFD3B33}"/>
              </a:ext>
            </a:extLst>
          </p:cNvPr>
          <p:cNvSpPr>
            <a:spLocks noGrp="1"/>
          </p:cNvSpPr>
          <p:nvPr>
            <p:ph idx="1"/>
          </p:nvPr>
        </p:nvSpPr>
        <p:spPr>
          <a:xfrm>
            <a:off x="518884" y="2863740"/>
            <a:ext cx="7662864" cy="3267169"/>
          </a:xfrm>
        </p:spPr>
        <p:txBody>
          <a:bodyPr/>
          <a:lstStyle/>
          <a:p>
            <a:r>
              <a:rPr lang="fr-CA" dirty="0"/>
              <a:t>Numération plaquettaire</a:t>
            </a:r>
          </a:p>
          <a:p>
            <a:r>
              <a:rPr lang="fr-CA" dirty="0"/>
              <a:t>Test d’agrégation plaquettaire</a:t>
            </a:r>
          </a:p>
          <a:p>
            <a:pPr lvl="2">
              <a:buFont typeface="Courier New" panose="02070309020205020404" pitchFamily="49" charset="0"/>
              <a:buChar char="o"/>
            </a:pPr>
            <a:r>
              <a:rPr lang="fr-CA" sz="2000" dirty="0"/>
              <a:t>PFA 100</a:t>
            </a:r>
          </a:p>
          <a:p>
            <a:r>
              <a:rPr lang="fr-CA" dirty="0"/>
              <a:t>Temps de saignement</a:t>
            </a:r>
          </a:p>
          <a:p>
            <a:endParaRPr lang="fr-CA" dirty="0"/>
          </a:p>
        </p:txBody>
      </p:sp>
    </p:spTree>
    <p:extLst>
      <p:ext uri="{BB962C8B-B14F-4D97-AF65-F5344CB8AC3E}">
        <p14:creationId xmlns:p14="http://schemas.microsoft.com/office/powerpoint/2010/main" val="45891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custDataLst>
              <p:tags r:id="rId1"/>
            </p:custDataLst>
          </p:nvPr>
        </p:nvSpPr>
        <p:spPr>
          <a:xfrm>
            <a:off x="553211" y="648780"/>
            <a:ext cx="8229600" cy="823913"/>
          </a:xfrm>
        </p:spPr>
        <p:txBody>
          <a:bodyPr/>
          <a:lstStyle/>
          <a:p>
            <a:pPr eaLnBrk="1" hangingPunct="1">
              <a:defRPr/>
            </a:pPr>
            <a:r>
              <a:rPr lang="fr-CA" sz="3600" cap="all" dirty="0"/>
              <a:t>Présentation du plan de cours</a:t>
            </a:r>
            <a:r>
              <a:rPr lang="fr-CA" sz="4000" cap="all" dirty="0"/>
              <a:t> </a:t>
            </a:r>
            <a:endParaRPr lang="fr-FR" sz="1400" cap="all" dirty="0"/>
          </a:p>
        </p:txBody>
      </p:sp>
      <p:sp>
        <p:nvSpPr>
          <p:cNvPr id="4099" name="Rectangle 3"/>
          <p:cNvSpPr>
            <a:spLocks noGrp="1" noChangeArrowheads="1"/>
          </p:cNvSpPr>
          <p:nvPr>
            <p:ph idx="1"/>
            <p:custDataLst>
              <p:tags r:id="rId2"/>
            </p:custDataLst>
          </p:nvPr>
        </p:nvSpPr>
        <p:spPr>
          <a:xfrm>
            <a:off x="553211" y="2242786"/>
            <a:ext cx="8229600" cy="4824412"/>
          </a:xfrm>
        </p:spPr>
        <p:txBody>
          <a:bodyPr>
            <a:normAutofit/>
          </a:bodyPr>
          <a:lstStyle/>
          <a:p>
            <a:pPr eaLnBrk="1" hangingPunct="1">
              <a:lnSpc>
                <a:spcPct val="80000"/>
              </a:lnSpc>
              <a:buFontTx/>
              <a:buNone/>
            </a:pPr>
            <a:r>
              <a:rPr lang="fr-CA" b="1" dirty="0"/>
              <a:t>Livres obligatoires</a:t>
            </a:r>
            <a:r>
              <a:rPr lang="fr-CA" dirty="0"/>
              <a:t>	</a:t>
            </a:r>
          </a:p>
          <a:p>
            <a:pPr lvl="1" eaLnBrk="1" hangingPunct="1">
              <a:lnSpc>
                <a:spcPct val="80000"/>
              </a:lnSpc>
            </a:pPr>
            <a:r>
              <a:rPr lang="fr-CA" sz="1778" dirty="0"/>
              <a:t>Le livre de L’Italien et Lord Dubé « Hématologie » </a:t>
            </a:r>
          </a:p>
          <a:p>
            <a:pPr marL="341380" lvl="2" indent="0">
              <a:lnSpc>
                <a:spcPct val="80000"/>
              </a:lnSpc>
              <a:buNone/>
            </a:pPr>
            <a:r>
              <a:rPr lang="fr-CA" sz="1600" dirty="0"/>
              <a:t>- Disponible à la boutique de la COOP étudiante</a:t>
            </a:r>
          </a:p>
          <a:p>
            <a:pPr lvl="1" eaLnBrk="1" hangingPunct="1">
              <a:lnSpc>
                <a:spcPct val="80000"/>
              </a:lnSpc>
            </a:pPr>
            <a:r>
              <a:rPr lang="fr-CA" sz="1778" dirty="0"/>
              <a:t>Le cahier de notes de cours (# COOP: </a:t>
            </a:r>
            <a:r>
              <a:rPr lang="fr-CA" sz="1778" dirty="0">
                <a:solidFill>
                  <a:srgbClr val="FF0000"/>
                </a:solidFill>
              </a:rPr>
              <a:t>à venir</a:t>
            </a:r>
            <a:r>
              <a:rPr lang="fr-CA" sz="1778" dirty="0"/>
              <a:t>)</a:t>
            </a:r>
          </a:p>
          <a:p>
            <a:pPr lvl="1" eaLnBrk="1" hangingPunct="1">
              <a:lnSpc>
                <a:spcPct val="80000"/>
              </a:lnSpc>
            </a:pPr>
            <a:r>
              <a:rPr lang="fr-CA" sz="1778" dirty="0"/>
              <a:t>Le cahier des laboratoires Hémostase (# COOP: </a:t>
            </a:r>
            <a:r>
              <a:rPr lang="fr-CA" sz="1778" dirty="0">
                <a:solidFill>
                  <a:srgbClr val="FF0000"/>
                </a:solidFill>
              </a:rPr>
              <a:t>11280</a:t>
            </a:r>
            <a:r>
              <a:rPr lang="fr-CA" sz="1778" dirty="0"/>
              <a:t>)</a:t>
            </a:r>
          </a:p>
          <a:p>
            <a:pPr lvl="1" eaLnBrk="1" hangingPunct="1">
              <a:lnSpc>
                <a:spcPct val="80000"/>
              </a:lnSpc>
            </a:pPr>
            <a:r>
              <a:rPr lang="fr-CA" sz="1778" dirty="0"/>
              <a:t>Le cahier des laboratoires Hématologie (# COOP : </a:t>
            </a:r>
            <a:r>
              <a:rPr lang="fr-CA" sz="1778" dirty="0">
                <a:solidFill>
                  <a:srgbClr val="FF0000"/>
                </a:solidFill>
              </a:rPr>
              <a:t>à venir</a:t>
            </a:r>
            <a:r>
              <a:rPr lang="fr-CA" sz="1778" dirty="0"/>
              <a:t>)</a:t>
            </a:r>
          </a:p>
          <a:p>
            <a:pPr lvl="1" eaLnBrk="1" hangingPunct="1">
              <a:lnSpc>
                <a:spcPct val="80000"/>
              </a:lnSpc>
              <a:buFontTx/>
              <a:buNone/>
            </a:pPr>
            <a:endParaRPr lang="fr-CA" sz="622" dirty="0"/>
          </a:p>
          <a:p>
            <a:pPr eaLnBrk="1" hangingPunct="1">
              <a:lnSpc>
                <a:spcPct val="80000"/>
              </a:lnSpc>
              <a:buFontTx/>
              <a:buNone/>
            </a:pPr>
            <a:r>
              <a:rPr lang="fr-CA" b="1" dirty="0"/>
              <a:t>Les préalables relatifs sont </a:t>
            </a:r>
            <a:r>
              <a:rPr lang="fr-CA" dirty="0"/>
              <a:t>:</a:t>
            </a:r>
          </a:p>
          <a:p>
            <a:pPr lvl="1" eaLnBrk="1" hangingPunct="1">
              <a:lnSpc>
                <a:spcPct val="80000"/>
              </a:lnSpc>
            </a:pPr>
            <a:r>
              <a:rPr lang="fr-CA" sz="1778" i="1" dirty="0">
                <a:latin typeface="Calibri" panose="020F0502020204030204" pitchFamily="34" charset="0"/>
                <a:ea typeface="Times New Roman" panose="02020603050405020304" pitchFamily="18" charset="0"/>
                <a:cs typeface="Times New Roman" panose="02020603050405020304" pitchFamily="18" charset="0"/>
              </a:rPr>
              <a:t>Instrumentation spécialisée (140-211-SH)</a:t>
            </a:r>
            <a:endParaRPr lang="fr-CA" sz="1778" dirty="0">
              <a:latin typeface="Calibri" panose="020F0502020204030204" pitchFamily="34" charset="0"/>
              <a:ea typeface="Times New Roman" panose="02020603050405020304" pitchFamily="18" charset="0"/>
              <a:cs typeface="Times New Roman" panose="02020603050405020304" pitchFamily="18" charset="0"/>
            </a:endParaRPr>
          </a:p>
          <a:p>
            <a:pPr lvl="1" eaLnBrk="1" hangingPunct="1">
              <a:lnSpc>
                <a:spcPct val="80000"/>
              </a:lnSpc>
            </a:pPr>
            <a:r>
              <a:rPr lang="fr-CA" sz="1778" i="1" dirty="0">
                <a:latin typeface="Calibri" panose="020F0502020204030204" pitchFamily="34" charset="0"/>
                <a:ea typeface="Times New Roman" panose="02020603050405020304" pitchFamily="18" charset="0"/>
                <a:cs typeface="Times New Roman" panose="02020603050405020304" pitchFamily="18" charset="0"/>
              </a:rPr>
              <a:t>Biologie humaine 2 (101-200-SH)</a:t>
            </a:r>
          </a:p>
          <a:p>
            <a:pPr lvl="1" eaLnBrk="1" hangingPunct="1">
              <a:lnSpc>
                <a:spcPct val="80000"/>
              </a:lnSpc>
            </a:pPr>
            <a:r>
              <a:rPr lang="fr-CA" sz="1778" i="1" dirty="0">
                <a:latin typeface="Calibri" panose="020F0502020204030204" pitchFamily="34" charset="0"/>
                <a:ea typeface="Times New Roman" panose="02020603050405020304" pitchFamily="18" charset="0"/>
                <a:cs typeface="Times New Roman" panose="02020603050405020304" pitchFamily="18" charset="0"/>
              </a:rPr>
              <a:t>Chimie appliquée aux analyses biomédicales 2 (202-200-SH)</a:t>
            </a:r>
          </a:p>
          <a:p>
            <a:pPr eaLnBrk="1" hangingPunct="1">
              <a:lnSpc>
                <a:spcPct val="80000"/>
              </a:lnSpc>
              <a:buFontTx/>
              <a:buNone/>
            </a:pPr>
            <a:r>
              <a:rPr lang="fr-CA" b="1" dirty="0"/>
              <a:t>Est préalable absolu à </a:t>
            </a:r>
            <a:r>
              <a:rPr lang="fr-CA" dirty="0"/>
              <a:t>:</a:t>
            </a:r>
          </a:p>
          <a:p>
            <a:pPr lvl="1" eaLnBrk="1" hangingPunct="1">
              <a:lnSpc>
                <a:spcPct val="80000"/>
              </a:lnSpc>
            </a:pPr>
            <a:r>
              <a:rPr lang="fr-CA" sz="1778" i="1" dirty="0">
                <a:latin typeface="Calibri" panose="020F0502020204030204" pitchFamily="34" charset="0"/>
                <a:ea typeface="Times New Roman" panose="02020603050405020304" pitchFamily="18" charset="0"/>
                <a:cs typeface="Times New Roman" panose="02020603050405020304" pitchFamily="18" charset="0"/>
              </a:rPr>
              <a:t>Pathologies hématologiques (140-521-SH)</a:t>
            </a:r>
            <a:endParaRPr lang="fr-CA" sz="1778"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48658-D4A9-4356-8AE4-806C4E1F8B27}"/>
              </a:ext>
            </a:extLst>
          </p:cNvPr>
          <p:cNvSpPr>
            <a:spLocks noGrp="1"/>
          </p:cNvSpPr>
          <p:nvPr>
            <p:ph type="title"/>
          </p:nvPr>
        </p:nvSpPr>
        <p:spPr>
          <a:xfrm>
            <a:off x="0" y="345141"/>
            <a:ext cx="8686800" cy="1143000"/>
          </a:xfrm>
        </p:spPr>
        <p:txBody>
          <a:bodyPr/>
          <a:lstStyle/>
          <a:p>
            <a:r>
              <a:rPr lang="fr-CA" dirty="0"/>
              <a:t>Pour évaluer la coagulation plasmatique</a:t>
            </a:r>
          </a:p>
        </p:txBody>
      </p:sp>
      <p:sp>
        <p:nvSpPr>
          <p:cNvPr id="3" name="Espace réservé du contenu 2">
            <a:extLst>
              <a:ext uri="{FF2B5EF4-FFF2-40B4-BE49-F238E27FC236}">
                <a16:creationId xmlns:a16="http://schemas.microsoft.com/office/drawing/2014/main" id="{1377988B-DC1F-4BCE-9276-F2A15AFD3B33}"/>
              </a:ext>
            </a:extLst>
          </p:cNvPr>
          <p:cNvSpPr>
            <a:spLocks noGrp="1"/>
          </p:cNvSpPr>
          <p:nvPr>
            <p:ph idx="1"/>
          </p:nvPr>
        </p:nvSpPr>
        <p:spPr>
          <a:xfrm>
            <a:off x="233748" y="2539275"/>
            <a:ext cx="8910252" cy="4092344"/>
          </a:xfrm>
        </p:spPr>
        <p:txBody>
          <a:bodyPr>
            <a:normAutofit fontScale="77500" lnSpcReduction="20000"/>
          </a:bodyPr>
          <a:lstStyle/>
          <a:p>
            <a:r>
              <a:rPr lang="fr-CA" dirty="0"/>
              <a:t>TT (temps de thrombine) : Évaluation de la disponibilité du fibrinogène</a:t>
            </a:r>
          </a:p>
          <a:p>
            <a:pPr lvl="1">
              <a:buFont typeface="Courier New" panose="02070309020205020404" pitchFamily="49" charset="0"/>
              <a:buChar char="o"/>
            </a:pPr>
            <a:r>
              <a:rPr lang="fr-CA" dirty="0"/>
              <a:t>Résultat en secondes</a:t>
            </a:r>
          </a:p>
          <a:p>
            <a:r>
              <a:rPr lang="fr-CA" dirty="0" err="1"/>
              <a:t>TTPa</a:t>
            </a:r>
            <a:r>
              <a:rPr lang="fr-CA" dirty="0"/>
              <a:t> (temps de thromboplastine partielle activée) : Évaluation des voies intrinsèque et commune</a:t>
            </a:r>
          </a:p>
          <a:p>
            <a:pPr lvl="1">
              <a:buFont typeface="Courier New" panose="02070309020205020404" pitchFamily="49" charset="0"/>
              <a:buChar char="o"/>
            </a:pPr>
            <a:r>
              <a:rPr lang="fr-CA" dirty="0"/>
              <a:t>Résultat en secondes</a:t>
            </a:r>
          </a:p>
          <a:p>
            <a:r>
              <a:rPr lang="fr-CA" dirty="0"/>
              <a:t>TCA (temps de céphaline activée) : Évaluation des voies intrinsèque et commune</a:t>
            </a:r>
          </a:p>
          <a:p>
            <a:pPr lvl="1">
              <a:buFont typeface="Courier New" panose="02070309020205020404" pitchFamily="49" charset="0"/>
              <a:buChar char="o"/>
            </a:pPr>
            <a:r>
              <a:rPr lang="fr-CA" dirty="0"/>
              <a:t>Résultat en secondes</a:t>
            </a:r>
          </a:p>
          <a:p>
            <a:r>
              <a:rPr lang="fr-CA" dirty="0"/>
              <a:t>TP (temps de prothrombine) ou (temps de Quick) : Évaluation des voies extrinsèque et commune</a:t>
            </a:r>
          </a:p>
          <a:p>
            <a:pPr lvl="1"/>
            <a:r>
              <a:rPr lang="fr-CA" dirty="0"/>
              <a:t>Résultat en secondes</a:t>
            </a:r>
          </a:p>
          <a:p>
            <a:r>
              <a:rPr lang="fr-CA" dirty="0"/>
              <a:t>Dosage du fibrinogène : Dosage quantitatif du fibrinogène disponible</a:t>
            </a:r>
          </a:p>
          <a:p>
            <a:pPr lvl="1"/>
            <a:r>
              <a:rPr lang="fr-CA" dirty="0"/>
              <a:t>Résultat en g/L</a:t>
            </a:r>
          </a:p>
          <a:p>
            <a:endParaRPr lang="fr-CA" dirty="0"/>
          </a:p>
          <a:p>
            <a:endParaRPr lang="fr-CA" dirty="0"/>
          </a:p>
        </p:txBody>
      </p:sp>
      <p:sp>
        <p:nvSpPr>
          <p:cNvPr id="4" name="Rectangle 3">
            <a:extLst>
              <a:ext uri="{FF2B5EF4-FFF2-40B4-BE49-F238E27FC236}">
                <a16:creationId xmlns:a16="http://schemas.microsoft.com/office/drawing/2014/main" id="{B67BB19B-17EB-4800-8897-9FE28E67BBBB}"/>
              </a:ext>
            </a:extLst>
          </p:cNvPr>
          <p:cNvSpPr/>
          <p:nvPr/>
        </p:nvSpPr>
        <p:spPr>
          <a:xfrm>
            <a:off x="233748" y="3160450"/>
            <a:ext cx="8608411" cy="16690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265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D7B16-A093-45DB-9E8E-E0DB5A4542F8}"/>
              </a:ext>
            </a:extLst>
          </p:cNvPr>
          <p:cNvSpPr>
            <a:spLocks noGrp="1"/>
          </p:cNvSpPr>
          <p:nvPr>
            <p:ph type="title"/>
          </p:nvPr>
        </p:nvSpPr>
        <p:spPr/>
        <p:txBody>
          <a:bodyPr/>
          <a:lstStyle/>
          <a:p>
            <a:r>
              <a:rPr lang="fr-CA" dirty="0"/>
              <a:t>Cascade de la coagulation plasmatique SIMPLIFIÉE</a:t>
            </a:r>
          </a:p>
        </p:txBody>
      </p:sp>
      <p:sp>
        <p:nvSpPr>
          <p:cNvPr id="4" name="Rectangle 3">
            <a:extLst>
              <a:ext uri="{FF2B5EF4-FFF2-40B4-BE49-F238E27FC236}">
                <a16:creationId xmlns:a16="http://schemas.microsoft.com/office/drawing/2014/main" id="{DE156777-6327-411B-9079-B09FC2FC064F}"/>
              </a:ext>
            </a:extLst>
          </p:cNvPr>
          <p:cNvSpPr/>
          <p:nvPr/>
        </p:nvSpPr>
        <p:spPr>
          <a:xfrm>
            <a:off x="4984072" y="6293223"/>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I</a:t>
            </a:r>
          </a:p>
        </p:txBody>
      </p:sp>
      <p:sp>
        <p:nvSpPr>
          <p:cNvPr id="5" name="Rectangle 4">
            <a:extLst>
              <a:ext uri="{FF2B5EF4-FFF2-40B4-BE49-F238E27FC236}">
                <a16:creationId xmlns:a16="http://schemas.microsoft.com/office/drawing/2014/main" id="{8F0F2560-391D-4EFC-B916-8669CEF11151}"/>
              </a:ext>
            </a:extLst>
          </p:cNvPr>
          <p:cNvSpPr/>
          <p:nvPr/>
        </p:nvSpPr>
        <p:spPr>
          <a:xfrm>
            <a:off x="6592410" y="6293224"/>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Ia</a:t>
            </a:r>
          </a:p>
        </p:txBody>
      </p:sp>
      <p:sp>
        <p:nvSpPr>
          <p:cNvPr id="6" name="Flèche : droite 5">
            <a:extLst>
              <a:ext uri="{FF2B5EF4-FFF2-40B4-BE49-F238E27FC236}">
                <a16:creationId xmlns:a16="http://schemas.microsoft.com/office/drawing/2014/main" id="{9C48B281-E972-4AD9-BC73-B46AC80FFD8F}"/>
              </a:ext>
            </a:extLst>
          </p:cNvPr>
          <p:cNvSpPr/>
          <p:nvPr/>
        </p:nvSpPr>
        <p:spPr>
          <a:xfrm>
            <a:off x="5898472" y="6397536"/>
            <a:ext cx="435006" cy="20862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CFF944FE-A1A6-4D11-8F5A-C768418826CB}"/>
              </a:ext>
            </a:extLst>
          </p:cNvPr>
          <p:cNvSpPr/>
          <p:nvPr/>
        </p:nvSpPr>
        <p:spPr>
          <a:xfrm>
            <a:off x="5759388" y="5646634"/>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err="1"/>
              <a:t>IIa</a:t>
            </a:r>
            <a:endParaRPr lang="fr-CA" dirty="0"/>
          </a:p>
        </p:txBody>
      </p:sp>
      <p:cxnSp>
        <p:nvCxnSpPr>
          <p:cNvPr id="11" name="Connecteur droit avec flèche 10">
            <a:extLst>
              <a:ext uri="{FF2B5EF4-FFF2-40B4-BE49-F238E27FC236}">
                <a16:creationId xmlns:a16="http://schemas.microsoft.com/office/drawing/2014/main" id="{CF54C914-6192-4FA6-A238-265EB1D25C4B}"/>
              </a:ext>
            </a:extLst>
          </p:cNvPr>
          <p:cNvCxnSpPr/>
          <p:nvPr/>
        </p:nvCxnSpPr>
        <p:spPr>
          <a:xfrm>
            <a:off x="6115975" y="6147525"/>
            <a:ext cx="0" cy="2500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01FD3D21-26BA-41DC-987C-9A4F9DC6F1FF}"/>
              </a:ext>
            </a:extLst>
          </p:cNvPr>
          <p:cNvSpPr/>
          <p:nvPr/>
        </p:nvSpPr>
        <p:spPr>
          <a:xfrm>
            <a:off x="7835284" y="3524870"/>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III</a:t>
            </a:r>
          </a:p>
        </p:txBody>
      </p:sp>
      <p:sp>
        <p:nvSpPr>
          <p:cNvPr id="13" name="Rectangle 12">
            <a:extLst>
              <a:ext uri="{FF2B5EF4-FFF2-40B4-BE49-F238E27FC236}">
                <a16:creationId xmlns:a16="http://schemas.microsoft.com/office/drawing/2014/main" id="{B73DDCE8-9523-4213-8FA6-3FCA670949E1}"/>
              </a:ext>
            </a:extLst>
          </p:cNvPr>
          <p:cNvSpPr/>
          <p:nvPr/>
        </p:nvSpPr>
        <p:spPr>
          <a:xfrm>
            <a:off x="5745333" y="2451868"/>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IV</a:t>
            </a:r>
          </a:p>
        </p:txBody>
      </p:sp>
      <p:sp>
        <p:nvSpPr>
          <p:cNvPr id="14" name="Rectangle 13">
            <a:extLst>
              <a:ext uri="{FF2B5EF4-FFF2-40B4-BE49-F238E27FC236}">
                <a16:creationId xmlns:a16="http://schemas.microsoft.com/office/drawing/2014/main" id="{DF08FB22-844E-455C-AE22-B69B1C4D2A17}"/>
              </a:ext>
            </a:extLst>
          </p:cNvPr>
          <p:cNvSpPr/>
          <p:nvPr/>
        </p:nvSpPr>
        <p:spPr>
          <a:xfrm>
            <a:off x="5759388" y="4877193"/>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Va</a:t>
            </a:r>
          </a:p>
        </p:txBody>
      </p:sp>
      <p:sp>
        <p:nvSpPr>
          <p:cNvPr id="15" name="Rectangle 14">
            <a:extLst>
              <a:ext uri="{FF2B5EF4-FFF2-40B4-BE49-F238E27FC236}">
                <a16:creationId xmlns:a16="http://schemas.microsoft.com/office/drawing/2014/main" id="{3938467B-8334-4709-8C18-B2409558C380}"/>
              </a:ext>
            </a:extLst>
          </p:cNvPr>
          <p:cNvSpPr/>
          <p:nvPr/>
        </p:nvSpPr>
        <p:spPr>
          <a:xfrm>
            <a:off x="349187" y="6297924"/>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VI ?</a:t>
            </a:r>
          </a:p>
        </p:txBody>
      </p:sp>
      <p:sp>
        <p:nvSpPr>
          <p:cNvPr id="16" name="Rectangle 15">
            <a:extLst>
              <a:ext uri="{FF2B5EF4-FFF2-40B4-BE49-F238E27FC236}">
                <a16:creationId xmlns:a16="http://schemas.microsoft.com/office/drawing/2014/main" id="{3C51F6AF-7C9B-4A2E-B5DE-EF1EAD154C3C}"/>
              </a:ext>
            </a:extLst>
          </p:cNvPr>
          <p:cNvSpPr/>
          <p:nvPr/>
        </p:nvSpPr>
        <p:spPr>
          <a:xfrm>
            <a:off x="6817311" y="3525524"/>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err="1"/>
              <a:t>VIIa</a:t>
            </a:r>
            <a:endParaRPr lang="fr-CA" dirty="0"/>
          </a:p>
        </p:txBody>
      </p:sp>
      <p:sp>
        <p:nvSpPr>
          <p:cNvPr id="17" name="Rectangle 16">
            <a:extLst>
              <a:ext uri="{FF2B5EF4-FFF2-40B4-BE49-F238E27FC236}">
                <a16:creationId xmlns:a16="http://schemas.microsoft.com/office/drawing/2014/main" id="{D436D584-2949-44A5-B08D-6F8643FFA19A}"/>
              </a:ext>
            </a:extLst>
          </p:cNvPr>
          <p:cNvSpPr/>
          <p:nvPr/>
        </p:nvSpPr>
        <p:spPr>
          <a:xfrm>
            <a:off x="4522433" y="3941600"/>
            <a:ext cx="759041"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err="1"/>
              <a:t>VIIIa</a:t>
            </a:r>
            <a:endParaRPr lang="fr-CA" dirty="0"/>
          </a:p>
        </p:txBody>
      </p:sp>
      <p:sp>
        <p:nvSpPr>
          <p:cNvPr id="18" name="Rectangle 17">
            <a:extLst>
              <a:ext uri="{FF2B5EF4-FFF2-40B4-BE49-F238E27FC236}">
                <a16:creationId xmlns:a16="http://schemas.microsoft.com/office/drawing/2014/main" id="{004811C5-A821-46C1-97E8-2B5A11EC5790}"/>
              </a:ext>
            </a:extLst>
          </p:cNvPr>
          <p:cNvSpPr/>
          <p:nvPr/>
        </p:nvSpPr>
        <p:spPr>
          <a:xfrm>
            <a:off x="3667219" y="3941600"/>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err="1"/>
              <a:t>IXa</a:t>
            </a:r>
            <a:endParaRPr lang="fr-CA" dirty="0"/>
          </a:p>
        </p:txBody>
      </p:sp>
      <p:sp>
        <p:nvSpPr>
          <p:cNvPr id="19" name="Rectangle 18">
            <a:extLst>
              <a:ext uri="{FF2B5EF4-FFF2-40B4-BE49-F238E27FC236}">
                <a16:creationId xmlns:a16="http://schemas.microsoft.com/office/drawing/2014/main" id="{73ED6C7E-590F-481F-ACD5-B7AB7D59462A}"/>
              </a:ext>
            </a:extLst>
          </p:cNvPr>
          <p:cNvSpPr/>
          <p:nvPr/>
        </p:nvSpPr>
        <p:spPr>
          <a:xfrm>
            <a:off x="5759388" y="4061274"/>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Xa</a:t>
            </a:r>
          </a:p>
        </p:txBody>
      </p:sp>
      <p:sp>
        <p:nvSpPr>
          <p:cNvPr id="20" name="Rectangle 19">
            <a:extLst>
              <a:ext uri="{FF2B5EF4-FFF2-40B4-BE49-F238E27FC236}">
                <a16:creationId xmlns:a16="http://schemas.microsoft.com/office/drawing/2014/main" id="{80093677-F6C3-4DE1-965C-C7796331D66F}"/>
              </a:ext>
            </a:extLst>
          </p:cNvPr>
          <p:cNvSpPr/>
          <p:nvPr/>
        </p:nvSpPr>
        <p:spPr>
          <a:xfrm>
            <a:off x="2680317" y="3308761"/>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err="1"/>
              <a:t>XIa</a:t>
            </a:r>
            <a:endParaRPr lang="fr-CA" dirty="0"/>
          </a:p>
        </p:txBody>
      </p:sp>
      <p:sp>
        <p:nvSpPr>
          <p:cNvPr id="21" name="Rectangle 20">
            <a:extLst>
              <a:ext uri="{FF2B5EF4-FFF2-40B4-BE49-F238E27FC236}">
                <a16:creationId xmlns:a16="http://schemas.microsoft.com/office/drawing/2014/main" id="{8B65BEF9-7ABA-4D4D-B796-DD2B38BAD258}"/>
              </a:ext>
            </a:extLst>
          </p:cNvPr>
          <p:cNvSpPr/>
          <p:nvPr/>
        </p:nvSpPr>
        <p:spPr>
          <a:xfrm>
            <a:off x="1634232" y="2940381"/>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err="1"/>
              <a:t>XIIa</a:t>
            </a:r>
            <a:endParaRPr lang="fr-CA" dirty="0"/>
          </a:p>
        </p:txBody>
      </p:sp>
      <p:sp>
        <p:nvSpPr>
          <p:cNvPr id="22" name="Rectangle 21">
            <a:extLst>
              <a:ext uri="{FF2B5EF4-FFF2-40B4-BE49-F238E27FC236}">
                <a16:creationId xmlns:a16="http://schemas.microsoft.com/office/drawing/2014/main" id="{E426DE39-31F0-41C0-BA9D-71DCF3D82D60}"/>
              </a:ext>
            </a:extLst>
          </p:cNvPr>
          <p:cNvSpPr/>
          <p:nvPr/>
        </p:nvSpPr>
        <p:spPr>
          <a:xfrm>
            <a:off x="8110493" y="5729643"/>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XIII</a:t>
            </a:r>
          </a:p>
        </p:txBody>
      </p:sp>
      <p:sp>
        <p:nvSpPr>
          <p:cNvPr id="23" name="Rectangle 22">
            <a:extLst>
              <a:ext uri="{FF2B5EF4-FFF2-40B4-BE49-F238E27FC236}">
                <a16:creationId xmlns:a16="http://schemas.microsoft.com/office/drawing/2014/main" id="{3E75282F-23BE-4751-A80A-2BDBADDAA660}"/>
              </a:ext>
            </a:extLst>
          </p:cNvPr>
          <p:cNvSpPr/>
          <p:nvPr/>
        </p:nvSpPr>
        <p:spPr>
          <a:xfrm>
            <a:off x="349187" y="2189825"/>
            <a:ext cx="921057"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KHPM</a:t>
            </a:r>
          </a:p>
        </p:txBody>
      </p:sp>
      <p:sp>
        <p:nvSpPr>
          <p:cNvPr id="24" name="Rectangle 23">
            <a:extLst>
              <a:ext uri="{FF2B5EF4-FFF2-40B4-BE49-F238E27FC236}">
                <a16:creationId xmlns:a16="http://schemas.microsoft.com/office/drawing/2014/main" id="{BD03BFC5-6689-4430-98E5-B5E6AEE9D38C}"/>
              </a:ext>
            </a:extLst>
          </p:cNvPr>
          <p:cNvSpPr/>
          <p:nvPr/>
        </p:nvSpPr>
        <p:spPr>
          <a:xfrm>
            <a:off x="1511424" y="2189824"/>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err="1"/>
              <a:t>Kall</a:t>
            </a:r>
            <a:endParaRPr lang="fr-CA" dirty="0"/>
          </a:p>
        </p:txBody>
      </p:sp>
      <p:cxnSp>
        <p:nvCxnSpPr>
          <p:cNvPr id="25" name="Connecteur droit avec flèche 24">
            <a:extLst>
              <a:ext uri="{FF2B5EF4-FFF2-40B4-BE49-F238E27FC236}">
                <a16:creationId xmlns:a16="http://schemas.microsoft.com/office/drawing/2014/main" id="{EB9EBBC5-FA6D-493C-BB46-EA786289A825}"/>
              </a:ext>
            </a:extLst>
          </p:cNvPr>
          <p:cNvCxnSpPr/>
          <p:nvPr/>
        </p:nvCxnSpPr>
        <p:spPr>
          <a:xfrm>
            <a:off x="6125593" y="5294444"/>
            <a:ext cx="0" cy="2500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Connecteur droit avec flèche 25">
            <a:extLst>
              <a:ext uri="{FF2B5EF4-FFF2-40B4-BE49-F238E27FC236}">
                <a16:creationId xmlns:a16="http://schemas.microsoft.com/office/drawing/2014/main" id="{37AA3BC8-A028-447B-B4A9-E62A9284431D}"/>
              </a:ext>
            </a:extLst>
          </p:cNvPr>
          <p:cNvCxnSpPr>
            <a:cxnSpLocks/>
          </p:cNvCxnSpPr>
          <p:nvPr/>
        </p:nvCxnSpPr>
        <p:spPr>
          <a:xfrm flipH="1">
            <a:off x="6522128" y="4183297"/>
            <a:ext cx="542278" cy="6151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Connecteur droit avec flèche 27">
            <a:extLst>
              <a:ext uri="{FF2B5EF4-FFF2-40B4-BE49-F238E27FC236}">
                <a16:creationId xmlns:a16="http://schemas.microsoft.com/office/drawing/2014/main" id="{2C1A9016-37F2-42E8-8436-6AF2F612B7C1}"/>
              </a:ext>
            </a:extLst>
          </p:cNvPr>
          <p:cNvCxnSpPr>
            <a:cxnSpLocks/>
          </p:cNvCxnSpPr>
          <p:nvPr/>
        </p:nvCxnSpPr>
        <p:spPr>
          <a:xfrm>
            <a:off x="5342877" y="4271076"/>
            <a:ext cx="346229" cy="1220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necteur droit avec flèche 30">
            <a:extLst>
              <a:ext uri="{FF2B5EF4-FFF2-40B4-BE49-F238E27FC236}">
                <a16:creationId xmlns:a16="http://schemas.microsoft.com/office/drawing/2014/main" id="{CB62AB1C-4765-4426-808D-0F6C59802F09}"/>
              </a:ext>
            </a:extLst>
          </p:cNvPr>
          <p:cNvCxnSpPr>
            <a:cxnSpLocks/>
          </p:cNvCxnSpPr>
          <p:nvPr/>
        </p:nvCxnSpPr>
        <p:spPr>
          <a:xfrm>
            <a:off x="3210759" y="3832847"/>
            <a:ext cx="346229" cy="2284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Connecteur droit avec flèche 32">
            <a:extLst>
              <a:ext uri="{FF2B5EF4-FFF2-40B4-BE49-F238E27FC236}">
                <a16:creationId xmlns:a16="http://schemas.microsoft.com/office/drawing/2014/main" id="{E8698C42-9091-4668-9A7F-0DCE608D7067}"/>
              </a:ext>
            </a:extLst>
          </p:cNvPr>
          <p:cNvCxnSpPr>
            <a:cxnSpLocks/>
          </p:cNvCxnSpPr>
          <p:nvPr/>
        </p:nvCxnSpPr>
        <p:spPr>
          <a:xfrm>
            <a:off x="2153575" y="3409531"/>
            <a:ext cx="412072" cy="1383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Connecteur droit avec flèche 34">
            <a:extLst>
              <a:ext uri="{FF2B5EF4-FFF2-40B4-BE49-F238E27FC236}">
                <a16:creationId xmlns:a16="http://schemas.microsoft.com/office/drawing/2014/main" id="{B3184F5F-7D60-45C8-9CC5-CC5B67832655}"/>
              </a:ext>
            </a:extLst>
          </p:cNvPr>
          <p:cNvCxnSpPr>
            <a:cxnSpLocks/>
          </p:cNvCxnSpPr>
          <p:nvPr/>
        </p:nvCxnSpPr>
        <p:spPr>
          <a:xfrm>
            <a:off x="1381220" y="2686378"/>
            <a:ext cx="130204" cy="2540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ZoneTexte 41">
            <a:extLst>
              <a:ext uri="{FF2B5EF4-FFF2-40B4-BE49-F238E27FC236}">
                <a16:creationId xmlns:a16="http://schemas.microsoft.com/office/drawing/2014/main" id="{C7A2C102-5192-439B-AE7B-2187BD0458F5}"/>
              </a:ext>
            </a:extLst>
          </p:cNvPr>
          <p:cNvSpPr txBox="1"/>
          <p:nvPr/>
        </p:nvSpPr>
        <p:spPr>
          <a:xfrm>
            <a:off x="5931209" y="4490106"/>
            <a:ext cx="320706" cy="369332"/>
          </a:xfrm>
          <a:prstGeom prst="rect">
            <a:avLst/>
          </a:prstGeom>
          <a:noFill/>
        </p:spPr>
        <p:txBody>
          <a:bodyPr wrap="square" rtlCol="0">
            <a:spAutoFit/>
          </a:bodyPr>
          <a:lstStyle/>
          <a:p>
            <a:r>
              <a:rPr lang="fr-CA" dirty="0"/>
              <a:t>+</a:t>
            </a:r>
          </a:p>
        </p:txBody>
      </p:sp>
      <p:cxnSp>
        <p:nvCxnSpPr>
          <p:cNvPr id="44" name="Connecteur droit avec flèche 43">
            <a:extLst>
              <a:ext uri="{FF2B5EF4-FFF2-40B4-BE49-F238E27FC236}">
                <a16:creationId xmlns:a16="http://schemas.microsoft.com/office/drawing/2014/main" id="{3D00CB71-7CF9-438F-9BB3-BD76E80736B0}"/>
              </a:ext>
            </a:extLst>
          </p:cNvPr>
          <p:cNvCxnSpPr/>
          <p:nvPr/>
        </p:nvCxnSpPr>
        <p:spPr>
          <a:xfrm flipH="1">
            <a:off x="4705165" y="2869119"/>
            <a:ext cx="971365" cy="856893"/>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Connecteur droit avec flèche 44">
            <a:extLst>
              <a:ext uri="{FF2B5EF4-FFF2-40B4-BE49-F238E27FC236}">
                <a16:creationId xmlns:a16="http://schemas.microsoft.com/office/drawing/2014/main" id="{90976DCF-A625-47DE-8F00-390BFC6F856F}"/>
              </a:ext>
            </a:extLst>
          </p:cNvPr>
          <p:cNvCxnSpPr>
            <a:cxnSpLocks/>
          </p:cNvCxnSpPr>
          <p:nvPr/>
        </p:nvCxnSpPr>
        <p:spPr>
          <a:xfrm flipH="1">
            <a:off x="6049392" y="3021519"/>
            <a:ext cx="1" cy="806672"/>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Connecteur droit avec flèche 46">
            <a:extLst>
              <a:ext uri="{FF2B5EF4-FFF2-40B4-BE49-F238E27FC236}">
                <a16:creationId xmlns:a16="http://schemas.microsoft.com/office/drawing/2014/main" id="{911BA061-07B6-415A-A3AF-55B93DD65261}"/>
              </a:ext>
            </a:extLst>
          </p:cNvPr>
          <p:cNvCxnSpPr>
            <a:cxnSpLocks/>
          </p:cNvCxnSpPr>
          <p:nvPr/>
        </p:nvCxnSpPr>
        <p:spPr>
          <a:xfrm flipH="1" flipV="1">
            <a:off x="6506595" y="2880314"/>
            <a:ext cx="778273" cy="477318"/>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Ellipse 48">
            <a:extLst>
              <a:ext uri="{FF2B5EF4-FFF2-40B4-BE49-F238E27FC236}">
                <a16:creationId xmlns:a16="http://schemas.microsoft.com/office/drawing/2014/main" id="{641A9DF6-5718-4980-B21A-1E7B49CDD9ED}"/>
              </a:ext>
            </a:extLst>
          </p:cNvPr>
          <p:cNvSpPr/>
          <p:nvPr/>
        </p:nvSpPr>
        <p:spPr>
          <a:xfrm>
            <a:off x="6522128" y="3357632"/>
            <a:ext cx="2164672" cy="80667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0" name="Ellipse 49">
            <a:extLst>
              <a:ext uri="{FF2B5EF4-FFF2-40B4-BE49-F238E27FC236}">
                <a16:creationId xmlns:a16="http://schemas.microsoft.com/office/drawing/2014/main" id="{E17CE3CF-CE5E-4B3D-A638-5952C6249D87}"/>
              </a:ext>
            </a:extLst>
          </p:cNvPr>
          <p:cNvSpPr/>
          <p:nvPr/>
        </p:nvSpPr>
        <p:spPr>
          <a:xfrm>
            <a:off x="3386461" y="3779960"/>
            <a:ext cx="2164672" cy="85689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1" name="Ellipse 50">
            <a:extLst>
              <a:ext uri="{FF2B5EF4-FFF2-40B4-BE49-F238E27FC236}">
                <a16:creationId xmlns:a16="http://schemas.microsoft.com/office/drawing/2014/main" id="{F45BC32A-B105-4EEE-8FDA-5C585DFD5EA4}"/>
              </a:ext>
            </a:extLst>
          </p:cNvPr>
          <p:cNvSpPr/>
          <p:nvPr/>
        </p:nvSpPr>
        <p:spPr>
          <a:xfrm>
            <a:off x="5640096" y="3769461"/>
            <a:ext cx="970994" cy="171709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2" name="ZoneTexte 51">
            <a:extLst>
              <a:ext uri="{FF2B5EF4-FFF2-40B4-BE49-F238E27FC236}">
                <a16:creationId xmlns:a16="http://schemas.microsoft.com/office/drawing/2014/main" id="{2E5A77AF-AA56-4BC3-98A8-40D3334E3607}"/>
              </a:ext>
            </a:extLst>
          </p:cNvPr>
          <p:cNvSpPr txBox="1"/>
          <p:nvPr/>
        </p:nvSpPr>
        <p:spPr>
          <a:xfrm>
            <a:off x="7479437" y="3571098"/>
            <a:ext cx="320706" cy="369332"/>
          </a:xfrm>
          <a:prstGeom prst="rect">
            <a:avLst/>
          </a:prstGeom>
          <a:noFill/>
        </p:spPr>
        <p:txBody>
          <a:bodyPr wrap="square" rtlCol="0">
            <a:spAutoFit/>
          </a:bodyPr>
          <a:lstStyle/>
          <a:p>
            <a:r>
              <a:rPr lang="fr-CA" dirty="0"/>
              <a:t>+</a:t>
            </a:r>
          </a:p>
        </p:txBody>
      </p:sp>
      <p:sp>
        <p:nvSpPr>
          <p:cNvPr id="53" name="ZoneTexte 52">
            <a:extLst>
              <a:ext uri="{FF2B5EF4-FFF2-40B4-BE49-F238E27FC236}">
                <a16:creationId xmlns:a16="http://schemas.microsoft.com/office/drawing/2014/main" id="{C6C66355-8D41-4C11-94A0-564E6A0F6101}"/>
              </a:ext>
            </a:extLst>
          </p:cNvPr>
          <p:cNvSpPr txBox="1"/>
          <p:nvPr/>
        </p:nvSpPr>
        <p:spPr>
          <a:xfrm>
            <a:off x="6688214" y="2969307"/>
            <a:ext cx="320706" cy="369332"/>
          </a:xfrm>
          <a:prstGeom prst="rect">
            <a:avLst/>
          </a:prstGeom>
          <a:noFill/>
        </p:spPr>
        <p:txBody>
          <a:bodyPr wrap="square" rtlCol="0">
            <a:spAutoFit/>
          </a:bodyPr>
          <a:lstStyle/>
          <a:p>
            <a:r>
              <a:rPr lang="fr-CA" dirty="0"/>
              <a:t>+</a:t>
            </a:r>
          </a:p>
        </p:txBody>
      </p:sp>
      <p:sp>
        <p:nvSpPr>
          <p:cNvPr id="54" name="ZoneTexte 53">
            <a:extLst>
              <a:ext uri="{FF2B5EF4-FFF2-40B4-BE49-F238E27FC236}">
                <a16:creationId xmlns:a16="http://schemas.microsoft.com/office/drawing/2014/main" id="{4E1CC4FD-1A14-4D86-9A60-911BD3E99060}"/>
              </a:ext>
            </a:extLst>
          </p:cNvPr>
          <p:cNvSpPr txBox="1"/>
          <p:nvPr/>
        </p:nvSpPr>
        <p:spPr>
          <a:xfrm>
            <a:off x="5955622" y="3224865"/>
            <a:ext cx="320706" cy="369332"/>
          </a:xfrm>
          <a:prstGeom prst="rect">
            <a:avLst/>
          </a:prstGeom>
          <a:noFill/>
        </p:spPr>
        <p:txBody>
          <a:bodyPr wrap="square" rtlCol="0">
            <a:spAutoFit/>
          </a:bodyPr>
          <a:lstStyle/>
          <a:p>
            <a:r>
              <a:rPr lang="fr-CA" dirty="0"/>
              <a:t>+</a:t>
            </a:r>
          </a:p>
        </p:txBody>
      </p:sp>
      <p:sp>
        <p:nvSpPr>
          <p:cNvPr id="55" name="ZoneTexte 54">
            <a:extLst>
              <a:ext uri="{FF2B5EF4-FFF2-40B4-BE49-F238E27FC236}">
                <a16:creationId xmlns:a16="http://schemas.microsoft.com/office/drawing/2014/main" id="{3A33230B-807C-4D18-B601-EE3F4423F621}"/>
              </a:ext>
            </a:extLst>
          </p:cNvPr>
          <p:cNvSpPr txBox="1"/>
          <p:nvPr/>
        </p:nvSpPr>
        <p:spPr>
          <a:xfrm>
            <a:off x="4965577" y="3040199"/>
            <a:ext cx="320706" cy="369332"/>
          </a:xfrm>
          <a:prstGeom prst="rect">
            <a:avLst/>
          </a:prstGeom>
          <a:noFill/>
        </p:spPr>
        <p:txBody>
          <a:bodyPr wrap="square" rtlCol="0">
            <a:spAutoFit/>
          </a:bodyPr>
          <a:lstStyle/>
          <a:p>
            <a:r>
              <a:rPr lang="fr-CA" dirty="0"/>
              <a:t>+</a:t>
            </a:r>
          </a:p>
        </p:txBody>
      </p:sp>
      <p:sp>
        <p:nvSpPr>
          <p:cNvPr id="56" name="Rectangle 55">
            <a:extLst>
              <a:ext uri="{FF2B5EF4-FFF2-40B4-BE49-F238E27FC236}">
                <a16:creationId xmlns:a16="http://schemas.microsoft.com/office/drawing/2014/main" id="{98473D80-D047-4067-8C7E-0AF03EB27B61}"/>
              </a:ext>
            </a:extLst>
          </p:cNvPr>
          <p:cNvSpPr/>
          <p:nvPr/>
        </p:nvSpPr>
        <p:spPr>
          <a:xfrm>
            <a:off x="3744988" y="5085818"/>
            <a:ext cx="692458" cy="4172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PL</a:t>
            </a:r>
          </a:p>
        </p:txBody>
      </p:sp>
      <p:sp>
        <p:nvSpPr>
          <p:cNvPr id="57" name="ZoneTexte 56">
            <a:extLst>
              <a:ext uri="{FF2B5EF4-FFF2-40B4-BE49-F238E27FC236}">
                <a16:creationId xmlns:a16="http://schemas.microsoft.com/office/drawing/2014/main" id="{0B46A8CE-7462-46B4-86EA-EB46F484A74E}"/>
              </a:ext>
            </a:extLst>
          </p:cNvPr>
          <p:cNvSpPr txBox="1"/>
          <p:nvPr/>
        </p:nvSpPr>
        <p:spPr>
          <a:xfrm>
            <a:off x="4243806" y="4327358"/>
            <a:ext cx="320706" cy="369332"/>
          </a:xfrm>
          <a:prstGeom prst="rect">
            <a:avLst/>
          </a:prstGeom>
          <a:noFill/>
        </p:spPr>
        <p:txBody>
          <a:bodyPr wrap="square" rtlCol="0">
            <a:spAutoFit/>
          </a:bodyPr>
          <a:lstStyle/>
          <a:p>
            <a:r>
              <a:rPr lang="fr-CA" dirty="0"/>
              <a:t>+</a:t>
            </a:r>
          </a:p>
        </p:txBody>
      </p:sp>
      <p:cxnSp>
        <p:nvCxnSpPr>
          <p:cNvPr id="59" name="Connecteur droit avec flèche 58">
            <a:extLst>
              <a:ext uri="{FF2B5EF4-FFF2-40B4-BE49-F238E27FC236}">
                <a16:creationId xmlns:a16="http://schemas.microsoft.com/office/drawing/2014/main" id="{128DB3FF-F419-4F5E-BB9E-957CC023E1A6}"/>
              </a:ext>
            </a:extLst>
          </p:cNvPr>
          <p:cNvCxnSpPr>
            <a:cxnSpLocks/>
            <a:stCxn id="57" idx="1"/>
            <a:endCxn id="56" idx="0"/>
          </p:cNvCxnSpPr>
          <p:nvPr/>
        </p:nvCxnSpPr>
        <p:spPr>
          <a:xfrm flipH="1">
            <a:off x="4091217" y="4512024"/>
            <a:ext cx="152589" cy="573794"/>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Connecteur droit avec flèche 61">
            <a:extLst>
              <a:ext uri="{FF2B5EF4-FFF2-40B4-BE49-F238E27FC236}">
                <a16:creationId xmlns:a16="http://schemas.microsoft.com/office/drawing/2014/main" id="{55F633C8-AF8B-42D8-903E-D009B3788684}"/>
              </a:ext>
            </a:extLst>
          </p:cNvPr>
          <p:cNvCxnSpPr>
            <a:cxnSpLocks/>
          </p:cNvCxnSpPr>
          <p:nvPr/>
        </p:nvCxnSpPr>
        <p:spPr>
          <a:xfrm flipH="1">
            <a:off x="4483269" y="4798493"/>
            <a:ext cx="1243566" cy="491289"/>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ZoneTexte 64">
            <a:extLst>
              <a:ext uri="{FF2B5EF4-FFF2-40B4-BE49-F238E27FC236}">
                <a16:creationId xmlns:a16="http://schemas.microsoft.com/office/drawing/2014/main" id="{0373AE57-CD56-4F7C-87EB-E1C646A00238}"/>
              </a:ext>
            </a:extLst>
          </p:cNvPr>
          <p:cNvSpPr txBox="1"/>
          <p:nvPr/>
        </p:nvSpPr>
        <p:spPr>
          <a:xfrm>
            <a:off x="4878418" y="4834169"/>
            <a:ext cx="320706" cy="369332"/>
          </a:xfrm>
          <a:prstGeom prst="rect">
            <a:avLst/>
          </a:prstGeom>
          <a:noFill/>
        </p:spPr>
        <p:txBody>
          <a:bodyPr wrap="square" rtlCol="0">
            <a:spAutoFit/>
          </a:bodyPr>
          <a:lstStyle/>
          <a:p>
            <a:r>
              <a:rPr lang="fr-CA" dirty="0"/>
              <a:t>+</a:t>
            </a:r>
          </a:p>
        </p:txBody>
      </p:sp>
      <p:cxnSp>
        <p:nvCxnSpPr>
          <p:cNvPr id="67" name="Connecteur droit avec flèche 66">
            <a:extLst>
              <a:ext uri="{FF2B5EF4-FFF2-40B4-BE49-F238E27FC236}">
                <a16:creationId xmlns:a16="http://schemas.microsoft.com/office/drawing/2014/main" id="{083DA6F7-DBA9-45F0-B5C9-51494C83AEB6}"/>
              </a:ext>
            </a:extLst>
          </p:cNvPr>
          <p:cNvCxnSpPr>
            <a:cxnSpLocks/>
          </p:cNvCxnSpPr>
          <p:nvPr/>
        </p:nvCxnSpPr>
        <p:spPr>
          <a:xfrm flipH="1">
            <a:off x="7435049" y="6172918"/>
            <a:ext cx="471995" cy="2500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151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42" grpId="0"/>
      <p:bldP spid="49" grpId="0" animBg="1"/>
      <p:bldP spid="50" grpId="0" animBg="1"/>
      <p:bldP spid="51" grpId="0" animBg="1"/>
      <p:bldP spid="52" grpId="0"/>
      <p:bldP spid="53" grpId="0"/>
      <p:bldP spid="54" grpId="0"/>
      <p:bldP spid="56" grpId="0" animBg="1"/>
      <p:bldP spid="57" grpId="0"/>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CFFF251-93B5-4403-AF45-90A0CF8F1B56}"/>
              </a:ext>
            </a:extLst>
          </p:cNvPr>
          <p:cNvSpPr>
            <a:spLocks noGrp="1"/>
          </p:cNvSpPr>
          <p:nvPr>
            <p:ph type="title"/>
          </p:nvPr>
        </p:nvSpPr>
        <p:spPr>
          <a:xfrm>
            <a:off x="457200" y="345141"/>
            <a:ext cx="8229600" cy="1143000"/>
          </a:xfrm>
        </p:spPr>
        <p:txBody>
          <a:bodyPr/>
          <a:lstStyle/>
          <a:p>
            <a:r>
              <a:rPr lang="fr-CA" sz="4000" dirty="0"/>
              <a:t>Cascade de la coagulation plasmatique </a:t>
            </a:r>
            <a:br>
              <a:rPr lang="fr-CA" sz="4000" dirty="0"/>
            </a:br>
            <a:r>
              <a:rPr lang="fr-CA" sz="4000" dirty="0"/>
              <a:t>SUPER-SIMPLIFIÉE</a:t>
            </a:r>
          </a:p>
        </p:txBody>
      </p:sp>
      <p:sp>
        <p:nvSpPr>
          <p:cNvPr id="5" name="Rectangle 4">
            <a:extLst>
              <a:ext uri="{FF2B5EF4-FFF2-40B4-BE49-F238E27FC236}">
                <a16:creationId xmlns:a16="http://schemas.microsoft.com/office/drawing/2014/main" id="{115930B7-1EF1-430A-B274-0E839C58755F}"/>
              </a:ext>
            </a:extLst>
          </p:cNvPr>
          <p:cNvSpPr/>
          <p:nvPr/>
        </p:nvSpPr>
        <p:spPr>
          <a:xfrm rot="18775490">
            <a:off x="2186236" y="1141986"/>
            <a:ext cx="592954" cy="3966331"/>
          </a:xfrm>
          <a:prstGeom prst="rect">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fr-CA" dirty="0" err="1">
                <a:solidFill>
                  <a:schemeClr val="tx1"/>
                </a:solidFill>
              </a:rPr>
              <a:t>KHPM+Kall</a:t>
            </a:r>
            <a:r>
              <a:rPr lang="fr-CA" dirty="0">
                <a:solidFill>
                  <a:schemeClr val="tx1"/>
                </a:solidFill>
              </a:rPr>
              <a:t> </a:t>
            </a:r>
            <a:r>
              <a:rPr lang="fr-CA" dirty="0">
                <a:solidFill>
                  <a:schemeClr val="tx1"/>
                </a:solidFill>
                <a:latin typeface="Arial Narrow" panose="020B0606020202030204" pitchFamily="34" charset="0"/>
              </a:rPr>
              <a:t>→ XII → XI → IX → VIII →</a:t>
            </a:r>
            <a:endParaRPr lang="fr-CA" dirty="0">
              <a:solidFill>
                <a:schemeClr val="tx1"/>
              </a:solidFill>
            </a:endParaRPr>
          </a:p>
        </p:txBody>
      </p:sp>
      <p:sp>
        <p:nvSpPr>
          <p:cNvPr id="6" name="Rectangle 5">
            <a:extLst>
              <a:ext uri="{FF2B5EF4-FFF2-40B4-BE49-F238E27FC236}">
                <a16:creationId xmlns:a16="http://schemas.microsoft.com/office/drawing/2014/main" id="{B489A8FA-DE88-47A6-BA08-38BD2DE2D026}"/>
              </a:ext>
            </a:extLst>
          </p:cNvPr>
          <p:cNvSpPr/>
          <p:nvPr/>
        </p:nvSpPr>
        <p:spPr>
          <a:xfrm rot="2639126">
            <a:off x="5134517" y="2904021"/>
            <a:ext cx="592954" cy="1841147"/>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CA" dirty="0">
                <a:solidFill>
                  <a:schemeClr val="tx1"/>
                </a:solidFill>
                <a:latin typeface="Arial Narrow" panose="020B0606020202030204" pitchFamily="34" charset="0"/>
              </a:rPr>
              <a:t>← </a:t>
            </a:r>
            <a:r>
              <a:rPr lang="fr-CA" dirty="0">
                <a:solidFill>
                  <a:schemeClr val="tx1"/>
                </a:solidFill>
              </a:rPr>
              <a:t>VII </a:t>
            </a:r>
            <a:r>
              <a:rPr lang="fr-CA" dirty="0">
                <a:solidFill>
                  <a:schemeClr val="tx1"/>
                </a:solidFill>
                <a:latin typeface="Arial Narrow" panose="020B0606020202030204" pitchFamily="34" charset="0"/>
              </a:rPr>
              <a:t>←</a:t>
            </a:r>
            <a:r>
              <a:rPr lang="fr-CA" dirty="0">
                <a:solidFill>
                  <a:schemeClr val="tx1"/>
                </a:solidFill>
              </a:rPr>
              <a:t> III</a:t>
            </a:r>
          </a:p>
        </p:txBody>
      </p:sp>
      <p:sp>
        <p:nvSpPr>
          <p:cNvPr id="7" name="Rectangle 6">
            <a:extLst>
              <a:ext uri="{FF2B5EF4-FFF2-40B4-BE49-F238E27FC236}">
                <a16:creationId xmlns:a16="http://schemas.microsoft.com/office/drawing/2014/main" id="{62BE2F65-C3D1-4C0B-AC9A-EE289007DE70}"/>
              </a:ext>
            </a:extLst>
          </p:cNvPr>
          <p:cNvSpPr/>
          <p:nvPr/>
        </p:nvSpPr>
        <p:spPr>
          <a:xfrm>
            <a:off x="4017627" y="4447943"/>
            <a:ext cx="675262" cy="1826504"/>
          </a:xfrm>
          <a:prstGeom prst="rect">
            <a:avLst/>
          </a:prstGeom>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fr-CA" dirty="0">
                <a:solidFill>
                  <a:schemeClr val="tx1"/>
                </a:solidFill>
              </a:rPr>
              <a:t>X</a:t>
            </a:r>
          </a:p>
          <a:p>
            <a:pPr algn="ctr"/>
            <a:r>
              <a:rPr lang="fr-CA" dirty="0">
                <a:solidFill>
                  <a:schemeClr val="tx1"/>
                </a:solidFill>
                <a:latin typeface="Arial Narrow" panose="020B0606020202030204" pitchFamily="34" charset="0"/>
              </a:rPr>
              <a:t>↓</a:t>
            </a:r>
            <a:r>
              <a:rPr lang="fr-CA" dirty="0">
                <a:solidFill>
                  <a:schemeClr val="tx1"/>
                </a:solidFill>
              </a:rPr>
              <a:t> </a:t>
            </a:r>
          </a:p>
          <a:p>
            <a:pPr algn="ctr"/>
            <a:r>
              <a:rPr lang="fr-CA" dirty="0">
                <a:solidFill>
                  <a:schemeClr val="tx1"/>
                </a:solidFill>
              </a:rPr>
              <a:t>V</a:t>
            </a:r>
          </a:p>
          <a:p>
            <a:pPr algn="ctr"/>
            <a:r>
              <a:rPr lang="fr-CA" dirty="0">
                <a:solidFill>
                  <a:schemeClr val="tx1"/>
                </a:solidFill>
                <a:latin typeface="Arial Narrow" panose="020B0606020202030204" pitchFamily="34" charset="0"/>
              </a:rPr>
              <a:t>↓</a:t>
            </a:r>
            <a:endParaRPr lang="fr-CA" dirty="0">
              <a:solidFill>
                <a:schemeClr val="tx1"/>
              </a:solidFill>
            </a:endParaRPr>
          </a:p>
          <a:p>
            <a:pPr algn="ctr"/>
            <a:r>
              <a:rPr lang="fr-CA" dirty="0">
                <a:solidFill>
                  <a:schemeClr val="tx1"/>
                </a:solidFill>
              </a:rPr>
              <a:t>II</a:t>
            </a:r>
          </a:p>
          <a:p>
            <a:pPr algn="ctr"/>
            <a:r>
              <a:rPr lang="fr-CA" dirty="0">
                <a:solidFill>
                  <a:schemeClr val="tx1"/>
                </a:solidFill>
                <a:latin typeface="Arial Narrow" panose="020B0606020202030204" pitchFamily="34" charset="0"/>
              </a:rPr>
              <a:t>↓</a:t>
            </a:r>
            <a:endParaRPr lang="fr-CA" dirty="0">
              <a:solidFill>
                <a:schemeClr val="tx1"/>
              </a:solidFill>
            </a:endParaRPr>
          </a:p>
        </p:txBody>
      </p:sp>
      <p:sp>
        <p:nvSpPr>
          <p:cNvPr id="8" name="Rectangle 7">
            <a:extLst>
              <a:ext uri="{FF2B5EF4-FFF2-40B4-BE49-F238E27FC236}">
                <a16:creationId xmlns:a16="http://schemas.microsoft.com/office/drawing/2014/main" id="{118BAEE8-B817-4581-B157-7D8850D0C79E}"/>
              </a:ext>
            </a:extLst>
          </p:cNvPr>
          <p:cNvSpPr/>
          <p:nvPr/>
        </p:nvSpPr>
        <p:spPr>
          <a:xfrm rot="16200000">
            <a:off x="3840317" y="5291302"/>
            <a:ext cx="592954" cy="2588400"/>
          </a:xfrm>
          <a:prstGeom prst="rect">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fr-CA" dirty="0">
                <a:solidFill>
                  <a:schemeClr val="tx1"/>
                </a:solidFill>
              </a:rPr>
              <a:t>Fibrinogène </a:t>
            </a:r>
            <a:r>
              <a:rPr lang="fr-CA" dirty="0">
                <a:solidFill>
                  <a:schemeClr val="tx1"/>
                </a:solidFill>
                <a:latin typeface="Arial Narrow" panose="020B0606020202030204" pitchFamily="34" charset="0"/>
              </a:rPr>
              <a:t>→ Fibrine</a:t>
            </a:r>
            <a:endParaRPr lang="fr-CA" dirty="0">
              <a:solidFill>
                <a:schemeClr val="tx1"/>
              </a:solidFill>
            </a:endParaRPr>
          </a:p>
        </p:txBody>
      </p:sp>
      <p:sp>
        <p:nvSpPr>
          <p:cNvPr id="9" name="Rectangle 8">
            <a:extLst>
              <a:ext uri="{FF2B5EF4-FFF2-40B4-BE49-F238E27FC236}">
                <a16:creationId xmlns:a16="http://schemas.microsoft.com/office/drawing/2014/main" id="{FF7A6F1D-7547-45A5-8016-DA9FE6D824FC}"/>
              </a:ext>
            </a:extLst>
          </p:cNvPr>
          <p:cNvSpPr/>
          <p:nvPr/>
        </p:nvSpPr>
        <p:spPr>
          <a:xfrm rot="5400000">
            <a:off x="6363266" y="5732867"/>
            <a:ext cx="592954" cy="17052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CA" dirty="0">
                <a:solidFill>
                  <a:schemeClr val="tx1"/>
                </a:solidFill>
                <a:latin typeface="Arial Narrow" panose="020B0606020202030204" pitchFamily="34" charset="0"/>
              </a:rPr>
              <a:t>← </a:t>
            </a:r>
            <a:r>
              <a:rPr lang="fr-CA" dirty="0">
                <a:solidFill>
                  <a:schemeClr val="tx1"/>
                </a:solidFill>
              </a:rPr>
              <a:t>XIII stabilise</a:t>
            </a:r>
          </a:p>
        </p:txBody>
      </p:sp>
      <p:sp>
        <p:nvSpPr>
          <p:cNvPr id="10" name="Accolade fermante 9">
            <a:extLst>
              <a:ext uri="{FF2B5EF4-FFF2-40B4-BE49-F238E27FC236}">
                <a16:creationId xmlns:a16="http://schemas.microsoft.com/office/drawing/2014/main" id="{9AF81AD2-37EC-430C-92BB-7828CC35B7EA}"/>
              </a:ext>
            </a:extLst>
          </p:cNvPr>
          <p:cNvSpPr/>
          <p:nvPr/>
        </p:nvSpPr>
        <p:spPr>
          <a:xfrm>
            <a:off x="6471820" y="2849732"/>
            <a:ext cx="347989" cy="15180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1" name="Accolade fermante 10">
            <a:extLst>
              <a:ext uri="{FF2B5EF4-FFF2-40B4-BE49-F238E27FC236}">
                <a16:creationId xmlns:a16="http://schemas.microsoft.com/office/drawing/2014/main" id="{A8A74E53-B175-4EBB-97F9-4819C8AD2E1A}"/>
              </a:ext>
            </a:extLst>
          </p:cNvPr>
          <p:cNvSpPr/>
          <p:nvPr/>
        </p:nvSpPr>
        <p:spPr>
          <a:xfrm rot="7945973">
            <a:off x="1615896" y="1926490"/>
            <a:ext cx="430895" cy="3782297"/>
          </a:xfrm>
          <a:prstGeom prst="rightBrace">
            <a:avLst>
              <a:gd name="adj1" fmla="val 8333"/>
              <a:gd name="adj2" fmla="val 5014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2" name="Accolade fermante 11">
            <a:extLst>
              <a:ext uri="{FF2B5EF4-FFF2-40B4-BE49-F238E27FC236}">
                <a16:creationId xmlns:a16="http://schemas.microsoft.com/office/drawing/2014/main" id="{85FC7196-8D86-4E79-9280-D04CFBC41B3D}"/>
              </a:ext>
            </a:extLst>
          </p:cNvPr>
          <p:cNvSpPr/>
          <p:nvPr/>
        </p:nvSpPr>
        <p:spPr>
          <a:xfrm>
            <a:off x="5558900" y="4447943"/>
            <a:ext cx="347989" cy="24015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3" name="ZoneTexte 12">
            <a:extLst>
              <a:ext uri="{FF2B5EF4-FFF2-40B4-BE49-F238E27FC236}">
                <a16:creationId xmlns:a16="http://schemas.microsoft.com/office/drawing/2014/main" id="{D879AD5B-F364-41AD-9D33-7421E12EA65D}"/>
              </a:ext>
            </a:extLst>
          </p:cNvPr>
          <p:cNvSpPr txBox="1"/>
          <p:nvPr/>
        </p:nvSpPr>
        <p:spPr>
          <a:xfrm>
            <a:off x="5990406" y="5466671"/>
            <a:ext cx="1945970" cy="369332"/>
          </a:xfrm>
          <a:prstGeom prst="rect">
            <a:avLst/>
          </a:prstGeom>
          <a:noFill/>
        </p:spPr>
        <p:txBody>
          <a:bodyPr wrap="square" rtlCol="0">
            <a:spAutoFit/>
          </a:bodyPr>
          <a:lstStyle/>
          <a:p>
            <a:r>
              <a:rPr lang="fr-CA" dirty="0"/>
              <a:t>Voie Commune</a:t>
            </a:r>
          </a:p>
        </p:txBody>
      </p:sp>
      <p:sp>
        <p:nvSpPr>
          <p:cNvPr id="14" name="ZoneTexte 13">
            <a:extLst>
              <a:ext uri="{FF2B5EF4-FFF2-40B4-BE49-F238E27FC236}">
                <a16:creationId xmlns:a16="http://schemas.microsoft.com/office/drawing/2014/main" id="{2D1AA120-88EA-48A9-A592-3CE859030DA8}"/>
              </a:ext>
            </a:extLst>
          </p:cNvPr>
          <p:cNvSpPr txBox="1"/>
          <p:nvPr/>
        </p:nvSpPr>
        <p:spPr>
          <a:xfrm>
            <a:off x="6819809" y="3437384"/>
            <a:ext cx="1945970" cy="369332"/>
          </a:xfrm>
          <a:prstGeom prst="rect">
            <a:avLst/>
          </a:prstGeom>
          <a:noFill/>
        </p:spPr>
        <p:txBody>
          <a:bodyPr wrap="square" rtlCol="0">
            <a:spAutoFit/>
          </a:bodyPr>
          <a:lstStyle/>
          <a:p>
            <a:pPr algn="ctr"/>
            <a:r>
              <a:rPr lang="fr-CA" dirty="0"/>
              <a:t>Voie Extrinsèque</a:t>
            </a:r>
          </a:p>
        </p:txBody>
      </p:sp>
      <p:sp>
        <p:nvSpPr>
          <p:cNvPr id="15" name="ZoneTexte 14">
            <a:extLst>
              <a:ext uri="{FF2B5EF4-FFF2-40B4-BE49-F238E27FC236}">
                <a16:creationId xmlns:a16="http://schemas.microsoft.com/office/drawing/2014/main" id="{AC7BB254-4846-43F6-8491-ADD22D920C09}"/>
              </a:ext>
            </a:extLst>
          </p:cNvPr>
          <p:cNvSpPr txBox="1"/>
          <p:nvPr/>
        </p:nvSpPr>
        <p:spPr>
          <a:xfrm>
            <a:off x="320330" y="4081816"/>
            <a:ext cx="1945970" cy="369332"/>
          </a:xfrm>
          <a:prstGeom prst="rect">
            <a:avLst/>
          </a:prstGeom>
          <a:noFill/>
        </p:spPr>
        <p:txBody>
          <a:bodyPr wrap="square" rtlCol="0">
            <a:spAutoFit/>
          </a:bodyPr>
          <a:lstStyle/>
          <a:p>
            <a:pPr algn="ctr"/>
            <a:r>
              <a:rPr lang="fr-CA" dirty="0"/>
              <a:t>Voie Intrinsèque</a:t>
            </a:r>
          </a:p>
        </p:txBody>
      </p:sp>
    </p:spTree>
    <p:extLst>
      <p:ext uri="{BB962C8B-B14F-4D97-AF65-F5344CB8AC3E}">
        <p14:creationId xmlns:p14="http://schemas.microsoft.com/office/powerpoint/2010/main" val="22920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AD8BB-D1A7-4EFD-ADE8-26FD77C4B4D1}"/>
              </a:ext>
            </a:extLst>
          </p:cNvPr>
          <p:cNvSpPr>
            <a:spLocks noGrp="1"/>
          </p:cNvSpPr>
          <p:nvPr>
            <p:ph type="title"/>
          </p:nvPr>
        </p:nvSpPr>
        <p:spPr/>
        <p:txBody>
          <a:bodyPr/>
          <a:lstStyle/>
          <a:p>
            <a:r>
              <a:rPr lang="fr-CA" dirty="0"/>
              <a:t>TT</a:t>
            </a:r>
            <a:br>
              <a:rPr lang="fr-CA" dirty="0"/>
            </a:br>
            <a:r>
              <a:rPr lang="fr-CA" dirty="0"/>
              <a:t>(Temps de thrombine)</a:t>
            </a:r>
          </a:p>
        </p:txBody>
      </p:sp>
      <p:sp>
        <p:nvSpPr>
          <p:cNvPr id="3" name="Espace réservé du contenu 2">
            <a:extLst>
              <a:ext uri="{FF2B5EF4-FFF2-40B4-BE49-F238E27FC236}">
                <a16:creationId xmlns:a16="http://schemas.microsoft.com/office/drawing/2014/main" id="{E3F064ED-8811-41A2-84DE-9140302DDAF1}"/>
              </a:ext>
            </a:extLst>
          </p:cNvPr>
          <p:cNvSpPr>
            <a:spLocks noGrp="1"/>
          </p:cNvSpPr>
          <p:nvPr>
            <p:ph idx="1"/>
          </p:nvPr>
        </p:nvSpPr>
        <p:spPr>
          <a:xfrm>
            <a:off x="740568" y="2477131"/>
            <a:ext cx="7662864" cy="3267169"/>
          </a:xfrm>
        </p:spPr>
        <p:txBody>
          <a:bodyPr/>
          <a:lstStyle/>
          <a:p>
            <a:r>
              <a:rPr lang="fr-CA" dirty="0"/>
              <a:t>Pour ce dosage, notre réactif est de la thrombine bovine (facteur </a:t>
            </a:r>
            <a:r>
              <a:rPr lang="fr-CA" dirty="0" err="1"/>
              <a:t>IIa</a:t>
            </a:r>
            <a:r>
              <a:rPr lang="fr-CA" dirty="0"/>
              <a:t>)</a:t>
            </a:r>
          </a:p>
          <a:p>
            <a:r>
              <a:rPr lang="fr-CA" dirty="0"/>
              <a:t>La thrombine est ajoutée à un plasma 1 : 1 prélevé sur un tube avec du citrate de Na (Tube bouchon bleu ciel) </a:t>
            </a:r>
          </a:p>
          <a:p>
            <a:r>
              <a:rPr lang="fr-CA" dirty="0"/>
              <a:t>Le temps requis pour l’apparition d’un caillot de fibrine est mesuré en secondes.</a:t>
            </a:r>
          </a:p>
          <a:p>
            <a:r>
              <a:rPr lang="fr-CA" dirty="0"/>
              <a:t>C’EST TOUT !</a:t>
            </a:r>
          </a:p>
        </p:txBody>
      </p:sp>
    </p:spTree>
    <p:extLst>
      <p:ext uri="{BB962C8B-B14F-4D97-AF65-F5344CB8AC3E}">
        <p14:creationId xmlns:p14="http://schemas.microsoft.com/office/powerpoint/2010/main" val="2034879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BC6E2-4B92-450E-98AB-DED66911E8C6}"/>
              </a:ext>
            </a:extLst>
          </p:cNvPr>
          <p:cNvSpPr>
            <a:spLocks noGrp="1"/>
          </p:cNvSpPr>
          <p:nvPr>
            <p:ph type="title"/>
          </p:nvPr>
        </p:nvSpPr>
        <p:spPr>
          <a:xfrm>
            <a:off x="457200" y="137604"/>
            <a:ext cx="8229600" cy="1655685"/>
          </a:xfrm>
        </p:spPr>
        <p:txBody>
          <a:bodyPr/>
          <a:lstStyle/>
          <a:p>
            <a:r>
              <a:rPr lang="fr-CA" sz="3600" dirty="0"/>
              <a:t>Section de l’encart de compagnie TT retrouvé dans votre cahier de laboratoire</a:t>
            </a:r>
          </a:p>
        </p:txBody>
      </p:sp>
      <p:pic>
        <p:nvPicPr>
          <p:cNvPr id="4" name="Image 3">
            <a:extLst>
              <a:ext uri="{FF2B5EF4-FFF2-40B4-BE49-F238E27FC236}">
                <a16:creationId xmlns:a16="http://schemas.microsoft.com/office/drawing/2014/main" id="{0B4C9AB9-15BD-41C7-8F7C-43D890E9B38D}"/>
              </a:ext>
            </a:extLst>
          </p:cNvPr>
          <p:cNvPicPr>
            <a:picLocks noChangeAspect="1"/>
          </p:cNvPicPr>
          <p:nvPr/>
        </p:nvPicPr>
        <p:blipFill>
          <a:blip r:embed="rId2"/>
          <a:stretch>
            <a:fillRect/>
          </a:stretch>
        </p:blipFill>
        <p:spPr>
          <a:xfrm>
            <a:off x="0" y="2373473"/>
            <a:ext cx="9144000" cy="4346923"/>
          </a:xfrm>
          <a:prstGeom prst="rect">
            <a:avLst/>
          </a:prstGeom>
        </p:spPr>
      </p:pic>
    </p:spTree>
    <p:extLst>
      <p:ext uri="{BB962C8B-B14F-4D97-AF65-F5344CB8AC3E}">
        <p14:creationId xmlns:p14="http://schemas.microsoft.com/office/powerpoint/2010/main" val="2058440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4144729-E233-46D6-BE3C-E4AFCC1DDA72}"/>
              </a:ext>
            </a:extLst>
          </p:cNvPr>
          <p:cNvPicPr>
            <a:picLocks noChangeAspect="1"/>
          </p:cNvPicPr>
          <p:nvPr/>
        </p:nvPicPr>
        <p:blipFill>
          <a:blip r:embed="rId2"/>
          <a:stretch>
            <a:fillRect/>
          </a:stretch>
        </p:blipFill>
        <p:spPr>
          <a:xfrm>
            <a:off x="190500" y="2147656"/>
            <a:ext cx="8953500" cy="4267200"/>
          </a:xfrm>
          <a:prstGeom prst="rect">
            <a:avLst/>
          </a:prstGeom>
        </p:spPr>
      </p:pic>
      <p:sp>
        <p:nvSpPr>
          <p:cNvPr id="10" name="Titre 1">
            <a:extLst>
              <a:ext uri="{FF2B5EF4-FFF2-40B4-BE49-F238E27FC236}">
                <a16:creationId xmlns:a16="http://schemas.microsoft.com/office/drawing/2014/main" id="{9EDD93A8-C2B5-43E3-B160-AD2475AA0B85}"/>
              </a:ext>
            </a:extLst>
          </p:cNvPr>
          <p:cNvSpPr>
            <a:spLocks noGrp="1"/>
          </p:cNvSpPr>
          <p:nvPr>
            <p:ph type="title"/>
          </p:nvPr>
        </p:nvSpPr>
        <p:spPr>
          <a:xfrm>
            <a:off x="457200" y="137604"/>
            <a:ext cx="8229600" cy="1655685"/>
          </a:xfrm>
        </p:spPr>
        <p:txBody>
          <a:bodyPr/>
          <a:lstStyle/>
          <a:p>
            <a:r>
              <a:rPr lang="fr-CA" sz="3600" dirty="0"/>
              <a:t>Section de l’encart de compagnie TT retrouvé dans votre cahier de laboratoire</a:t>
            </a:r>
          </a:p>
        </p:txBody>
      </p:sp>
    </p:spTree>
    <p:extLst>
      <p:ext uri="{BB962C8B-B14F-4D97-AF65-F5344CB8AC3E}">
        <p14:creationId xmlns:p14="http://schemas.microsoft.com/office/powerpoint/2010/main" val="2952527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AD8BB-D1A7-4EFD-ADE8-26FD77C4B4D1}"/>
              </a:ext>
            </a:extLst>
          </p:cNvPr>
          <p:cNvSpPr>
            <a:spLocks noGrp="1"/>
          </p:cNvSpPr>
          <p:nvPr>
            <p:ph type="title"/>
          </p:nvPr>
        </p:nvSpPr>
        <p:spPr/>
        <p:txBody>
          <a:bodyPr/>
          <a:lstStyle/>
          <a:p>
            <a:r>
              <a:rPr lang="fr-CA" dirty="0"/>
              <a:t>TP</a:t>
            </a:r>
            <a:br>
              <a:rPr lang="fr-CA" dirty="0"/>
            </a:br>
            <a:r>
              <a:rPr lang="fr-CA" dirty="0"/>
              <a:t>(Temps de prothrombine)</a:t>
            </a:r>
          </a:p>
        </p:txBody>
      </p:sp>
      <p:sp>
        <p:nvSpPr>
          <p:cNvPr id="3" name="Espace réservé du contenu 2">
            <a:extLst>
              <a:ext uri="{FF2B5EF4-FFF2-40B4-BE49-F238E27FC236}">
                <a16:creationId xmlns:a16="http://schemas.microsoft.com/office/drawing/2014/main" id="{E3F064ED-8811-41A2-84DE-9140302DDAF1}"/>
              </a:ext>
            </a:extLst>
          </p:cNvPr>
          <p:cNvSpPr>
            <a:spLocks noGrp="1"/>
          </p:cNvSpPr>
          <p:nvPr>
            <p:ph idx="1"/>
          </p:nvPr>
        </p:nvSpPr>
        <p:spPr>
          <a:xfrm>
            <a:off x="740568" y="2477131"/>
            <a:ext cx="7662864" cy="3267169"/>
          </a:xfrm>
        </p:spPr>
        <p:txBody>
          <a:bodyPr>
            <a:normAutofit fontScale="92500"/>
          </a:bodyPr>
          <a:lstStyle/>
          <a:p>
            <a:r>
              <a:rPr lang="fr-CA" dirty="0"/>
              <a:t>Pour ce dosage, notre réactif est de la thromboplastine tissulaire avec calcium (facteurs III et IV)</a:t>
            </a:r>
          </a:p>
          <a:p>
            <a:r>
              <a:rPr lang="fr-CA" dirty="0"/>
              <a:t>La thromboplastine calcique est ajoutée à un plasma 2 : 1 prélevé sur un tube avec du citrate de Na (Tube bouchon bleu ciel) </a:t>
            </a:r>
          </a:p>
          <a:p>
            <a:r>
              <a:rPr lang="fr-CA" dirty="0"/>
              <a:t>Le temps requis pour l’apparition d’un caillot de fibrine est mesuré en secondes.</a:t>
            </a:r>
          </a:p>
          <a:p>
            <a:r>
              <a:rPr lang="fr-CA" dirty="0"/>
              <a:t>C’EST TOUT !</a:t>
            </a:r>
          </a:p>
        </p:txBody>
      </p:sp>
    </p:spTree>
    <p:extLst>
      <p:ext uri="{BB962C8B-B14F-4D97-AF65-F5344CB8AC3E}">
        <p14:creationId xmlns:p14="http://schemas.microsoft.com/office/powerpoint/2010/main" val="321729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BC6E2-4B92-450E-98AB-DED66911E8C6}"/>
              </a:ext>
            </a:extLst>
          </p:cNvPr>
          <p:cNvSpPr>
            <a:spLocks noGrp="1"/>
          </p:cNvSpPr>
          <p:nvPr>
            <p:ph type="title"/>
          </p:nvPr>
        </p:nvSpPr>
        <p:spPr>
          <a:xfrm>
            <a:off x="457200" y="345141"/>
            <a:ext cx="8229600" cy="1448148"/>
          </a:xfrm>
        </p:spPr>
        <p:txBody>
          <a:bodyPr/>
          <a:lstStyle/>
          <a:p>
            <a:r>
              <a:rPr lang="fr-CA" sz="4000" dirty="0"/>
              <a:t>Section de l’encart de compagnie retrouvé dans votre cahier de laboratoire</a:t>
            </a:r>
          </a:p>
        </p:txBody>
      </p:sp>
      <p:pic>
        <p:nvPicPr>
          <p:cNvPr id="5" name="Image 4">
            <a:extLst>
              <a:ext uri="{FF2B5EF4-FFF2-40B4-BE49-F238E27FC236}">
                <a16:creationId xmlns:a16="http://schemas.microsoft.com/office/drawing/2014/main" id="{31B5E2CE-5D61-4726-9778-614B001080F3}"/>
              </a:ext>
            </a:extLst>
          </p:cNvPr>
          <p:cNvPicPr>
            <a:picLocks noChangeAspect="1"/>
          </p:cNvPicPr>
          <p:nvPr/>
        </p:nvPicPr>
        <p:blipFill>
          <a:blip r:embed="rId2"/>
          <a:stretch>
            <a:fillRect/>
          </a:stretch>
        </p:blipFill>
        <p:spPr>
          <a:xfrm>
            <a:off x="1669382" y="2337238"/>
            <a:ext cx="5805235" cy="4446260"/>
          </a:xfrm>
          <a:prstGeom prst="rect">
            <a:avLst/>
          </a:prstGeom>
        </p:spPr>
      </p:pic>
    </p:spTree>
    <p:extLst>
      <p:ext uri="{BB962C8B-B14F-4D97-AF65-F5344CB8AC3E}">
        <p14:creationId xmlns:p14="http://schemas.microsoft.com/office/powerpoint/2010/main" val="2900467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BC6E2-4B92-450E-98AB-DED66911E8C6}"/>
              </a:ext>
            </a:extLst>
          </p:cNvPr>
          <p:cNvSpPr>
            <a:spLocks noGrp="1"/>
          </p:cNvSpPr>
          <p:nvPr>
            <p:ph type="title"/>
          </p:nvPr>
        </p:nvSpPr>
        <p:spPr>
          <a:xfrm>
            <a:off x="457200" y="345141"/>
            <a:ext cx="8229600" cy="1448148"/>
          </a:xfrm>
        </p:spPr>
        <p:txBody>
          <a:bodyPr/>
          <a:lstStyle/>
          <a:p>
            <a:r>
              <a:rPr lang="fr-CA" sz="4000" dirty="0"/>
              <a:t>Section de l’encart de compagnie retrouvé dans votre cahier de laboratoire</a:t>
            </a:r>
          </a:p>
        </p:txBody>
      </p:sp>
      <p:pic>
        <p:nvPicPr>
          <p:cNvPr id="4" name="Image 3">
            <a:extLst>
              <a:ext uri="{FF2B5EF4-FFF2-40B4-BE49-F238E27FC236}">
                <a16:creationId xmlns:a16="http://schemas.microsoft.com/office/drawing/2014/main" id="{AFF3640C-B9B6-4EA6-9E6C-BC7024802450}"/>
              </a:ext>
            </a:extLst>
          </p:cNvPr>
          <p:cNvPicPr>
            <a:picLocks noChangeAspect="1"/>
          </p:cNvPicPr>
          <p:nvPr/>
        </p:nvPicPr>
        <p:blipFill>
          <a:blip r:embed="rId2"/>
          <a:stretch>
            <a:fillRect/>
          </a:stretch>
        </p:blipFill>
        <p:spPr>
          <a:xfrm>
            <a:off x="219075" y="2420923"/>
            <a:ext cx="8924925" cy="4324350"/>
          </a:xfrm>
          <a:prstGeom prst="rect">
            <a:avLst/>
          </a:prstGeom>
        </p:spPr>
      </p:pic>
    </p:spTree>
    <p:extLst>
      <p:ext uri="{BB962C8B-B14F-4D97-AF65-F5344CB8AC3E}">
        <p14:creationId xmlns:p14="http://schemas.microsoft.com/office/powerpoint/2010/main" val="359502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custDataLst>
              <p:tags r:id="rId1"/>
            </p:custDataLst>
          </p:nvPr>
        </p:nvSpPr>
        <p:spPr>
          <a:xfrm>
            <a:off x="489204" y="339782"/>
            <a:ext cx="8229600" cy="896938"/>
          </a:xfrm>
        </p:spPr>
        <p:txBody>
          <a:bodyPr/>
          <a:lstStyle/>
          <a:p>
            <a:pPr eaLnBrk="1" hangingPunct="1">
              <a:defRPr/>
            </a:pPr>
            <a:r>
              <a:rPr lang="fr-CA" sz="3600" cap="all" dirty="0"/>
              <a:t>Démarche pédagogique</a:t>
            </a:r>
            <a:endParaRPr lang="fr-FR" sz="1400" cap="all" dirty="0"/>
          </a:p>
        </p:txBody>
      </p:sp>
      <p:sp>
        <p:nvSpPr>
          <p:cNvPr id="7171" name="Rectangle 3"/>
          <p:cNvSpPr>
            <a:spLocks noGrp="1" noChangeArrowheads="1"/>
          </p:cNvSpPr>
          <p:nvPr>
            <p:ph idx="1"/>
            <p:custDataLst>
              <p:tags r:id="rId2"/>
            </p:custDataLst>
          </p:nvPr>
        </p:nvSpPr>
        <p:spPr>
          <a:xfrm>
            <a:off x="186431" y="2372663"/>
            <a:ext cx="8735627" cy="4305353"/>
          </a:xfrm>
        </p:spPr>
        <p:txBody>
          <a:bodyPr>
            <a:normAutofit/>
          </a:bodyPr>
          <a:lstStyle/>
          <a:p>
            <a:pPr algn="just" eaLnBrk="1" hangingPunct="1"/>
            <a:r>
              <a:rPr lang="fr-CA" dirty="0"/>
              <a:t>S’efforcer de maintenir une synchronisation entre les cours théoriques et les laboratoires.</a:t>
            </a:r>
          </a:p>
          <a:p>
            <a:pPr algn="just" eaLnBrk="1" hangingPunct="1"/>
            <a:endParaRPr lang="fr-CA" sz="889" dirty="0"/>
          </a:p>
          <a:p>
            <a:pPr algn="just" eaLnBrk="1" hangingPunct="1"/>
            <a:r>
              <a:rPr lang="fr-CA" dirty="0"/>
              <a:t>Les cours théoriques seront magistraux, une participation active aux cours théoriques est requise pour faciliter votre apprentissage.  </a:t>
            </a:r>
          </a:p>
          <a:p>
            <a:pPr marL="0" indent="0" algn="just">
              <a:buNone/>
            </a:pPr>
            <a:endParaRPr lang="fr-CA" sz="889" dirty="0"/>
          </a:p>
          <a:p>
            <a:pPr algn="just" eaLnBrk="1" hangingPunct="1"/>
            <a:r>
              <a:rPr lang="fr-CA" dirty="0"/>
              <a:t>Le cours est composé de :</a:t>
            </a:r>
          </a:p>
          <a:p>
            <a:pPr lvl="1" algn="just" eaLnBrk="1" hangingPunct="1"/>
            <a:r>
              <a:rPr lang="fr-CA" sz="1778" dirty="0"/>
              <a:t>45 heures de théorie</a:t>
            </a:r>
          </a:p>
          <a:p>
            <a:pPr lvl="1" algn="just"/>
            <a:r>
              <a:rPr lang="fr-CA" sz="1778" dirty="0"/>
              <a:t>45 heures d’activités de laboratoire (inclut environ </a:t>
            </a:r>
            <a:r>
              <a:rPr lang="fr-CA" sz="1778" dirty="0">
                <a:solidFill>
                  <a:srgbClr val="FF0000"/>
                </a:solidFill>
              </a:rPr>
              <a:t>10 </a:t>
            </a:r>
            <a:r>
              <a:rPr lang="fr-CA" sz="1778" dirty="0" err="1">
                <a:solidFill>
                  <a:srgbClr val="FF0000"/>
                </a:solidFill>
              </a:rPr>
              <a:t>hrs</a:t>
            </a:r>
            <a:r>
              <a:rPr lang="fr-CA" sz="1778" dirty="0">
                <a:solidFill>
                  <a:srgbClr val="FF0000"/>
                </a:solidFill>
              </a:rPr>
              <a:t> </a:t>
            </a:r>
            <a:r>
              <a:rPr lang="fr-CA" sz="1778" dirty="0"/>
              <a:t>de lecture de lames supervisée)</a:t>
            </a:r>
            <a:endParaRPr lang="fr-FR" sz="1778" dirty="0"/>
          </a:p>
          <a:p>
            <a:pPr lvl="1" algn="just" eaLnBrk="1" hangingPunct="1"/>
            <a:endParaRPr lang="fr-CA" sz="177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a:xfrm>
            <a:off x="521208" y="401926"/>
            <a:ext cx="8229600" cy="896938"/>
          </a:xfrm>
        </p:spPr>
        <p:txBody>
          <a:bodyPr/>
          <a:lstStyle/>
          <a:p>
            <a:pPr eaLnBrk="1" hangingPunct="1">
              <a:defRPr/>
            </a:pPr>
            <a:r>
              <a:rPr lang="fr-CA" sz="3600" cap="all" dirty="0"/>
              <a:t>Lecture de lames</a:t>
            </a:r>
            <a:endParaRPr lang="fr-FR" sz="1400" cap="all" dirty="0"/>
          </a:p>
        </p:txBody>
      </p:sp>
      <p:sp>
        <p:nvSpPr>
          <p:cNvPr id="10243" name="Rectangle 3"/>
          <p:cNvSpPr>
            <a:spLocks noGrp="1" noChangeArrowheads="1"/>
          </p:cNvSpPr>
          <p:nvPr>
            <p:ph idx="1"/>
            <p:custDataLst>
              <p:tags r:id="rId2"/>
            </p:custDataLst>
          </p:nvPr>
        </p:nvSpPr>
        <p:spPr>
          <a:xfrm>
            <a:off x="182829" y="2275705"/>
            <a:ext cx="8694841" cy="4679950"/>
          </a:xfrm>
        </p:spPr>
        <p:txBody>
          <a:bodyPr>
            <a:normAutofit/>
          </a:bodyPr>
          <a:lstStyle/>
          <a:p>
            <a:pPr algn="just" eaLnBrk="1" hangingPunct="1">
              <a:lnSpc>
                <a:spcPct val="90000"/>
              </a:lnSpc>
            </a:pPr>
            <a:r>
              <a:rPr lang="fr-CA" sz="1900" dirty="0"/>
              <a:t>Nous avons beaucoup de matière technique et théorique à traiter dans le cours Hématologie fondamentale et hémostase.</a:t>
            </a:r>
          </a:p>
          <a:p>
            <a:pPr algn="just" eaLnBrk="1" hangingPunct="1">
              <a:lnSpc>
                <a:spcPct val="90000"/>
              </a:lnSpc>
            </a:pPr>
            <a:r>
              <a:rPr lang="fr-CA" sz="1900" dirty="0"/>
              <a:t>Pour faciliter l’atteinte de certaines compétences qui requièrent plus de temps, une période de lecture de lames est implantée dans le cours  (évaluation formative).</a:t>
            </a:r>
          </a:p>
          <a:p>
            <a:pPr algn="just" eaLnBrk="1" hangingPunct="1">
              <a:lnSpc>
                <a:spcPct val="90000"/>
              </a:lnSpc>
            </a:pPr>
            <a:r>
              <a:rPr lang="fr-CA" sz="1900" dirty="0"/>
              <a:t>Cette période est consacrée à évaluer constamment votre compétence dans l’identification des éléments figurés du sang.</a:t>
            </a:r>
          </a:p>
          <a:p>
            <a:pPr algn="just" eaLnBrk="1" hangingPunct="1">
              <a:lnSpc>
                <a:spcPct val="90000"/>
              </a:lnSpc>
            </a:pPr>
            <a:r>
              <a:rPr lang="fr-CA" sz="1900" dirty="0"/>
              <a:t>Il y aura </a:t>
            </a:r>
            <a:r>
              <a:rPr lang="fr-CA" sz="1900" b="1" dirty="0"/>
              <a:t>1 évaluation sommative</a:t>
            </a:r>
            <a:r>
              <a:rPr lang="fr-CA" sz="1900" dirty="0"/>
              <a:t> (</a:t>
            </a:r>
            <a:r>
              <a:rPr lang="fr-CA" sz="1900" dirty="0">
                <a:highlight>
                  <a:srgbClr val="FFFF00"/>
                </a:highlight>
              </a:rPr>
              <a:t>Lecture de lames</a:t>
            </a:r>
            <a:r>
              <a:rPr lang="fr-CA" sz="1900" dirty="0"/>
              <a:t>) sur votre capacité à identifier les cellules sanguines :</a:t>
            </a:r>
          </a:p>
          <a:p>
            <a:pPr marL="0" indent="0" algn="just">
              <a:lnSpc>
                <a:spcPct val="90000"/>
              </a:lnSpc>
              <a:buNone/>
            </a:pPr>
            <a:r>
              <a:rPr lang="fr-CA" sz="1900" dirty="0"/>
              <a:t>Identifier la cellule ou la structure au pointeur dans </a:t>
            </a:r>
            <a:r>
              <a:rPr lang="fr-CA" sz="1900" dirty="0">
                <a:latin typeface="Arial Narrow" panose="020B0606020202030204" pitchFamily="34" charset="0"/>
              </a:rPr>
              <a:t>≈</a:t>
            </a:r>
            <a:r>
              <a:rPr lang="fr-CA" sz="1900" dirty="0"/>
              <a:t>15 microscopes différents (délai de 30 secondes/microscope). </a:t>
            </a:r>
          </a:p>
          <a:p>
            <a:pPr marL="0" indent="0" algn="just">
              <a:lnSpc>
                <a:spcPct val="90000"/>
              </a:lnSpc>
              <a:buNone/>
            </a:pPr>
            <a:r>
              <a:rPr lang="fr-CA" sz="1900" b="1" dirty="0"/>
              <a:t>Pondération :10%.</a:t>
            </a:r>
          </a:p>
          <a:p>
            <a:pPr algn="just" eaLnBrk="1" hangingPunct="1">
              <a:lnSpc>
                <a:spcPct val="90000"/>
              </a:lnSpc>
              <a:buFontTx/>
              <a:buNone/>
            </a:pPr>
            <a:endParaRPr lang="fr-CA" dirty="0">
              <a:solidFill>
                <a:srgbClr val="FF3300"/>
              </a:solidFill>
            </a:endParaRPr>
          </a:p>
          <a:p>
            <a:pPr algn="just" eaLnBrk="1" hangingPunct="1">
              <a:lnSpc>
                <a:spcPct val="90000"/>
              </a:lnSpc>
              <a:buFontTx/>
              <a:buNone/>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p:txBody>
          <a:bodyPr/>
          <a:lstStyle/>
          <a:p>
            <a:pPr eaLnBrk="1" hangingPunct="1">
              <a:defRPr/>
            </a:pPr>
            <a:r>
              <a:rPr lang="fr-CA" sz="3600" cap="all" dirty="0"/>
              <a:t>Évaluations</a:t>
            </a:r>
            <a:endParaRPr lang="fr-FR" sz="1400" cap="all" dirty="0"/>
          </a:p>
        </p:txBody>
      </p:sp>
      <p:sp>
        <p:nvSpPr>
          <p:cNvPr id="12291" name="ZoneTexte 6"/>
          <p:cNvSpPr txBox="1">
            <a:spLocks noChangeArrowheads="1"/>
          </p:cNvSpPr>
          <p:nvPr>
            <p:custDataLst>
              <p:tags r:id="rId2"/>
            </p:custDataLst>
          </p:nvPr>
        </p:nvSpPr>
        <p:spPr bwMode="auto">
          <a:xfrm>
            <a:off x="0" y="6268231"/>
            <a:ext cx="8906966" cy="830997"/>
          </a:xfrm>
          <a:prstGeom prst="rect">
            <a:avLst/>
          </a:prstGeom>
          <a:noFill/>
          <a:ln w="9525">
            <a:noFill/>
            <a:miter lim="800000"/>
            <a:headEnd/>
            <a:tailEnd/>
          </a:ln>
        </p:spPr>
        <p:txBody>
          <a:bodyPr wrap="square">
            <a:spAutoFit/>
          </a:bodyPr>
          <a:lstStyle/>
          <a:p>
            <a:pPr algn="ctr"/>
            <a:r>
              <a:rPr lang="fr-CA" sz="1600" b="1" u="sng" dirty="0">
                <a:solidFill>
                  <a:srgbClr val="0070C0"/>
                </a:solidFill>
              </a:rPr>
              <a:t>Chacune des deux parties de l’examen synthèse, pratique et écrite, doit être réussie à 60 % et plus pour que le cours soit réussi.</a:t>
            </a:r>
            <a:r>
              <a:rPr lang="fr-CA" sz="1600" b="1" dirty="0">
                <a:solidFill>
                  <a:srgbClr val="0070C0"/>
                </a:solidFill>
              </a:rPr>
              <a:t> </a:t>
            </a:r>
            <a:r>
              <a:rPr lang="fr-CA" sz="1600" b="1" dirty="0"/>
              <a:t>De plus, la note globale de la session doit être d’au moins de 60 %.</a:t>
            </a:r>
            <a:endParaRPr lang="fr-CA" sz="1600" dirty="0"/>
          </a:p>
          <a:p>
            <a:pPr algn="ctr"/>
            <a:endParaRPr lang="fr-CA" sz="1600" dirty="0"/>
          </a:p>
        </p:txBody>
      </p:sp>
      <p:sp>
        <p:nvSpPr>
          <p:cNvPr id="47105" name="Rectangle 1"/>
          <p:cNvSpPr>
            <a:spLocks noChangeArrowheads="1"/>
          </p:cNvSpPr>
          <p:nvPr>
            <p:custDataLst>
              <p:tags r:id="rId3"/>
            </p:custDataLst>
          </p:nvPr>
        </p:nvSpPr>
        <p:spPr bwMode="auto">
          <a:xfrm>
            <a:off x="157134" y="2080654"/>
            <a:ext cx="2201052" cy="584727"/>
          </a:xfrm>
          <a:prstGeom prst="rect">
            <a:avLst/>
          </a:prstGeom>
          <a:noFill/>
          <a:ln w="9525">
            <a:noFill/>
            <a:miter lim="800000"/>
            <a:headEnd/>
            <a:tailEnd/>
          </a:ln>
          <a:effectLst/>
        </p:spPr>
        <p:txBody>
          <a:bodyPr vert="horz" wrap="none" lIns="91440" tIns="152352" rIns="91440" bIns="0" numCol="1" anchor="ctr" anchorCtr="0" compatLnSpc="1">
            <a:prstTxWarp prst="textNoShape">
              <a:avLst/>
            </a:prstTxWarp>
            <a:spAutoFit/>
          </a:bodyPr>
          <a:lstStyle/>
          <a:p>
            <a:pPr defTabSz="914422"/>
            <a:r>
              <a:rPr lang="fr-CA" sz="1200" b="1" dirty="0">
                <a:latin typeface="Arial" pitchFamily="34" charset="0"/>
                <a:ea typeface="Times New Roman" pitchFamily="18" charset="0"/>
                <a:cs typeface="Arial" pitchFamily="34" charset="0"/>
              </a:rPr>
              <a:t>LE TABLEAU SYNOPTIQUE</a:t>
            </a:r>
            <a:endParaRPr lang="fr-CA" sz="900" dirty="0">
              <a:latin typeface="Arial" pitchFamily="34" charset="0"/>
              <a:cs typeface="Arial" pitchFamily="34" charset="0"/>
            </a:endParaRPr>
          </a:p>
          <a:p>
            <a:pPr defTabSz="914422" eaLnBrk="0" hangingPunct="0"/>
            <a:endParaRPr lang="fr-CA" sz="1600" dirty="0">
              <a:latin typeface="Arial" pitchFamily="34" charset="0"/>
              <a:cs typeface="Arial" pitchFamily="34" charset="0"/>
            </a:endParaRPr>
          </a:p>
        </p:txBody>
      </p:sp>
      <p:graphicFrame>
        <p:nvGraphicFramePr>
          <p:cNvPr id="8" name="Tableau 7">
            <a:extLst>
              <a:ext uri="{FF2B5EF4-FFF2-40B4-BE49-F238E27FC236}">
                <a16:creationId xmlns:a16="http://schemas.microsoft.com/office/drawing/2014/main" id="{AF989DBE-D9FB-4A3F-AB74-AFE6C06F9258}"/>
              </a:ext>
            </a:extLst>
          </p:cNvPr>
          <p:cNvGraphicFramePr>
            <a:graphicFrameLocks noGrp="1"/>
          </p:cNvGraphicFramePr>
          <p:nvPr>
            <p:extLst>
              <p:ext uri="{D42A27DB-BD31-4B8C-83A1-F6EECF244321}">
                <p14:modId xmlns:p14="http://schemas.microsoft.com/office/powerpoint/2010/main" val="2845839612"/>
              </p:ext>
            </p:extLst>
          </p:nvPr>
        </p:nvGraphicFramePr>
        <p:xfrm>
          <a:off x="310719" y="2556770"/>
          <a:ext cx="8495929" cy="3471169"/>
        </p:xfrm>
        <a:graphic>
          <a:graphicData uri="http://schemas.openxmlformats.org/drawingml/2006/table">
            <a:tbl>
              <a:tblPr/>
              <a:tblGrid>
                <a:gridCol w="2892440">
                  <a:extLst>
                    <a:ext uri="{9D8B030D-6E8A-4147-A177-3AD203B41FA5}">
                      <a16:colId xmlns:a16="http://schemas.microsoft.com/office/drawing/2014/main" val="11467298"/>
                    </a:ext>
                  </a:extLst>
                </a:gridCol>
                <a:gridCol w="2892440">
                  <a:extLst>
                    <a:ext uri="{9D8B030D-6E8A-4147-A177-3AD203B41FA5}">
                      <a16:colId xmlns:a16="http://schemas.microsoft.com/office/drawing/2014/main" val="2917695816"/>
                    </a:ext>
                  </a:extLst>
                </a:gridCol>
                <a:gridCol w="1518399">
                  <a:extLst>
                    <a:ext uri="{9D8B030D-6E8A-4147-A177-3AD203B41FA5}">
                      <a16:colId xmlns:a16="http://schemas.microsoft.com/office/drawing/2014/main" val="2056396272"/>
                    </a:ext>
                  </a:extLst>
                </a:gridCol>
                <a:gridCol w="1192650">
                  <a:extLst>
                    <a:ext uri="{9D8B030D-6E8A-4147-A177-3AD203B41FA5}">
                      <a16:colId xmlns:a16="http://schemas.microsoft.com/office/drawing/2014/main" val="3589183952"/>
                    </a:ext>
                  </a:extLst>
                </a:gridCol>
              </a:tblGrid>
              <a:tr h="256941">
                <a:tc>
                  <a:txBody>
                    <a:bodyPr/>
                    <a:lstStyle/>
                    <a:p>
                      <a:pPr algn="ctr">
                        <a:lnSpc>
                          <a:spcPct val="115000"/>
                        </a:lnSpc>
                        <a:spcBef>
                          <a:spcPts val="300"/>
                        </a:spcBef>
                        <a:spcAft>
                          <a:spcPts val="300"/>
                        </a:spcAft>
                      </a:pPr>
                      <a:r>
                        <a:rPr lang="fr-CA" sz="1000" b="1">
                          <a:effectLst/>
                          <a:latin typeface="Calibri" panose="020F0502020204030204" pitchFamily="34" charset="0"/>
                          <a:ea typeface="Times New Roman" panose="02020603050405020304" pitchFamily="18" charset="0"/>
                          <a:cs typeface="Times New Roman" panose="02020603050405020304" pitchFamily="18" charset="0"/>
                        </a:rPr>
                        <a:t>Évaluations</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300"/>
                        </a:spcBef>
                        <a:spcAft>
                          <a:spcPts val="300"/>
                        </a:spcAft>
                      </a:pPr>
                      <a:r>
                        <a:rPr lang="fr-CA"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Description</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300"/>
                        </a:spcBef>
                        <a:spcAft>
                          <a:spcPts val="300"/>
                        </a:spcAft>
                      </a:pPr>
                      <a:r>
                        <a:rPr lang="fr-CA"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Dates (H2023)</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Bef>
                          <a:spcPts val="300"/>
                        </a:spcBef>
                        <a:spcAft>
                          <a:spcPts val="300"/>
                        </a:spcAft>
                      </a:pPr>
                      <a:r>
                        <a:rPr lang="fr-CA"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Pondération</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83767691"/>
                  </a:ext>
                </a:extLst>
              </a:tr>
              <a:tr h="231227">
                <a:tc rowSpan="2">
                  <a:txBody>
                    <a:bodyPr/>
                    <a:lstStyle/>
                    <a:p>
                      <a:pPr>
                        <a:lnSpc>
                          <a:spcPct val="115000"/>
                        </a:lnSpc>
                        <a:spcBef>
                          <a:spcPts val="300"/>
                        </a:spcBef>
                        <a:spcAft>
                          <a:spcPts val="300"/>
                        </a:spcAft>
                      </a:pPr>
                      <a:r>
                        <a:rPr lang="fr-CA"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Théorie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Intra 1 (Hémostase)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14 mars</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b="1">
                          <a:effectLst/>
                          <a:latin typeface="Calibri" panose="020F0502020204030204" pitchFamily="34" charset="0"/>
                          <a:ea typeface="Times New Roman" panose="02020603050405020304" pitchFamily="18" charset="0"/>
                          <a:cs typeface="Times New Roman" panose="02020603050405020304" pitchFamily="18" charset="0"/>
                        </a:rPr>
                        <a:t>15 %</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460542"/>
                  </a:ext>
                </a:extLst>
              </a:tr>
              <a:tr h="231227">
                <a:tc vMerge="1">
                  <a:txBody>
                    <a:bodyPr/>
                    <a:lstStyle/>
                    <a:p>
                      <a:endParaRPr lang="fr-CA"/>
                    </a:p>
                  </a:txBody>
                  <a:tcPr/>
                </a:tc>
                <a:tc>
                  <a:txBody>
                    <a:bodyPr/>
                    <a:lstStyle/>
                    <a:p>
                      <a:pP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Intra 2 (Hématologie)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25 avril</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b="1">
                          <a:effectLst/>
                          <a:latin typeface="Calibri" panose="020F0502020204030204" pitchFamily="34" charset="0"/>
                          <a:ea typeface="Times New Roman" panose="02020603050405020304" pitchFamily="18" charset="0"/>
                          <a:cs typeface="Times New Roman" panose="02020603050405020304" pitchFamily="18" charset="0"/>
                        </a:rPr>
                        <a:t>15 %</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841753"/>
                  </a:ext>
                </a:extLst>
              </a:tr>
              <a:tr h="595571">
                <a:tc rowSpan="3">
                  <a:txBody>
                    <a:bodyPr/>
                    <a:lstStyle/>
                    <a:p>
                      <a:pPr algn="ctr">
                        <a:lnSpc>
                          <a:spcPct val="115000"/>
                        </a:lnSpc>
                        <a:spcBef>
                          <a:spcPts val="300"/>
                        </a:spcBef>
                        <a:spcAft>
                          <a:spcPts val="300"/>
                        </a:spcAft>
                      </a:pPr>
                      <a:r>
                        <a:rPr lang="fr-CA"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Laboratoire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Rapports de laboratoire (hémostase)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7 – 14 – 21 et 28 février</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b="1">
                          <a:effectLst/>
                          <a:latin typeface="Calibri" panose="020F0502020204030204" pitchFamily="34" charset="0"/>
                          <a:ea typeface="Times New Roman" panose="02020603050405020304" pitchFamily="18" charset="0"/>
                          <a:cs typeface="Times New Roman" panose="02020603050405020304" pitchFamily="18" charset="0"/>
                        </a:rPr>
                        <a:t>12 %</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fr-CA" sz="900" b="1">
                          <a:effectLst/>
                          <a:latin typeface="Calibri" panose="020F0502020204030204" pitchFamily="34" charset="0"/>
                          <a:ea typeface="Times New Roman" panose="02020603050405020304" pitchFamily="18" charset="0"/>
                          <a:cs typeface="Times New Roman" panose="02020603050405020304" pitchFamily="18" charset="0"/>
                        </a:rPr>
                        <a:t>(3 % / rapport)</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75800"/>
                  </a:ext>
                </a:extLst>
              </a:tr>
              <a:tr h="959916">
                <a:tc vMerge="1">
                  <a:txBody>
                    <a:bodyPr/>
                    <a:lstStyle/>
                    <a:p>
                      <a:endParaRPr lang="fr-CA"/>
                    </a:p>
                  </a:txBody>
                  <a:tcPr/>
                </a:tc>
                <a:tc>
                  <a:txBody>
                    <a:bodyPr/>
                    <a:lstStyle/>
                    <a:p>
                      <a:pP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Rapports de laboratoire (hématologie)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20 et 27 mars</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3 – 10 – 17 et 24 avril</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2 et 9 mai</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b="1">
                          <a:effectLst/>
                          <a:latin typeface="Calibri" panose="020F0502020204030204" pitchFamily="34" charset="0"/>
                          <a:ea typeface="Times New Roman" panose="02020603050405020304" pitchFamily="18" charset="0"/>
                          <a:cs typeface="Times New Roman" panose="02020603050405020304" pitchFamily="18" charset="0"/>
                        </a:rPr>
                        <a:t>8 %</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fr-CA" sz="900" b="1">
                          <a:effectLst/>
                          <a:latin typeface="Calibri" panose="020F0502020204030204" pitchFamily="34" charset="0"/>
                          <a:ea typeface="Times New Roman" panose="02020603050405020304" pitchFamily="18" charset="0"/>
                          <a:cs typeface="Times New Roman" panose="02020603050405020304" pitchFamily="18" charset="0"/>
                        </a:rPr>
                        <a:t>(1 % / rapport)</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257890"/>
                  </a:ext>
                </a:extLst>
              </a:tr>
              <a:tr h="231227">
                <a:tc vMerge="1">
                  <a:txBody>
                    <a:bodyPr/>
                    <a:lstStyle/>
                    <a:p>
                      <a:endParaRPr lang="fr-CA"/>
                    </a:p>
                  </a:txBody>
                  <a:tcPr/>
                </a:tc>
                <a:tc>
                  <a:txBody>
                    <a:bodyPr/>
                    <a:lstStyle/>
                    <a:p>
                      <a:pP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Lecture de lames (hématologie)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a:effectLst/>
                          <a:latin typeface="Calibri" panose="020F0502020204030204" pitchFamily="34" charset="0"/>
                          <a:ea typeface="Times New Roman" panose="02020603050405020304" pitchFamily="18" charset="0"/>
                          <a:cs typeface="Times New Roman" panose="02020603050405020304" pitchFamily="18" charset="0"/>
                        </a:rPr>
                        <a:t>1 mai</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fr-CA" sz="900" b="1">
                          <a:effectLst/>
                          <a:latin typeface="Calibri" panose="020F0502020204030204" pitchFamily="34" charset="0"/>
                          <a:ea typeface="Times New Roman" panose="02020603050405020304" pitchFamily="18" charset="0"/>
                          <a:cs typeface="Times New Roman" panose="02020603050405020304" pitchFamily="18" charset="0"/>
                        </a:rPr>
                        <a:t>10 %</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069294"/>
                  </a:ext>
                </a:extLst>
              </a:tr>
              <a:tr h="476892">
                <a:tc rowSpan="2">
                  <a:txBody>
                    <a:bodyPr/>
                    <a:lstStyle/>
                    <a:p>
                      <a:pPr>
                        <a:lnSpc>
                          <a:spcPct val="115000"/>
                        </a:lnSpc>
                        <a:spcBef>
                          <a:spcPts val="300"/>
                        </a:spcBef>
                        <a:spcAft>
                          <a:spcPts val="300"/>
                        </a:spcAft>
                      </a:pPr>
                      <a:r>
                        <a:rPr lang="fr-CA"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Examen synthèse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300"/>
                        </a:spcBef>
                        <a:spcAft>
                          <a:spcPts val="300"/>
                        </a:spcAft>
                      </a:pPr>
                      <a:r>
                        <a:rPr lang="fr-C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Volet pratique d’hématologie fondamentale et hémostase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300"/>
                        </a:spcBef>
                        <a:spcAft>
                          <a:spcPts val="300"/>
                        </a:spcAft>
                      </a:pPr>
                      <a:r>
                        <a:rPr lang="fr-C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 mai</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300"/>
                        </a:spcBef>
                        <a:spcAft>
                          <a:spcPts val="300"/>
                        </a:spcAft>
                      </a:pPr>
                      <a:r>
                        <a:rPr lang="fr-CA"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809872"/>
                  </a:ext>
                </a:extLst>
              </a:tr>
              <a:tr h="231227">
                <a:tc vMerge="1">
                  <a:txBody>
                    <a:bodyPr/>
                    <a:lstStyle/>
                    <a:p>
                      <a:endParaRPr lang="fr-CA"/>
                    </a:p>
                  </a:txBody>
                  <a:tcPr/>
                </a:tc>
                <a:tc>
                  <a:txBody>
                    <a:bodyPr/>
                    <a:lstStyle/>
                    <a:p>
                      <a:pPr>
                        <a:lnSpc>
                          <a:spcPct val="115000"/>
                        </a:lnSpc>
                        <a:spcBef>
                          <a:spcPts val="300"/>
                        </a:spcBef>
                        <a:spcAft>
                          <a:spcPts val="300"/>
                        </a:spcAft>
                      </a:pPr>
                      <a:r>
                        <a:rPr lang="fr-C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Volet écrit d’hématologie fondamentale </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300"/>
                        </a:spcBef>
                        <a:spcAft>
                          <a:spcPts val="300"/>
                        </a:spcAft>
                      </a:pPr>
                      <a:r>
                        <a:rPr lang="fr-CA"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À déterminer</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300"/>
                        </a:spcBef>
                        <a:spcAft>
                          <a:spcPts val="300"/>
                        </a:spcAft>
                      </a:pPr>
                      <a:r>
                        <a:rPr lang="fr-CA"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2360949"/>
                  </a:ext>
                </a:extLst>
              </a:tr>
              <a:tr h="256941">
                <a:tc gridSpan="3">
                  <a:txBody>
                    <a:bodyPr/>
                    <a:lstStyle/>
                    <a:p>
                      <a:pPr algn="ctr">
                        <a:lnSpc>
                          <a:spcPct val="115000"/>
                        </a:lnSpc>
                        <a:spcBef>
                          <a:spcPts val="300"/>
                        </a:spcBef>
                        <a:spcAft>
                          <a:spcPts val="300"/>
                        </a:spcAft>
                      </a:pPr>
                      <a:r>
                        <a:rPr lang="fr-CA"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CA"/>
                    </a:p>
                  </a:txBody>
                  <a:tcPr/>
                </a:tc>
                <a:tc hMerge="1">
                  <a:txBody>
                    <a:bodyPr/>
                    <a:lstStyle/>
                    <a:p>
                      <a:endParaRPr lang="fr-CA"/>
                    </a:p>
                  </a:txBody>
                  <a:tcPr/>
                </a:tc>
                <a:tc>
                  <a:txBody>
                    <a:bodyPr/>
                    <a:lstStyle/>
                    <a:p>
                      <a:pPr algn="ctr">
                        <a:lnSpc>
                          <a:spcPct val="115000"/>
                        </a:lnSpc>
                        <a:spcBef>
                          <a:spcPts val="300"/>
                        </a:spcBef>
                        <a:spcAft>
                          <a:spcPts val="300"/>
                        </a:spcAft>
                      </a:pPr>
                      <a:r>
                        <a:rPr lang="fr-CA"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100 %</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4782869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457200" y="545841"/>
            <a:ext cx="8229600" cy="1143000"/>
          </a:xfrm>
        </p:spPr>
        <p:txBody>
          <a:bodyPr/>
          <a:lstStyle/>
          <a:p>
            <a:pPr eaLnBrk="1" hangingPunct="1"/>
            <a:r>
              <a:rPr lang="fr-CA" b="1" dirty="0"/>
              <a:t>HISTORIQUE</a:t>
            </a:r>
            <a:endParaRPr lang="fr-FR" b="1" dirty="0"/>
          </a:p>
        </p:txBody>
      </p:sp>
      <p:sp>
        <p:nvSpPr>
          <p:cNvPr id="16387" name="Rectangle 3"/>
          <p:cNvSpPr>
            <a:spLocks noGrp="1" noChangeArrowheads="1"/>
          </p:cNvSpPr>
          <p:nvPr>
            <p:ph sz="quarter" idx="1"/>
            <p:custDataLst>
              <p:tags r:id="rId2"/>
            </p:custDataLst>
          </p:nvPr>
        </p:nvSpPr>
        <p:spPr>
          <a:xfrm>
            <a:off x="468314" y="2584580"/>
            <a:ext cx="8229600" cy="3940045"/>
          </a:xfrm>
        </p:spPr>
        <p:txBody>
          <a:bodyPr>
            <a:normAutofit/>
          </a:bodyPr>
          <a:lstStyle/>
          <a:p>
            <a:pPr marL="452438" lvl="2" indent="-276225" algn="just" eaLnBrk="1" hangingPunct="1"/>
            <a:r>
              <a:rPr lang="fr-CA" sz="2000" dirty="0"/>
              <a:t>Les premiers signes d’un problème d’hémorragie ont été observés lors de la circoncision. Cette dernière était obligatoire à une certaine époque. </a:t>
            </a:r>
          </a:p>
          <a:p>
            <a:pPr marL="176213" lvl="2" indent="0" algn="just" eaLnBrk="1" hangingPunct="1">
              <a:buNone/>
            </a:pPr>
            <a:endParaRPr lang="fr-CA" sz="1000" dirty="0"/>
          </a:p>
          <a:p>
            <a:pPr marL="452438" lvl="2" indent="-276225" algn="just" eaLnBrk="1" hangingPunct="1"/>
            <a:r>
              <a:rPr lang="fr-CA" sz="2000" dirty="0"/>
              <a:t>Si le premier bébé de la famille était atteint, on pouvait donc cesser cette intervention pour les autres garçons de la famille.</a:t>
            </a:r>
          </a:p>
          <a:p>
            <a:pPr marL="176213" lvl="2" indent="0" algn="just" eaLnBrk="1" hangingPunct="1">
              <a:buNone/>
            </a:pPr>
            <a:endParaRPr lang="fr-CA" sz="1000" dirty="0"/>
          </a:p>
          <a:p>
            <a:pPr marL="452438" lvl="2" indent="-276225" algn="just" eaLnBrk="1" hangingPunct="1"/>
            <a:r>
              <a:rPr lang="fr-CA" sz="2000" dirty="0"/>
              <a:t>La famille de la reine Victoria était touchée par cette pathologie.</a:t>
            </a:r>
          </a:p>
          <a:p>
            <a:pPr marL="176213" lvl="2" indent="0" algn="just" eaLnBrk="1" hangingPunct="1">
              <a:buNone/>
            </a:pPr>
            <a:endParaRPr lang="fr-CA" sz="1000" dirty="0"/>
          </a:p>
          <a:p>
            <a:pPr marL="452438" lvl="2" indent="-276225" algn="just" eaLnBrk="1" hangingPunct="1"/>
            <a:r>
              <a:rPr lang="fr-CA" sz="2000" dirty="0"/>
              <a:t>On observait à ce moment, les complication de </a:t>
            </a:r>
            <a:r>
              <a:rPr lang="fr-CA" sz="2000" u="sng" dirty="0"/>
              <a:t>l’hémophilie.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p:txBody>
          <a:bodyPr/>
          <a:lstStyle/>
          <a:p>
            <a:pPr eaLnBrk="1" hangingPunct="1"/>
            <a:r>
              <a:rPr lang="fr-CA" b="1" dirty="0"/>
              <a:t>HISTORIQUE</a:t>
            </a:r>
            <a:endParaRPr lang="fr-FR" b="1" dirty="0"/>
          </a:p>
        </p:txBody>
      </p:sp>
      <p:sp>
        <p:nvSpPr>
          <p:cNvPr id="1117187" name="Rectangle 3"/>
          <p:cNvSpPr>
            <a:spLocks noGrp="1" noChangeArrowheads="1"/>
          </p:cNvSpPr>
          <p:nvPr>
            <p:ph sz="quarter" idx="1"/>
            <p:custDataLst>
              <p:tags r:id="rId2"/>
            </p:custDataLst>
          </p:nvPr>
        </p:nvSpPr>
        <p:spPr>
          <a:xfrm>
            <a:off x="468313" y="2659223"/>
            <a:ext cx="7848600" cy="3865401"/>
          </a:xfrm>
        </p:spPr>
        <p:txBody>
          <a:bodyPr>
            <a:normAutofit/>
          </a:bodyPr>
          <a:lstStyle/>
          <a:p>
            <a:pPr marL="541338" lvl="2" indent="-365125" algn="just"/>
            <a:r>
              <a:rPr lang="fr-CA" sz="2000" dirty="0"/>
              <a:t>Au 19</a:t>
            </a:r>
            <a:r>
              <a:rPr lang="fr-CA" sz="2000" baseline="30000" dirty="0"/>
              <a:t>e</a:t>
            </a:r>
            <a:r>
              <a:rPr lang="fr-CA" sz="2000" dirty="0"/>
              <a:t> siècle, des chercheurs ont commencé à s’intéresser à la formation du caillot.</a:t>
            </a:r>
          </a:p>
          <a:p>
            <a:pPr marL="176213" lvl="2" indent="0" algn="just">
              <a:buNone/>
            </a:pPr>
            <a:endParaRPr lang="fr-CA" sz="900" dirty="0"/>
          </a:p>
          <a:p>
            <a:pPr marL="541338" lvl="2" indent="-365125" algn="just" eaLnBrk="1" hangingPunct="1"/>
            <a:r>
              <a:rPr lang="fr-CA" sz="2000" dirty="0"/>
              <a:t>On s’intéresse aussi particulièrement aux ions calcium.</a:t>
            </a:r>
          </a:p>
          <a:p>
            <a:pPr marL="176213" lvl="2" indent="0" algn="just" eaLnBrk="1" hangingPunct="1">
              <a:buNone/>
            </a:pPr>
            <a:endParaRPr lang="fr-CA" sz="1000" dirty="0"/>
          </a:p>
          <a:p>
            <a:pPr marL="541338" lvl="2" indent="-365125" algn="just" eaLnBrk="1" hangingPunct="1"/>
            <a:r>
              <a:rPr lang="fr-CA" sz="2000" dirty="0"/>
              <a:t>On commence à faire des schémas de l’hémostase.</a:t>
            </a:r>
          </a:p>
          <a:p>
            <a:pPr marL="176213" lvl="2" indent="0" algn="just" eaLnBrk="1" hangingPunct="1">
              <a:buNone/>
            </a:pPr>
            <a:endParaRPr lang="fr-CA" sz="1000" dirty="0"/>
          </a:p>
          <a:p>
            <a:pPr marL="541338" lvl="2" indent="-365125" algn="just" eaLnBrk="1" hangingPunct="1"/>
            <a:r>
              <a:rPr lang="fr-CA" sz="2000" dirty="0"/>
              <a:t>Dans les environs de 1950, les protéines impliquées dans l’hémostase ont été numérotées.</a:t>
            </a:r>
          </a:p>
          <a:p>
            <a:pPr lvl="2" algn="just" eaLnBrk="1" hangingPunct="1">
              <a:buNone/>
            </a:pPr>
            <a:endParaRPr lang="fr-CA"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L’HÉMOSTASE</a:t>
            </a:r>
          </a:p>
        </p:txBody>
      </p:sp>
      <p:graphicFrame>
        <p:nvGraphicFramePr>
          <p:cNvPr id="4" name="Espace réservé du contenu 3"/>
          <p:cNvGraphicFramePr>
            <a:graphicFrameLocks noGrp="1"/>
          </p:cNvGraphicFramePr>
          <p:nvPr>
            <p:ph idx="1"/>
          </p:nvPr>
        </p:nvGraphicFramePr>
        <p:xfrm>
          <a:off x="739775" y="2393003"/>
          <a:ext cx="7662863" cy="352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droite rayée 4"/>
          <p:cNvSpPr/>
          <p:nvPr/>
        </p:nvSpPr>
        <p:spPr>
          <a:xfrm rot="8317560">
            <a:off x="2420766" y="2125397"/>
            <a:ext cx="1907264" cy="535212"/>
          </a:xfrm>
          <a:prstGeom prst="stripedRightArrow">
            <a:avLst/>
          </a:prstGeom>
          <a:solidFill>
            <a:schemeClr val="accent4">
              <a:lumMod val="75000"/>
            </a:schemeClr>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Flèche droite rayée 5"/>
          <p:cNvSpPr/>
          <p:nvPr/>
        </p:nvSpPr>
        <p:spPr>
          <a:xfrm rot="2787594">
            <a:off x="5144105" y="2197566"/>
            <a:ext cx="1907264" cy="535212"/>
          </a:xfrm>
          <a:prstGeom prst="stripedRightArrow">
            <a:avLst/>
          </a:prstGeom>
          <a:solidFill>
            <a:schemeClr val="accent6">
              <a:lumMod val="50000"/>
            </a:schemeClr>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Flèche droite rayée 6"/>
          <p:cNvSpPr/>
          <p:nvPr/>
        </p:nvSpPr>
        <p:spPr>
          <a:xfrm rot="5400000">
            <a:off x="4064039" y="2302639"/>
            <a:ext cx="1307792" cy="535212"/>
          </a:xfrm>
          <a:prstGeom prst="stripedRightArrow">
            <a:avLst/>
          </a:prstGeom>
          <a:solidFill>
            <a:schemeClr val="accent3">
              <a:lumMod val="50000"/>
            </a:schemeClr>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813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ès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3ef7de-1ef7-491f-9aae-e0962053c733">
      <Terms xmlns="http://schemas.microsoft.com/office/infopath/2007/PartnerControls"/>
    </lcf76f155ced4ddcb4097134ff3c332f>
    <TaxCatchAll xmlns="ac443fea-8077-4df0-97f6-0cfd2b7b83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8D5FC27827CC42A00F1668BD9BFBC6" ma:contentTypeVersion="16" ma:contentTypeDescription="Crée un document." ma:contentTypeScope="" ma:versionID="be7b77bda9eb4857f4f835b911bfcfdb">
  <xsd:schema xmlns:xsd="http://www.w3.org/2001/XMLSchema" xmlns:xs="http://www.w3.org/2001/XMLSchema" xmlns:p="http://schemas.microsoft.com/office/2006/metadata/properties" xmlns:ns2="ac443fea-8077-4df0-97f6-0cfd2b7b8355" xmlns:ns3="dd3ef7de-1ef7-491f-9aae-e0962053c733" targetNamespace="http://schemas.microsoft.com/office/2006/metadata/properties" ma:root="true" ma:fieldsID="005bd8c107def4d4b6f337a7fac768cc" ns2:_="" ns3:_="">
    <xsd:import namespace="ac443fea-8077-4df0-97f6-0cfd2b7b8355"/>
    <xsd:import namespace="dd3ef7de-1ef7-491f-9aae-e0962053c7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43fea-8077-4df0-97f6-0cfd2b7b835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f96d8e17-6309-4c22-9204-2707cfa0b541}" ma:internalName="TaxCatchAll" ma:showField="CatchAllData" ma:web="ac443fea-8077-4df0-97f6-0cfd2b7b835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3ef7de-1ef7-491f-9aae-e0962053c73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4ee7099c-c430-4f29-be0f-2cf3fe76823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123BDC-2516-42CE-83C4-CAB90357DECA}">
  <ds:schemaRefs>
    <ds:schemaRef ds:uri="http://schemas.microsoft.com/office/2006/metadata/properties"/>
    <ds:schemaRef ds:uri="http://schemas.microsoft.com/office/infopath/2007/PartnerControls"/>
    <ds:schemaRef ds:uri="dd3ef7de-1ef7-491f-9aae-e0962053c733"/>
    <ds:schemaRef ds:uri="ac443fea-8077-4df0-97f6-0cfd2b7b8355"/>
  </ds:schemaRefs>
</ds:datastoreItem>
</file>

<file path=customXml/itemProps2.xml><?xml version="1.0" encoding="utf-8"?>
<ds:datastoreItem xmlns:ds="http://schemas.openxmlformats.org/officeDocument/2006/customXml" ds:itemID="{E1750A1E-B895-4AF0-8255-A6B8ED4A554F}">
  <ds:schemaRefs>
    <ds:schemaRef ds:uri="http://schemas.microsoft.com/sharepoint/v3/contenttype/forms"/>
  </ds:schemaRefs>
</ds:datastoreItem>
</file>

<file path=customXml/itemProps3.xml><?xml version="1.0" encoding="utf-8"?>
<ds:datastoreItem xmlns:ds="http://schemas.openxmlformats.org/officeDocument/2006/customXml" ds:itemID="{831A1775-B08B-414B-B6BB-EFB44197E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443fea-8077-4df0-97f6-0cfd2b7b8355"/>
    <ds:schemaRef ds:uri="dd3ef7de-1ef7-491f-9aae-e0962053c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Genèse.thmx</Template>
  <TotalTime>8244</TotalTime>
  <Words>1625</Words>
  <Application>Microsoft Office PowerPoint</Application>
  <PresentationFormat>Affichage à l'écran (4:3)</PresentationFormat>
  <Paragraphs>296</Paragraphs>
  <Slides>38</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38</vt:i4>
      </vt:variant>
    </vt:vector>
  </HeadingPairs>
  <TitlesOfParts>
    <vt:vector size="46" baseType="lpstr">
      <vt:lpstr>Arial</vt:lpstr>
      <vt:lpstr>Arial Narrow</vt:lpstr>
      <vt:lpstr>Calibri</vt:lpstr>
      <vt:lpstr>Calisto MT</vt:lpstr>
      <vt:lpstr>Courier New</vt:lpstr>
      <vt:lpstr>Symbol</vt:lpstr>
      <vt:lpstr>Wingdings</vt:lpstr>
      <vt:lpstr>Genèse</vt:lpstr>
      <vt:lpstr>Hématologie et Hémostase</vt:lpstr>
      <vt:lpstr>Présentation du plan de cours</vt:lpstr>
      <vt:lpstr>Présentation du plan de cours </vt:lpstr>
      <vt:lpstr>Démarche pédagogique</vt:lpstr>
      <vt:lpstr>Lecture de lames</vt:lpstr>
      <vt:lpstr>Évaluations</vt:lpstr>
      <vt:lpstr>HISTORIQUE</vt:lpstr>
      <vt:lpstr>HISTORIQUE</vt:lpstr>
      <vt:lpstr>L’HÉMOSTASE</vt:lpstr>
      <vt:lpstr>Présentation PowerPoint</vt:lpstr>
      <vt:lpstr>PHÉNOMÈNE HÉMOSTATIQUE</vt:lpstr>
      <vt:lpstr>VASOCONSTRICTION REFLEXE</vt:lpstr>
      <vt:lpstr>HÉMORRAGIE EXTERNE OU INTERNE</vt:lpstr>
      <vt:lpstr>L’HÉMOSTASE PRIMAIRE</vt:lpstr>
      <vt:lpstr>LA COAGULATION PLASMATIQUE</vt:lpstr>
      <vt:lpstr>LA COAGULATION PLASMATIQUE</vt:lpstr>
      <vt:lpstr>LA FIBRINOLYSE</vt:lpstr>
      <vt:lpstr>La cascade  de  l’hémostase primaire  et  de la coagulation plasmatique</vt:lpstr>
      <vt:lpstr>CONTRÔLE DE L’HÉMOSTASE</vt:lpstr>
      <vt:lpstr>L’ÉQUILIBRE LOCAL</vt:lpstr>
      <vt:lpstr>L’HÉMOSTASIE</vt:lpstr>
      <vt:lpstr>Perturbation de l’hémostase</vt:lpstr>
      <vt:lpstr>PÉTÉCHIES</vt:lpstr>
      <vt:lpstr>PURPURA</vt:lpstr>
      <vt:lpstr>ECCHYMOSE</vt:lpstr>
      <vt:lpstr>HÉMATOME</vt:lpstr>
      <vt:lpstr>HÉMORRAGIE</vt:lpstr>
      <vt:lpstr>Test de routine en Hémostase  COURS #1</vt:lpstr>
      <vt:lpstr>Pour évaluer l’hémostase primaire</vt:lpstr>
      <vt:lpstr>Pour évaluer la coagulation plasmatique</vt:lpstr>
      <vt:lpstr>Cascade de la coagulation plasmatique SIMPLIFIÉE</vt:lpstr>
      <vt:lpstr>Cascade de la coagulation plasmatique  SUPER-SIMPLIFIÉE</vt:lpstr>
      <vt:lpstr>TT (Temps de thrombine)</vt:lpstr>
      <vt:lpstr>Section de l’encart de compagnie TT retrouvé dans votre cahier de laboratoire</vt:lpstr>
      <vt:lpstr>Section de l’encart de compagnie TT retrouvé dans votre cahier de laboratoire</vt:lpstr>
      <vt:lpstr>TP (Temps de prothrombine)</vt:lpstr>
      <vt:lpstr>Section de l’encart de compagnie retrouvé dans votre cahier de laboratoire</vt:lpstr>
      <vt:lpstr>Section de l’encart de compagnie retrouvé dans votre cahier de laboratoire</vt:lpstr>
    </vt:vector>
  </TitlesOfParts>
  <Company>Intact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en Europe</dc:title>
  <dc:creator>Andrée 🌺 Sirois</dc:creator>
  <cp:lastModifiedBy>Lachance, Jean-François</cp:lastModifiedBy>
  <cp:revision>182</cp:revision>
  <dcterms:created xsi:type="dcterms:W3CDTF">2013-03-16T20:16:38Z</dcterms:created>
  <dcterms:modified xsi:type="dcterms:W3CDTF">2024-01-10T16:16:55Z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0x0101002D8D5FC27827CC42A00F1668BD9BFBC6</vt:lpwstr>
  </property>
  <property fmtid="{D5CDD505-2E9C-101B-9397-08002B2CF9AE}" pid="3" name="MediaServiceImageTags">
    <vt:lpwstr/>
  </property>
</Properties>
</file>