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2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3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Override4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heme/themeOverride5.xml" ContentType="application/vnd.openxmlformats-officedocument.themeOverr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Override6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Override7.xml" ContentType="application/vnd.openxmlformats-officedocument.themeOverr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54"/>
  </p:notesMasterIdLst>
  <p:handoutMasterIdLst>
    <p:handoutMasterId r:id="rId55"/>
  </p:handoutMasterIdLst>
  <p:sldIdLst>
    <p:sldId id="931" r:id="rId5"/>
    <p:sldId id="944" r:id="rId6"/>
    <p:sldId id="962" r:id="rId7"/>
    <p:sldId id="960" r:id="rId8"/>
    <p:sldId id="419" r:id="rId9"/>
    <p:sldId id="491" r:id="rId10"/>
    <p:sldId id="520" r:id="rId11"/>
    <p:sldId id="521" r:id="rId12"/>
    <p:sldId id="542" r:id="rId13"/>
    <p:sldId id="421" r:id="rId14"/>
    <p:sldId id="543" r:id="rId15"/>
    <p:sldId id="537" r:id="rId16"/>
    <p:sldId id="846" r:id="rId17"/>
    <p:sldId id="847" r:id="rId18"/>
    <p:sldId id="848" r:id="rId19"/>
    <p:sldId id="961" r:id="rId20"/>
    <p:sldId id="849" r:id="rId21"/>
    <p:sldId id="850" r:id="rId22"/>
    <p:sldId id="851" r:id="rId23"/>
    <p:sldId id="852" r:id="rId24"/>
    <p:sldId id="853" r:id="rId25"/>
    <p:sldId id="854" r:id="rId26"/>
    <p:sldId id="855" r:id="rId27"/>
    <p:sldId id="260" r:id="rId28"/>
    <p:sldId id="856" r:id="rId29"/>
    <p:sldId id="332" r:id="rId30"/>
    <p:sldId id="857" r:id="rId31"/>
    <p:sldId id="395" r:id="rId32"/>
    <p:sldId id="401" r:id="rId33"/>
    <p:sldId id="420" r:id="rId34"/>
    <p:sldId id="402" r:id="rId35"/>
    <p:sldId id="858" r:id="rId36"/>
    <p:sldId id="422" r:id="rId37"/>
    <p:sldId id="337" r:id="rId38"/>
    <p:sldId id="329" r:id="rId39"/>
    <p:sldId id="362" r:id="rId40"/>
    <p:sldId id="418" r:id="rId41"/>
    <p:sldId id="364" r:id="rId42"/>
    <p:sldId id="859" r:id="rId43"/>
    <p:sldId id="365" r:id="rId44"/>
    <p:sldId id="366" r:id="rId45"/>
    <p:sldId id="367" r:id="rId46"/>
    <p:sldId id="370" r:id="rId47"/>
    <p:sldId id="374" r:id="rId48"/>
    <p:sldId id="369" r:id="rId49"/>
    <p:sldId id="368" r:id="rId50"/>
    <p:sldId id="371" r:id="rId51"/>
    <p:sldId id="372" r:id="rId52"/>
    <p:sldId id="326" r:id="rId53"/>
  </p:sldIdLst>
  <p:sldSz cx="10287000" cy="6858000" type="35mm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Jean-François" initials="LJF" lastIdx="2" clrIdx="0">
    <p:extLst>
      <p:ext uri="{19B8F6BF-5375-455C-9EA6-DF929625EA0E}">
        <p15:presenceInfo xmlns:p15="http://schemas.microsoft.com/office/powerpoint/2012/main" userId="S::Jean-Francois.Lachance@cegepsherbrooke.qc.ca::a9b952b2-b526-4af2-807d-c1b6655d9e27" providerId="AD"/>
      </p:ext>
    </p:extLst>
  </p:cmAuthor>
  <p:cmAuthor id="2" name="Durand, Véronique" initials="DV" lastIdx="1" clrIdx="1">
    <p:extLst>
      <p:ext uri="{19B8F6BF-5375-455C-9EA6-DF929625EA0E}">
        <p15:presenceInfo xmlns:p15="http://schemas.microsoft.com/office/powerpoint/2012/main" userId="S::Veronique.Durand@cegepsherbrooke.qc.ca::2908d784-617d-4711-89f3-06e1f0e109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DEB"/>
    <a:srgbClr val="0066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2686" autoAdjust="0"/>
  </p:normalViewPr>
  <p:slideViewPr>
    <p:cSldViewPr>
      <p:cViewPr varScale="1">
        <p:scale>
          <a:sx n="80" d="100"/>
          <a:sy n="80" d="100"/>
        </p:scale>
        <p:origin x="954" y="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73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nce, Jean-François" userId="a9b952b2-b526-4af2-807d-c1b6655d9e27" providerId="ADAL" clId="{C345847C-66A2-494A-89E3-1124579C2CBA}"/>
    <pc:docChg chg="delSld">
      <pc:chgData name="Lachance, Jean-François" userId="a9b952b2-b526-4af2-807d-c1b6655d9e27" providerId="ADAL" clId="{C345847C-66A2-494A-89E3-1124579C2CBA}" dt="2026-01-30T13:16:08.388" v="1" actId="47"/>
      <pc:docMkLst>
        <pc:docMk/>
      </pc:docMkLst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28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29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29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0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0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723311180" sldId="30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0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2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2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2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2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3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3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3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3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928354531" sldId="33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74812803" sldId="33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342986066" sldId="34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34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4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5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72468240" sldId="35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10736286" sldId="35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099528924" sldId="35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520447839" sldId="35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184704074" sldId="35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5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5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5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31917050" sldId="36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165721763" sldId="36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6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7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7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7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37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071111612" sldId="38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6475614" sldId="38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090875539" sldId="38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61677001" sldId="38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011503805" sldId="39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399351901" sldId="40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550545411" sldId="40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657651363" sldId="40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08879524" sldId="40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91646308" sldId="40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36002890" sldId="41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735829386" sldId="41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765128767" sldId="41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41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414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41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41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227635964" sldId="42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997037434" sldId="42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309124371" sldId="42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514875328" sldId="42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236270269" sldId="43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749754448" sldId="43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802836241" sldId="43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400855306" sldId="43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584615467" sldId="43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684972480" sldId="43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65194282" sldId="43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623387014" sldId="43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450402665" sldId="43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025897829" sldId="43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990898936" sldId="44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323919196" sldId="44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08397724" sldId="44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022657569" sldId="45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435192179" sldId="45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6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6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6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30419561" sldId="46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6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86346461" sldId="47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7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47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395617625" sldId="47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843087876" sldId="47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53186230" sldId="47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271140023" sldId="47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178394691" sldId="47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747099922" sldId="47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837085344" sldId="48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132249460" sldId="48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87027134" sldId="48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105437430" sldId="48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48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684431609" sldId="49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772855795" sldId="49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32381462" sldId="49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580581849" sldId="49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868160299" sldId="50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977730491" sldId="50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0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580325619" sldId="50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721519144" sldId="51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22264123" sldId="51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51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51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51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731262736" sldId="51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709775615" sldId="51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772542777" sldId="51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1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1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839517240" sldId="52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698716414" sldId="52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022336012" sldId="52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905782047" sldId="52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52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52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3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143055077" sldId="53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3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36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3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3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4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544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264646814" sldId="54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695611813" sldId="554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425325406" sldId="55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336924410" sldId="55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08189977" sldId="55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869817825" sldId="56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497420904" sldId="56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816930951" sldId="56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64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326243171" sldId="74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288781615" sldId="75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003549116" sldId="754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295380586" sldId="75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030122767" sldId="756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087887091" sldId="75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524972065" sldId="75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468406501" sldId="75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12986146" sldId="76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436298996" sldId="76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608659412" sldId="76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589717409" sldId="76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755859337" sldId="76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066324318" sldId="76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506193047" sldId="77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685280016" sldId="77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595793524" sldId="77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911825466" sldId="77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563537029" sldId="77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297664590" sldId="77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729987930" sldId="77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73614614" sldId="78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463080136" sldId="78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230607632" sldId="78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673742679" sldId="78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610099690" sldId="78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78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78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78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78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096519052" sldId="791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078104372" sldId="79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603217028" sldId="79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0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073466045" sldId="81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122235061" sldId="82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83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0" sldId="83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693841551" sldId="86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894037259" sldId="86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433131939" sldId="86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6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7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7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16002218" sldId="87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05585272" sldId="87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431638317" sldId="87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624650476" sldId="87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249580469" sldId="87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91029963" sldId="87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871711124" sldId="88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47679591" sldId="88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904214551" sldId="88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579887258" sldId="88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673200395" sldId="88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957698690" sldId="88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243005957" sldId="88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934672786" sldId="88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373244831" sldId="88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237301793" sldId="89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74236816" sldId="89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752334272" sldId="89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534258074" sldId="89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89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0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1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0" sldId="926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579482156" sldId="93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040757456" sldId="94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701349156" sldId="94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653835182" sldId="946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24657818" sldId="947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16702118" sldId="948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3605594260" sldId="94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81239962" sldId="950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961220618" sldId="951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148030395" sldId="952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807854215" sldId="953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3449932891" sldId="954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781547045" sldId="955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44470718" sldId="95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361374500" sldId="959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463512259" sldId="963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2823797560" sldId="964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1187256311" sldId="965"/>
        </pc:sldMkLst>
      </pc:sldChg>
      <pc:sldChg chg="del">
        <pc:chgData name="Lachance, Jean-François" userId="a9b952b2-b526-4af2-807d-c1b6655d9e27" providerId="ADAL" clId="{C345847C-66A2-494A-89E3-1124579C2CBA}" dt="2026-01-30T13:16:08.388" v="1" actId="47"/>
        <pc:sldMkLst>
          <pc:docMk/>
          <pc:sldMk cId="4145773571" sldId="966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725205814" sldId="967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181892396" sldId="968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1917023719" sldId="969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1269535" sldId="970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2632869627" sldId="972"/>
        </pc:sldMkLst>
      </pc:sldChg>
      <pc:sldChg chg="del">
        <pc:chgData name="Lachance, Jean-François" userId="a9b952b2-b526-4af2-807d-c1b6655d9e27" providerId="ADAL" clId="{C345847C-66A2-494A-89E3-1124579C2CBA}" dt="2026-01-30T13:15:37.100" v="0" actId="47"/>
        <pc:sldMkLst>
          <pc:docMk/>
          <pc:sldMk cId="4108285025" sldId="973"/>
        </pc:sldMkLst>
      </pc:sldChg>
      <pc:sldMasterChg chg="delSldLayout">
        <pc:chgData name="Lachance, Jean-François" userId="a9b952b2-b526-4af2-807d-c1b6655d9e27" providerId="ADAL" clId="{C345847C-66A2-494A-89E3-1124579C2CBA}" dt="2026-01-30T13:16:08.388" v="1" actId="47"/>
        <pc:sldMasterMkLst>
          <pc:docMk/>
          <pc:sldMasterMk cId="1320059380" sldId="2147483803"/>
        </pc:sldMasterMkLst>
        <pc:sldLayoutChg chg="del">
          <pc:chgData name="Lachance, Jean-François" userId="a9b952b2-b526-4af2-807d-c1b6655d9e27" providerId="ADAL" clId="{C345847C-66A2-494A-89E3-1124579C2CBA}" dt="2026-01-30T13:15:37.100" v="0" actId="47"/>
          <pc:sldLayoutMkLst>
            <pc:docMk/>
            <pc:sldMasterMk cId="1320059380" sldId="2147483803"/>
            <pc:sldLayoutMk cId="72209939" sldId="2147483815"/>
          </pc:sldLayoutMkLst>
        </pc:sldLayoutChg>
        <pc:sldLayoutChg chg="del">
          <pc:chgData name="Lachance, Jean-François" userId="a9b952b2-b526-4af2-807d-c1b6655d9e27" providerId="ADAL" clId="{C345847C-66A2-494A-89E3-1124579C2CBA}" dt="2026-01-30T13:16:08.388" v="1" actId="47"/>
          <pc:sldLayoutMkLst>
            <pc:docMk/>
            <pc:sldMasterMk cId="1320059380" sldId="2147483803"/>
            <pc:sldLayoutMk cId="433491881" sldId="2147483819"/>
          </pc:sldLayoutMkLst>
        </pc:sldLayoutChg>
        <pc:sldLayoutChg chg="del">
          <pc:chgData name="Lachance, Jean-François" userId="a9b952b2-b526-4af2-807d-c1b6655d9e27" providerId="ADAL" clId="{C345847C-66A2-494A-89E3-1124579C2CBA}" dt="2026-01-30T13:16:08.388" v="1" actId="47"/>
          <pc:sldLayoutMkLst>
            <pc:docMk/>
            <pc:sldMasterMk cId="1320059380" sldId="2147483803"/>
            <pc:sldLayoutMk cId="3673156209" sldId="2147483821"/>
          </pc:sldLayoutMkLst>
        </pc:sldLayoutChg>
        <pc:sldLayoutChg chg="del">
          <pc:chgData name="Lachance, Jean-François" userId="a9b952b2-b526-4af2-807d-c1b6655d9e27" providerId="ADAL" clId="{C345847C-66A2-494A-89E3-1124579C2CBA}" dt="2026-01-30T13:16:08.388" v="1" actId="47"/>
          <pc:sldLayoutMkLst>
            <pc:docMk/>
            <pc:sldMasterMk cId="1320059380" sldId="2147483803"/>
            <pc:sldLayoutMk cId="1129006171" sldId="2147483822"/>
          </pc:sldLayoutMkLst>
        </pc:sldLayoutChg>
        <pc:sldLayoutChg chg="del">
          <pc:chgData name="Lachance, Jean-François" userId="a9b952b2-b526-4af2-807d-c1b6655d9e27" providerId="ADAL" clId="{C345847C-66A2-494A-89E3-1124579C2CBA}" dt="2026-01-30T13:16:08.388" v="1" actId="47"/>
          <pc:sldLayoutMkLst>
            <pc:docMk/>
            <pc:sldMasterMk cId="1320059380" sldId="2147483803"/>
            <pc:sldLayoutMk cId="1099876091" sldId="214748382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/>
          <a:lstStyle>
            <a:lvl1pPr algn="r">
              <a:defRPr sz="1200"/>
            </a:lvl1pPr>
          </a:lstStyle>
          <a:p>
            <a:fld id="{9EA6FD2E-0266-4EDA-AB66-1BE475B30EF8}" type="datetimeFigureOut">
              <a:rPr lang="fr-FR" smtClean="0"/>
              <a:pPr/>
              <a:t>30/01/2026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20157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843" y="9120157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 anchor="b"/>
          <a:lstStyle>
            <a:lvl1pPr algn="r">
              <a:defRPr sz="1200"/>
            </a:lvl1pPr>
          </a:lstStyle>
          <a:p>
            <a:fld id="{EDEA5C0B-1F1C-49CA-B208-472DF6563B1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/>
          <a:lstStyle>
            <a:lvl1pPr algn="r">
              <a:defRPr sz="1200" smtClean="0"/>
            </a:lvl1pPr>
          </a:lstStyle>
          <a:p>
            <a:pPr>
              <a:defRPr/>
            </a:pPr>
            <a:fld id="{A06293A2-2CD2-47F5-878A-1A0B3E6E68F0}" type="datetimeFigureOut">
              <a:rPr lang="fr-FR"/>
              <a:pPr>
                <a:defRPr/>
              </a:pPr>
              <a:t>30/01/2026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720725"/>
            <a:ext cx="54006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92" tIns="47496" rIns="94992" bIns="47496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853" y="4560899"/>
            <a:ext cx="5851496" cy="4319555"/>
          </a:xfrm>
          <a:prstGeom prst="rect">
            <a:avLst/>
          </a:prstGeom>
        </p:spPr>
        <p:txBody>
          <a:bodyPr vert="horz" lIns="94992" tIns="47496" rIns="94992" bIns="47496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120157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843" y="9120157"/>
            <a:ext cx="3169699" cy="479403"/>
          </a:xfrm>
          <a:prstGeom prst="rect">
            <a:avLst/>
          </a:prstGeom>
        </p:spPr>
        <p:txBody>
          <a:bodyPr vert="horz" lIns="94992" tIns="47496" rIns="94992" bIns="4749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4F9D58-0E52-4D07-B18F-C390738ACA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 : 14,3 x 109/L</a:t>
            </a:r>
          </a:p>
          <a:p>
            <a:r>
              <a:rPr lang="fr-CA" dirty="0"/>
              <a:t>2 : 0,4 x 1012/L</a:t>
            </a:r>
          </a:p>
          <a:p>
            <a:r>
              <a:rPr lang="fr-CA" dirty="0"/>
              <a:t>3 : 123 x 109/L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F9D58-0E52-4D07-B18F-C390738ACA0B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000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Dilution 1/200</a:t>
            </a:r>
          </a:p>
          <a:p>
            <a:r>
              <a:rPr lang="fr-CA" dirty="0"/>
              <a:t>1 : 2,3 x 109/L</a:t>
            </a:r>
          </a:p>
          <a:p>
            <a:r>
              <a:rPr lang="fr-CA" dirty="0"/>
              <a:t>2 : 0,5 x 109/L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F9D58-0E52-4D07-B18F-C390738ACA0B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885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003E3-3558-44F1-9163-A93E3C294DB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1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IL = Interleukine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F9D58-0E52-4D07-B18F-C390738ACA0B}" type="slidenum">
              <a:rPr lang="fr-CA" smtClean="0"/>
              <a:pPr>
                <a:defRPr/>
              </a:pPr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01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Thrombopoïétine = production des plaquettes</a:t>
            </a:r>
          </a:p>
          <a:p>
            <a:r>
              <a:rPr lang="fr-CA" dirty="0"/>
              <a:t>Interleukines = régulation générale de la production des lymphocytes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F9D58-0E52-4D07-B18F-C390738ACA0B}" type="slidenum">
              <a:rPr lang="fr-CA" smtClean="0"/>
              <a:pPr>
                <a:defRPr/>
              </a:pPr>
              <a:t>49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16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AF53-DE6E-4AB3-AC1B-570D9070B8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5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3838-B145-4338-B97A-F6A3230AE5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4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7C8D2-C66D-4E54-B4F4-B91357764D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3A5C-42B8-4C7A-BA65-F4BBDCE267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9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7" y="6459787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7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286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821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D96D6-A388-41D5-A8CD-B52812168D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0287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29" y="1845734"/>
            <a:ext cx="84867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2" y="6459787"/>
            <a:ext cx="208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7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3" y="6459787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3.xml"/><Relationship Id="rId7" Type="http://schemas.openxmlformats.org/officeDocument/2006/relationships/oleObject" Target="../embeddings/oleObject4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N_WyRY-UB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QXPJ7eees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hyperlink" Target="../../h&#233;mato_1_H2007/Cours%20H2007/SCAN/tableau%203%202.doc" TargetMode="Externa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hyperlink" Target="../../h&#233;mato_1_H2007/Cours%20H2007/SCAN/tableau%203%201.doc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../Local%20Settings/Temporary%20Internet%20Files/h&#233;mato_1_H2007/Cours%20H2007/SCAN/tableau%203%201.doc" TargetMode="Externa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7.png"/><Relationship Id="rId5" Type="http://schemas.openxmlformats.org/officeDocument/2006/relationships/tags" Target="../tags/tag64.xml"/><Relationship Id="rId10" Type="http://schemas.openxmlformats.org/officeDocument/2006/relationships/image" Target="../media/image16.jpe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../../h&#233;mato_1_H2007/Cours%20H2007/SCAN/tableau%203%207.doc" TargetMode="External"/><Relationship Id="rId3" Type="http://schemas.openxmlformats.org/officeDocument/2006/relationships/tags" Target="../tags/tag105.xml"/><Relationship Id="rId7" Type="http://schemas.openxmlformats.org/officeDocument/2006/relationships/hyperlink" Target="../../h&#233;mato_1_H2007/Cours%20H2007/SCAN/tableau%203%206.doc" TargetMode="Externa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10" Type="http://schemas.openxmlformats.org/officeDocument/2006/relationships/hyperlink" Target="../../h&#233;mato_1_H2007/Cours%20H2007/SCAN/tableau%203%209.doc" TargetMode="External"/><Relationship Id="rId4" Type="http://schemas.openxmlformats.org/officeDocument/2006/relationships/tags" Target="../tags/tag106.xml"/><Relationship Id="rId9" Type="http://schemas.openxmlformats.org/officeDocument/2006/relationships/hyperlink" Target="../../h&#233;mato_1_H2007/Cours%20H2007/SCAN/tableau%203%208.doc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9.wmf"/><Relationship Id="rId5" Type="http://schemas.openxmlformats.org/officeDocument/2006/relationships/tags" Target="../tags/tag11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../../h&#233;mato_1_H2007/Cours%20H2007/SCAN/tableau%203%207.doc" TargetMode="External"/><Relationship Id="rId3" Type="http://schemas.openxmlformats.org/officeDocument/2006/relationships/tags" Target="../tags/tag130.xml"/><Relationship Id="rId7" Type="http://schemas.openxmlformats.org/officeDocument/2006/relationships/hyperlink" Target="../../h&#233;mato_1_H2007/Cours%20H2007/SCAN/tableau%203%206.doc" TargetMode="Externa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10" Type="http://schemas.openxmlformats.org/officeDocument/2006/relationships/hyperlink" Target="../../h&#233;mato_1_H2007/Cours%20H2007/SCAN/tableau%203%209.doc" TargetMode="External"/><Relationship Id="rId4" Type="http://schemas.openxmlformats.org/officeDocument/2006/relationships/tags" Target="../tags/tag131.xml"/><Relationship Id="rId9" Type="http://schemas.openxmlformats.org/officeDocument/2006/relationships/hyperlink" Target="../../h&#233;mato_1_H2007/Cours%20H2007/SCAN/tableau%203%208.do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23.png"/><Relationship Id="rId4" Type="http://schemas.openxmlformats.org/officeDocument/2006/relationships/tags" Target="../tags/tag135.xml"/><Relationship Id="rId9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4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25.jpe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26.jpeg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28.jpe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10.xml"/><Relationship Id="rId7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6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48A6F93-54E3-457B-848B-965C35165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7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D71F2F7B-1CD1-4341-8300-D3AB8CC5E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8258" y="4325112"/>
            <a:ext cx="601789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id="{A80896AF-FC89-37B2-F780-700EC16B5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7050" y="758952"/>
            <a:ext cx="6442954" cy="3566160"/>
          </a:xfrm>
        </p:spPr>
        <p:txBody>
          <a:bodyPr>
            <a:normAutofit/>
          </a:bodyPr>
          <a:lstStyle/>
          <a:p>
            <a:r>
              <a:rPr lang="fr-CA" sz="7200" dirty="0"/>
              <a:t>HÉMATOLOGIE FONDAMENTALE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C45515-EDA9-486C-F64B-B5DABFE5F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7050" y="4455620"/>
            <a:ext cx="6177892" cy="1143000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61C6F8-FEB9-33B3-16AA-2BF156CF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8" y="1927945"/>
            <a:ext cx="2604331" cy="30021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1F59CD9-29E6-4943-8931-5BC72013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0287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76B32D-AA83-45A4-9609-F96830AD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19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39044" y="572666"/>
            <a:ext cx="10367963" cy="1200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Hématimètre de Rosenthal</a:t>
            </a:r>
          </a:p>
        </p:txBody>
      </p:sp>
      <p:sp>
        <p:nvSpPr>
          <p:cNvPr id="4100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0972" y="5156200"/>
            <a:ext cx="531336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985" tIns="53492" rIns="106985" bIns="53492">
            <a:spAutoFit/>
          </a:bodyPr>
          <a:lstStyle/>
          <a:p>
            <a:pPr algn="l" defTabSz="1069975"/>
            <a:r>
              <a:rPr lang="fr-CA" sz="2100" dirty="0">
                <a:solidFill>
                  <a:schemeClr val="tx1"/>
                </a:solidFill>
                <a:effectLst/>
              </a:rPr>
              <a:t>16 grands carrés :   1 mm de côté</a:t>
            </a:r>
          </a:p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r>
              <a:rPr lang="fr-CA" sz="2100" dirty="0">
                <a:solidFill>
                  <a:schemeClr val="tx1"/>
                </a:solidFill>
                <a:effectLst/>
              </a:rPr>
              <a:t>                 1 mm</a:t>
            </a:r>
            <a:r>
              <a:rPr lang="fr-CA" sz="2100" baseline="30000" dirty="0">
                <a:solidFill>
                  <a:schemeClr val="tx1"/>
                </a:solidFill>
                <a:effectLst/>
              </a:rPr>
              <a:t>2</a:t>
            </a:r>
            <a:r>
              <a:rPr lang="fr-CA" sz="2100" dirty="0">
                <a:solidFill>
                  <a:schemeClr val="tx1"/>
                </a:solidFill>
                <a:effectLst/>
              </a:rPr>
              <a:t> de surface</a:t>
            </a:r>
          </a:p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r>
              <a:rPr lang="fr-CA" sz="2100" dirty="0">
                <a:solidFill>
                  <a:schemeClr val="tx1"/>
                </a:solidFill>
                <a:effectLst/>
              </a:rPr>
              <a:t>                 </a:t>
            </a:r>
            <a:r>
              <a:rPr lang="fr-CA" sz="2100" b="1" dirty="0">
                <a:solidFill>
                  <a:schemeClr val="tx1"/>
                </a:solidFill>
                <a:effectLst/>
              </a:rPr>
              <a:t>0,2 mm</a:t>
            </a:r>
            <a:r>
              <a:rPr lang="fr-CA" sz="2100" b="1" baseline="30000" dirty="0">
                <a:solidFill>
                  <a:schemeClr val="tx1"/>
                </a:solidFill>
                <a:effectLst/>
              </a:rPr>
              <a:t>3</a:t>
            </a:r>
            <a:r>
              <a:rPr lang="fr-CA" sz="2100" b="1" dirty="0">
                <a:solidFill>
                  <a:schemeClr val="tx1"/>
                </a:solidFill>
                <a:effectLst/>
              </a:rPr>
              <a:t> de volume</a:t>
            </a:r>
          </a:p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endParaRPr lang="fr-CA" sz="2100" dirty="0">
              <a:solidFill>
                <a:schemeClr val="tx1"/>
              </a:solidFill>
              <a:effectLst/>
            </a:endParaRPr>
          </a:p>
        </p:txBody>
      </p:sp>
      <p:sp>
        <p:nvSpPr>
          <p:cNvPr id="4101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2888" y="4887504"/>
            <a:ext cx="56022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985" tIns="53492" rIns="106985" bIns="53492">
            <a:spAutoFit/>
          </a:bodyPr>
          <a:lstStyle/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endParaRPr lang="fr-CA" sz="2100" dirty="0">
              <a:solidFill>
                <a:schemeClr val="tx1"/>
              </a:solidFill>
              <a:effectLst/>
            </a:endParaRPr>
          </a:p>
          <a:p>
            <a:pPr algn="l" defTabSz="1069975"/>
            <a:r>
              <a:rPr lang="fr-CA" sz="2100" dirty="0">
                <a:solidFill>
                  <a:schemeClr val="tx1"/>
                </a:solidFill>
                <a:effectLst/>
              </a:rPr>
              <a:t>16 petits carrés :      0,25 mm de côté</a:t>
            </a:r>
          </a:p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r>
              <a:rPr lang="fr-CA" sz="2100" dirty="0">
                <a:solidFill>
                  <a:schemeClr val="tx1"/>
                </a:solidFill>
                <a:effectLst/>
              </a:rPr>
              <a:t>                  0,0625 mm</a:t>
            </a:r>
            <a:r>
              <a:rPr lang="fr-CA" sz="2100" baseline="30000" dirty="0">
                <a:solidFill>
                  <a:schemeClr val="tx1"/>
                </a:solidFill>
                <a:effectLst/>
              </a:rPr>
              <a:t>2</a:t>
            </a:r>
            <a:r>
              <a:rPr lang="fr-CA" sz="2100" dirty="0">
                <a:solidFill>
                  <a:schemeClr val="tx1"/>
                </a:solidFill>
                <a:effectLst/>
              </a:rPr>
              <a:t> de surface</a:t>
            </a:r>
          </a:p>
          <a:p>
            <a:pPr marL="1069975" lvl="2" algn="l" defTabSz="1069975">
              <a:lnSpc>
                <a:spcPct val="90000"/>
              </a:lnSpc>
              <a:spcBef>
                <a:spcPct val="20000"/>
              </a:spcBef>
            </a:pPr>
            <a:r>
              <a:rPr lang="fr-CA" sz="2100" dirty="0">
                <a:solidFill>
                  <a:schemeClr val="tx1"/>
                </a:solidFill>
                <a:effectLst/>
              </a:rPr>
              <a:t>                  0,0125 mm</a:t>
            </a:r>
            <a:r>
              <a:rPr lang="fr-CA" sz="2100" baseline="30000" dirty="0">
                <a:solidFill>
                  <a:schemeClr val="tx1"/>
                </a:solidFill>
                <a:effectLst/>
              </a:rPr>
              <a:t>3</a:t>
            </a:r>
            <a:r>
              <a:rPr lang="fr-CA" sz="2100" dirty="0">
                <a:solidFill>
                  <a:schemeClr val="tx1"/>
                </a:solidFill>
                <a:effectLst/>
              </a:rPr>
              <a:t> de volume</a:t>
            </a:r>
          </a:p>
        </p:txBody>
      </p:sp>
      <p:sp>
        <p:nvSpPr>
          <p:cNvPr id="250886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0688" y="4759741"/>
            <a:ext cx="4648200" cy="38677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lIns="108719" tIns="54359" rIns="108719" bIns="5435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dirty="0"/>
              <a:t>4mm x 4mm x 0.2mm = 3.2mm</a:t>
            </a:r>
            <a:r>
              <a:rPr lang="fr-CA" baseline="30000" dirty="0"/>
              <a:t>3</a:t>
            </a:r>
          </a:p>
        </p:txBody>
      </p:sp>
      <p:graphicFrame>
        <p:nvGraphicFramePr>
          <p:cNvPr id="7" name="Object 2048">
            <a:extLst>
              <a:ext uri="{FF2B5EF4-FFF2-40B4-BE49-F238E27FC236}">
                <a16:creationId xmlns:a16="http://schemas.microsoft.com/office/drawing/2014/main" id="{4664E0FA-F556-45D3-B2DF-BF2981F16A24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756333" y="1781338"/>
          <a:ext cx="70231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602865" imgH="2372896" progId="Word.Document.8">
                  <p:embed/>
                </p:oleObj>
              </mc:Choice>
              <mc:Fallback>
                <p:oleObj name="Document" r:id="rId7" imgW="5602865" imgH="2372896" progId="Word.Document.8">
                  <p:embed/>
                  <p:pic>
                    <p:nvPicPr>
                      <p:cNvPr id="7" name="Object 2048">
                        <a:extLst>
                          <a:ext uri="{FF2B5EF4-FFF2-40B4-BE49-F238E27FC236}">
                            <a16:creationId xmlns:a16="http://schemas.microsoft.com/office/drawing/2014/main" id="{4664E0FA-F556-45D3-B2DF-BF2981F16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333" y="1781338"/>
                        <a:ext cx="7023100" cy="298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1947" y="983847"/>
            <a:ext cx="8350025" cy="7889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Exercice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39044" y="1988840"/>
            <a:ext cx="8452483" cy="5572164"/>
          </a:xfrm>
        </p:spPr>
        <p:txBody>
          <a:bodyPr/>
          <a:lstStyle/>
          <a:p>
            <a:r>
              <a:rPr lang="fr-CA" sz="2400" dirty="0"/>
              <a:t>Quel est le nombre absolu des éléments comptés dans les cas suivants ? Vous utilisez un hématimètre de Rosenthal :</a:t>
            </a:r>
          </a:p>
          <a:p>
            <a:endParaRPr lang="fr-CA" sz="1600" dirty="0"/>
          </a:p>
          <a:p>
            <a:pPr lvl="1"/>
            <a:r>
              <a:rPr lang="fr-CA" sz="2200" dirty="0"/>
              <a:t>1: Vous avez compté 36 éosinophiles au total dans les 16 carrés :</a:t>
            </a:r>
          </a:p>
          <a:p>
            <a:pPr lvl="1"/>
            <a:endParaRPr lang="fr-CA" sz="2200" dirty="0"/>
          </a:p>
          <a:p>
            <a:pPr lvl="1"/>
            <a:endParaRPr lang="fr-CA" sz="2200" dirty="0"/>
          </a:p>
          <a:p>
            <a:pPr marL="542925" lvl="1" indent="0">
              <a:buNone/>
            </a:pPr>
            <a:endParaRPr lang="fr-CA" sz="2200" dirty="0"/>
          </a:p>
          <a:p>
            <a:pPr lvl="1"/>
            <a:r>
              <a:rPr lang="fr-CA" sz="2200" dirty="0"/>
              <a:t>2: Vous avez compté 8 éosinophiles au total dans les 16 carrés :</a:t>
            </a:r>
          </a:p>
          <a:p>
            <a:pPr lvl="1"/>
            <a:endParaRPr lang="fr-CA" sz="2200" dirty="0"/>
          </a:p>
          <a:p>
            <a:pPr lvl="1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30619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68804"/>
          <a:stretch/>
        </p:blipFill>
        <p:spPr bwMode="auto">
          <a:xfrm>
            <a:off x="4135388" y="4581128"/>
            <a:ext cx="6085961" cy="22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25CB30-BC94-4F9A-9811-8410531D7144}"/>
              </a:ext>
            </a:extLst>
          </p:cNvPr>
          <p:cNvSpPr txBox="1"/>
          <p:nvPr/>
        </p:nvSpPr>
        <p:spPr>
          <a:xfrm>
            <a:off x="390972" y="167097"/>
            <a:ext cx="41353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A" sz="2400" dirty="0">
                <a:solidFill>
                  <a:srgbClr val="C00000"/>
                </a:solidFill>
              </a:rPr>
              <a:t>Interpréter les résultats selon les valeurs de référence et indiquer ce qui risque d’être observé :</a:t>
            </a:r>
          </a:p>
          <a:p>
            <a:pPr algn="l"/>
            <a:endParaRPr lang="fr-CA" sz="2400" dirty="0">
              <a:solidFill>
                <a:srgbClr val="C00000"/>
              </a:solidFill>
            </a:endParaRPr>
          </a:p>
          <a:p>
            <a:pPr algn="l"/>
            <a:r>
              <a:rPr lang="fr-CA" sz="2000" dirty="0"/>
              <a:t>WBC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↑ou↓: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RBC ↑ou↓: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HGB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MCV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MCH ↑ou↓ :</a:t>
            </a:r>
          </a:p>
          <a:p>
            <a:pPr algn="l"/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MCHC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PLT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MPV ↑ou↓ :</a:t>
            </a:r>
          </a:p>
          <a:p>
            <a:pPr algn="l"/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RDW-CV ↑ou↓ :</a:t>
            </a: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581D29B0-67E1-450E-A2FF-160BB6F3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-1" b="42326"/>
          <a:stretch/>
        </p:blipFill>
        <p:spPr bwMode="auto">
          <a:xfrm>
            <a:off x="4201039" y="167097"/>
            <a:ext cx="60859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T:\DOCUMENT\cegep TAB\Cours\Hématologie\HÉMATOLOGIE#1\hémato_1_H2014\cours theorique\SYSMEX INFO\Normal scattergram distribution cellula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78531"/>
            <a:ext cx="8248783" cy="6779469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84F3AA7-3144-4D9A-81A0-7AEC94F9C228}"/>
              </a:ext>
            </a:extLst>
          </p:cNvPr>
          <p:cNvSpPr txBox="1"/>
          <p:nvPr/>
        </p:nvSpPr>
        <p:spPr>
          <a:xfrm>
            <a:off x="318964" y="4766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3"/>
              </a:rPr>
              <a:t>Lien 1</a:t>
            </a:r>
            <a:endParaRPr lang="fr-CA" dirty="0"/>
          </a:p>
          <a:p>
            <a:r>
              <a:rPr lang="fr-CA" dirty="0">
                <a:hlinkClick r:id="rId4"/>
              </a:rPr>
              <a:t>Lien 2</a:t>
            </a:r>
            <a:endParaRPr lang="fr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T:\DOCUMENT\cegep TAB\Cours\Hématologie\HÉMATOLOGIE#1\hémato_1_H2014\cours theorique\SYSMEX INFO\Abnormal scattergram distribution cellulai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249" r="46282"/>
          <a:stretch/>
        </p:blipFill>
        <p:spPr bwMode="auto">
          <a:xfrm>
            <a:off x="114438" y="177418"/>
            <a:ext cx="6829261" cy="6739284"/>
          </a:xfrm>
          <a:prstGeom prst="rect">
            <a:avLst/>
          </a:prstGeom>
          <a:noFill/>
        </p:spPr>
      </p:pic>
      <p:grpSp>
        <p:nvGrpSpPr>
          <p:cNvPr id="16" name="Groupe 15"/>
          <p:cNvGrpSpPr/>
          <p:nvPr/>
        </p:nvGrpSpPr>
        <p:grpSpPr>
          <a:xfrm>
            <a:off x="6943699" y="2924944"/>
            <a:ext cx="3168352" cy="3715313"/>
            <a:chOff x="8137301" y="3175758"/>
            <a:chExt cx="3168352" cy="3715313"/>
          </a:xfrm>
        </p:grpSpPr>
        <p:sp>
          <p:nvSpPr>
            <p:cNvPr id="5" name="ZoneTexte 4"/>
            <p:cNvSpPr txBox="1"/>
            <p:nvPr/>
          </p:nvSpPr>
          <p:spPr>
            <a:xfrm>
              <a:off x="8137301" y="3175758"/>
              <a:ext cx="576064" cy="6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729589" y="6192738"/>
              <a:ext cx="576064" cy="69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577461" y="403249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solidFill>
                    <a:srgbClr val="000000"/>
                  </a:solidFill>
                </a:rPr>
                <a:t>Z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8353325" y="4536554"/>
              <a:ext cx="1296144" cy="1512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 bwMode="auto">
            <a:xfrm flipV="1">
              <a:off x="8353325" y="3672458"/>
              <a:ext cx="0" cy="237626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 bwMode="auto">
            <a:xfrm flipV="1">
              <a:off x="8353325" y="6048722"/>
              <a:ext cx="2511896" cy="838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484626"/>
            <a:ext cx="9315146" cy="58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EA91-B81E-C3A6-8843-13E39E7EF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0EE972E-3C11-8A26-90E3-C06DCAA99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5" y="1916832"/>
            <a:ext cx="8398399" cy="1953816"/>
          </a:xfrm>
        </p:spPr>
        <p:txBody>
          <a:bodyPr>
            <a:noAutofit/>
          </a:bodyPr>
          <a:lstStyle/>
          <a:p>
            <a:r>
              <a:rPr lang="fr-CA" sz="5400" cap="all" dirty="0"/>
              <a:t>hématopoïèse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F87F4B-7567-65E2-F5D9-B8C9765690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CA" sz="2800" cap="all" dirty="0"/>
          </a:p>
        </p:txBody>
      </p:sp>
    </p:spTree>
    <p:extLst>
      <p:ext uri="{BB962C8B-B14F-4D97-AF65-F5344CB8AC3E}">
        <p14:creationId xmlns:p14="http://schemas.microsoft.com/office/powerpoint/2010/main" val="344728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2" y="2060848"/>
            <a:ext cx="8363076" cy="4104456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Généralités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Les cellules sanguines passent par des stades de maturation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Lorsqu’on est en bonne santé, </a:t>
            </a:r>
            <a:r>
              <a:rPr lang="fr-CA" u="sng" dirty="0"/>
              <a:t>les cellules matures sont les seules en circulation</a:t>
            </a:r>
            <a:r>
              <a:rPr lang="fr-CA" dirty="0"/>
              <a:t>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Dans certaines maladies, les cellules jeunes peuvent apparaître en circulation. Exemple : </a:t>
            </a:r>
            <a:r>
              <a:rPr lang="fr-CA" u="sng" dirty="0"/>
              <a:t>leucémie </a:t>
            </a:r>
            <a:r>
              <a:rPr lang="fr-CA" dirty="0"/>
              <a:t>    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Anatomie de la cellule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Membrane cellulaire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Cytoplasme: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Siège des réactions biochimiques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Contient les organites: golgi, mitochondries, lysosomes, peroxysomes, granulations spécifiques, (</a:t>
            </a:r>
            <a:r>
              <a:rPr lang="fr-CA" dirty="0" err="1">
                <a:solidFill>
                  <a:schemeClr val="tx1"/>
                </a:solidFill>
              </a:rPr>
              <a:t>Hb</a:t>
            </a:r>
            <a:r>
              <a:rPr lang="fr-CA" dirty="0">
                <a:solidFill>
                  <a:schemeClr val="tx1"/>
                </a:solidFill>
              </a:rPr>
              <a:t>), …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Filament du cytosquelette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>
                <a:solidFill>
                  <a:schemeClr val="tx1"/>
                </a:solidFill>
              </a:rPr>
              <a:t>Noyau: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200" dirty="0">
                <a:solidFill>
                  <a:schemeClr val="tx1"/>
                </a:solidFill>
              </a:rPr>
              <a:t>Contient l’information pour les fonctions cellulaires (ADN)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endParaRPr lang="fr-CA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3600" b="1" cap="all" dirty="0"/>
              <a:t>Les cellules sanguines</a:t>
            </a:r>
            <a:endParaRPr lang="fr-FR" sz="3600" b="1" cap="all" dirty="0"/>
          </a:p>
        </p:txBody>
      </p:sp>
    </p:spTree>
    <p:extLst>
      <p:ext uri="{BB962C8B-B14F-4D97-AF65-F5344CB8AC3E}">
        <p14:creationId xmlns:p14="http://schemas.microsoft.com/office/powerpoint/2010/main" val="367503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2" y="2060848"/>
            <a:ext cx="8846816" cy="4104456"/>
          </a:xfrm>
        </p:spPr>
        <p:txBody>
          <a:bodyPr>
            <a:normAutofit fontScale="92500" lnSpcReduction="10000"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Généralités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Permet les échanges entre l’intérieur et l’extérieur de la cellules (GR ou GB ou PLT)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Affecté par la pression osmotique principalement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Transport actif et passif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700" dirty="0"/>
              <a:t>(Passif)</a:t>
            </a:r>
            <a:r>
              <a:rPr lang="fr-CA" sz="1700" u="sng" dirty="0"/>
              <a:t> Transport du O</a:t>
            </a:r>
            <a:r>
              <a:rPr lang="fr-CA" sz="1700" u="sng" baseline="-25000" dirty="0"/>
              <a:t>2</a:t>
            </a:r>
            <a:r>
              <a:rPr lang="fr-CA" sz="1700" u="sng" dirty="0"/>
              <a:t> et CO</a:t>
            </a:r>
            <a:r>
              <a:rPr lang="fr-CA" sz="1700" u="sng" baseline="-25000" dirty="0"/>
              <a:t>2  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700" dirty="0"/>
              <a:t>(Actif)</a:t>
            </a:r>
            <a:r>
              <a:rPr lang="fr-CA" sz="1700" u="sng" dirty="0"/>
              <a:t> Transport du Na et du K (3/2)  ATP requis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dirty="0">
                <a:solidFill>
                  <a:schemeClr val="tx1"/>
                </a:solidFill>
              </a:rPr>
              <a:t>Osmose</a:t>
            </a:r>
            <a:endParaRPr lang="fr-CA" dirty="0"/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égale à celle des liquides biologiques           (= pression osmotique): </a:t>
            </a:r>
            <a:r>
              <a:rPr lang="fr-CA" sz="2000" b="1" dirty="0"/>
              <a:t>Isotonique	</a:t>
            </a:r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plus faible que celle des liquides biologiques (&lt; pression osmotique): </a:t>
            </a:r>
            <a:r>
              <a:rPr lang="fr-CA" sz="2000" b="1" u="sng" dirty="0"/>
              <a:t>Hypotonique</a:t>
            </a:r>
          </a:p>
          <a:p>
            <a:pPr marL="484724" lvl="1" defTabSz="972282">
              <a:spcBef>
                <a:spcPct val="20000"/>
              </a:spcBef>
            </a:pPr>
            <a:r>
              <a:rPr lang="fr-CA" sz="2000" dirty="0"/>
              <a:t>Lorsque la concentration d’un liquide est plus grande que celle des liquides biologiques (&gt; pression osmotique) : </a:t>
            </a:r>
            <a:r>
              <a:rPr lang="fr-CA" sz="2000" b="1" u="sng" dirty="0"/>
              <a:t>Hypertonique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Membrane cellulaire</a:t>
            </a:r>
            <a:endParaRPr lang="fr-FR" sz="3600" b="1" cap="all" dirty="0"/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9286D995-1754-4807-9A9B-39CC3E3BA987}"/>
              </a:ext>
            </a:extLst>
          </p:cNvPr>
          <p:cNvSpPr/>
          <p:nvPr/>
        </p:nvSpPr>
        <p:spPr>
          <a:xfrm>
            <a:off x="6583660" y="3356992"/>
            <a:ext cx="3168352" cy="648072"/>
          </a:xfrm>
          <a:prstGeom prst="wedgeRoundRectCallout">
            <a:avLst>
              <a:gd name="adj1" fmla="val -70136"/>
              <a:gd name="adj2" fmla="val -19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IntraC</a:t>
            </a:r>
            <a:r>
              <a:rPr lang="fr-CA" dirty="0"/>
              <a:t>: Na 12 mM / K 150 mM</a:t>
            </a:r>
          </a:p>
          <a:p>
            <a:pPr algn="ctr"/>
            <a:r>
              <a:rPr lang="fr-CA" dirty="0" err="1"/>
              <a:t>ExtraC</a:t>
            </a:r>
            <a:r>
              <a:rPr lang="fr-CA" dirty="0"/>
              <a:t>: Na 140 mM / K 4 mM</a:t>
            </a:r>
          </a:p>
        </p:txBody>
      </p:sp>
    </p:spTree>
    <p:extLst>
      <p:ext uri="{BB962C8B-B14F-4D97-AF65-F5344CB8AC3E}">
        <p14:creationId xmlns:p14="http://schemas.microsoft.com/office/powerpoint/2010/main" val="254878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8877300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Ribosomes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soit dans le cytoplasme (seul ou regroupé) ou sur le RER</a:t>
            </a:r>
            <a:endParaRPr lang="fr-CA" sz="1600" dirty="0">
              <a:solidFill>
                <a:schemeClr val="tx1"/>
              </a:solidFill>
            </a:endParaRP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La richesse du cytoplasme en </a:t>
            </a:r>
            <a:r>
              <a:rPr lang="fr-CA" sz="1600" u="sng" dirty="0"/>
              <a:t>ribosomes </a:t>
            </a:r>
            <a:r>
              <a:rPr lang="fr-CA" sz="1600" dirty="0"/>
              <a:t>est responsable de la </a:t>
            </a:r>
            <a:r>
              <a:rPr lang="fr-CA" sz="1600" u="sng" dirty="0"/>
              <a:t>basophilie </a:t>
            </a:r>
            <a:r>
              <a:rPr lang="fr-CA" sz="1600" dirty="0"/>
              <a:t>de celui-ci.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Rôle de protéosynthèse (les protéines excrétées proviennent du RER)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Rôle de l’ARNm et le l’</a:t>
            </a:r>
            <a:r>
              <a:rPr lang="fr-CA" sz="1600" dirty="0" err="1"/>
              <a:t>ARNt</a:t>
            </a:r>
            <a:endParaRPr lang="fr-CA" sz="16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1800" dirty="0"/>
              <a:t> Mitochondrie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Présentes dans toutes les cellules aérobies </a:t>
            </a:r>
            <a:r>
              <a:rPr lang="fr-CA" sz="1600" u="sng" dirty="0">
                <a:solidFill>
                  <a:srgbClr val="FF3300"/>
                </a:solidFill>
              </a:rPr>
              <a:t>(SAUF les globules rouges)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C’est la centrale électrique de la cellule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En nombre variable selon l’activité de la cellule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Aucun dans le GR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3 à 4 chez la plaquette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10 à 20 chez le lymphocyte</a:t>
            </a:r>
          </a:p>
          <a:p>
            <a:pPr marL="1214644" lvl="2" indent="-24236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600" u="sng" dirty="0"/>
              <a:t>Jusqu’à 500 dans les mégacaryocytes</a:t>
            </a:r>
            <a:endParaRPr lang="fr-CA" sz="16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Constituants cytoplasmiques</a:t>
            </a:r>
            <a:endParaRPr lang="fr-FR" sz="3600" b="1" cap="all" dirty="0"/>
          </a:p>
        </p:txBody>
      </p:sp>
    </p:spTree>
    <p:extLst>
      <p:ext uri="{BB962C8B-B14F-4D97-AF65-F5344CB8AC3E}">
        <p14:creationId xmlns:p14="http://schemas.microsoft.com/office/powerpoint/2010/main" val="357508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3469-8B00-5978-FEAE-C20B8094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BBAB8-412B-11C7-A729-40D1DBF8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5D3090-33FD-6B56-8D72-7FC2C44F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928200"/>
          </a:xfrm>
        </p:spPr>
        <p:txBody>
          <a:bodyPr>
            <a:normAutofit/>
          </a:bodyPr>
          <a:lstStyle/>
          <a:p>
            <a:r>
              <a:rPr lang="fr-CA" sz="3600" dirty="0"/>
              <a:t>Décompte manuel des GB, PLT et GR</a:t>
            </a:r>
          </a:p>
          <a:p>
            <a:r>
              <a:rPr lang="fr-CA" sz="3600" dirty="0"/>
              <a:t>Hématopoïèse</a:t>
            </a:r>
          </a:p>
        </p:txBody>
      </p:sp>
    </p:spTree>
    <p:extLst>
      <p:ext uri="{BB962C8B-B14F-4D97-AF65-F5344CB8AC3E}">
        <p14:creationId xmlns:p14="http://schemas.microsoft.com/office/powerpoint/2010/main" val="198045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8877300" cy="4320480"/>
          </a:xfrm>
        </p:spPr>
        <p:txBody>
          <a:bodyPr>
            <a:normAutofit lnSpcReduction="10000"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Lysosomes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Présent dans toutes les cellules </a:t>
            </a:r>
            <a:r>
              <a:rPr lang="fr-CA" u="sng" dirty="0">
                <a:solidFill>
                  <a:srgbClr val="FF3300"/>
                </a:solidFill>
              </a:rPr>
              <a:t>(SAUF les globules rouges)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Fabriqué par l’appareil de Golgi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Fonction de digestion des substances étrangères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Fonction de digestion/récupération de produit cellulaire</a:t>
            </a:r>
            <a:r>
              <a:rPr lang="fr-CA" b="1" dirty="0"/>
              <a:t> (autophagie)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b="1" dirty="0"/>
              <a:t> </a:t>
            </a:r>
            <a:r>
              <a:rPr lang="fr-CA" dirty="0"/>
              <a:t>Cytosquelette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u="sng" dirty="0"/>
              <a:t>Il donne à la cellule sa forme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dirty="0"/>
              <a:t>Il est constitué de :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Microfilaments d’actine</a:t>
            </a:r>
            <a:r>
              <a:rPr lang="fr-CA" sz="1600" dirty="0"/>
              <a:t>  </a:t>
            </a:r>
          </a:p>
          <a:p>
            <a:pPr marL="944118" lvl="3" indent="-285750" algn="just"/>
            <a:r>
              <a:rPr lang="fr-CA" sz="1600" dirty="0"/>
              <a:t>Forme, motilité et transport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Filaments intermédiaires</a:t>
            </a:r>
          </a:p>
          <a:p>
            <a:pPr marL="944118" lvl="3" indent="-285750" algn="just"/>
            <a:r>
              <a:rPr lang="fr-CA" sz="1600" dirty="0"/>
              <a:t>Solidité de la cellule</a:t>
            </a:r>
          </a:p>
          <a:p>
            <a:pPr marL="740601" lvl="2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Microtubules (la tubuline)</a:t>
            </a:r>
          </a:p>
          <a:p>
            <a:pPr marL="944118" lvl="3" indent="-285750" algn="just"/>
            <a:r>
              <a:rPr lang="fr-CA" sz="1600" dirty="0"/>
              <a:t>Forme, motilité, transport et division cellulaire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Constituants cytoplasmiques</a:t>
            </a:r>
            <a:endParaRPr lang="fr-FR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09930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9577064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La maturité du noyau (âge) est déterminée lors des observations microscopiques par la densité et l’arrangement de la chromatine. 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Il est généralement rond et central.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Plus la cellule est « jeune »,</a:t>
            </a:r>
            <a:r>
              <a:rPr lang="fr-CA" sz="2000" u="sng" dirty="0"/>
              <a:t> plus la cellule et son noyau est grand.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Plus la cellule est « mature »,</a:t>
            </a:r>
            <a:r>
              <a:rPr lang="fr-CA" sz="2000" u="sng" dirty="0"/>
              <a:t> plus la cellule et son noyau est petit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On utilise fréquemment le « </a:t>
            </a:r>
            <a:r>
              <a:rPr lang="fr-CA" sz="2000" u="sng" dirty="0"/>
              <a:t>rapport nucléocytoplasmique</a:t>
            </a:r>
            <a:r>
              <a:rPr lang="fr-CA" sz="2000" dirty="0"/>
              <a:t> » dans l’identification des cellules en microscopie.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2000" dirty="0"/>
              <a:t>Il est déterminé ainsi :		</a:t>
            </a:r>
            <a:r>
              <a:rPr lang="fr-CA" sz="1600" u="sng" dirty="0"/>
              <a:t>               volume nucléaire                   </a:t>
            </a:r>
            <a:r>
              <a:rPr lang="fr-CA" sz="1600" u="sng" dirty="0">
                <a:solidFill>
                  <a:schemeClr val="bg1"/>
                </a:solidFill>
              </a:rPr>
              <a:t>.</a:t>
            </a:r>
            <a:r>
              <a:rPr lang="fr-CA" sz="1600" u="sng" dirty="0"/>
              <a:t> 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1600" dirty="0"/>
              <a:t>     				volume cellulaire – volume nucléaire</a:t>
            </a:r>
          </a:p>
          <a:p>
            <a:pPr marL="816376" lvl="2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fr-CA" sz="2000" dirty="0"/>
              <a:t> 	</a:t>
            </a:r>
            <a:endParaRPr lang="fr-CA" sz="18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NOYAU</a:t>
            </a:r>
            <a:endParaRPr lang="fr-FR" sz="3600" b="1" cap="all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6AD3324-14B0-4E15-8568-C14BF4E77E5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3020" y="5435795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r>
              <a:rPr lang="fr-CA" sz="1600" dirty="0"/>
              <a:t>Plus le rapport est élevé,</a:t>
            </a:r>
            <a:r>
              <a:rPr lang="fr-CA" sz="1600" u="sng" dirty="0"/>
              <a:t> plus le noyau est prédominant. </a:t>
            </a:r>
            <a:r>
              <a:rPr lang="fr-CA" sz="1600" dirty="0"/>
              <a:t>(4 : 1)</a:t>
            </a:r>
          </a:p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r>
              <a:rPr lang="fr-CA" sz="1600" dirty="0"/>
              <a:t>Plus le rapport est petit,</a:t>
            </a:r>
            <a:r>
              <a:rPr lang="fr-CA" sz="1600" u="sng" dirty="0"/>
              <a:t> plus le cytoplasme est abondant. </a:t>
            </a:r>
            <a:r>
              <a:rPr lang="fr-CA" sz="1600" dirty="0"/>
              <a:t>(1 : 1)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829CBE-4700-457F-9B85-60947CE996EA}"/>
              </a:ext>
            </a:extLst>
          </p:cNvPr>
          <p:cNvSpPr txBox="1"/>
          <p:nvPr/>
        </p:nvSpPr>
        <p:spPr>
          <a:xfrm>
            <a:off x="4944862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480DD7-FDD4-4BDF-9505-1567A8EFC0F1}"/>
              </a:ext>
            </a:extLst>
          </p:cNvPr>
          <p:cNvSpPr txBox="1"/>
          <p:nvPr/>
        </p:nvSpPr>
        <p:spPr>
          <a:xfrm>
            <a:off x="4944862" y="29163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2612F-2573-4650-8B23-A1A3F52410E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9244" y="4484091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endParaRPr lang="fr-CA" sz="1964" dirty="0"/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7FCD296C-5749-4A5A-89C9-595AD1E7EE3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83841" y="6349270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p.13 à 21, L’Italien</a:t>
            </a:r>
          </a:p>
        </p:txBody>
      </p:sp>
    </p:spTree>
    <p:extLst>
      <p:ext uri="{BB962C8B-B14F-4D97-AF65-F5344CB8AC3E}">
        <p14:creationId xmlns:p14="http://schemas.microsoft.com/office/powerpoint/2010/main" val="29099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mono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405" y="600269"/>
            <a:ext cx="3343044" cy="24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ympho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405" y="2978975"/>
            <a:ext cx="3471623" cy="250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256\LEUKO\LYBL4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4775" y="600270"/>
            <a:ext cx="5884172" cy="48859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671877" y="664559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1:1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9034" y="4650497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2:1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72129" y="3236132"/>
            <a:ext cx="1221497" cy="5869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14" dirty="0">
                <a:solidFill>
                  <a:schemeClr val="bg1"/>
                </a:solidFill>
              </a:rPr>
              <a:t>6:1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9586-8FDA-4308-8955-E1F37F0CC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844824"/>
            <a:ext cx="9577064" cy="4320480"/>
          </a:xfrm>
        </p:spPr>
        <p:txBody>
          <a:bodyPr>
            <a:normAutofit/>
          </a:bodyPr>
          <a:lstStyle/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2000" dirty="0"/>
              <a:t>La chromatine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La finesse de la chromatine </a:t>
            </a:r>
            <a:r>
              <a:rPr lang="fr-CA" sz="1600" u="sng" dirty="0"/>
              <a:t>exprime le degré d’activité de la cellule.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Plus les cellules sont jeunes, </a:t>
            </a:r>
            <a:r>
              <a:rPr lang="fr-CA" sz="1600" u="sng" dirty="0"/>
              <a:t>plus la chromatine est fine.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Plus les cellules sont matures (âgées), </a:t>
            </a:r>
            <a:r>
              <a:rPr lang="fr-CA" sz="1600" u="sng" dirty="0"/>
              <a:t>plus la chromatine est condensée en mottes</a:t>
            </a:r>
            <a:r>
              <a:rPr lang="fr-CA" sz="1600" dirty="0"/>
              <a:t>.</a:t>
            </a:r>
          </a:p>
          <a:p>
            <a:pPr marL="265113" indent="-265113" algn="just">
              <a:buFont typeface="Wingdings" panose="05000000000000000000" pitchFamily="2" charset="2"/>
              <a:buChar char="S"/>
            </a:pPr>
            <a:r>
              <a:rPr lang="fr-CA" sz="1800" dirty="0"/>
              <a:t>Nucléole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l’organite responsable de la synthèse de l’ARN.</a:t>
            </a:r>
            <a:r>
              <a:rPr lang="fr-CA" sz="1600" u="sng" dirty="0"/>
              <a:t> 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dirty="0"/>
              <a:t>Il est constitué d’ARN et </a:t>
            </a:r>
            <a:r>
              <a:rPr lang="fr-CA" sz="1600" u="sng" dirty="0"/>
              <a:t>un peu</a:t>
            </a:r>
            <a:r>
              <a:rPr lang="fr-CA" sz="1600" dirty="0"/>
              <a:t> d’ADN. Il contient également des protéines acides, des histones et des enzymes (impliqué dans la biosynthèse de l’ARN).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r>
              <a:rPr lang="fr-CA" sz="1600" u="sng" dirty="0"/>
              <a:t>Le nucléole est indispensable au déroulement de la mitose.</a:t>
            </a:r>
          </a:p>
          <a:p>
            <a:pPr marL="292608" lvl="1" indent="0" algn="just">
              <a:buNone/>
            </a:pPr>
            <a:endParaRPr lang="fr-CA" sz="1600" b="1" u="sng" dirty="0"/>
          </a:p>
          <a:p>
            <a:pPr marL="292608" lvl="1" indent="0" algn="just">
              <a:buNone/>
            </a:pPr>
            <a:r>
              <a:rPr lang="fr-CA" sz="1600" b="1" dirty="0"/>
              <a:t> N.B.: Lien entre nucléoles et tumeurs (les tumeurs ont beaucoup de nucléoles car elles se divisent continuellement)</a:t>
            </a:r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u="sng" dirty="0"/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u="sng" dirty="0"/>
          </a:p>
          <a:p>
            <a:pPr marL="557721" lvl="1" indent="-265113" algn="just">
              <a:buFont typeface="Wingdings" panose="05000000000000000000" pitchFamily="2" charset="2"/>
              <a:buChar char="S"/>
            </a:pPr>
            <a:endParaRPr lang="fr-CA" sz="16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pPr marL="265113" indent="-265113" algn="just">
              <a:buFont typeface="Wingdings" panose="05000000000000000000" pitchFamily="2" charset="2"/>
              <a:buChar char="S"/>
            </a:pPr>
            <a:endParaRPr lang="fr-CA" sz="2000" dirty="0"/>
          </a:p>
          <a:p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1A23EF-C762-46B1-B87E-D9F5E78CD6E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5513" y="28733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NOYAU</a:t>
            </a:r>
            <a:endParaRPr lang="fr-FR" sz="3600" b="1" cap="all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829CBE-4700-457F-9B85-60947CE996EA}"/>
              </a:ext>
            </a:extLst>
          </p:cNvPr>
          <p:cNvSpPr txBox="1"/>
          <p:nvPr/>
        </p:nvSpPr>
        <p:spPr>
          <a:xfrm>
            <a:off x="8599884" y="259472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22612F-2573-4650-8B23-A1A3F52410E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39244" y="4484091"/>
            <a:ext cx="7566297" cy="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1020470" lvl="2" indent="-204094">
              <a:spcBef>
                <a:spcPct val="20000"/>
              </a:spcBef>
              <a:buClr>
                <a:schemeClr val="tx2"/>
              </a:buClr>
            </a:pPr>
            <a:endParaRPr lang="fr-CA" sz="1964" dirty="0"/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7FCD296C-5749-4A5A-89C9-595AD1E7EE3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83841" y="6349270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p.13 à 21, L’Italien</a:t>
            </a:r>
          </a:p>
        </p:txBody>
      </p:sp>
    </p:spTree>
    <p:extLst>
      <p:ext uri="{BB962C8B-B14F-4D97-AF65-F5344CB8AC3E}">
        <p14:creationId xmlns:p14="http://schemas.microsoft.com/office/powerpoint/2010/main" val="36821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0316" y="1916832"/>
            <a:ext cx="10006368" cy="438322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dirty="0"/>
              <a:t>Généralité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Se définit comme la fabrication de tous les éléments figurés du sang.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Érythrocytes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Leucocytes</a:t>
            </a:r>
          </a:p>
          <a:p>
            <a:pPr lvl="2">
              <a:lnSpc>
                <a:spcPct val="90000"/>
              </a:lnSpc>
            </a:pPr>
            <a:r>
              <a:rPr lang="fr-CA" sz="1800" u="sng" dirty="0"/>
              <a:t>Plaquettes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La production normale remplace les cellules qui sont détruites ou utilisées.</a:t>
            </a:r>
          </a:p>
          <a:p>
            <a:pPr lvl="1">
              <a:lnSpc>
                <a:spcPct val="90000"/>
              </a:lnSpc>
            </a:pPr>
            <a:r>
              <a:rPr lang="fr-CA" sz="2000" dirty="0"/>
              <a:t>Sur demande (ex: infection, hémorragie), la production peut être multipliée par </a:t>
            </a:r>
            <a:r>
              <a:rPr lang="fr-CA" sz="2000" u="sng" dirty="0"/>
              <a:t>deux, trois, quatre ou plus.</a:t>
            </a:r>
          </a:p>
          <a:p>
            <a:pPr lvl="1">
              <a:lnSpc>
                <a:spcPct val="90000"/>
              </a:lnSpc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Évolution cellulaire</a:t>
            </a:r>
          </a:p>
          <a:p>
            <a:pPr marL="94805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cellules sanguines proviennent d’une même cellule souche.</a:t>
            </a:r>
          </a:p>
          <a:p>
            <a:pPr marL="948050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y a plusieurs mitoses successives qui impliquent:</a:t>
            </a:r>
          </a:p>
          <a:p>
            <a:pPr marL="1374664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différenciation</a:t>
            </a:r>
          </a:p>
          <a:p>
            <a:pPr marL="1374664" lvl="2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maturation</a:t>
            </a:r>
          </a:p>
          <a:p>
            <a:pPr lvl="1">
              <a:lnSpc>
                <a:spcPct val="90000"/>
              </a:lnSpc>
            </a:pPr>
            <a:endParaRPr lang="fr-CA" sz="2000" u="sng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0A0432-1220-48DF-8B05-05A383B9907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Hématopoïèse</a:t>
            </a:r>
            <a:r>
              <a:rPr lang="fr-CA" sz="4050" b="1" cap="all" dirty="0">
                <a:solidFill>
                  <a:srgbClr val="C00000"/>
                </a:solidFill>
              </a:rPr>
              <a:t> </a:t>
            </a:r>
            <a:r>
              <a:rPr lang="fr-CA" sz="1600" dirty="0">
                <a:solidFill>
                  <a:schemeClr val="tx1"/>
                </a:solidFill>
              </a:rPr>
              <a:t>(p.25 à 29) (S2)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012" y="1854326"/>
            <a:ext cx="9388411" cy="484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857" b="1" u="sng" dirty="0"/>
              <a:t>Différenciation</a:t>
            </a:r>
            <a:r>
              <a:rPr lang="fr-CA" sz="2857" dirty="0"/>
              <a:t>: phénomène par lequel des cellules acquièrent des propriétés différentes et irréversibles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					CSC 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			   (</a:t>
            </a:r>
            <a:r>
              <a:rPr lang="fr-CA" sz="2946" dirty="0"/>
              <a:t>pluripotente ou commune</a:t>
            </a:r>
            <a:r>
              <a:rPr lang="fr-CA" sz="3303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1607" dirty="0"/>
              <a:t>				           La vraie cellule souche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endParaRPr lang="fr-CA" sz="330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3303" dirty="0"/>
              <a:t>      CSM (myéloïde)                CSL (lymphoïde)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1607" dirty="0"/>
              <a:t>		      progéniteurs				progéniteurs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endParaRPr lang="fr-FR" sz="3303" dirty="0"/>
          </a:p>
        </p:txBody>
      </p:sp>
      <p:grpSp>
        <p:nvGrpSpPr>
          <p:cNvPr id="142344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504354" y="4313740"/>
            <a:ext cx="3278291" cy="643469"/>
            <a:chOff x="1610" y="2704"/>
            <a:chExt cx="2313" cy="454"/>
          </a:xfrm>
        </p:grpSpPr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H="1">
              <a:off x="1610" y="2704"/>
              <a:ext cx="77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>
              <a:off x="3198" y="2704"/>
              <a:ext cx="725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sp>
        <p:nvSpPr>
          <p:cNvPr id="7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1423" y="6043997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p.25, L’Italien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CFF54EA-36D3-47DC-931C-4FF57A4E798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25513" y="28733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Hématopoïèse</a:t>
            </a:r>
            <a:r>
              <a:rPr lang="fr-CA" sz="4050" b="1" cap="all" dirty="0">
                <a:solidFill>
                  <a:srgbClr val="C00000"/>
                </a:solidFill>
              </a:rPr>
              <a:t> </a:t>
            </a:r>
            <a:r>
              <a:rPr lang="fr-CA" sz="1600" dirty="0">
                <a:solidFill>
                  <a:schemeClr val="tx1"/>
                </a:solidFill>
              </a:rPr>
              <a:t>(p.25 à 29) (S2)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192" y="1988840"/>
            <a:ext cx="9320379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Rare 1 pour 100 000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Morphologie : Cellules jeunes (noyau, nucléoles, chromatine fine).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Présence confirmée dans la moelle osseuse, </a:t>
            </a:r>
            <a:r>
              <a:rPr lang="fr-CA" sz="2500" u="sng" dirty="0"/>
              <a:t>le sang de cordon</a:t>
            </a:r>
            <a:r>
              <a:rPr lang="fr-CA" sz="2500" dirty="0"/>
              <a:t> et dans la circulation sanguine (en transition seulement).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Antigènes spécifiques de surface (utile pour identification par </a:t>
            </a:r>
            <a:r>
              <a:rPr lang="fr-CA" sz="2500" dirty="0" err="1"/>
              <a:t>cytofluorométrie</a:t>
            </a:r>
            <a:r>
              <a:rPr lang="fr-CA" sz="2500" dirty="0"/>
              <a:t> de flux).</a:t>
            </a:r>
            <a:endParaRPr lang="fr-FR" sz="25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140459-5831-49EE-9D3E-CC515DE9A56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49213" y="1052736"/>
            <a:ext cx="8486775" cy="638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Cellules souches</a:t>
            </a:r>
            <a:endParaRPr lang="fr-FR" sz="3600" b="1" cap="al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75026" y="1844824"/>
            <a:ext cx="10006368" cy="4725387"/>
          </a:xfrm>
        </p:spPr>
        <p:txBody>
          <a:bodyPr/>
          <a:lstStyle/>
          <a:p>
            <a:r>
              <a:rPr lang="fr-CA" sz="2500" dirty="0"/>
              <a:t>Cellules souches (1/100 000 dans la moelle)</a:t>
            </a:r>
          </a:p>
          <a:p>
            <a:pPr lvl="1"/>
            <a:r>
              <a:rPr lang="fr-CA" sz="2321" u="sng" dirty="0"/>
              <a:t>La cellule souche commune </a:t>
            </a:r>
            <a:r>
              <a:rPr lang="fr-CA" sz="2321" dirty="0"/>
              <a:t>(CSC ou CFU-S)</a:t>
            </a:r>
          </a:p>
          <a:p>
            <a:pPr lvl="1">
              <a:buNone/>
            </a:pPr>
            <a:endParaRPr lang="fr-CA" sz="2321" dirty="0"/>
          </a:p>
          <a:p>
            <a:pPr lvl="1"/>
            <a:r>
              <a:rPr lang="fr-CA" sz="2321" dirty="0"/>
              <a:t>La cellule souche myéloïde (CSM ou CFU-GEMM)</a:t>
            </a:r>
          </a:p>
          <a:p>
            <a:pPr lvl="2">
              <a:buNone/>
            </a:pPr>
            <a:r>
              <a:rPr lang="fr-CA" sz="1875" dirty="0"/>
              <a:t>(</a:t>
            </a:r>
            <a:r>
              <a:rPr lang="fr-CA" sz="1875" dirty="0" err="1"/>
              <a:t>Progéniteur</a:t>
            </a:r>
            <a:r>
              <a:rPr lang="fr-CA" sz="1875" dirty="0"/>
              <a:t>)</a:t>
            </a:r>
          </a:p>
          <a:p>
            <a:pPr lvl="2">
              <a:buNone/>
            </a:pPr>
            <a:endParaRPr lang="fr-CA" sz="1875" dirty="0"/>
          </a:p>
          <a:p>
            <a:pPr lvl="1"/>
            <a:r>
              <a:rPr lang="fr-CA" sz="2321" dirty="0"/>
              <a:t>La cellule souche lymphoïde (CSL)</a:t>
            </a:r>
          </a:p>
          <a:p>
            <a:pPr lvl="2">
              <a:buNone/>
            </a:pPr>
            <a:r>
              <a:rPr lang="fr-CA" sz="1875" dirty="0"/>
              <a:t>(</a:t>
            </a:r>
            <a:r>
              <a:rPr lang="fr-CA" sz="1875" dirty="0" err="1"/>
              <a:t>Progéniteur</a:t>
            </a:r>
            <a:r>
              <a:rPr lang="fr-CA" sz="1875" dirty="0"/>
              <a:t>)</a:t>
            </a:r>
          </a:p>
          <a:p>
            <a:pPr lvl="2">
              <a:buNone/>
            </a:pPr>
            <a:endParaRPr lang="fr-CA" sz="1875" dirty="0"/>
          </a:p>
          <a:p>
            <a:pPr lvl="2"/>
            <a:r>
              <a:rPr lang="fr-CA" sz="2321" dirty="0">
                <a:solidFill>
                  <a:srgbClr val="FF3300"/>
                </a:solidFill>
                <a:hlinkClick r:id="rId6" action="ppaction://hlinkfile"/>
              </a:rPr>
              <a:t>Tableau 3.1 p.26</a:t>
            </a:r>
            <a:r>
              <a:rPr lang="fr-CA" sz="2321" dirty="0">
                <a:solidFill>
                  <a:srgbClr val="FF3300"/>
                </a:solidFill>
              </a:rPr>
              <a:t> </a:t>
            </a:r>
            <a:r>
              <a:rPr lang="fr-CA" sz="2143" dirty="0"/>
              <a:t>(L’Italien)</a:t>
            </a:r>
            <a:endParaRPr lang="fr-CA" sz="2321" dirty="0">
              <a:solidFill>
                <a:srgbClr val="FF3300"/>
              </a:solidFill>
            </a:endParaRPr>
          </a:p>
          <a:p>
            <a:pPr lvl="2"/>
            <a:r>
              <a:rPr lang="fr-CA" sz="2321" dirty="0">
                <a:solidFill>
                  <a:srgbClr val="FF3300"/>
                </a:solidFill>
                <a:hlinkClick r:id="rId7" action="ppaction://hlinkfile"/>
              </a:rPr>
              <a:t>Tableau 3.2 p.27</a:t>
            </a:r>
            <a:r>
              <a:rPr lang="fr-CA" sz="2321" dirty="0">
                <a:solidFill>
                  <a:srgbClr val="FF3300"/>
                </a:solidFill>
              </a:rPr>
              <a:t> </a:t>
            </a:r>
            <a:r>
              <a:rPr lang="fr-CA" sz="2143" dirty="0"/>
              <a:t>(L’Italien)</a:t>
            </a:r>
            <a:endParaRPr lang="fr-CA" sz="2321" dirty="0">
              <a:solidFill>
                <a:srgbClr val="FF3300"/>
              </a:solidFill>
            </a:endParaRPr>
          </a:p>
          <a:p>
            <a:pPr>
              <a:buNone/>
            </a:pPr>
            <a:endParaRPr lang="fr-CA" sz="2321" dirty="0">
              <a:solidFill>
                <a:srgbClr val="FF3300"/>
              </a:solidFill>
            </a:endParaRPr>
          </a:p>
          <a:p>
            <a:pPr lvl="2"/>
            <a:endParaRPr lang="fr-CA" sz="2143" dirty="0"/>
          </a:p>
          <a:p>
            <a:pPr lvl="2"/>
            <a:endParaRPr lang="fr-CA" sz="2143" dirty="0"/>
          </a:p>
        </p:txBody>
      </p:sp>
      <p:sp>
        <p:nvSpPr>
          <p:cNvPr id="1146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09537" y="3494477"/>
            <a:ext cx="486928" cy="21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Différenciation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51422" y="6452243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 err="1">
                <a:solidFill>
                  <a:srgbClr val="000000"/>
                </a:solidFill>
              </a:rPr>
              <a:t>Ref</a:t>
            </a:r>
            <a:r>
              <a:rPr lang="fr-CA" sz="1250" dirty="0">
                <a:solidFill>
                  <a:srgbClr val="000000"/>
                </a:solidFill>
              </a:rPr>
              <a:t>: p.26, L’Italien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5FE68A-9E88-4C68-B52C-C2996C7B39B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039044" y="157118"/>
            <a:ext cx="8486775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Cellules souches et progéniteur</a:t>
            </a:r>
            <a:endParaRPr lang="fr-FR" sz="3600" b="1" cap="all" dirty="0"/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6CEC9F90-F877-4094-9B14-6739D6EE651F}"/>
              </a:ext>
            </a:extLst>
          </p:cNvPr>
          <p:cNvSpPr/>
          <p:nvPr/>
        </p:nvSpPr>
        <p:spPr>
          <a:xfrm>
            <a:off x="8743900" y="2708920"/>
            <a:ext cx="288032" cy="3168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>
              <a:defRPr/>
            </a:pPr>
            <a:r>
              <a:rPr lang="fr-CA" sz="160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fr-CA" sz="2800" b="1" dirty="0">
                <a:latin typeface="+mj-lt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Tableau 3.1 p.26, L’italien</a:t>
            </a:r>
            <a:endParaRPr lang="fr-FR" sz="4732" b="1" dirty="0">
              <a:latin typeface="+mj-lt"/>
            </a:endParaRPr>
          </a:p>
        </p:txBody>
      </p:sp>
      <p:sp>
        <p:nvSpPr>
          <p:cNvPr id="167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9775" y="1490089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defRPr/>
            </a:pPr>
            <a:endParaRPr lang="fr-CA" sz="1607"/>
          </a:p>
        </p:txBody>
      </p:sp>
      <p:sp>
        <p:nvSpPr>
          <p:cNvPr id="2970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7183" y="2187417"/>
            <a:ext cx="1224575" cy="2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071">
                <a:solidFill>
                  <a:schemeClr val="bg2"/>
                </a:solidFill>
              </a:rPr>
              <a:t>(CSC)</a:t>
            </a:r>
          </a:p>
        </p:txBody>
      </p:sp>
      <p:sp>
        <p:nvSpPr>
          <p:cNvPr id="2970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7183" y="2527577"/>
            <a:ext cx="1224575" cy="2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071">
                <a:solidFill>
                  <a:schemeClr val="bg2"/>
                </a:solidFill>
              </a:rPr>
              <a:t>(CSM)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5839" y="1624736"/>
            <a:ext cx="7347452" cy="387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636217" y="2336081"/>
            <a:ext cx="900050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71" dirty="0">
                <a:solidFill>
                  <a:schemeClr val="bg1">
                    <a:lumMod val="50000"/>
                  </a:schemeClr>
                </a:solidFill>
              </a:rPr>
              <a:t>(ou CSC)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29085" y="2657528"/>
            <a:ext cx="900050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71" dirty="0">
                <a:solidFill>
                  <a:schemeClr val="bg1">
                    <a:lumMod val="50000"/>
                  </a:schemeClr>
                </a:solidFill>
              </a:rPr>
              <a:t>(ou CSM)</a:t>
            </a: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FCAC3EBA-8381-4450-B558-01DEDBC924CC}"/>
              </a:ext>
            </a:extLst>
          </p:cNvPr>
          <p:cNvSpPr/>
          <p:nvPr/>
        </p:nvSpPr>
        <p:spPr>
          <a:xfrm>
            <a:off x="1524033" y="5177656"/>
            <a:ext cx="1305413" cy="1079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ID de choix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6064" y="214490"/>
            <a:ext cx="10289835" cy="64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9129437" y="728849"/>
            <a:ext cx="771472" cy="3396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CA" sz="1607" dirty="0">
                <a:solidFill>
                  <a:srgbClr val="FF0000"/>
                </a:solidFill>
              </a:rPr>
              <a:t>  CSL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3374" y="343113"/>
            <a:ext cx="1285786" cy="1414365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07991" y="664559"/>
            <a:ext cx="1285786" cy="1414365"/>
          </a:xfrm>
          <a:prstGeom prst="rect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A0DC0C7-AEB8-4A32-904F-1F4224F9442C}"/>
              </a:ext>
            </a:extLst>
          </p:cNvPr>
          <p:cNvGrpSpPr/>
          <p:nvPr/>
        </p:nvGrpSpPr>
        <p:grpSpPr>
          <a:xfrm>
            <a:off x="3055268" y="214489"/>
            <a:ext cx="1607233" cy="586956"/>
            <a:chOff x="3384773" y="0"/>
            <a:chExt cx="1800200" cy="65742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6A91D12-05D5-4908-B115-E6C48D605CEF}"/>
                </a:ext>
              </a:extLst>
            </p:cNvPr>
            <p:cNvSpPr txBox="1"/>
            <p:nvPr/>
          </p:nvSpPr>
          <p:spPr>
            <a:xfrm>
              <a:off x="3384773" y="0"/>
              <a:ext cx="1800200" cy="65742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607" dirty="0">
                  <a:solidFill>
                    <a:srgbClr val="FF0000"/>
                  </a:solidFill>
                </a:rPr>
                <a:t>  CSM</a:t>
              </a:r>
            </a:p>
            <a:p>
              <a:endParaRPr lang="fr-CA" sz="1607" dirty="0">
                <a:solidFill>
                  <a:srgbClr val="FF0000"/>
                </a:solidFill>
              </a:endParaRPr>
            </a:p>
          </p:txBody>
        </p:sp>
        <p:sp>
          <p:nvSpPr>
            <p:cNvPr id="13" name="Flèche gauche 20">
              <a:extLst>
                <a:ext uri="{FF2B5EF4-FFF2-40B4-BE49-F238E27FC236}">
                  <a16:creationId xmlns:a16="http://schemas.microsoft.com/office/drawing/2014/main" id="{E415F76F-AA03-4B33-B179-FFF23A14F15E}"/>
                </a:ext>
              </a:extLst>
            </p:cNvPr>
            <p:cNvSpPr/>
            <p:nvPr/>
          </p:nvSpPr>
          <p:spPr bwMode="auto">
            <a:xfrm>
              <a:off x="4248869" y="144066"/>
              <a:ext cx="86409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Flèche gauche 21">
              <a:extLst>
                <a:ext uri="{FF2B5EF4-FFF2-40B4-BE49-F238E27FC236}">
                  <a16:creationId xmlns:a16="http://schemas.microsoft.com/office/drawing/2014/main" id="{344C3C6F-CF3F-405B-BCD0-E11C35564CFC}"/>
                </a:ext>
              </a:extLst>
            </p:cNvPr>
            <p:cNvSpPr/>
            <p:nvPr/>
          </p:nvSpPr>
          <p:spPr bwMode="auto">
            <a:xfrm rot="16200000">
              <a:off x="3726811" y="378092"/>
              <a:ext cx="32403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8778-90F8-883F-00FD-1C1D8149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AD031F4A-4327-5FCB-D711-2CDC5466B10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Hématologie de L’Italien, Lord </a:t>
            </a:r>
            <a:r>
              <a:rPr lang="fr-CA" dirty="0" err="1"/>
              <a:t>Dubé</a:t>
            </a:r>
            <a:endParaRPr lang="fr-CA" dirty="0"/>
          </a:p>
          <a:p>
            <a:pPr lvl="1"/>
            <a:r>
              <a:rPr lang="fr-CA" sz="2000" dirty="0"/>
              <a:t>Chapitre 3, L’hématopoïèse (Pages 25 à 30, 34 à 37)</a:t>
            </a:r>
          </a:p>
          <a:p>
            <a:pPr lvl="1"/>
            <a:r>
              <a:rPr lang="fr-CA" sz="2000" dirty="0"/>
              <a:t>Chapitre 10, L’hémogramme (Relire pages 168 à 172, page 185 à 188)</a:t>
            </a:r>
          </a:p>
          <a:p>
            <a:pPr lvl="1"/>
            <a:endParaRPr lang="fr-CA" sz="2000" dirty="0"/>
          </a:p>
          <a:p>
            <a:pPr lvl="1"/>
            <a:endParaRPr lang="fr-CA" sz="2000" dirty="0"/>
          </a:p>
          <a:p>
            <a:r>
              <a:rPr lang="fr-CA" dirty="0"/>
              <a:t>Lecture fortement suggérée</a:t>
            </a:r>
          </a:p>
          <a:p>
            <a:pPr lvl="1"/>
            <a:r>
              <a:rPr lang="fr-CA" sz="2000" dirty="0"/>
              <a:t>Chapitre 2, Notions fondamentales de biologie cellulaire (Pages 13 à 21)</a:t>
            </a:r>
          </a:p>
          <a:p>
            <a:pPr lvl="1"/>
            <a:endParaRPr lang="fr-CA" sz="2000" dirty="0"/>
          </a:p>
          <a:p>
            <a:pPr lvl="1"/>
            <a:endParaRPr lang="fr-CA" sz="1600" dirty="0">
              <a:solidFill>
                <a:srgbClr val="FF0000"/>
              </a:solidFill>
            </a:endParaRPr>
          </a:p>
          <a:p>
            <a:pPr lvl="1"/>
            <a:endParaRPr lang="fr-CA" sz="1607" dirty="0">
              <a:solidFill>
                <a:srgbClr val="FF0000"/>
              </a:solidFill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213FC90-BFE9-2EBD-157E-C66CB429BD2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14671" y="548680"/>
            <a:ext cx="9256600" cy="1071503"/>
          </a:xfrm>
          <a:noFill/>
          <a:ln/>
        </p:spPr>
        <p:txBody>
          <a:bodyPr vert="horz" lIns="97065" tIns="48532" rIns="97065" bIns="48532" rtlCol="0" anchor="b">
            <a:normAutofit/>
          </a:bodyPr>
          <a:lstStyle/>
          <a:p>
            <a:pPr>
              <a:defRPr/>
            </a:pPr>
            <a:r>
              <a:rPr lang="fr-CA" sz="3600" b="1" cap="all" dirty="0"/>
              <a:t>Lectures obligatoires</a:t>
            </a:r>
            <a:endParaRPr lang="fr-FR" sz="3600" b="1" cap="all" dirty="0"/>
          </a:p>
        </p:txBody>
      </p:sp>
    </p:spTree>
    <p:extLst>
      <p:ext uri="{BB962C8B-B14F-4D97-AF65-F5344CB8AC3E}">
        <p14:creationId xmlns:p14="http://schemas.microsoft.com/office/powerpoint/2010/main" val="79401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6064" y="214490"/>
            <a:ext cx="10289835" cy="6429021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sp>
        <p:nvSpPr>
          <p:cNvPr id="5" name="Ellipse 4"/>
          <p:cNvSpPr/>
          <p:nvPr>
            <p:custDataLst>
              <p:tags r:id="rId2"/>
            </p:custDataLst>
          </p:nvPr>
        </p:nvSpPr>
        <p:spPr bwMode="auto">
          <a:xfrm>
            <a:off x="551310" y="2663635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Ellipse 5"/>
          <p:cNvSpPr/>
          <p:nvPr>
            <p:custDataLst>
              <p:tags r:id="rId3"/>
            </p:custDataLst>
          </p:nvPr>
        </p:nvSpPr>
        <p:spPr bwMode="auto">
          <a:xfrm>
            <a:off x="2464723" y="3811682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Ellipse 6"/>
          <p:cNvSpPr/>
          <p:nvPr>
            <p:custDataLst>
              <p:tags r:id="rId4"/>
            </p:custDataLst>
          </p:nvPr>
        </p:nvSpPr>
        <p:spPr bwMode="auto">
          <a:xfrm>
            <a:off x="3740331" y="3747902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Ellipse 9"/>
          <p:cNvSpPr/>
          <p:nvPr>
            <p:custDataLst>
              <p:tags r:id="rId5"/>
            </p:custDataLst>
          </p:nvPr>
        </p:nvSpPr>
        <p:spPr bwMode="auto">
          <a:xfrm>
            <a:off x="7184473" y="2536074"/>
            <a:ext cx="1275608" cy="121182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Ellipse 10"/>
          <p:cNvSpPr/>
          <p:nvPr>
            <p:custDataLst>
              <p:tags r:id="rId6"/>
            </p:custDataLst>
          </p:nvPr>
        </p:nvSpPr>
        <p:spPr bwMode="auto">
          <a:xfrm>
            <a:off x="8778983" y="941564"/>
            <a:ext cx="1339389" cy="1211828"/>
          </a:xfrm>
          <a:prstGeom prst="ellipse">
            <a:avLst/>
          </a:prstGeom>
          <a:noFill/>
          <a:ln w="31750" cap="flat" cmpd="sng" algn="ctr">
            <a:solidFill>
              <a:schemeClr val="accent2">
                <a:lumMod val="50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28984" y="2336082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0531" y="3557579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36368" y="2721818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93575" y="2721818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79160" y="3493290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15072" y="2271793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322305" y="664560"/>
            <a:ext cx="321447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b="1" dirty="0">
                <a:solidFill>
                  <a:sysClr val="windowText" lastClr="000000"/>
                </a:solidFill>
              </a:rPr>
              <a:t>5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021953" y="214490"/>
            <a:ext cx="1607233" cy="586956"/>
            <a:chOff x="3384773" y="0"/>
            <a:chExt cx="1800200" cy="657427"/>
          </a:xfrm>
        </p:grpSpPr>
        <p:sp>
          <p:nvSpPr>
            <p:cNvPr id="20" name="ZoneTexte 19"/>
            <p:cNvSpPr txBox="1"/>
            <p:nvPr/>
          </p:nvSpPr>
          <p:spPr>
            <a:xfrm>
              <a:off x="3384773" y="0"/>
              <a:ext cx="1800200" cy="65742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1607" dirty="0">
                  <a:solidFill>
                    <a:srgbClr val="FF0000"/>
                  </a:solidFill>
                </a:rPr>
                <a:t>  CSM</a:t>
              </a:r>
            </a:p>
            <a:p>
              <a:endParaRPr lang="fr-CA" sz="1607" dirty="0">
                <a:solidFill>
                  <a:srgbClr val="FF0000"/>
                </a:solidFill>
              </a:endParaRPr>
            </a:p>
          </p:txBody>
        </p:sp>
        <p:sp>
          <p:nvSpPr>
            <p:cNvPr id="21" name="Flèche gauche 20"/>
            <p:cNvSpPr/>
            <p:nvPr/>
          </p:nvSpPr>
          <p:spPr bwMode="auto">
            <a:xfrm>
              <a:off x="4248869" y="144066"/>
              <a:ext cx="86409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Flèche gauche 21"/>
            <p:cNvSpPr/>
            <p:nvPr/>
          </p:nvSpPr>
          <p:spPr bwMode="auto">
            <a:xfrm rot="16200000">
              <a:off x="3726811" y="378092"/>
              <a:ext cx="324036" cy="144016"/>
            </a:xfrm>
            <a:prstGeom prst="leftArrow">
              <a:avLst/>
            </a:prstGeom>
            <a:solidFill>
              <a:srgbClr val="FF3300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065" tIns="48532" rIns="97065" bIns="4853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72282" fontAlgn="base">
                <a:spcBef>
                  <a:spcPct val="0"/>
                </a:spcBef>
                <a:spcAft>
                  <a:spcPct val="0"/>
                </a:spcAft>
              </a:pPr>
              <a:endParaRPr lang="fr-CA" sz="3839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130" y="3236132"/>
            <a:ext cx="900050" cy="6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4922" y="3236132"/>
            <a:ext cx="900050" cy="6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>
            <p:custDataLst>
              <p:tags r:id="rId7"/>
            </p:custDataLst>
          </p:nvPr>
        </p:nvSpPr>
        <p:spPr bwMode="auto">
          <a:xfrm>
            <a:off x="5972645" y="2914685"/>
            <a:ext cx="1292402" cy="1221497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Ellipse 7"/>
          <p:cNvSpPr/>
          <p:nvPr>
            <p:custDataLst>
              <p:tags r:id="rId8"/>
            </p:custDataLst>
          </p:nvPr>
        </p:nvSpPr>
        <p:spPr bwMode="auto">
          <a:xfrm>
            <a:off x="4886343" y="2914686"/>
            <a:ext cx="1277644" cy="1215899"/>
          </a:xfrm>
          <a:prstGeom prst="ellipse">
            <a:avLst/>
          </a:prstGeom>
          <a:noFill/>
          <a:ln w="317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065" tIns="48532" rIns="97065" bIns="48532" numCol="1" rtlCol="0" anchor="ctr" anchorCtr="0" compatLnSpc="1">
            <a:prstTxWarp prst="textNoShape">
              <a:avLst/>
            </a:prstTxWarp>
          </a:bodyPr>
          <a:lstStyle/>
          <a:p>
            <a:pPr algn="ctr" defTabSz="972282" fontAlgn="base">
              <a:spcBef>
                <a:spcPct val="0"/>
              </a:spcBef>
              <a:spcAft>
                <a:spcPct val="0"/>
              </a:spcAft>
            </a:pPr>
            <a:endParaRPr lang="fr-CA" sz="3839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9379" y="686462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defRPr/>
            </a:pPr>
            <a:endParaRPr lang="fr-CA" sz="1607"/>
          </a:p>
        </p:txBody>
      </p:sp>
      <p:pic>
        <p:nvPicPr>
          <p:cNvPr id="33795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34" y="214489"/>
            <a:ext cx="10289835" cy="646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096" y="1643161"/>
            <a:ext cx="9932667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3 Mécanismes : différenciation, </a:t>
            </a:r>
            <a:r>
              <a:rPr lang="fr-CA" sz="2589" b="1" dirty="0">
                <a:solidFill>
                  <a:srgbClr val="FF3300"/>
                </a:solidFill>
              </a:rPr>
              <a:t>maturation</a:t>
            </a:r>
            <a:r>
              <a:rPr lang="fr-CA" sz="2589" dirty="0"/>
              <a:t> et amplification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Les lignées ont différents stades de maturation.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Cellules jeunes                       		Cellules matures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(Dans le sang de personnes normales on retrouve que des cellules matures)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Lors de la maturation on observe: 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				</a:t>
            </a:r>
            <a:r>
              <a:rPr lang="fr-CA" sz="2589" dirty="0">
                <a:cs typeface="Arial" charset="0"/>
              </a:rPr>
              <a:t>↓ </a:t>
            </a:r>
            <a:r>
              <a:rPr lang="fr-CA" sz="2589" u="sng" dirty="0">
                <a:cs typeface="Arial" charset="0"/>
              </a:rPr>
              <a:t>taille noyau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↓ </a:t>
            </a:r>
            <a:r>
              <a:rPr lang="fr-CA" sz="2589" u="sng" dirty="0">
                <a:cs typeface="Arial" charset="0"/>
              </a:rPr>
              <a:t>taille de la cellule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perte des nucléoles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chromatine en motte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>
                <a:cs typeface="Arial" charset="0"/>
              </a:rPr>
              <a:t>				</a:t>
            </a:r>
            <a:r>
              <a:rPr lang="fr-CA" sz="2589" u="sng" dirty="0">
                <a:cs typeface="Arial" charset="0"/>
              </a:rPr>
              <a:t>apparition des granulations spécifiques</a:t>
            </a:r>
          </a:p>
          <a:p>
            <a:pPr marL="364252" indent="-364252" defTabSz="97228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89" u="sng" dirty="0">
              <a:cs typeface="Arial" charset="0"/>
            </a:endParaRPr>
          </a:p>
        </p:txBody>
      </p:sp>
      <p:sp>
        <p:nvSpPr>
          <p:cNvPr id="14745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893374" y="2786107"/>
            <a:ext cx="141449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5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83841" y="6390733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p.25 à 29, L’Italien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80FB0E-F7D7-4F12-8789-055EFE323A4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27041" y="93418"/>
            <a:ext cx="848677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Hématopoïèse</a:t>
            </a:r>
            <a:r>
              <a:rPr lang="fr-CA" sz="4050" b="1" cap="all" dirty="0">
                <a:solidFill>
                  <a:srgbClr val="C00000"/>
                </a:solidFill>
              </a:rPr>
              <a:t> </a:t>
            </a:r>
            <a:r>
              <a:rPr lang="fr-CA" sz="1600" dirty="0">
                <a:solidFill>
                  <a:schemeClr val="tx1"/>
                </a:solidFill>
              </a:rPr>
              <a:t>(p.25 à 29) </a:t>
            </a:r>
            <a:r>
              <a:rPr lang="fr-CA" sz="1600" b="1" cap="all" dirty="0">
                <a:solidFill>
                  <a:srgbClr val="C00000"/>
                </a:solidFill>
              </a:rPr>
              <a:t> </a:t>
            </a:r>
            <a:endParaRPr lang="fr-FR" sz="16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097" y="1575129"/>
            <a:ext cx="10082904" cy="40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857" dirty="0"/>
              <a:t>3 Mécanismes : différenciation, maturation et </a:t>
            </a:r>
            <a:r>
              <a:rPr lang="fr-CA" sz="2857" b="1" dirty="0">
                <a:solidFill>
                  <a:srgbClr val="FF3300"/>
                </a:solidFill>
              </a:rPr>
              <a:t>amplification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b="1" dirty="0"/>
              <a:t>					Cellule souche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857" b="1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b="1" dirty="0"/>
              <a:t>				Cellule fille                 Cellule fille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Mitose: les 2 cellules filles, même bagage génétique que la cellule mère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Amplification et maturation: 2 phénomènes qui se produisent </a:t>
            </a:r>
            <a:r>
              <a:rPr lang="fr-CA" sz="2857" u="sng" dirty="0"/>
              <a:t>souvent</a:t>
            </a:r>
            <a:r>
              <a:rPr lang="fr-CA" sz="2857" dirty="0"/>
              <a:t> en même temps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857" dirty="0"/>
              <a:t>Donc les 2 cellules filles seront plus matures que la cellule souche.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FR" sz="2857" b="1" dirty="0"/>
          </a:p>
        </p:txBody>
      </p:sp>
      <p:sp>
        <p:nvSpPr>
          <p:cNvPr id="148483" name="Line 10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089006" y="2459545"/>
            <a:ext cx="836226" cy="385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148484" name="Line 10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74526" y="2459545"/>
            <a:ext cx="1028983" cy="321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 sz="1607"/>
          </a:p>
        </p:txBody>
      </p:sp>
      <p:sp>
        <p:nvSpPr>
          <p:cNvPr id="148485" name="Rectangle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3074" y="859367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1607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Hématopoïèse</a:t>
            </a:r>
            <a:r>
              <a:rPr lang="fr-CA" sz="42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sz="214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sz="151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(S2)</a:t>
            </a:r>
            <a:endParaRPr lang="fr-FR" sz="151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72345" y="6380946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p.25 à 29, L’Italien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72787B-D896-43DA-9A21-F7E7C321AD6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900111" y="661668"/>
            <a:ext cx="8486775" cy="1449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NOYAU</a:t>
            </a:r>
            <a:endParaRPr lang="fr-FR" sz="3600" b="1" cap="al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54" name="Group 107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71797" y="2727415"/>
            <a:ext cx="1972927" cy="272128"/>
            <a:chOff x="1152" y="1584"/>
            <a:chExt cx="1392" cy="192"/>
          </a:xfrm>
        </p:grpSpPr>
        <p:sp>
          <p:nvSpPr>
            <p:cNvPr id="149519" name="Line 1039"/>
            <p:cNvSpPr>
              <a:spLocks noChangeShapeType="1"/>
            </p:cNvSpPr>
            <p:nvPr/>
          </p:nvSpPr>
          <p:spPr bwMode="auto">
            <a:xfrm flipH="1">
              <a:off x="1152" y="158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21" name="Line 1041"/>
            <p:cNvSpPr>
              <a:spLocks noChangeShapeType="1"/>
            </p:cNvSpPr>
            <p:nvPr/>
          </p:nvSpPr>
          <p:spPr bwMode="auto">
            <a:xfrm>
              <a:off x="1824" y="1584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0" name="Group 105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28984" y="4200472"/>
            <a:ext cx="680320" cy="204096"/>
            <a:chOff x="720" y="2688"/>
            <a:chExt cx="480" cy="144"/>
          </a:xfrm>
        </p:grpSpPr>
        <p:sp>
          <p:nvSpPr>
            <p:cNvPr id="149528" name="Line 1048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29" name="Line 1049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1" name="Group 105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79110" y="4200472"/>
            <a:ext cx="680320" cy="204096"/>
            <a:chOff x="720" y="2688"/>
            <a:chExt cx="480" cy="144"/>
          </a:xfrm>
        </p:grpSpPr>
        <p:sp>
          <p:nvSpPr>
            <p:cNvPr id="149532" name="Line 1052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3" name="Line 1053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4" name="Group 105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36368" y="4200472"/>
            <a:ext cx="680320" cy="204096"/>
            <a:chOff x="720" y="2688"/>
            <a:chExt cx="480" cy="144"/>
          </a:xfrm>
        </p:grpSpPr>
        <p:sp>
          <p:nvSpPr>
            <p:cNvPr id="149535" name="Line 1055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6" name="Line 1056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grpSp>
        <p:nvGrpSpPr>
          <p:cNvPr id="149537" name="Group 105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586494" y="4200472"/>
            <a:ext cx="680320" cy="204096"/>
            <a:chOff x="720" y="2688"/>
            <a:chExt cx="480" cy="144"/>
          </a:xfrm>
        </p:grpSpPr>
        <p:sp>
          <p:nvSpPr>
            <p:cNvPr id="149538" name="Line 1058"/>
            <p:cNvSpPr>
              <a:spLocks noChangeShapeType="1"/>
            </p:cNvSpPr>
            <p:nvPr/>
          </p:nvSpPr>
          <p:spPr bwMode="auto">
            <a:xfrm flipH="1">
              <a:off x="72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39" name="Line 1059"/>
            <p:cNvSpPr>
              <a:spLocks noChangeShapeType="1"/>
            </p:cNvSpPr>
            <p:nvPr/>
          </p:nvSpPr>
          <p:spPr bwMode="auto">
            <a:xfrm>
              <a:off x="960" y="26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</p:grpSp>
      <p:sp>
        <p:nvSpPr>
          <p:cNvPr id="149518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096" y="1303001"/>
            <a:ext cx="9953970" cy="46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2589" dirty="0"/>
              <a:t>                   	 Proérythroblaste </a:t>
            </a:r>
            <a:r>
              <a:rPr lang="fr-CA" sz="2143" dirty="0"/>
              <a:t>(précurseur spécifique)</a:t>
            </a:r>
            <a:r>
              <a:rPr lang="fr-CA" sz="2589" dirty="0"/>
              <a:t>                            </a:t>
            </a:r>
            <a:r>
              <a:rPr lang="fr-CA" sz="2143" dirty="0"/>
              <a:t>(1)</a:t>
            </a:r>
            <a:r>
              <a:rPr lang="fr-CA" sz="2589" dirty="0"/>
              <a:t> 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89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           </a:t>
            </a:r>
            <a:r>
              <a:rPr lang="fr-CA" sz="2232" dirty="0"/>
              <a:t>Érythroblaste basophile 1       	  Érythroblaste basophile 1                </a:t>
            </a:r>
            <a:r>
              <a:rPr lang="fr-CA" sz="2143" dirty="0"/>
              <a:t>(2)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     Basophile 2               	  Basophile 2                Basophile 2            	  Basophile 2                 </a:t>
            </a:r>
            <a:r>
              <a:rPr lang="fr-CA" sz="2143" dirty="0"/>
              <a:t>(4)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428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polychromatophile       </a:t>
            </a:r>
            <a:r>
              <a:rPr lang="fr-CA" sz="1875" dirty="0" err="1"/>
              <a:t>polychromatophile</a:t>
            </a:r>
            <a:r>
              <a:rPr lang="fr-CA" sz="1875" dirty="0"/>
              <a:t>       </a:t>
            </a:r>
            <a:r>
              <a:rPr lang="fr-CA" sz="1875" dirty="0" err="1"/>
              <a:t>polychromatophile</a:t>
            </a:r>
            <a:r>
              <a:rPr lang="fr-CA" sz="1875" dirty="0"/>
              <a:t>        </a:t>
            </a:r>
            <a:r>
              <a:rPr lang="fr-CA" sz="1875" dirty="0" err="1"/>
              <a:t>polychromatophile</a:t>
            </a:r>
            <a:r>
              <a:rPr lang="fr-CA" sz="1875" dirty="0"/>
              <a:t>        </a:t>
            </a:r>
            <a:r>
              <a:rPr lang="fr-CA" sz="2143" dirty="0"/>
              <a:t>(8)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875" dirty="0"/>
              <a:t> polychromatophile       </a:t>
            </a:r>
            <a:r>
              <a:rPr lang="fr-CA" sz="1875" dirty="0" err="1"/>
              <a:t>polychromatophile</a:t>
            </a:r>
            <a:r>
              <a:rPr lang="fr-CA" sz="1875" dirty="0"/>
              <a:t>       </a:t>
            </a:r>
            <a:r>
              <a:rPr lang="fr-CA" sz="1875" dirty="0" err="1"/>
              <a:t>polychromatophile</a:t>
            </a:r>
            <a:r>
              <a:rPr lang="fr-CA" sz="1875" dirty="0"/>
              <a:t>        </a:t>
            </a:r>
            <a:r>
              <a:rPr lang="fr-CA" sz="1875" dirty="0" err="1"/>
              <a:t>polychromatophile</a:t>
            </a:r>
            <a:r>
              <a:rPr lang="fr-CA" sz="1875" dirty="0"/>
              <a:t>          </a:t>
            </a:r>
            <a:r>
              <a:rPr lang="fr-CA" sz="1875" dirty="0">
                <a:solidFill>
                  <a:schemeClr val="bg1"/>
                </a:solidFill>
              </a:rPr>
              <a:t>.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428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696" dirty="0"/>
              <a:t>  acidophile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 </a:t>
            </a:r>
            <a:r>
              <a:rPr lang="fr-CA" sz="2143" dirty="0"/>
              <a:t>(16)</a:t>
            </a:r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696" dirty="0"/>
              <a:t>  acidophile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r>
              <a:rPr lang="fr-CA" sz="1696" dirty="0"/>
              <a:t>    </a:t>
            </a:r>
            <a:r>
              <a:rPr lang="fr-CA" sz="1696" dirty="0" err="1"/>
              <a:t>acidophile</a:t>
            </a:r>
            <a:endParaRPr lang="fr-CA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CA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1428" dirty="0"/>
              <a:t>  Réticulocyte     </a:t>
            </a:r>
            <a:r>
              <a:rPr lang="fr-CA" sz="1428" dirty="0" err="1"/>
              <a:t>Réticulocyte</a:t>
            </a:r>
            <a:r>
              <a:rPr lang="fr-CA" sz="1428" dirty="0"/>
              <a:t> 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607" dirty="0"/>
              <a:t>      </a:t>
            </a:r>
            <a:r>
              <a:rPr lang="fr-CA" sz="2143" dirty="0"/>
              <a:t>(16)</a:t>
            </a:r>
          </a:p>
          <a:p>
            <a:pPr marL="364252" indent="-364252" defTabSz="972282" eaLnBrk="0" hangingPunct="0"/>
            <a:r>
              <a:rPr lang="fr-CA" sz="1428" dirty="0"/>
              <a:t>  Réticulocyte     </a:t>
            </a:r>
            <a:r>
              <a:rPr lang="fr-CA" sz="1428" dirty="0" err="1"/>
              <a:t>Réticulocyte</a:t>
            </a:r>
            <a:r>
              <a:rPr lang="fr-CA" sz="1428" dirty="0"/>
              <a:t> 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428" dirty="0"/>
              <a:t>    </a:t>
            </a:r>
            <a:r>
              <a:rPr lang="fr-CA" sz="1428" dirty="0" err="1"/>
              <a:t>Réticulocyte</a:t>
            </a:r>
            <a:r>
              <a:rPr lang="fr-CA" sz="1607" dirty="0"/>
              <a:t> </a:t>
            </a:r>
            <a:endParaRPr lang="fr-FR" sz="1696" dirty="0"/>
          </a:p>
          <a:p>
            <a:pPr marL="364252" indent="-364252" defTabSz="972282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endParaRPr lang="fr-FR" sz="1250" dirty="0"/>
          </a:p>
        </p:txBody>
      </p:sp>
      <p:grpSp>
        <p:nvGrpSpPr>
          <p:cNvPr id="57" name="Groupe 56"/>
          <p:cNvGrpSpPr/>
          <p:nvPr/>
        </p:nvGrpSpPr>
        <p:grpSpPr>
          <a:xfrm>
            <a:off x="751012" y="1736725"/>
            <a:ext cx="7687612" cy="3529136"/>
            <a:chOff x="966861" y="1676400"/>
            <a:chExt cx="8610600" cy="3952850"/>
          </a:xfrm>
        </p:grpSpPr>
        <p:sp>
          <p:nvSpPr>
            <p:cNvPr id="149540" name="Line 106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9668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1" name="Line 106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3384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2" name="Line 106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5576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3" name="Line 106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7768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4" name="Line 106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960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5" name="Line 106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05718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6" name="Line 106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27638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sp>
          <p:nvSpPr>
            <p:cNvPr id="149547" name="Line 106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577461" y="5400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 sz="1607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1224533" y="1676400"/>
              <a:ext cx="8009656" cy="2080642"/>
              <a:chOff x="1224533" y="1676400"/>
              <a:chExt cx="8009656" cy="2080642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1224533" y="1676400"/>
                <a:ext cx="7746436" cy="2080642"/>
                <a:chOff x="1224533" y="1676400"/>
                <a:chExt cx="7746436" cy="2080642"/>
              </a:xfrm>
            </p:grpSpPr>
            <p:grpSp>
              <p:nvGrpSpPr>
                <p:cNvPr id="54" name="Groupe 53"/>
                <p:cNvGrpSpPr/>
                <p:nvPr/>
              </p:nvGrpSpPr>
              <p:grpSpPr>
                <a:xfrm>
                  <a:off x="3733800" y="1676400"/>
                  <a:ext cx="3429000" cy="304800"/>
                  <a:chOff x="3733800" y="1676400"/>
                  <a:chExt cx="3429000" cy="304800"/>
                </a:xfrm>
              </p:grpSpPr>
              <p:sp>
                <p:nvSpPr>
                  <p:cNvPr id="149549" name="Line 1069"/>
                  <p:cNvSpPr>
                    <a:spLocks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 flipH="1">
                    <a:off x="3733800" y="1676400"/>
                    <a:ext cx="1600200" cy="304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0" name="Line 1070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5334000" y="1676400"/>
                    <a:ext cx="1828800" cy="3048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3" name="Group 1073"/>
                <p:cNvGrpSpPr>
                  <a:grpSpLocks/>
                </p:cNvGrpSpPr>
                <p:nvPr>
                  <p:custDataLst>
                    <p:tags r:id="rId18"/>
                  </p:custDataLst>
                </p:nvPr>
              </p:nvGrpSpPr>
              <p:grpSpPr bwMode="auto">
                <a:xfrm>
                  <a:off x="6761169" y="2814632"/>
                  <a:ext cx="2209800" cy="304800"/>
                  <a:chOff x="4224" y="1584"/>
                  <a:chExt cx="1392" cy="192"/>
                </a:xfrm>
              </p:grpSpPr>
              <p:sp>
                <p:nvSpPr>
                  <p:cNvPr id="149551" name="Line 10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1584"/>
                    <a:ext cx="672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2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1584"/>
                    <a:ext cx="72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7" name="Group 1077"/>
                <p:cNvGrpSpPr>
                  <a:grpSpLocks/>
                </p:cNvGrpSpPr>
                <p:nvPr>
                  <p:custDataLst>
                    <p:tags r:id="rId19"/>
                  </p:custDataLst>
                </p:nvPr>
              </p:nvGrpSpPr>
              <p:grpSpPr bwMode="auto">
                <a:xfrm>
                  <a:off x="1224533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55" name="Line 10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56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58" name="Group 1078"/>
                <p:cNvGrpSpPr>
                  <a:grpSpLocks/>
                </p:cNvGrpSpPr>
                <p:nvPr>
                  <p:custDataLst>
                    <p:tags r:id="rId20"/>
                  </p:custDataLst>
                </p:nvPr>
              </p:nvGrpSpPr>
              <p:grpSpPr bwMode="auto">
                <a:xfrm>
                  <a:off x="3888829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59" name="Line 10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60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  <p:grpSp>
              <p:nvGrpSpPr>
                <p:cNvPr id="149561" name="Group 1081"/>
                <p:cNvGrpSpPr>
                  <a:grpSpLocks/>
                </p:cNvGrpSpPr>
                <p:nvPr>
                  <p:custDataLst>
                    <p:tags r:id="rId21"/>
                  </p:custDataLst>
                </p:nvPr>
              </p:nvGrpSpPr>
              <p:grpSpPr bwMode="auto">
                <a:xfrm>
                  <a:off x="6481117" y="3528442"/>
                  <a:ext cx="304800" cy="228600"/>
                  <a:chOff x="768" y="2064"/>
                  <a:chExt cx="192" cy="144"/>
                </a:xfrm>
              </p:grpSpPr>
              <p:sp>
                <p:nvSpPr>
                  <p:cNvPr id="149562" name="Line 10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  <p:sp>
                <p:nvSpPr>
                  <p:cNvPr id="149563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2064"/>
                    <a:ext cx="96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CA" sz="1607"/>
                  </a:p>
                </p:txBody>
              </p:sp>
            </p:grpSp>
          </p:grpSp>
          <p:grpSp>
            <p:nvGrpSpPr>
              <p:cNvPr id="149564" name="Group 1084"/>
              <p:cNvGrpSpPr>
                <a:grpSpLocks/>
              </p:cNvGrpSpPr>
              <p:nvPr>
                <p:custDataLst>
                  <p:tags r:id="rId17"/>
                </p:custDataLst>
              </p:nvPr>
            </p:nvGrpSpPr>
            <p:grpSpPr bwMode="auto">
              <a:xfrm>
                <a:off x="8929389" y="3528442"/>
                <a:ext cx="304800" cy="228600"/>
                <a:chOff x="768" y="2064"/>
                <a:chExt cx="192" cy="144"/>
              </a:xfrm>
            </p:grpSpPr>
            <p:sp>
              <p:nvSpPr>
                <p:cNvPr id="149565" name="Line 1085"/>
                <p:cNvSpPr>
                  <a:spLocks noChangeShapeType="1"/>
                </p:cNvSpPr>
                <p:nvPr/>
              </p:nvSpPr>
              <p:spPr bwMode="auto">
                <a:xfrm flipH="1">
                  <a:off x="768" y="206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A" sz="1607"/>
                </a:p>
              </p:txBody>
            </p:sp>
            <p:sp>
              <p:nvSpPr>
                <p:cNvPr id="149566" name="Line 1086"/>
                <p:cNvSpPr>
                  <a:spLocks noChangeShapeType="1"/>
                </p:cNvSpPr>
                <p:nvPr/>
              </p:nvSpPr>
              <p:spPr bwMode="auto">
                <a:xfrm>
                  <a:off x="864" y="206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A" sz="1607"/>
                </a:p>
              </p:txBody>
            </p:sp>
          </p:grpSp>
        </p:grpSp>
      </p:grpSp>
      <p:sp>
        <p:nvSpPr>
          <p:cNvPr id="44" name="ZoneTexte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31932" y="6380946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p.25 à 29, L’Italien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254B25-ABF4-4EC1-B53A-F88A6E52008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927041" y="93419"/>
            <a:ext cx="8486775" cy="1063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Hématopoïèse </a:t>
            </a:r>
            <a:r>
              <a:rPr lang="fr-CA" sz="1600" dirty="0">
                <a:solidFill>
                  <a:schemeClr val="tx1"/>
                </a:solidFill>
              </a:rPr>
              <a:t> </a:t>
            </a:r>
            <a:r>
              <a:rPr lang="fr-CA" sz="3200" dirty="0">
                <a:solidFill>
                  <a:schemeClr val="tx1"/>
                </a:solidFill>
              </a:rPr>
              <a:t>(Amplification et Maturation) </a:t>
            </a:r>
            <a:r>
              <a:rPr lang="fr-CA" sz="3200" b="1" cap="all" dirty="0">
                <a:solidFill>
                  <a:srgbClr val="C00000"/>
                </a:solidFill>
              </a:rPr>
              <a:t> </a:t>
            </a:r>
            <a:endParaRPr lang="fr-FR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23020" y="1844824"/>
            <a:ext cx="5119405" cy="3513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143" dirty="0"/>
              <a:t>Lignée érythrocytaire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Proérythroblaste 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basophile I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  <a:r>
              <a:rPr lang="fr-CA" sz="1964" dirty="0"/>
              <a:t> 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basophile II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</a:t>
            </a:r>
            <a:r>
              <a:rPr lang="fr-CA" sz="1964" dirty="0" err="1"/>
              <a:t>polychromatophile</a:t>
            </a:r>
            <a:r>
              <a:rPr lang="fr-CA" sz="1964" dirty="0"/>
              <a:t> (I)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Érythroblaste acidophile (poly II) ou (</a:t>
            </a:r>
            <a:r>
              <a:rPr lang="fr-CA" sz="1964" dirty="0" err="1"/>
              <a:t>octochrome</a:t>
            </a:r>
            <a:r>
              <a:rPr lang="fr-CA" sz="1964" dirty="0"/>
              <a:t>) ou (</a:t>
            </a:r>
            <a:r>
              <a:rPr lang="fr-CA" sz="1964" dirty="0" err="1"/>
              <a:t>normoblaste</a:t>
            </a:r>
            <a:r>
              <a:rPr lang="fr-CA" sz="1964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607" dirty="0"/>
              <a:t>- - - - - - - - - - - - - - - - - - - - - - - - - - - - - - - - -</a:t>
            </a:r>
          </a:p>
          <a:p>
            <a:pPr lvl="1">
              <a:lnSpc>
                <a:spcPct val="90000"/>
              </a:lnSpc>
            </a:pPr>
            <a:r>
              <a:rPr lang="fr-CA" sz="1964" u="sng" dirty="0"/>
              <a:t>Réticulocyte</a:t>
            </a:r>
            <a:r>
              <a:rPr lang="fr-CA" sz="1964" dirty="0"/>
              <a:t> </a:t>
            </a:r>
            <a:r>
              <a:rPr lang="fr-CA" sz="1250" dirty="0"/>
              <a:t>(maturation finale dans la rate)</a:t>
            </a:r>
            <a:endParaRPr lang="fr-CA" sz="1250" u="sng" dirty="0"/>
          </a:p>
          <a:p>
            <a:pPr lvl="1">
              <a:lnSpc>
                <a:spcPct val="90000"/>
              </a:lnSpc>
            </a:pPr>
            <a:r>
              <a:rPr lang="fr-CA" sz="1964" u="sng" dirty="0"/>
              <a:t>Érythrocyte</a:t>
            </a:r>
            <a:endParaRPr lang="fr-CA" sz="2500" u="sng" dirty="0">
              <a:solidFill>
                <a:srgbClr val="FF3300"/>
              </a:solidFill>
            </a:endParaRPr>
          </a:p>
        </p:txBody>
      </p:sp>
      <p:sp>
        <p:nvSpPr>
          <p:cNvPr id="1157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32338" y="5030540"/>
            <a:ext cx="4757985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L’érythropoïèse compte</a:t>
            </a:r>
            <a:r>
              <a:rPr lang="fr-CA" sz="1786" u="sng" dirty="0"/>
              <a:t> 4 mitoses (</a:t>
            </a:r>
            <a:r>
              <a:rPr lang="fr-CA" sz="1786" u="sng" dirty="0">
                <a:solidFill>
                  <a:srgbClr val="FF0000"/>
                </a:solidFill>
              </a:rPr>
              <a:t>*</a:t>
            </a:r>
            <a:r>
              <a:rPr lang="fr-CA" sz="1786" u="sng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proérythroblaste produit donc</a:t>
            </a:r>
            <a:r>
              <a:rPr lang="fr-CA" sz="1786" u="sng" dirty="0"/>
              <a:t> 16 GR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C’est </a:t>
            </a:r>
            <a:r>
              <a:rPr lang="fr-CA" sz="1786" b="1" u="sng" dirty="0">
                <a:solidFill>
                  <a:srgbClr val="FF3300"/>
                </a:solidFill>
              </a:rPr>
              <a:t>l’amplification</a:t>
            </a:r>
            <a:endParaRPr lang="fr-CA" sz="2143" b="1" u="sng" dirty="0">
              <a:solidFill>
                <a:srgbClr val="FF33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15508" y="2722154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2829" y="6381328"/>
            <a:ext cx="7941341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7" action="ppaction://hlinkfile"/>
              </a:rPr>
              <a:t>Tableaux 3.6</a:t>
            </a:r>
            <a:r>
              <a:rPr lang="fr-CA" sz="1964" dirty="0">
                <a:hlinkClick r:id="rId7" action="ppaction://hlinkfile"/>
              </a:rPr>
              <a:t>   </a:t>
            </a:r>
            <a:r>
              <a:rPr lang="fr-CA" sz="1964" u="sng" dirty="0">
                <a:hlinkClick r:id="rId8" action="ppaction://hlinkfile"/>
              </a:rPr>
              <a:t>Tableaux 3.7</a:t>
            </a:r>
            <a:r>
              <a:rPr lang="fr-CA" sz="1964" dirty="0">
                <a:hlinkClick r:id="rId8" action="ppaction://hlinkfile"/>
              </a:rPr>
              <a:t>   </a:t>
            </a:r>
            <a:r>
              <a:rPr lang="fr-CA" sz="1964" u="sng" dirty="0">
                <a:hlinkClick r:id="rId9" action="ppaction://hlinkfile"/>
              </a:rPr>
              <a:t>Tableaux 3.8</a:t>
            </a:r>
            <a:r>
              <a:rPr lang="fr-CA" sz="1964" dirty="0">
                <a:hlinkClick r:id="rId9" action="ppaction://hlinkfile"/>
              </a:rPr>
              <a:t>   </a:t>
            </a:r>
            <a:r>
              <a:rPr lang="fr-CA" sz="1964" u="sng" dirty="0">
                <a:hlinkClick r:id="rId10" action="ppaction://hlinkfile"/>
              </a:rPr>
              <a:t>Tableaux 3.9 (L’Italien)</a:t>
            </a:r>
            <a:r>
              <a:rPr lang="fr-CA" sz="1964" dirty="0">
                <a:hlinkClick r:id="rId10" action="ppaction://hlinkfile"/>
              </a:rPr>
              <a:t> </a:t>
            </a:r>
            <a:endParaRPr lang="fr-FR" sz="1964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5215508" y="2271792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FAF09C6E-B81C-4260-AF7E-DEFCF486F145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00111" y="615397"/>
            <a:ext cx="8486775" cy="1063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Hématopoïèse </a:t>
            </a:r>
            <a:r>
              <a:rPr lang="fr-CA" sz="1600" dirty="0">
                <a:solidFill>
                  <a:schemeClr val="tx1"/>
                </a:solidFill>
              </a:rPr>
              <a:t> </a:t>
            </a:r>
            <a:r>
              <a:rPr lang="fr-CA" sz="3200" dirty="0">
                <a:solidFill>
                  <a:schemeClr val="tx1"/>
                </a:solidFill>
              </a:rPr>
              <a:t>(Amplification et Maturation) </a:t>
            </a:r>
            <a:r>
              <a:rPr lang="fr-CA" sz="3200" b="1" cap="all" dirty="0">
                <a:solidFill>
                  <a:srgbClr val="C00000"/>
                </a:solidFill>
              </a:rPr>
              <a:t> </a:t>
            </a:r>
            <a:endParaRPr lang="fr-FR" sz="3200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834501"/>
            <a:ext cx="10287000" cy="31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27876" y="6466100"/>
            <a:ext cx="1403159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 49, ABBOTT</a:t>
            </a:r>
          </a:p>
        </p:txBody>
      </p:sp>
      <p:cxnSp>
        <p:nvCxnSpPr>
          <p:cNvPr id="6" name="Connecteur droit 5"/>
          <p:cNvCxnSpPr/>
          <p:nvPr>
            <p:custDataLst>
              <p:tags r:id="rId3"/>
            </p:custDataLst>
          </p:nvPr>
        </p:nvCxnSpPr>
        <p:spPr bwMode="auto">
          <a:xfrm flipH="1">
            <a:off x="7184473" y="1500321"/>
            <a:ext cx="16285" cy="2247581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847405" y="5087291"/>
            <a:ext cx="280633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43" dirty="0"/>
              <a:t>Moelle osseuse</a:t>
            </a: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7312034" y="5151072"/>
            <a:ext cx="2806338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43" dirty="0"/>
              <a:t>Circulation sanguine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 bwMode="auto">
          <a:xfrm rot="5400000">
            <a:off x="6482889" y="4895950"/>
            <a:ext cx="1403169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7312034" y="1834490"/>
            <a:ext cx="95670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28" dirty="0">
                <a:solidFill>
                  <a:schemeClr val="bg2"/>
                </a:solidFill>
              </a:rPr>
              <a:t>0.5% à 2.5%</a:t>
            </a: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8715203" y="1834490"/>
            <a:ext cx="956706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28" dirty="0">
                <a:solidFill>
                  <a:schemeClr val="bg2"/>
                </a:solidFill>
              </a:rPr>
              <a:t>96.5% à 99.5%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29336" y="1628899"/>
            <a:ext cx="2378705" cy="751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(SI)</a:t>
            </a:r>
          </a:p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0.005  à            0.965 à</a:t>
            </a:r>
          </a:p>
          <a:p>
            <a:r>
              <a:rPr lang="fr-CA" sz="1428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0.025                0.995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D883A7-631A-4F38-9698-C89B98F3CE7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900112" y="777903"/>
            <a:ext cx="8486775" cy="870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Lignée érythrocytaire</a:t>
            </a:r>
            <a:endParaRPr lang="fr-FR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\cegep TAB\Cours\Hématologie\HÉMATOLOGIE#1\hémato_1_H2011\scan cahier labo\2011-01 (janv.)\marieb000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399" y="1050295"/>
            <a:ext cx="9918602" cy="4145727"/>
          </a:xfrm>
          <a:prstGeom prst="rect">
            <a:avLst/>
          </a:prstGeom>
          <a:noFill/>
        </p:spPr>
      </p:pic>
      <p:sp>
        <p:nvSpPr>
          <p:cNvPr id="3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10708" y="6380946"/>
            <a:ext cx="14031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 669, </a:t>
            </a:r>
            <a:r>
              <a:rPr lang="fr-CA" sz="1250" dirty="0" err="1">
                <a:solidFill>
                  <a:srgbClr val="000000"/>
                </a:solidFill>
              </a:rPr>
              <a:t>Marieb</a:t>
            </a:r>
            <a:endParaRPr lang="fr-CA" sz="125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4695" y="1500321"/>
            <a:ext cx="102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CFU-E</a:t>
            </a:r>
          </a:p>
        </p:txBody>
      </p:sp>
      <p:cxnSp>
        <p:nvCxnSpPr>
          <p:cNvPr id="5" name="Connecteur droit 4"/>
          <p:cNvCxnSpPr/>
          <p:nvPr>
            <p:custDataLst>
              <p:tags r:id="rId4"/>
            </p:custDataLst>
          </p:nvPr>
        </p:nvCxnSpPr>
        <p:spPr bwMode="auto">
          <a:xfrm>
            <a:off x="8036519" y="2078925"/>
            <a:ext cx="0" cy="2121547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7480662" y="3686158"/>
            <a:ext cx="2806338" cy="24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82" dirty="0">
                <a:solidFill>
                  <a:schemeClr val="bg1"/>
                </a:solidFill>
              </a:rPr>
              <a:t>Circulation sanguine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0CC2404-BA7E-4B53-8C8A-AC10AD98DED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925512" y="521552"/>
            <a:ext cx="8486775" cy="14493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b="1" cap="all" dirty="0"/>
              <a:t>NOYAU</a:t>
            </a:r>
            <a:endParaRPr lang="fr-FR" sz="3600" b="1" cap="al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77" y="225735"/>
            <a:ext cx="4646218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érythrocytaire</a:t>
            </a:r>
          </a:p>
        </p:txBody>
      </p:sp>
      <p:sp>
        <p:nvSpPr>
          <p:cNvPr id="1771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pic>
        <p:nvPicPr>
          <p:cNvPr id="177158" name="Picture 6" descr="CLP39_Pic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8351" y="832881"/>
            <a:ext cx="8435964" cy="5449643"/>
          </a:xfrm>
          <a:prstGeom prst="rect">
            <a:avLst/>
          </a:prstGeom>
          <a:noFill/>
        </p:spPr>
      </p:pic>
      <p:sp>
        <p:nvSpPr>
          <p:cNvPr id="177161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59742" y="1340767"/>
            <a:ext cx="1224573" cy="57606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sp>
        <p:nvSpPr>
          <p:cNvPr id="17716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3567" y="1303001"/>
            <a:ext cx="2040959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7" dirty="0">
                <a:solidFill>
                  <a:schemeClr val="bg2"/>
                </a:solidFill>
              </a:rPr>
              <a:t>Page 31</a:t>
            </a:r>
          </a:p>
        </p:txBody>
      </p:sp>
      <p:sp>
        <p:nvSpPr>
          <p:cNvPr id="7" name="ZoneTexte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34105" y="6380946"/>
            <a:ext cx="125289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1250" dirty="0">
                <a:solidFill>
                  <a:srgbClr val="000000"/>
                </a:solidFill>
              </a:rPr>
              <a:t>Réf: p.31, L’Italien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88" y="1950723"/>
            <a:ext cx="5119405" cy="3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Lignée </a:t>
            </a:r>
            <a:r>
              <a:rPr lang="fr-CA" sz="2143" dirty="0" err="1"/>
              <a:t>myélocytaire</a:t>
            </a:r>
            <a:endParaRPr lang="fr-CA" sz="2143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Myéloblaste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Promyélocyte</a:t>
            </a:r>
            <a:r>
              <a:rPr lang="fr-CA" sz="1964" dirty="0">
                <a:solidFill>
                  <a:srgbClr val="FF0000"/>
                </a:solidFill>
              </a:rPr>
              <a:t>**</a:t>
            </a:r>
            <a:r>
              <a:rPr lang="fr-CA" sz="1964" dirty="0"/>
              <a:t> (souvent: 2 mitoses)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Myélocyte</a:t>
            </a:r>
            <a:r>
              <a:rPr lang="fr-CA" sz="1964" dirty="0">
                <a:solidFill>
                  <a:srgbClr val="FF0000"/>
                </a:solidFill>
              </a:rPr>
              <a:t>*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Métamyélocyte </a:t>
            </a:r>
          </a:p>
          <a:p>
            <a:pPr marL="788030" lvl="1" indent="-303306" defTabSz="972282">
              <a:spcBef>
                <a:spcPct val="20000"/>
              </a:spcBef>
            </a:pPr>
            <a:r>
              <a:rPr lang="fr-CA" sz="1964" dirty="0"/>
              <a:t>- - - - - - - - - - - - - - - - - - - - - - - - 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 err="1"/>
              <a:t>Stab</a:t>
            </a:r>
            <a:endParaRPr lang="fr-CA" sz="1964" u="sng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/>
              <a:t>Granulocyte</a:t>
            </a:r>
            <a:endParaRPr lang="fr-CA" sz="1964" u="sng" dirty="0">
              <a:solidFill>
                <a:srgbClr val="FF3300"/>
              </a:solidFill>
            </a:endParaRPr>
          </a:p>
        </p:txBody>
      </p:sp>
      <p:sp>
        <p:nvSpPr>
          <p:cNvPr id="11571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15508" y="4907941"/>
            <a:ext cx="5079720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La granulopoïèse compte</a:t>
            </a:r>
            <a:r>
              <a:rPr lang="fr-CA" sz="1786" u="sng" dirty="0"/>
              <a:t> 3 à 4 mitoses (</a:t>
            </a:r>
            <a:r>
              <a:rPr lang="fr-CA" sz="1786" u="sng" dirty="0">
                <a:solidFill>
                  <a:srgbClr val="FF0000"/>
                </a:solidFill>
              </a:rPr>
              <a:t>*</a:t>
            </a:r>
            <a:r>
              <a:rPr lang="fr-CA" sz="1786" u="sng" dirty="0"/>
              <a:t>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myéloblaste produit donc</a:t>
            </a:r>
            <a:r>
              <a:rPr lang="fr-CA" sz="1786" u="sng" dirty="0"/>
              <a:t> 8 à 16 </a:t>
            </a:r>
            <a:r>
              <a:rPr lang="fr-CA" sz="1786" u="sng" dirty="0" err="1"/>
              <a:t>granulo</a:t>
            </a:r>
            <a:endParaRPr lang="fr-CA" sz="1786" u="sng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C’est </a:t>
            </a:r>
            <a:r>
              <a:rPr lang="fr-CA" sz="1786" b="1" u="sng" dirty="0">
                <a:solidFill>
                  <a:srgbClr val="FF3300"/>
                </a:solidFill>
              </a:rPr>
              <a:t>l’amplification</a:t>
            </a:r>
            <a:endParaRPr lang="fr-CA" sz="2143" b="1" u="sng" dirty="0">
              <a:solidFill>
                <a:srgbClr val="FF3300"/>
              </a:solidFill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0929" y="2818839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6609" y="6373363"/>
            <a:ext cx="7941341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7" action="ppaction://hlinkfile"/>
              </a:rPr>
              <a:t>Tableaux 3.6</a:t>
            </a:r>
            <a:r>
              <a:rPr lang="fr-CA" sz="1964" dirty="0">
                <a:hlinkClick r:id="rId7" action="ppaction://hlinkfile"/>
              </a:rPr>
              <a:t>   </a:t>
            </a:r>
            <a:r>
              <a:rPr lang="fr-CA" sz="1964" u="sng" dirty="0">
                <a:hlinkClick r:id="rId8" action="ppaction://hlinkfile"/>
              </a:rPr>
              <a:t>Tableaux 3.7</a:t>
            </a:r>
            <a:r>
              <a:rPr lang="fr-CA" sz="1964" dirty="0">
                <a:hlinkClick r:id="rId8" action="ppaction://hlinkfile"/>
              </a:rPr>
              <a:t>   </a:t>
            </a:r>
            <a:r>
              <a:rPr lang="fr-CA" sz="1964" u="sng" dirty="0">
                <a:hlinkClick r:id="rId9" action="ppaction://hlinkfile"/>
              </a:rPr>
              <a:t>Tableaux 3.8</a:t>
            </a:r>
            <a:r>
              <a:rPr lang="fr-CA" sz="1964" dirty="0">
                <a:hlinkClick r:id="rId9" action="ppaction://hlinkfile"/>
              </a:rPr>
              <a:t>   </a:t>
            </a:r>
            <a:r>
              <a:rPr lang="fr-CA" sz="1964" u="sng" dirty="0">
                <a:hlinkClick r:id="rId10" action="ppaction://hlinkfile"/>
              </a:rPr>
              <a:t>Tableaux 3.9 (L’Italien)</a:t>
            </a:r>
            <a:r>
              <a:rPr lang="fr-CA" sz="1964" dirty="0">
                <a:hlinkClick r:id="rId10" action="ppaction://hlinkfile"/>
              </a:rPr>
              <a:t> </a:t>
            </a:r>
            <a:endParaRPr lang="fr-FR" sz="1964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3D6D0FA-34C6-4556-B994-3D325B4A3B9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963891" y="585146"/>
            <a:ext cx="8486775" cy="1092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Lignée granulocytaire</a:t>
            </a:r>
            <a:endParaRPr lang="fr-FR" sz="3600" b="1" cap="all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CEF3363-2120-4B4D-B1CB-EE714E108DD8}"/>
              </a:ext>
            </a:extLst>
          </p:cNvPr>
          <p:cNvCxnSpPr/>
          <p:nvPr/>
        </p:nvCxnSpPr>
        <p:spPr bwMode="auto">
          <a:xfrm>
            <a:off x="5215508" y="2271792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0096-E7E6-ADE8-81BB-5817E460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429C589-31F2-EB0F-F430-469C5F4A5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65" y="1916832"/>
            <a:ext cx="8398399" cy="1953816"/>
          </a:xfrm>
        </p:spPr>
        <p:txBody>
          <a:bodyPr>
            <a:noAutofit/>
          </a:bodyPr>
          <a:lstStyle/>
          <a:p>
            <a:r>
              <a:rPr lang="fr-CA" sz="5400" cap="all" dirty="0"/>
              <a:t>Décompte manuel des </a:t>
            </a:r>
            <a:r>
              <a:rPr lang="fr-CA" sz="5400" cap="all" dirty="0" err="1"/>
              <a:t>gb</a:t>
            </a:r>
            <a:r>
              <a:rPr lang="fr-CA" sz="5400" cap="all" dirty="0"/>
              <a:t>, </a:t>
            </a:r>
            <a:r>
              <a:rPr lang="fr-CA" sz="5400" cap="all" dirty="0" err="1"/>
              <a:t>plt</a:t>
            </a:r>
            <a:r>
              <a:rPr lang="fr-CA" sz="5400" cap="all" dirty="0"/>
              <a:t> et GR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833127-298B-E655-1A6F-B1F47BF30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800" cap="all" dirty="0"/>
              <a:t>Utilisation d’un hématimètre</a:t>
            </a:r>
          </a:p>
        </p:txBody>
      </p:sp>
    </p:spTree>
    <p:extLst>
      <p:ext uri="{BB962C8B-B14F-4D97-AF65-F5344CB8AC3E}">
        <p14:creationId xmlns:p14="http://schemas.microsoft.com/office/powerpoint/2010/main" val="1639881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144" y="496046"/>
            <a:ext cx="7811700" cy="57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buClr>
                <a:schemeClr val="tx2"/>
              </a:buClr>
              <a:defRPr/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7817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78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064" y="1643161"/>
            <a:ext cx="4762238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Myéloblaste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969" y="3492780"/>
            <a:ext cx="6326973" cy="22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15-20 </a:t>
            </a:r>
            <a:r>
              <a:rPr lang="en-US" sz="2143" dirty="0">
                <a:cs typeface="Arial" charset="0"/>
              </a:rPr>
              <a:t>µm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>
                <a:cs typeface="Arial" charset="0"/>
              </a:rPr>
              <a:t>Noyau : </a:t>
            </a:r>
            <a:r>
              <a:rPr lang="en-US" sz="2143" dirty="0" err="1">
                <a:cs typeface="Arial" charset="0"/>
              </a:rPr>
              <a:t>rond</a:t>
            </a:r>
            <a:endParaRPr lang="en-US" sz="2143" dirty="0">
              <a:cs typeface="Arial" charset="0"/>
            </a:endParaRP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Chromatine</a:t>
            </a:r>
            <a:r>
              <a:rPr lang="en-US" sz="2143" dirty="0">
                <a:cs typeface="Arial" charset="0"/>
              </a:rPr>
              <a:t> : fine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Nucléoles</a:t>
            </a:r>
            <a:r>
              <a:rPr lang="en-US" sz="2143" dirty="0">
                <a:cs typeface="Arial" charset="0"/>
              </a:rPr>
              <a:t> : 2 à 4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>
                <a:cs typeface="Arial" charset="0"/>
              </a:rPr>
              <a:t>Cytoplasme</a:t>
            </a:r>
            <a:r>
              <a:rPr lang="en-US" sz="2143" dirty="0">
                <a:cs typeface="Arial" charset="0"/>
              </a:rPr>
              <a:t>: basophile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>
                <a:cs typeface="Arial" charset="0"/>
              </a:rPr>
              <a:t>Granulations </a:t>
            </a:r>
            <a:r>
              <a:rPr lang="en-US" sz="2143" dirty="0" err="1">
                <a:cs typeface="Arial" charset="0"/>
              </a:rPr>
              <a:t>primaires</a:t>
            </a:r>
            <a:r>
              <a:rPr lang="en-US" sz="2143" dirty="0">
                <a:cs typeface="Arial" charset="0"/>
              </a:rPr>
              <a:t> : peu </a:t>
            </a:r>
            <a:r>
              <a:rPr lang="en-US" sz="2143" dirty="0" err="1">
                <a:cs typeface="Arial" charset="0"/>
              </a:rPr>
              <a:t>abondantes</a:t>
            </a:r>
            <a:r>
              <a:rPr lang="en-US" sz="2143" dirty="0">
                <a:cs typeface="Arial" charset="0"/>
              </a:rPr>
              <a:t> </a:t>
            </a:r>
            <a:r>
              <a:rPr lang="en-US" sz="2143" dirty="0" err="1">
                <a:cs typeface="Arial" charset="0"/>
              </a:rPr>
              <a:t>azurophiles</a:t>
            </a:r>
            <a:r>
              <a:rPr lang="en-US" sz="2143" dirty="0">
                <a:cs typeface="Arial" charset="0"/>
              </a:rPr>
              <a:t> </a:t>
            </a:r>
          </a:p>
        </p:txBody>
      </p:sp>
      <p:pic>
        <p:nvPicPr>
          <p:cNvPr id="178183" name="Picture 7" descr="myéloblast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453" y="1579368"/>
            <a:ext cx="4898301" cy="3673726"/>
          </a:xfrm>
          <a:prstGeom prst="rect">
            <a:avLst/>
          </a:prstGeom>
          <a:noFill/>
        </p:spPr>
      </p:pic>
      <p:pic>
        <p:nvPicPr>
          <p:cNvPr id="1026" name="Picture 2" descr="E:\LEUKO\AUBL3.B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6912" y="1069124"/>
            <a:ext cx="3230088" cy="2891359"/>
          </a:xfrm>
          <a:prstGeom prst="rect">
            <a:avLst/>
          </a:prstGeom>
          <a:noFill/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98AC761-5B6F-419B-B49F-53F07E158423}"/>
              </a:ext>
            </a:extLst>
          </p:cNvPr>
          <p:cNvCxnSpPr/>
          <p:nvPr/>
        </p:nvCxnSpPr>
        <p:spPr>
          <a:xfrm>
            <a:off x="7591772" y="2663640"/>
            <a:ext cx="720080" cy="333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792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152" y="448768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792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095" y="1335348"/>
            <a:ext cx="5374525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Promyélocyte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096" y="2935768"/>
            <a:ext cx="7099644" cy="28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232" dirty="0"/>
              <a:t>Taille : 15-22 </a:t>
            </a:r>
            <a:r>
              <a:rPr lang="en-US" sz="2232" dirty="0">
                <a:cs typeface="Arial" charset="0"/>
              </a:rPr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>
                <a:cs typeface="Arial" charset="0"/>
              </a:rPr>
              <a:t>Noyau : </a:t>
            </a:r>
            <a:r>
              <a:rPr lang="en-US" sz="2232" dirty="0" err="1">
                <a:cs typeface="Arial" charset="0"/>
              </a:rPr>
              <a:t>rond</a:t>
            </a:r>
            <a:endParaRPr lang="en-US" sz="2232" dirty="0">
              <a:cs typeface="Arial" charset="0"/>
            </a:endParaRP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Chromatine</a:t>
            </a:r>
            <a:r>
              <a:rPr lang="en-US" sz="2232" dirty="0">
                <a:cs typeface="Arial" charset="0"/>
              </a:rPr>
              <a:t> : plus </a:t>
            </a:r>
            <a:r>
              <a:rPr lang="en-US" sz="2232" dirty="0" err="1">
                <a:cs typeface="Arial" charset="0"/>
              </a:rPr>
              <a:t>ou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moins</a:t>
            </a:r>
            <a:r>
              <a:rPr lang="en-US" sz="2232" dirty="0">
                <a:cs typeface="Arial" charset="0"/>
              </a:rPr>
              <a:t>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Nucléoles</a:t>
            </a:r>
            <a:r>
              <a:rPr lang="en-US" sz="2232" dirty="0">
                <a:cs typeface="Arial" charset="0"/>
              </a:rPr>
              <a:t> : peu </a:t>
            </a:r>
            <a:r>
              <a:rPr lang="en-US" sz="2232" dirty="0" err="1">
                <a:cs typeface="Arial" charset="0"/>
              </a:rPr>
              <a:t>visibles</a:t>
            </a:r>
            <a:endParaRPr lang="en-US" sz="2232" dirty="0">
              <a:cs typeface="Arial" charset="0"/>
            </a:endParaRP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 err="1">
                <a:cs typeface="Arial" charset="0"/>
              </a:rPr>
              <a:t>Cytoplasme</a:t>
            </a:r>
            <a:r>
              <a:rPr lang="en-US" sz="2232" dirty="0">
                <a:cs typeface="Arial" charset="0"/>
              </a:rPr>
              <a:t>: basophile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232" dirty="0">
                <a:cs typeface="Arial" charset="0"/>
              </a:rPr>
              <a:t>Granulations </a:t>
            </a:r>
            <a:r>
              <a:rPr lang="en-US" sz="2232" dirty="0" err="1">
                <a:cs typeface="Arial" charset="0"/>
              </a:rPr>
              <a:t>primaires</a:t>
            </a:r>
            <a:r>
              <a:rPr lang="en-US" sz="2232" dirty="0">
                <a:cs typeface="Arial" charset="0"/>
              </a:rPr>
              <a:t>: </a:t>
            </a:r>
            <a:r>
              <a:rPr lang="en-US" sz="2232" dirty="0" err="1">
                <a:cs typeface="Arial" charset="0"/>
              </a:rPr>
              <a:t>très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abondantes</a:t>
            </a:r>
            <a:r>
              <a:rPr lang="en-US" sz="2232" dirty="0">
                <a:cs typeface="Arial" charset="0"/>
              </a:rPr>
              <a:t> </a:t>
            </a:r>
            <a:r>
              <a:rPr lang="en-US" sz="2232" dirty="0" err="1">
                <a:cs typeface="Arial" charset="0"/>
              </a:rPr>
              <a:t>azurophiles</a:t>
            </a:r>
            <a:endParaRPr lang="en-US" sz="3303" dirty="0">
              <a:cs typeface="Arial" charset="0"/>
            </a:endParaRP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232" dirty="0">
              <a:cs typeface="Arial" charset="0"/>
            </a:endParaRPr>
          </a:p>
        </p:txBody>
      </p:sp>
      <p:pic>
        <p:nvPicPr>
          <p:cNvPr id="179207" name="Picture 7" descr="promyélocy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398" y="1234969"/>
            <a:ext cx="4980507" cy="3736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02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8712" y="428862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802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256" y="1643161"/>
            <a:ext cx="3673726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Myélocyte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192" y="2867736"/>
            <a:ext cx="7347452" cy="306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143" dirty="0"/>
              <a:t>Taille : 12-18 </a:t>
            </a:r>
            <a:r>
              <a:rPr lang="en-US" sz="2143" dirty="0"/>
              <a:t>µm</a:t>
            </a:r>
          </a:p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43" dirty="0"/>
              <a:t>Noyau : Rond </a:t>
            </a:r>
            <a:r>
              <a:rPr lang="en-US" sz="2143" dirty="0" err="1"/>
              <a:t>ou</a:t>
            </a:r>
            <a:r>
              <a:rPr lang="en-US" sz="2143" dirty="0"/>
              <a:t> </a:t>
            </a:r>
            <a:r>
              <a:rPr lang="en-US" sz="2143" dirty="0" err="1"/>
              <a:t>ovale</a:t>
            </a:r>
            <a:endParaRPr lang="en-US" sz="2143" dirty="0"/>
          </a:p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</a:t>
            </a:r>
            <a:r>
              <a:rPr lang="en-US" sz="2143" dirty="0" err="1"/>
              <a:t>quelques</a:t>
            </a:r>
            <a:r>
              <a:rPr lang="en-US" sz="2143" dirty="0"/>
              <a:t> mottes</a:t>
            </a:r>
          </a:p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43" dirty="0" err="1"/>
              <a:t>Nucléole</a:t>
            </a:r>
            <a:r>
              <a:rPr lang="en-US" sz="2143" dirty="0"/>
              <a:t> : non</a:t>
            </a:r>
          </a:p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: basophile </a:t>
            </a:r>
          </a:p>
          <a:p>
            <a:pPr defTabSz="972282">
              <a:spcBef>
                <a:spcPct val="20000"/>
              </a:spcBef>
              <a:buClr>
                <a:schemeClr val="tx2"/>
              </a:buClr>
            </a:pPr>
            <a:r>
              <a:rPr lang="en-US" sz="2143" dirty="0"/>
              <a:t>      et/</a:t>
            </a:r>
            <a:r>
              <a:rPr lang="en-US" sz="2143" dirty="0" err="1"/>
              <a:t>ou</a:t>
            </a:r>
            <a:r>
              <a:rPr lang="en-US" sz="2143" dirty="0"/>
              <a:t> acidophile</a:t>
            </a:r>
          </a:p>
          <a:p>
            <a:pPr marL="342900" indent="-342900" defTabSz="972282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143" dirty="0"/>
              <a:t>Granulations: </a:t>
            </a:r>
            <a:r>
              <a:rPr lang="en-US" sz="2143" dirty="0" err="1"/>
              <a:t>spécifiques</a:t>
            </a:r>
            <a:r>
              <a:rPr lang="en-US" sz="2143" dirty="0"/>
              <a:t> </a:t>
            </a:r>
          </a:p>
        </p:txBody>
      </p:sp>
      <p:pic>
        <p:nvPicPr>
          <p:cNvPr id="180231" name="Picture 7" descr="myélocyte neutro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0270" y="1660169"/>
            <a:ext cx="5238461" cy="392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33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980" y="491564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833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256" y="1847257"/>
            <a:ext cx="3673726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>
                <a:effectLst>
                  <a:outerShdw blurRad="38100" dist="38100" dir="2700000" algn="tl">
                    <a:srgbClr val="000000"/>
                  </a:outerShdw>
                </a:effectLst>
              </a:rPr>
              <a:t>Métamyélocyte</a:t>
            </a:r>
            <a:endParaRPr lang="fr-FR" sz="3928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0160" y="3343960"/>
            <a:ext cx="7347452" cy="25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15 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Noyau : </a:t>
            </a:r>
            <a:r>
              <a:rPr lang="en-US" sz="2143" dirty="0" err="1"/>
              <a:t>encoché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 </a:t>
            </a:r>
            <a:r>
              <a:rPr lang="en-US" sz="2143" dirty="0" err="1"/>
              <a:t>en</a:t>
            </a:r>
            <a:r>
              <a:rPr lang="en-US" sz="2143" dirty="0"/>
              <a:t> amas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: acidophile (rose)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Granulations: </a:t>
            </a:r>
            <a:r>
              <a:rPr lang="en-US" sz="2143" dirty="0" err="1"/>
              <a:t>spécifiques</a:t>
            </a:r>
            <a:r>
              <a:rPr lang="en-US" sz="2143" dirty="0"/>
              <a:t> </a:t>
            </a:r>
          </a:p>
        </p:txBody>
      </p:sp>
      <p:pic>
        <p:nvPicPr>
          <p:cNvPr id="183303" name="Picture 7" descr="métamyélocyt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2239" y="1444734"/>
            <a:ext cx="5524762" cy="4144281"/>
          </a:xfrm>
          <a:prstGeom prst="rect">
            <a:avLst/>
          </a:prstGeom>
          <a:noFill/>
        </p:spPr>
      </p:pic>
      <p:sp>
        <p:nvSpPr>
          <p:cNvPr id="183304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71229" y="1915289"/>
            <a:ext cx="884416" cy="544256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 rot="16200000" flipH="1">
            <a:off x="7917948" y="1802600"/>
            <a:ext cx="1658291" cy="829145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012" y="260648"/>
            <a:ext cx="8856984" cy="7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Maturation du noyau des granulocytes</a:t>
            </a:r>
          </a:p>
        </p:txBody>
      </p:sp>
      <p:pic>
        <p:nvPicPr>
          <p:cNvPr id="187395" name="Picture 3" descr="scan00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320" y="1098906"/>
            <a:ext cx="9048251" cy="4590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22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361" y="476029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822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6544" y="1847257"/>
            <a:ext cx="2789311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Stab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192" y="3139864"/>
            <a:ext cx="7347452" cy="27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12-14 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Noyau</a:t>
            </a:r>
            <a:r>
              <a:rPr lang="en-US" sz="2143" dirty="0"/>
              <a:t> : non </a:t>
            </a:r>
            <a:r>
              <a:rPr lang="en-US" sz="2143" dirty="0" err="1"/>
              <a:t>segmenté</a:t>
            </a:r>
            <a:r>
              <a:rPr lang="en-US" sz="2143" dirty="0"/>
              <a:t> en S </a:t>
            </a:r>
            <a:r>
              <a:rPr lang="en-US" sz="2143" dirty="0" err="1"/>
              <a:t>ou</a:t>
            </a:r>
            <a:r>
              <a:rPr lang="en-US" sz="2143" dirty="0"/>
              <a:t> en C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: </a:t>
            </a:r>
            <a:r>
              <a:rPr lang="en-US" sz="2143" dirty="0" err="1"/>
              <a:t>acidophile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Granulations: </a:t>
            </a:r>
            <a:r>
              <a:rPr lang="en-US" sz="2143" dirty="0" err="1"/>
              <a:t>spécifiques</a:t>
            </a:r>
            <a:r>
              <a:rPr lang="en-US" sz="2143" dirty="0"/>
              <a:t> </a:t>
            </a:r>
          </a:p>
        </p:txBody>
      </p:sp>
      <p:pic>
        <p:nvPicPr>
          <p:cNvPr id="182279" name="Picture 7" descr="sta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2558" y="1920958"/>
            <a:ext cx="4844443" cy="3634041"/>
          </a:xfrm>
          <a:prstGeom prst="rect">
            <a:avLst/>
          </a:prstGeom>
          <a:noFill/>
        </p:spPr>
      </p:pic>
      <p:sp>
        <p:nvSpPr>
          <p:cNvPr id="182280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86813" y="4636567"/>
            <a:ext cx="884416" cy="544256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97065" tIns="48532" rIns="97065" bIns="48532" anchor="ctr"/>
          <a:lstStyle/>
          <a:p>
            <a:endParaRPr lang="fr-CA" sz="1607"/>
          </a:p>
        </p:txBody>
      </p:sp>
      <p:cxnSp>
        <p:nvCxnSpPr>
          <p:cNvPr id="8" name="Connecteur droit 7"/>
          <p:cNvCxnSpPr/>
          <p:nvPr>
            <p:custDataLst>
              <p:tags r:id="rId7"/>
            </p:custDataLst>
          </p:nvPr>
        </p:nvCxnSpPr>
        <p:spPr bwMode="auto">
          <a:xfrm rot="5400000">
            <a:off x="7056912" y="4258146"/>
            <a:ext cx="1530730" cy="1148047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>
            <p:custDataLst>
              <p:tags r:id="rId8"/>
            </p:custDataLst>
          </p:nvPr>
        </p:nvCxnSpPr>
        <p:spPr bwMode="auto">
          <a:xfrm rot="5400000">
            <a:off x="7949838" y="2536074"/>
            <a:ext cx="1913412" cy="127561"/>
          </a:xfrm>
          <a:prstGeom prst="line">
            <a:avLst/>
          </a:prstGeom>
          <a:noFill/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603" y="1162686"/>
            <a:ext cx="10287000" cy="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>
            <a:spAutoFit/>
          </a:bodyPr>
          <a:lstStyle/>
          <a:p>
            <a:endParaRPr lang="fr-CA" sz="1607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4988" y="492619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  <p:sp>
        <p:nvSpPr>
          <p:cNvPr id="181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320" y="1779225"/>
            <a:ext cx="3605694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Neutrophile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096" y="3275928"/>
            <a:ext cx="6326973" cy="29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12-14 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Noyau : </a:t>
            </a:r>
            <a:r>
              <a:rPr lang="en-US" sz="2143" dirty="0" err="1"/>
              <a:t>segmenté</a:t>
            </a:r>
            <a:r>
              <a:rPr lang="en-US" sz="2143" dirty="0"/>
              <a:t> 2 à 5 lobes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dense, </a:t>
            </a:r>
            <a:r>
              <a:rPr lang="en-US" sz="2143" dirty="0" err="1"/>
              <a:t>en</a:t>
            </a:r>
            <a:r>
              <a:rPr lang="en-US" sz="2143" dirty="0"/>
              <a:t> mottes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 : acidophile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 : </a:t>
            </a:r>
            <a:r>
              <a:rPr lang="en-US" sz="2143" dirty="0" err="1"/>
              <a:t>spécifiques</a:t>
            </a:r>
            <a:endParaRPr lang="fr-FR" sz="2143" dirty="0"/>
          </a:p>
        </p:txBody>
      </p:sp>
      <p:pic>
        <p:nvPicPr>
          <p:cNvPr id="181255" name="Picture 7" descr="neutr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8302" y="1490089"/>
            <a:ext cx="5170429" cy="387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288" y="1711193"/>
            <a:ext cx="3197502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Éosinophile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129" y="3071832"/>
            <a:ext cx="6803196" cy="2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12-16 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Noyau : </a:t>
            </a:r>
            <a:r>
              <a:rPr lang="en-US" sz="2143" dirty="0" err="1"/>
              <a:t>bisegmenté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 : acidophile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 : oranges, rondes</a:t>
            </a:r>
            <a:endParaRPr lang="fr-FR" sz="2143" dirty="0"/>
          </a:p>
        </p:txBody>
      </p:sp>
      <p:pic>
        <p:nvPicPr>
          <p:cNvPr id="184324" name="Picture 4" descr="éosino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8143" y="1274655"/>
            <a:ext cx="5728858" cy="4297352"/>
          </a:xfrm>
          <a:prstGeom prst="rect">
            <a:avLst/>
          </a:prstGeom>
          <a:noFill/>
        </p:spPr>
      </p:pic>
      <p:sp>
        <p:nvSpPr>
          <p:cNvPr id="184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980" y="502505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288" y="1643161"/>
            <a:ext cx="4081918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72282"/>
            <a:r>
              <a:rPr lang="fr-CA" sz="3928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Basophile</a:t>
            </a:r>
            <a:endParaRPr lang="fr-FR" sz="3928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4096" y="3343961"/>
            <a:ext cx="9320379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Taille : 12-14 </a:t>
            </a:r>
            <a:r>
              <a:rPr lang="en-US" sz="2143" dirty="0"/>
              <a:t>µm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Noyau</a:t>
            </a:r>
            <a:r>
              <a:rPr lang="en-US" sz="2143" dirty="0"/>
              <a:t> : </a:t>
            </a:r>
            <a:r>
              <a:rPr lang="en-US" sz="2143" dirty="0" err="1"/>
              <a:t>segmenté</a:t>
            </a:r>
            <a:r>
              <a:rPr lang="en-US" sz="2143" dirty="0"/>
              <a:t> </a:t>
            </a:r>
            <a:r>
              <a:rPr lang="en-US" sz="2143" dirty="0" err="1"/>
              <a:t>peu</a:t>
            </a:r>
            <a:r>
              <a:rPr lang="en-US" sz="2143" dirty="0"/>
              <a:t> visible </a:t>
            </a:r>
            <a:r>
              <a:rPr lang="en-US" sz="2143" dirty="0" err="1"/>
              <a:t>caché</a:t>
            </a:r>
            <a:endParaRPr lang="en-US" sz="2143" dirty="0"/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Chromatine</a:t>
            </a:r>
            <a:r>
              <a:rPr lang="en-US" sz="2143" dirty="0"/>
              <a:t> : dense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Nucléoles</a:t>
            </a:r>
            <a:r>
              <a:rPr lang="en-US" sz="2143" dirty="0"/>
              <a:t> : non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 err="1"/>
              <a:t>Cytoplasme</a:t>
            </a:r>
            <a:r>
              <a:rPr lang="en-US" sz="2143" dirty="0"/>
              <a:t> : acidophile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143" dirty="0"/>
              <a:t>Granulations : basophiles, </a:t>
            </a:r>
            <a:r>
              <a:rPr lang="en-US" sz="2143" dirty="0" err="1"/>
              <a:t>presque</a:t>
            </a:r>
            <a:r>
              <a:rPr lang="en-US" sz="2143" dirty="0"/>
              <a:t> noires, très </a:t>
            </a:r>
            <a:r>
              <a:rPr lang="en-US" sz="2143" dirty="0" err="1"/>
              <a:t>nombreuses</a:t>
            </a:r>
            <a:r>
              <a:rPr lang="en-US" sz="2143" dirty="0"/>
              <a:t>.</a:t>
            </a:r>
            <a:endParaRPr lang="fr-FR" sz="2143" dirty="0"/>
          </a:p>
        </p:txBody>
      </p:sp>
      <p:pic>
        <p:nvPicPr>
          <p:cNvPr id="185348" name="Picture 4" descr="baso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0430" y="1371033"/>
            <a:ext cx="4898301" cy="3673726"/>
          </a:xfrm>
          <a:prstGeom prst="rect">
            <a:avLst/>
          </a:prstGeom>
          <a:noFill/>
        </p:spPr>
      </p:pic>
      <p:sp>
        <p:nvSpPr>
          <p:cNvPr id="185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2288" y="434263"/>
            <a:ext cx="7811700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065" tIns="48532" rIns="97065" bIns="48532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fr-CA" sz="3600" b="1" cap="all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Lignée myélocytaire (granulocytaire)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6956" y="1916833"/>
            <a:ext cx="10479757" cy="446449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CA" sz="2143" dirty="0"/>
              <a:t>Facteurs de croissance hématopoïétiques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Érythropoïétine (fabriqué par le rein chez l’adulte et par le foie chez le nouveau-né)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Stimule la production de GR</a:t>
            </a:r>
          </a:p>
          <a:p>
            <a:pPr lvl="1">
              <a:lnSpc>
                <a:spcPct val="120000"/>
              </a:lnSpc>
            </a:pPr>
            <a:r>
              <a:rPr lang="fr-CA" sz="1964" dirty="0" err="1"/>
              <a:t>Thrombopoïétine</a:t>
            </a:r>
            <a:r>
              <a:rPr lang="fr-CA" sz="1964" dirty="0"/>
              <a:t> (probablement produit par le rein)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                                                                                                       .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CSF « </a:t>
            </a:r>
            <a:r>
              <a:rPr lang="fr-CA" sz="1964" dirty="0" err="1"/>
              <a:t>colony</a:t>
            </a:r>
            <a:r>
              <a:rPr lang="fr-CA" sz="1964" dirty="0"/>
              <a:t> </a:t>
            </a:r>
            <a:r>
              <a:rPr lang="fr-CA" sz="1964" dirty="0" err="1"/>
              <a:t>stimulating</a:t>
            </a:r>
            <a:r>
              <a:rPr lang="fr-CA" sz="1964" dirty="0"/>
              <a:t> factor » (origine des cellules)</a:t>
            </a:r>
          </a:p>
          <a:p>
            <a:pPr lvl="2">
              <a:lnSpc>
                <a:spcPct val="120000"/>
              </a:lnSpc>
            </a:pPr>
            <a:r>
              <a:rPr lang="fr-CA" sz="1964" dirty="0"/>
              <a:t>G-CSF, M-CSF et GM-CSF, stimule les lignées </a:t>
            </a:r>
            <a:r>
              <a:rPr lang="fr-CA" sz="1964" dirty="0" err="1"/>
              <a:t>granulo</a:t>
            </a:r>
            <a:r>
              <a:rPr lang="fr-CA" sz="1964" dirty="0"/>
              <a:t>., </a:t>
            </a:r>
            <a:r>
              <a:rPr lang="fr-CA" sz="1964" dirty="0" err="1"/>
              <a:t>myélo</a:t>
            </a:r>
            <a:r>
              <a:rPr lang="fr-CA" sz="1964" dirty="0"/>
              <a:t>., </a:t>
            </a:r>
            <a:r>
              <a:rPr lang="fr-CA" sz="1964" dirty="0" err="1"/>
              <a:t>mégacaryo</a:t>
            </a:r>
            <a:r>
              <a:rPr lang="fr-CA" sz="1964" dirty="0"/>
              <a:t>., ...</a:t>
            </a:r>
          </a:p>
          <a:p>
            <a:pPr lvl="1">
              <a:lnSpc>
                <a:spcPct val="120000"/>
              </a:lnSpc>
            </a:pPr>
            <a:r>
              <a:rPr lang="fr-CA" sz="1964" dirty="0"/>
              <a:t>Interleukines (généralement produites par les lymphocytes)</a:t>
            </a:r>
          </a:p>
          <a:p>
            <a:pPr lvl="2">
              <a:lnSpc>
                <a:spcPct val="120000"/>
              </a:lnSpc>
            </a:pPr>
            <a:r>
              <a:rPr lang="fr-CA" sz="1964" u="sng" dirty="0"/>
              <a:t>                                                                                                        .</a:t>
            </a:r>
          </a:p>
          <a:p>
            <a:pPr lvl="2">
              <a:lnSpc>
                <a:spcPct val="120000"/>
              </a:lnSpc>
              <a:buFontTx/>
              <a:buNone/>
            </a:pPr>
            <a:endParaRPr lang="fr-CA" sz="1964" u="sng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1206BA-27B1-4B8A-80C4-4E8007C5F14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74266" y="620688"/>
            <a:ext cx="8538467" cy="1092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Facteurs de croissance hématopoïétique</a:t>
            </a:r>
            <a:endParaRPr lang="fr-FR" sz="3600" b="1" cap="al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defTabSz="914400" eaLnBrk="1" hangingPunct="1">
              <a:defRPr/>
            </a:pPr>
            <a:r>
              <a:rPr lang="fr-CA" sz="3600" b="1" cap="all" dirty="0"/>
              <a:t>Hématimètre de Neubauer</a:t>
            </a:r>
          </a:p>
        </p:txBody>
      </p:sp>
      <p:graphicFrame>
        <p:nvGraphicFramePr>
          <p:cNvPr id="2051" name="Object 204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1938" y="2251317"/>
          <a:ext cx="4260850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2658600" imgH="2666520" progId="Word.Document.8">
                  <p:embed/>
                </p:oleObj>
              </mc:Choice>
              <mc:Fallback>
                <p:oleObj name="Document" r:id="rId8" imgW="2658600" imgH="2666520" progId="Word.Document.8">
                  <p:embed/>
                  <p:pic>
                    <p:nvPicPr>
                      <p:cNvPr id="2051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2251317"/>
                        <a:ext cx="4260850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44063" y="5835028"/>
            <a:ext cx="4575901" cy="41755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8719" tIns="54359" rIns="108719" bIns="5435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2000" dirty="0"/>
              <a:t>3 mm x 3 mm x 0.1 mm = 0.9 mm</a:t>
            </a:r>
            <a:r>
              <a:rPr lang="fr-CA" sz="2000" baseline="30000" dirty="0"/>
              <a:t>3</a:t>
            </a:r>
          </a:p>
        </p:txBody>
      </p:sp>
      <p:sp>
        <p:nvSpPr>
          <p:cNvPr id="248841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3140" y="1988840"/>
            <a:ext cx="12954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8719" tIns="54359" rIns="108719" bIns="54359" anchor="ctr"/>
          <a:lstStyle/>
          <a:p>
            <a:pPr>
              <a:defRPr/>
            </a:pPr>
            <a:endParaRPr lang="fr-CA"/>
          </a:p>
        </p:txBody>
      </p:sp>
      <p:sp>
        <p:nvSpPr>
          <p:cNvPr id="2055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18226" y="6381328"/>
            <a:ext cx="24034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69975">
              <a:spcBef>
                <a:spcPct val="50000"/>
              </a:spcBef>
            </a:pPr>
            <a:r>
              <a:rPr lang="fr-CA" sz="2100" b="1" dirty="0">
                <a:solidFill>
                  <a:srgbClr val="FF3300"/>
                </a:solidFill>
                <a:effectLst/>
              </a:rPr>
              <a:t>Page 170 L’Italien</a:t>
            </a:r>
            <a:endParaRPr lang="fr-FR" sz="2100" b="1" dirty="0">
              <a:solidFill>
                <a:srgbClr val="FF3300"/>
              </a:soli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4063" y="1816350"/>
            <a:ext cx="4688797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7037" y="983847"/>
            <a:ext cx="10367963" cy="7889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Exercice (consulter votre livre)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67037" y="1844824"/>
            <a:ext cx="8496944" cy="3590758"/>
          </a:xfrm>
        </p:spPr>
        <p:txBody>
          <a:bodyPr/>
          <a:lstStyle/>
          <a:p>
            <a:pPr algn="just"/>
            <a:r>
              <a:rPr lang="fr-CA" dirty="0"/>
              <a:t>Questions sur les hématimètres</a:t>
            </a:r>
          </a:p>
          <a:p>
            <a:pPr lvl="1" algn="just"/>
            <a:r>
              <a:rPr lang="fr-CA" sz="2000" dirty="0"/>
              <a:t>1: Quelle est l’épaisseur de l’espace entre l’hématimètre de </a:t>
            </a:r>
            <a:r>
              <a:rPr lang="fr-CA" sz="2000" dirty="0" err="1"/>
              <a:t>Neubauer</a:t>
            </a:r>
            <a:r>
              <a:rPr lang="fr-CA" sz="2000" dirty="0"/>
              <a:t> et la lamelle?</a:t>
            </a:r>
          </a:p>
          <a:p>
            <a:pPr lvl="1" algn="just"/>
            <a:r>
              <a:rPr lang="fr-CA" sz="2000" dirty="0"/>
              <a:t>2: Quelle est la surface en mm</a:t>
            </a:r>
            <a:r>
              <a:rPr lang="fr-CA" sz="2000" baseline="30000" dirty="0"/>
              <a:t>2</a:t>
            </a:r>
            <a:r>
              <a:rPr lang="fr-CA" sz="2000" dirty="0"/>
              <a:t> d’un grand carré d’un hématimètre de </a:t>
            </a:r>
            <a:r>
              <a:rPr lang="fr-CA" sz="2000" dirty="0" err="1"/>
              <a:t>Neubauer</a:t>
            </a:r>
            <a:r>
              <a:rPr lang="fr-CA" sz="2000" dirty="0"/>
              <a:t>?</a:t>
            </a:r>
          </a:p>
          <a:p>
            <a:pPr lvl="1" algn="just"/>
            <a:r>
              <a:rPr lang="fr-CA" sz="2000" dirty="0"/>
              <a:t>3: Quel est le volume total en mm</a:t>
            </a:r>
            <a:r>
              <a:rPr lang="fr-CA" sz="2000" baseline="30000" dirty="0"/>
              <a:t>3 </a:t>
            </a:r>
            <a:r>
              <a:rPr lang="fr-CA" sz="2000" dirty="0"/>
              <a:t>d’une seule chambre de lecture d’un hématimètre de Neubauer?</a:t>
            </a:r>
          </a:p>
          <a:p>
            <a:pPr lvl="1" algn="just">
              <a:buNone/>
            </a:pPr>
            <a:endParaRPr lang="fr-CA" sz="2400" dirty="0"/>
          </a:p>
        </p:txBody>
      </p:sp>
      <p:graphicFrame>
        <p:nvGraphicFramePr>
          <p:cNvPr id="41985" name="Object 204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31132" y="4031582"/>
          <a:ext cx="3488048" cy="28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3115800" imgH="3009240" progId="Word.Document.8">
                  <p:embed/>
                </p:oleObj>
              </mc:Choice>
              <mc:Fallback>
                <p:oleObj name="Document" r:id="rId7" imgW="3115800" imgH="3009240" progId="Word.Document.8">
                  <p:embed/>
                  <p:pic>
                    <p:nvPicPr>
                      <p:cNvPr id="41985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32" y="4031582"/>
                        <a:ext cx="3488048" cy="28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3580" y="3995582"/>
            <a:ext cx="3337585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30071" y="1844824"/>
            <a:ext cx="8433909" cy="4721225"/>
          </a:xfrm>
        </p:spPr>
        <p:txBody>
          <a:bodyPr>
            <a:normAutofit/>
          </a:bodyPr>
          <a:lstStyle/>
          <a:p>
            <a:pPr algn="just"/>
            <a:r>
              <a:rPr lang="fr-CA" dirty="0"/>
              <a:t>Questions sur les hématimètres</a:t>
            </a:r>
          </a:p>
          <a:p>
            <a:pPr lvl="1" algn="just"/>
            <a:r>
              <a:rPr lang="fr-CA" sz="2000" dirty="0"/>
              <a:t>4: Quelle est l’épaisseur de l’espace entre l’hématimètre de Fuchs </a:t>
            </a:r>
            <a:r>
              <a:rPr lang="fr-CA" sz="2000" dirty="0" err="1"/>
              <a:t>Rosenthal</a:t>
            </a:r>
            <a:r>
              <a:rPr lang="fr-CA" sz="2000" dirty="0"/>
              <a:t> et la lamelle?</a:t>
            </a:r>
          </a:p>
          <a:p>
            <a:pPr lvl="1" algn="just"/>
            <a:r>
              <a:rPr lang="fr-CA" sz="2000" dirty="0"/>
              <a:t>5: Quelle est la surface en mm</a:t>
            </a:r>
            <a:r>
              <a:rPr lang="fr-CA" sz="2000" baseline="30000" dirty="0"/>
              <a:t>2</a:t>
            </a:r>
            <a:r>
              <a:rPr lang="fr-CA" sz="2000" dirty="0"/>
              <a:t> d’un grand carré d’un hématimètre de Fuchs </a:t>
            </a:r>
            <a:r>
              <a:rPr lang="fr-CA" sz="2000" dirty="0" err="1"/>
              <a:t>Rosenthal</a:t>
            </a:r>
            <a:r>
              <a:rPr lang="fr-CA" sz="2000" dirty="0"/>
              <a:t> ?</a:t>
            </a:r>
          </a:p>
          <a:p>
            <a:pPr lvl="1" algn="just"/>
            <a:r>
              <a:rPr lang="fr-CA" sz="2000" dirty="0"/>
              <a:t>6: Quel est le volume total en mm</a:t>
            </a:r>
            <a:r>
              <a:rPr lang="fr-CA" sz="2000" baseline="30000" dirty="0"/>
              <a:t>3</a:t>
            </a:r>
            <a:r>
              <a:rPr lang="fr-CA" sz="2000" dirty="0"/>
              <a:t> d’une seule chambre de lecture d’un hématimètre de Fuchs </a:t>
            </a:r>
            <a:r>
              <a:rPr lang="fr-CA" sz="2000" dirty="0" err="1"/>
              <a:t>Rosenthal</a:t>
            </a:r>
            <a:r>
              <a:rPr lang="fr-CA" sz="2000" dirty="0"/>
              <a:t> ?</a:t>
            </a:r>
          </a:p>
          <a:p>
            <a:pPr lvl="1" algn="just"/>
            <a:endParaRPr lang="fr-CA" sz="2000" dirty="0"/>
          </a:p>
        </p:txBody>
      </p:sp>
      <p:graphicFrame>
        <p:nvGraphicFramePr>
          <p:cNvPr id="41985" name="Object 204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99084" y="4026680"/>
          <a:ext cx="3532766" cy="28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3115800" imgH="3009240" progId="Word.Document.8">
                  <p:embed/>
                </p:oleObj>
              </mc:Choice>
              <mc:Fallback>
                <p:oleObj name="Document" r:id="rId6" imgW="3115800" imgH="3009240" progId="Word.Document.8">
                  <p:embed/>
                  <p:pic>
                    <p:nvPicPr>
                      <p:cNvPr id="41985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084" y="4026680"/>
                        <a:ext cx="3532766" cy="284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8700" y="4040744"/>
            <a:ext cx="3337585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9EDFE18-9BD7-4F71-9D69-B73CE8B818F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30071" y="980728"/>
            <a:ext cx="10367963" cy="7889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Exercice (consulter votre livre)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0360" y="980728"/>
            <a:ext cx="10367963" cy="7889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CORRIGÉ Exercice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7036" y="1844824"/>
            <a:ext cx="8424936" cy="5572164"/>
          </a:xfrm>
        </p:spPr>
        <p:txBody>
          <a:bodyPr>
            <a:normAutofit/>
          </a:bodyPr>
          <a:lstStyle/>
          <a:p>
            <a:r>
              <a:rPr lang="fr-CA" sz="2200" dirty="0"/>
              <a:t>Question sur les hématimètres</a:t>
            </a:r>
          </a:p>
          <a:p>
            <a:pPr lvl="1"/>
            <a:r>
              <a:rPr lang="fr-CA" sz="2200" dirty="0"/>
              <a:t>1: Quelle est l’épaisseur de l’espace entre l’hématimètre de </a:t>
            </a:r>
            <a:r>
              <a:rPr lang="fr-CA" sz="2200" dirty="0" err="1"/>
              <a:t>Neubauer</a:t>
            </a:r>
            <a:r>
              <a:rPr lang="fr-CA" sz="2200" dirty="0"/>
              <a:t> et la lamelle?   </a:t>
            </a:r>
            <a:r>
              <a:rPr lang="fr-CA" sz="2200" dirty="0">
                <a:solidFill>
                  <a:srgbClr val="FF0000"/>
                </a:solidFill>
              </a:rPr>
              <a:t>0.1 mm</a:t>
            </a:r>
            <a:endParaRPr lang="fr-CA" sz="2200" dirty="0"/>
          </a:p>
          <a:p>
            <a:pPr lvl="1"/>
            <a:r>
              <a:rPr lang="fr-CA" sz="2200" dirty="0"/>
              <a:t>2: Quelle est la surface en mm</a:t>
            </a:r>
            <a:r>
              <a:rPr lang="fr-CA" sz="2200" baseline="30000" dirty="0"/>
              <a:t>2</a:t>
            </a:r>
            <a:r>
              <a:rPr lang="fr-CA" sz="2200" dirty="0"/>
              <a:t> d’un grand carré d’un hématimètre de </a:t>
            </a:r>
            <a:r>
              <a:rPr lang="fr-CA" sz="2200" dirty="0" err="1"/>
              <a:t>Neubauer</a:t>
            </a:r>
            <a:r>
              <a:rPr lang="fr-CA" sz="2200" dirty="0"/>
              <a:t>?  </a:t>
            </a:r>
            <a:r>
              <a:rPr lang="fr-CA" sz="2200" dirty="0">
                <a:solidFill>
                  <a:srgbClr val="FF0000"/>
                </a:solidFill>
              </a:rPr>
              <a:t>1 mm</a:t>
            </a:r>
            <a:r>
              <a:rPr lang="fr-CA" sz="2200" baseline="30000" dirty="0">
                <a:solidFill>
                  <a:srgbClr val="FF0000"/>
                </a:solidFill>
              </a:rPr>
              <a:t>2</a:t>
            </a:r>
            <a:r>
              <a:rPr lang="fr-CA" sz="2200" dirty="0">
                <a:solidFill>
                  <a:srgbClr val="FF0000"/>
                </a:solidFill>
              </a:rPr>
              <a:t> (1 mm X 1 mm)</a:t>
            </a:r>
          </a:p>
          <a:p>
            <a:pPr lvl="1"/>
            <a:r>
              <a:rPr lang="fr-CA" sz="2200" dirty="0"/>
              <a:t>3: Quel est le volume total en mm</a:t>
            </a:r>
            <a:r>
              <a:rPr lang="fr-CA" sz="2200" baseline="30000" dirty="0"/>
              <a:t>3</a:t>
            </a:r>
            <a:r>
              <a:rPr lang="fr-CA" sz="2200" dirty="0"/>
              <a:t> d’une seule chambre de lecture d’un hématimètre de </a:t>
            </a:r>
            <a:r>
              <a:rPr lang="fr-CA" sz="2200" dirty="0" err="1"/>
              <a:t>Neubauer</a:t>
            </a:r>
            <a:r>
              <a:rPr lang="fr-CA" sz="2200" dirty="0"/>
              <a:t>?  </a:t>
            </a:r>
            <a:r>
              <a:rPr lang="fr-CA" sz="2200" dirty="0">
                <a:solidFill>
                  <a:srgbClr val="FF0000"/>
                </a:solidFill>
              </a:rPr>
              <a:t>0.9 mm</a:t>
            </a:r>
            <a:r>
              <a:rPr lang="fr-CA" sz="2200" baseline="30000" dirty="0">
                <a:solidFill>
                  <a:srgbClr val="FF0000"/>
                </a:solidFill>
              </a:rPr>
              <a:t>3 </a:t>
            </a:r>
            <a:r>
              <a:rPr lang="fr-CA" sz="2200" dirty="0">
                <a:solidFill>
                  <a:srgbClr val="FF0000"/>
                </a:solidFill>
              </a:rPr>
              <a:t> (3 mm X 3 mm X 0.1 mm)</a:t>
            </a:r>
          </a:p>
          <a:p>
            <a:pPr lvl="1"/>
            <a:r>
              <a:rPr lang="fr-CA" sz="2200" dirty="0"/>
              <a:t>4: Quel est l’épaisseur de l’espace entre l’hématimètre de Fuchs </a:t>
            </a:r>
            <a:r>
              <a:rPr lang="fr-CA" sz="2200" dirty="0" err="1"/>
              <a:t>Rosenthal</a:t>
            </a:r>
            <a:r>
              <a:rPr lang="fr-CA" sz="2200" dirty="0"/>
              <a:t> et la lamelle?  </a:t>
            </a:r>
            <a:r>
              <a:rPr lang="fr-CA" sz="2200" dirty="0">
                <a:solidFill>
                  <a:srgbClr val="FF0000"/>
                </a:solidFill>
              </a:rPr>
              <a:t>0.2 mm</a:t>
            </a:r>
          </a:p>
          <a:p>
            <a:pPr lvl="1"/>
            <a:r>
              <a:rPr lang="fr-CA" sz="2200" dirty="0"/>
              <a:t>5: Quelle est la surface en mm</a:t>
            </a:r>
            <a:r>
              <a:rPr lang="fr-CA" sz="2200" baseline="30000" dirty="0"/>
              <a:t>2</a:t>
            </a:r>
            <a:r>
              <a:rPr lang="fr-CA" sz="2200" dirty="0"/>
              <a:t> d’un grand carré d’un hématimètre de Fuchs Rosenthal ? </a:t>
            </a:r>
            <a:r>
              <a:rPr lang="fr-CA" sz="2200" dirty="0">
                <a:solidFill>
                  <a:srgbClr val="FF0000"/>
                </a:solidFill>
              </a:rPr>
              <a:t>1 mm</a:t>
            </a:r>
            <a:r>
              <a:rPr lang="fr-CA" sz="2200" baseline="30000" dirty="0">
                <a:solidFill>
                  <a:srgbClr val="FF0000"/>
                </a:solidFill>
              </a:rPr>
              <a:t>2</a:t>
            </a:r>
            <a:r>
              <a:rPr lang="fr-CA" sz="2200" dirty="0">
                <a:solidFill>
                  <a:srgbClr val="FF0000"/>
                </a:solidFill>
              </a:rPr>
              <a:t> (1 mm X 1 mm)</a:t>
            </a:r>
            <a:endParaRPr lang="fr-CA" sz="2200" dirty="0"/>
          </a:p>
          <a:p>
            <a:pPr lvl="1"/>
            <a:r>
              <a:rPr lang="fr-CA" sz="2200" dirty="0"/>
              <a:t>6: Quel est le volume total en mm</a:t>
            </a:r>
            <a:r>
              <a:rPr lang="fr-CA" sz="2200" baseline="30000" dirty="0"/>
              <a:t>3</a:t>
            </a:r>
            <a:r>
              <a:rPr lang="fr-CA" sz="2200" dirty="0"/>
              <a:t> d’une seule chambre de lecture d’un hématimètre de Fuchs </a:t>
            </a:r>
            <a:r>
              <a:rPr lang="fr-CA" sz="2200" dirty="0" err="1"/>
              <a:t>Rosenthal</a:t>
            </a:r>
            <a:r>
              <a:rPr lang="fr-CA" sz="2200" dirty="0"/>
              <a:t> ? </a:t>
            </a:r>
            <a:r>
              <a:rPr lang="fr-CA" sz="2200" dirty="0">
                <a:solidFill>
                  <a:srgbClr val="FF0000"/>
                </a:solidFill>
              </a:rPr>
              <a:t>3.2 mm</a:t>
            </a:r>
            <a:r>
              <a:rPr lang="fr-CA" sz="2200" baseline="30000" dirty="0">
                <a:solidFill>
                  <a:srgbClr val="FF0000"/>
                </a:solidFill>
              </a:rPr>
              <a:t>3 </a:t>
            </a:r>
            <a:r>
              <a:rPr lang="fr-CA" sz="2200" dirty="0">
                <a:solidFill>
                  <a:srgbClr val="FF0000"/>
                </a:solidFill>
              </a:rPr>
              <a:t> (4 mm X 4 mm X 0.2 mm)</a:t>
            </a:r>
            <a:endParaRPr lang="fr-CA" sz="2200" dirty="0"/>
          </a:p>
          <a:p>
            <a:pPr lvl="1"/>
            <a:endParaRPr lang="fr-CA" sz="2200" dirty="0"/>
          </a:p>
          <a:p>
            <a:pPr lvl="1">
              <a:buNone/>
            </a:pPr>
            <a:endParaRPr lang="fr-CA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5028" y="1055855"/>
            <a:ext cx="10367963" cy="7889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3600" b="1" cap="all" dirty="0"/>
              <a:t>Exercice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9044" y="1844824"/>
            <a:ext cx="8496944" cy="5572164"/>
          </a:xfrm>
        </p:spPr>
        <p:txBody>
          <a:bodyPr/>
          <a:lstStyle/>
          <a:p>
            <a:pPr algn="just"/>
            <a:r>
              <a:rPr lang="fr-CA" sz="2400" dirty="0"/>
              <a:t>Quel est le nombre </a:t>
            </a:r>
            <a:r>
              <a:rPr lang="fr-CA" sz="2400" u="sng" dirty="0"/>
              <a:t>absolu</a:t>
            </a:r>
            <a:r>
              <a:rPr lang="fr-CA" sz="2400" dirty="0"/>
              <a:t> des éléments comptés dans les cas suivants ? Vous utilisez un hématimètre de Neubauer.</a:t>
            </a:r>
          </a:p>
          <a:p>
            <a:pPr algn="just"/>
            <a:endParaRPr lang="fr-CA" sz="600" dirty="0"/>
          </a:p>
          <a:p>
            <a:pPr lvl="1" algn="just"/>
            <a:r>
              <a:rPr lang="fr-CA" sz="2200" dirty="0"/>
              <a:t>1: Vous avez compté 16, 14, 12 et 15 leucocytes dans les carrés 1, 2, 3 et 4 : </a:t>
            </a:r>
          </a:p>
          <a:p>
            <a:pPr marL="201168" lvl="1" indent="0" algn="just">
              <a:buNone/>
            </a:pPr>
            <a:endParaRPr lang="fr-CA" sz="2200" dirty="0"/>
          </a:p>
          <a:p>
            <a:pPr lvl="1" algn="just"/>
            <a:r>
              <a:rPr lang="fr-CA" sz="2200" dirty="0"/>
              <a:t>2: Vous avez compté 16, 14, 12, 13 et 15 hématies dans les carrés A, B, C, D et E du carré central : </a:t>
            </a:r>
          </a:p>
          <a:p>
            <a:pPr marL="201168" lvl="1" indent="0" algn="just">
              <a:buNone/>
            </a:pPr>
            <a:endParaRPr lang="fr-CA" sz="2200" dirty="0"/>
          </a:p>
          <a:p>
            <a:pPr lvl="1" algn="just"/>
            <a:r>
              <a:rPr lang="fr-CA" sz="2200" dirty="0"/>
              <a:t>3: Vous avez compté 118 plaquettes dans les 25 petits carrés du Grand carré du centre sur </a:t>
            </a:r>
            <a:r>
              <a:rPr lang="fr-CA" sz="2200" u="sng" dirty="0"/>
              <a:t>un des cotés </a:t>
            </a:r>
            <a:r>
              <a:rPr lang="fr-CA" sz="2200" dirty="0"/>
              <a:t>et 128 plaquettes dans les 25 petits carrés du Grand carré du centre sur </a:t>
            </a:r>
            <a:r>
              <a:rPr lang="fr-CA" sz="2200" u="sng" dirty="0"/>
              <a:t>l’autre côté :</a:t>
            </a:r>
            <a:endParaRPr lang="fr-CA" sz="2200" dirty="0"/>
          </a:p>
          <a:p>
            <a:pPr marL="542925" lvl="1" indent="0" algn="just">
              <a:buNone/>
            </a:pPr>
            <a:endParaRPr lang="fr-CA" sz="2200" dirty="0"/>
          </a:p>
          <a:p>
            <a:pPr lvl="1" algn="just"/>
            <a:endParaRPr lang="fr-CA" sz="2400" dirty="0"/>
          </a:p>
          <a:p>
            <a:pPr lvl="1" algn="just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006543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7" ma:contentTypeDescription="Crée un document." ma:contentTypeScope="" ma:versionID="f2420da60c9e3ada5ac4f8e6c13bc5b9">
  <xsd:schema xmlns:xsd="http://www.w3.org/2001/XMLSchema" xmlns:xs="http://www.w3.org/2001/XMLSchema" xmlns:p="http://schemas.microsoft.com/office/2006/metadata/properties" xmlns:ns2="dd3ef7de-1ef7-491f-9aae-e0962053c733" xmlns:ns3="ac443fea-8077-4df0-97f6-0cfd2b7b8355" targetNamespace="http://schemas.microsoft.com/office/2006/metadata/properties" ma:root="true" ma:fieldsID="acb3a9945df50da4dbb902b259513606" ns2:_="" ns3:_="">
    <xsd:import namespace="dd3ef7de-1ef7-491f-9aae-e0962053c733"/>
    <xsd:import namespace="ac443fea-8077-4df0-97f6-0cfd2b7b8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9c63009-8343-464d-b21a-d25f1af3103a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651B5-9281-457C-9016-CE949B081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06700-137B-4AA3-AE50-1F22A221B7F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38c433-c8fd-4c9e-aea4-368fbdd35f99"/>
    <ds:schemaRef ds:uri="d8db86ea-cc0b-454d-a067-4998589184bf"/>
    <ds:schemaRef ds:uri="http://www.w3.org/XML/1998/namespace"/>
    <ds:schemaRef ds:uri="dd3ef7de-1ef7-491f-9aae-e0962053c733"/>
    <ds:schemaRef ds:uri="ac443fea-8077-4df0-97f6-0cfd2b7b8355"/>
  </ds:schemaRefs>
</ds:datastoreItem>
</file>

<file path=customXml/itemProps3.xml><?xml version="1.0" encoding="utf-8"?>
<ds:datastoreItem xmlns:ds="http://schemas.openxmlformats.org/officeDocument/2006/customXml" ds:itemID="{F94673DE-D5A8-42EC-BA8B-E1FC34A2E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ef7de-1ef7-491f-9aae-e0962053c733"/>
    <ds:schemaRef ds:uri="ac443fea-8077-4df0-97f6-0cfd2b7b8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71568</TotalTime>
  <Words>2538</Words>
  <Application>Microsoft Office PowerPoint</Application>
  <PresentationFormat>Diapositives 35 mm</PresentationFormat>
  <Paragraphs>414</Paragraphs>
  <Slides>49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Rétrospective</vt:lpstr>
      <vt:lpstr>Document</vt:lpstr>
      <vt:lpstr>HÉMATOLOGIE FONDAMENTALE</vt:lpstr>
      <vt:lpstr>Cours 8</vt:lpstr>
      <vt:lpstr>Lectures obligatoires</vt:lpstr>
      <vt:lpstr>Décompte manuel des gb, plt et GR</vt:lpstr>
      <vt:lpstr>Hématimètre de Neubauer</vt:lpstr>
      <vt:lpstr>Exercice (consulter votre livre)</vt:lpstr>
      <vt:lpstr>Exercice (consulter votre livre)</vt:lpstr>
      <vt:lpstr>CORRIGÉ Exercice</vt:lpstr>
      <vt:lpstr>Exercice</vt:lpstr>
      <vt:lpstr>Hématimètre de Rosenthal</vt:lpstr>
      <vt:lpstr>Exercice</vt:lpstr>
      <vt:lpstr>Présentation PowerPoint</vt:lpstr>
      <vt:lpstr>Présentation PowerPoint</vt:lpstr>
      <vt:lpstr>Présentation PowerPoint</vt:lpstr>
      <vt:lpstr>Présentation PowerPoint</vt:lpstr>
      <vt:lpstr>hématopoïèse</vt:lpstr>
      <vt:lpstr>Les cellules sanguines</vt:lpstr>
      <vt:lpstr>Membrane cellulaire</vt:lpstr>
      <vt:lpstr>Constituants cytoplasmiques</vt:lpstr>
      <vt:lpstr>Constituants cytoplasmiques</vt:lpstr>
      <vt:lpstr>NOYAU</vt:lpstr>
      <vt:lpstr>Présentation PowerPoint</vt:lpstr>
      <vt:lpstr>NOYAU</vt:lpstr>
      <vt:lpstr>Présentation PowerPoint</vt:lpstr>
      <vt:lpstr>Présentation PowerPoint</vt:lpstr>
      <vt:lpstr>Présentation PowerPoint</vt:lpstr>
      <vt:lpstr>Cellules souches et progéniteur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Lignée granulocytaire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Facteurs de croissance hématopoïétique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Jean-François</dc:creator>
  <cp:lastModifiedBy>Lachance, Jean-François</cp:lastModifiedBy>
  <cp:revision>146</cp:revision>
  <cp:lastPrinted>2024-12-21T03:08:54Z</cp:lastPrinted>
  <dcterms:created xsi:type="dcterms:W3CDTF">1601-01-01T00:00:00Z</dcterms:created>
  <dcterms:modified xsi:type="dcterms:W3CDTF">2026-01-30T13:16:17Z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  <property fmtid="{D5CDD505-2E9C-101B-9397-08002B2CF9AE}" pid="3" name="MediaServiceImageTags">
    <vt:lpwstr/>
  </property>
</Properties>
</file>