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43"/>
  </p:notesMasterIdLst>
  <p:handoutMasterIdLst>
    <p:handoutMasterId r:id="rId44"/>
  </p:handoutMasterIdLst>
  <p:sldIdLst>
    <p:sldId id="548" r:id="rId5"/>
    <p:sldId id="537" r:id="rId6"/>
    <p:sldId id="539" r:id="rId7"/>
    <p:sldId id="538" r:id="rId8"/>
    <p:sldId id="540" r:id="rId9"/>
    <p:sldId id="753" r:id="rId10"/>
    <p:sldId id="777" r:id="rId11"/>
    <p:sldId id="779" r:id="rId12"/>
    <p:sldId id="780" r:id="rId13"/>
    <p:sldId id="781" r:id="rId14"/>
    <p:sldId id="419" r:id="rId15"/>
    <p:sldId id="782" r:id="rId16"/>
    <p:sldId id="260" r:id="rId17"/>
    <p:sldId id="331" r:id="rId18"/>
    <p:sldId id="332" r:id="rId19"/>
    <p:sldId id="328" r:id="rId20"/>
    <p:sldId id="395" r:id="rId21"/>
    <p:sldId id="401" r:id="rId22"/>
    <p:sldId id="420" r:id="rId23"/>
    <p:sldId id="402" r:id="rId24"/>
    <p:sldId id="335" r:id="rId25"/>
    <p:sldId id="422" r:id="rId26"/>
    <p:sldId id="337" r:id="rId27"/>
    <p:sldId id="329" r:id="rId28"/>
    <p:sldId id="362" r:id="rId29"/>
    <p:sldId id="418" r:id="rId30"/>
    <p:sldId id="364" r:id="rId31"/>
    <p:sldId id="783" r:id="rId32"/>
    <p:sldId id="365" r:id="rId33"/>
    <p:sldId id="366" r:id="rId34"/>
    <p:sldId id="367" r:id="rId35"/>
    <p:sldId id="370" r:id="rId36"/>
    <p:sldId id="374" r:id="rId37"/>
    <p:sldId id="369" r:id="rId38"/>
    <p:sldId id="368" r:id="rId39"/>
    <p:sldId id="371" r:id="rId40"/>
    <p:sldId id="372" r:id="rId41"/>
    <p:sldId id="326" r:id="rId42"/>
  </p:sldIdLst>
  <p:sldSz cx="10287000" cy="6858000" type="35mm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and, Véronique" initials="DV" lastIdx="3" clrIdx="0">
    <p:extLst>
      <p:ext uri="{19B8F6BF-5375-455C-9EA6-DF929625EA0E}">
        <p15:presenceInfo xmlns:p15="http://schemas.microsoft.com/office/powerpoint/2012/main" userId="S::Veronique.Durand@cegepsherbrooke.qc.ca::2908d784-617d-4711-89f3-06e1f0e10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FC8"/>
    <a:srgbClr val="FF3300"/>
    <a:srgbClr val="000000"/>
    <a:srgbClr val="FFFF00"/>
    <a:srgbClr val="FFFFCC"/>
    <a:srgbClr val="D800D8"/>
    <a:srgbClr val="800080"/>
    <a:srgbClr val="0000B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07998-0A15-4E38-9910-A6100A9A2CE7}" v="4" dt="2024-04-04T17:26:51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4660"/>
  </p:normalViewPr>
  <p:slideViewPr>
    <p:cSldViewPr>
      <p:cViewPr varScale="1">
        <p:scale>
          <a:sx n="76" d="100"/>
          <a:sy n="76" d="100"/>
        </p:scale>
        <p:origin x="114" y="672"/>
      </p:cViewPr>
      <p:guideLst>
        <p:guide orient="horz" pos="2161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nce, Jean-François" userId="a9b952b2-b526-4af2-807d-c1b6655d9e27" providerId="ADAL" clId="{E2B07998-0A15-4E38-9910-A6100A9A2CE7}"/>
    <pc:docChg chg="custSel modSld">
      <pc:chgData name="Lachance, Jean-François" userId="a9b952b2-b526-4af2-807d-c1b6655d9e27" providerId="ADAL" clId="{E2B07998-0A15-4E38-9910-A6100A9A2CE7}" dt="2024-04-04T17:25:33.136" v="149" actId="20577"/>
      <pc:docMkLst>
        <pc:docMk/>
      </pc:docMkLst>
      <pc:sldChg chg="addSp modSp mod">
        <pc:chgData name="Lachance, Jean-François" userId="a9b952b2-b526-4af2-807d-c1b6655d9e27" providerId="ADAL" clId="{E2B07998-0A15-4E38-9910-A6100A9A2CE7}" dt="2024-04-04T17:25:33.136" v="149" actId="20577"/>
        <pc:sldMkLst>
          <pc:docMk/>
          <pc:sldMk cId="0" sldId="539"/>
        </pc:sldMkLst>
        <pc:spChg chg="add mod">
          <ac:chgData name="Lachance, Jean-François" userId="a9b952b2-b526-4af2-807d-c1b6655d9e27" providerId="ADAL" clId="{E2B07998-0A15-4E38-9910-A6100A9A2CE7}" dt="2024-04-04T17:25:33.136" v="149" actId="20577"/>
          <ac:spMkLst>
            <pc:docMk/>
            <pc:sldMk cId="0" sldId="539"/>
            <ac:spMk id="2" creationId="{084F3AA7-3144-4D9A-81A0-7AEC94F9C228}"/>
          </ac:spMkLst>
        </pc:spChg>
      </pc:sldChg>
    </pc:docChg>
  </pc:docChgLst>
  <pc:docChgLst>
    <pc:chgData name="Lachance, Jean-François" userId="a9b952b2-b526-4af2-807d-c1b6655d9e27" providerId="ADAL" clId="{1DD18CFA-4858-404B-AC91-01F7E3CDC78B}"/>
    <pc:docChg chg="undo custSel addSld delSld modSld">
      <pc:chgData name="Lachance, Jean-François" userId="a9b952b2-b526-4af2-807d-c1b6655d9e27" providerId="ADAL" clId="{1DD18CFA-4858-404B-AC91-01F7E3CDC78B}" dt="2023-03-15T12:13:35.276" v="32"/>
      <pc:docMkLst>
        <pc:docMk/>
      </pc:docMkLst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260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26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28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29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31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32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35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37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2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4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5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6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7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8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69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70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71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72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74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395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01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02"/>
        </pc:sldMkLst>
      </pc:sldChg>
      <pc:sldChg chg="del">
        <pc:chgData name="Lachance, Jean-François" userId="a9b952b2-b526-4af2-807d-c1b6655d9e27" providerId="ADAL" clId="{1DD18CFA-4858-404B-AC91-01F7E3CDC78B}" dt="2023-03-15T12:06:21.566" v="7" actId="47"/>
        <pc:sldMkLst>
          <pc:docMk/>
          <pc:sldMk cId="0" sldId="413"/>
        </pc:sldMkLst>
      </pc:sldChg>
      <pc:sldChg chg="del">
        <pc:chgData name="Lachance, Jean-François" userId="a9b952b2-b526-4af2-807d-c1b6655d9e27" providerId="ADAL" clId="{1DD18CFA-4858-404B-AC91-01F7E3CDC78B}" dt="2023-03-15T12:06:23.248" v="9" actId="47"/>
        <pc:sldMkLst>
          <pc:docMk/>
          <pc:sldMk cId="0" sldId="414"/>
        </pc:sldMkLst>
      </pc:sldChg>
      <pc:sldChg chg="del">
        <pc:chgData name="Lachance, Jean-François" userId="a9b952b2-b526-4af2-807d-c1b6655d9e27" providerId="ADAL" clId="{1DD18CFA-4858-404B-AC91-01F7E3CDC78B}" dt="2023-03-15T12:06:25.633" v="10" actId="47"/>
        <pc:sldMkLst>
          <pc:docMk/>
          <pc:sldMk cId="0" sldId="415"/>
        </pc:sldMkLst>
      </pc:sldChg>
      <pc:sldChg chg="del">
        <pc:chgData name="Lachance, Jean-François" userId="a9b952b2-b526-4af2-807d-c1b6655d9e27" providerId="ADAL" clId="{1DD18CFA-4858-404B-AC91-01F7E3CDC78B}" dt="2023-03-15T12:07:42.383" v="24" actId="47"/>
        <pc:sldMkLst>
          <pc:docMk/>
          <pc:sldMk cId="0" sldId="416"/>
        </pc:sldMkLst>
      </pc:sldChg>
      <pc:sldChg chg="del">
        <pc:chgData name="Lachance, Jean-François" userId="a9b952b2-b526-4af2-807d-c1b6655d9e27" providerId="ADAL" clId="{1DD18CFA-4858-404B-AC91-01F7E3CDC78B}" dt="2023-03-15T12:07:56.534" v="26" actId="47"/>
        <pc:sldMkLst>
          <pc:docMk/>
          <pc:sldMk cId="0" sldId="417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18"/>
        </pc:sldMkLst>
      </pc:sldChg>
      <pc:sldChg chg="add del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19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20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421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422"/>
        </pc:sldMkLst>
      </pc:sldChg>
      <pc:sldChg chg="add del">
        <pc:chgData name="Lachance, Jean-François" userId="a9b952b2-b526-4af2-807d-c1b6655d9e27" providerId="ADAL" clId="{1DD18CFA-4858-404B-AC91-01F7E3CDC78B}" dt="2023-03-15T12:10:14.403" v="27" actId="47"/>
        <pc:sldMkLst>
          <pc:docMk/>
          <pc:sldMk cId="1696115811" sldId="428"/>
        </pc:sldMkLst>
      </pc:sldChg>
      <pc:sldChg chg="del">
        <pc:chgData name="Lachance, Jean-François" userId="a9b952b2-b526-4af2-807d-c1b6655d9e27" providerId="ADAL" clId="{1DD18CFA-4858-404B-AC91-01F7E3CDC78B}" dt="2023-03-15T12:07:17.119" v="14" actId="47"/>
        <pc:sldMkLst>
          <pc:docMk/>
          <pc:sldMk cId="3108632683" sldId="429"/>
        </pc:sldMkLst>
      </pc:sldChg>
      <pc:sldChg chg="del">
        <pc:chgData name="Lachance, Jean-François" userId="a9b952b2-b526-4af2-807d-c1b6655d9e27" providerId="ADAL" clId="{1DD18CFA-4858-404B-AC91-01F7E3CDC78B}" dt="2023-03-15T12:07:22.654" v="16" actId="47"/>
        <pc:sldMkLst>
          <pc:docMk/>
          <pc:sldMk cId="4236270269" sldId="430"/>
        </pc:sldMkLst>
      </pc:sldChg>
      <pc:sldChg chg="del">
        <pc:chgData name="Lachance, Jean-François" userId="a9b952b2-b526-4af2-807d-c1b6655d9e27" providerId="ADAL" clId="{1DD18CFA-4858-404B-AC91-01F7E3CDC78B}" dt="2023-03-15T12:06:04.219" v="3" actId="47"/>
        <pc:sldMkLst>
          <pc:docMk/>
          <pc:sldMk cId="0" sldId="467"/>
        </pc:sldMkLst>
      </pc:sldChg>
      <pc:sldChg chg="del">
        <pc:chgData name="Lachance, Jean-François" userId="a9b952b2-b526-4af2-807d-c1b6655d9e27" providerId="ADAL" clId="{1DD18CFA-4858-404B-AC91-01F7E3CDC78B}" dt="2023-03-15T12:06:09.968" v="4" actId="47"/>
        <pc:sldMkLst>
          <pc:docMk/>
          <pc:sldMk cId="0" sldId="468"/>
        </pc:sldMkLst>
      </pc:sldChg>
      <pc:sldChg chg="del">
        <pc:chgData name="Lachance, Jean-François" userId="a9b952b2-b526-4af2-807d-c1b6655d9e27" providerId="ADAL" clId="{1DD18CFA-4858-404B-AC91-01F7E3CDC78B}" dt="2023-03-15T12:06:14.651" v="5" actId="47"/>
        <pc:sldMkLst>
          <pc:docMk/>
          <pc:sldMk cId="0" sldId="469"/>
        </pc:sldMkLst>
      </pc:sldChg>
      <pc:sldChg chg="del">
        <pc:chgData name="Lachance, Jean-François" userId="a9b952b2-b526-4af2-807d-c1b6655d9e27" providerId="ADAL" clId="{1DD18CFA-4858-404B-AC91-01F7E3CDC78B}" dt="2023-03-15T12:06:16.983" v="6" actId="47"/>
        <pc:sldMkLst>
          <pc:docMk/>
          <pc:sldMk cId="0" sldId="470"/>
        </pc:sldMkLst>
      </pc:sldChg>
      <pc:sldChg chg="del">
        <pc:chgData name="Lachance, Jean-François" userId="a9b952b2-b526-4af2-807d-c1b6655d9e27" providerId="ADAL" clId="{1DD18CFA-4858-404B-AC91-01F7E3CDC78B}" dt="2023-03-15T12:07:35.514" v="19" actId="47"/>
        <pc:sldMkLst>
          <pc:docMk/>
          <pc:sldMk cId="0" sldId="488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489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491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04"/>
        </pc:sldMkLst>
      </pc:sldChg>
      <pc:sldChg chg="del">
        <pc:chgData name="Lachance, Jean-François" userId="a9b952b2-b526-4af2-807d-c1b6655d9e27" providerId="ADAL" clId="{1DD18CFA-4858-404B-AC91-01F7E3CDC78B}" dt="2023-03-15T12:07:39.259" v="22" actId="47"/>
        <pc:sldMkLst>
          <pc:docMk/>
          <pc:sldMk cId="0" sldId="510"/>
        </pc:sldMkLst>
      </pc:sldChg>
      <pc:sldChg chg="del">
        <pc:chgData name="Lachance, Jean-François" userId="a9b952b2-b526-4af2-807d-c1b6655d9e27" providerId="ADAL" clId="{1DD18CFA-4858-404B-AC91-01F7E3CDC78B}" dt="2023-03-15T12:07:40.731" v="23" actId="47"/>
        <pc:sldMkLst>
          <pc:docMk/>
          <pc:sldMk cId="0" sldId="511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18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19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20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21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0" sldId="530"/>
        </pc:sldMkLst>
      </pc:sldChg>
      <pc:sldChg chg="del">
        <pc:chgData name="Lachance, Jean-François" userId="a9b952b2-b526-4af2-807d-c1b6655d9e27" providerId="ADAL" clId="{1DD18CFA-4858-404B-AC91-01F7E3CDC78B}" dt="2023-03-15T12:07:18.757" v="15" actId="47"/>
        <pc:sldMkLst>
          <pc:docMk/>
          <pc:sldMk cId="1143055077" sldId="531"/>
        </pc:sldMkLst>
      </pc:sldChg>
      <pc:sldChg chg="del">
        <pc:chgData name="Lachance, Jean-François" userId="a9b952b2-b526-4af2-807d-c1b6655d9e27" providerId="ADAL" clId="{1DD18CFA-4858-404B-AC91-01F7E3CDC78B}" dt="2023-03-15T12:07:36.927" v="20" actId="47"/>
        <pc:sldMkLst>
          <pc:docMk/>
          <pc:sldMk cId="0" sldId="532"/>
        </pc:sldMkLst>
      </pc:sldChg>
      <pc:sldChg chg="del">
        <pc:chgData name="Lachance, Jean-François" userId="a9b952b2-b526-4af2-807d-c1b6655d9e27" providerId="ADAL" clId="{1DD18CFA-4858-404B-AC91-01F7E3CDC78B}" dt="2023-03-15T12:07:38.027" v="21" actId="47"/>
        <pc:sldMkLst>
          <pc:docMk/>
          <pc:sldMk cId="0" sldId="533"/>
        </pc:sldMkLst>
      </pc:sldChg>
      <pc:sldChg chg="del">
        <pc:chgData name="Lachance, Jean-François" userId="a9b952b2-b526-4af2-807d-c1b6655d9e27" providerId="ADAL" clId="{1DD18CFA-4858-404B-AC91-01F7E3CDC78B}" dt="2023-03-15T12:07:28.537" v="18" actId="47"/>
        <pc:sldMkLst>
          <pc:docMk/>
          <pc:sldMk cId="4227403194" sldId="534"/>
        </pc:sldMkLst>
      </pc:sldChg>
      <pc:sldChg chg="del">
        <pc:chgData name="Lachance, Jean-François" userId="a9b952b2-b526-4af2-807d-c1b6655d9e27" providerId="ADAL" clId="{1DD18CFA-4858-404B-AC91-01F7E3CDC78B}" dt="2023-03-15T12:06:02.161" v="2" actId="47"/>
        <pc:sldMkLst>
          <pc:docMk/>
          <pc:sldMk cId="0" sldId="535"/>
        </pc:sldMkLst>
      </pc:sldChg>
      <pc:sldChg chg="del">
        <pc:chgData name="Lachance, Jean-François" userId="a9b952b2-b526-4af2-807d-c1b6655d9e27" providerId="ADAL" clId="{1DD18CFA-4858-404B-AC91-01F7E3CDC78B}" dt="2023-03-15T12:07:47.393" v="25" actId="47"/>
        <pc:sldMkLst>
          <pc:docMk/>
          <pc:sldMk cId="0" sldId="536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3006543197" sldId="542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3306198149" sldId="543"/>
        </pc:sldMkLst>
      </pc:sldChg>
      <pc:sldChg chg="del">
        <pc:chgData name="Lachance, Jean-François" userId="a9b952b2-b526-4af2-807d-c1b6655d9e27" providerId="ADAL" clId="{1DD18CFA-4858-404B-AC91-01F7E3CDC78B}" dt="2023-03-15T12:10:17.256" v="29" actId="47"/>
        <pc:sldMkLst>
          <pc:docMk/>
          <pc:sldMk cId="0" sldId="544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4264646814" sldId="545"/>
        </pc:sldMkLst>
      </pc:sldChg>
      <pc:sldChg chg="modSp mod">
        <pc:chgData name="Lachance, Jean-François" userId="a9b952b2-b526-4af2-807d-c1b6655d9e27" providerId="ADAL" clId="{1DD18CFA-4858-404B-AC91-01F7E3CDC78B}" dt="2023-03-15T12:05:58.059" v="1" actId="20577"/>
        <pc:sldMkLst>
          <pc:docMk/>
          <pc:sldMk cId="2029643337" sldId="548"/>
        </pc:sldMkLst>
        <pc:spChg chg="mod">
          <ac:chgData name="Lachance, Jean-François" userId="a9b952b2-b526-4af2-807d-c1b6655d9e27" providerId="ADAL" clId="{1DD18CFA-4858-404B-AC91-01F7E3CDC78B}" dt="2023-03-15T12:05:58.059" v="1" actId="20577"/>
          <ac:spMkLst>
            <pc:docMk/>
            <pc:sldMk cId="2029643337" sldId="548"/>
            <ac:spMk id="5" creationId="{2A9F2462-EBAF-4712-8845-0214B59CE6CF}"/>
          </ac:spMkLst>
        </pc:spChg>
      </pc:sldChg>
      <pc:sldChg chg="del">
        <pc:chgData name="Lachance, Jean-François" userId="a9b952b2-b526-4af2-807d-c1b6655d9e27" providerId="ADAL" clId="{1DD18CFA-4858-404B-AC91-01F7E3CDC78B}" dt="2023-03-15T12:06:22.350" v="8" actId="47"/>
        <pc:sldMkLst>
          <pc:docMk/>
          <pc:sldMk cId="2700404607" sldId="550"/>
        </pc:sldMkLst>
      </pc:sldChg>
      <pc:sldChg chg="del">
        <pc:chgData name="Lachance, Jean-François" userId="a9b952b2-b526-4af2-807d-c1b6655d9e27" providerId="ADAL" clId="{1DD18CFA-4858-404B-AC91-01F7E3CDC78B}" dt="2023-03-15T12:06:27.897" v="11" actId="47"/>
        <pc:sldMkLst>
          <pc:docMk/>
          <pc:sldMk cId="1024059150" sldId="551"/>
        </pc:sldMkLst>
      </pc:sldChg>
      <pc:sldChg chg="del">
        <pc:chgData name="Lachance, Jean-François" userId="a9b952b2-b526-4af2-807d-c1b6655d9e27" providerId="ADAL" clId="{1DD18CFA-4858-404B-AC91-01F7E3CDC78B}" dt="2023-03-15T12:10:15.959" v="28" actId="47"/>
        <pc:sldMkLst>
          <pc:docMk/>
          <pc:sldMk cId="2119558345" sldId="552"/>
        </pc:sldMkLst>
      </pc:sldChg>
      <pc:sldChg chg="del">
        <pc:chgData name="Lachance, Jean-François" userId="a9b952b2-b526-4af2-807d-c1b6655d9e27" providerId="ADAL" clId="{1DD18CFA-4858-404B-AC91-01F7E3CDC78B}" dt="2023-03-15T12:07:23.721" v="17" actId="47"/>
        <pc:sldMkLst>
          <pc:docMk/>
          <pc:sldMk cId="1989597835" sldId="553"/>
        </pc:sldMkLst>
      </pc:sldChg>
      <pc:sldChg chg="del">
        <pc:chgData name="Lachance, Jean-François" userId="a9b952b2-b526-4af2-807d-c1b6655d9e27" providerId="ADAL" clId="{1DD18CFA-4858-404B-AC91-01F7E3CDC78B}" dt="2023-03-15T12:10:18.249" v="30" actId="47"/>
        <pc:sldMkLst>
          <pc:docMk/>
          <pc:sldMk cId="695611813" sldId="554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1425325406" sldId="555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1336924410" sldId="558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108189977" sldId="559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3869817825" sldId="560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2497420904" sldId="561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1816930951" sldId="562"/>
        </pc:sldMkLst>
      </pc:sldChg>
      <pc:sldChg chg="del">
        <pc:chgData name="Lachance, Jean-François" userId="a9b952b2-b526-4af2-807d-c1b6655d9e27" providerId="ADAL" clId="{1DD18CFA-4858-404B-AC91-01F7E3CDC78B}" dt="2023-03-15T12:10:25.980" v="31" actId="47"/>
        <pc:sldMkLst>
          <pc:docMk/>
          <pc:sldMk cId="1079714845" sldId="563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2288781615" sldId="753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2548783223" sldId="777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3575081576" sldId="779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1099300544" sldId="780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2909992572" sldId="781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3682148090" sldId="782"/>
        </pc:sldMkLst>
      </pc:sldChg>
      <pc:sldChg chg="add">
        <pc:chgData name="Lachance, Jean-François" userId="a9b952b2-b526-4af2-807d-c1b6655d9e27" providerId="ADAL" clId="{1DD18CFA-4858-404B-AC91-01F7E3CDC78B}" dt="2023-03-15T12:13:35.276" v="32"/>
        <pc:sldMkLst>
          <pc:docMk/>
          <pc:sldMk cId="0" sldId="783"/>
        </pc:sldMkLst>
      </pc:sldChg>
      <pc:sldMasterChg chg="delSldLayout">
        <pc:chgData name="Lachance, Jean-François" userId="a9b952b2-b526-4af2-807d-c1b6655d9e27" providerId="ADAL" clId="{1DD18CFA-4858-404B-AC91-01F7E3CDC78B}" dt="2023-03-15T12:07:47.393" v="25" actId="47"/>
        <pc:sldMasterMkLst>
          <pc:docMk/>
          <pc:sldMasterMk cId="2552748220" sldId="2147483781"/>
        </pc:sldMasterMkLst>
        <pc:sldLayoutChg chg="del">
          <pc:chgData name="Lachance, Jean-François" userId="a9b952b2-b526-4af2-807d-c1b6655d9e27" providerId="ADAL" clId="{1DD18CFA-4858-404B-AC91-01F7E3CDC78B}" dt="2023-03-15T12:07:47.393" v="25" actId="47"/>
          <pc:sldLayoutMkLst>
            <pc:docMk/>
            <pc:sldMasterMk cId="2552748220" sldId="2147483781"/>
            <pc:sldLayoutMk cId="2501326813" sldId="214748379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1" y="0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6344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1" y="8806344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654C276-5AF7-4F5A-8C99-06D4AE107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695325"/>
            <a:ext cx="521652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4754"/>
            <a:ext cx="5588000" cy="41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6344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06344"/>
            <a:ext cx="3026833" cy="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6" rIns="91291" bIns="456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A7003E3-3558-44F1-9163-A93E3C294D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99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18658" algn="l" rtl="0" eaLnBrk="0" fontAlgn="base" hangingPunct="0">
      <a:spcBef>
        <a:spcPct val="30000"/>
      </a:spcBef>
      <a:spcAft>
        <a:spcPct val="0"/>
      </a:spcAft>
      <a:defRPr sz="1099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37316" algn="l" rtl="0" eaLnBrk="0" fontAlgn="base" hangingPunct="0">
      <a:spcBef>
        <a:spcPct val="30000"/>
      </a:spcBef>
      <a:spcAft>
        <a:spcPct val="0"/>
      </a:spcAft>
      <a:defRPr sz="1099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55974" algn="l" rtl="0" eaLnBrk="0" fontAlgn="base" hangingPunct="0">
      <a:spcBef>
        <a:spcPct val="30000"/>
      </a:spcBef>
      <a:spcAft>
        <a:spcPct val="0"/>
      </a:spcAft>
      <a:defRPr sz="1099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74632" algn="l" rtl="0" eaLnBrk="0" fontAlgn="base" hangingPunct="0">
      <a:spcBef>
        <a:spcPct val="30000"/>
      </a:spcBef>
      <a:spcAft>
        <a:spcPct val="0"/>
      </a:spcAft>
      <a:defRPr sz="1099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93290" algn="l" defTabSz="837316" rtl="0" eaLnBrk="1" latinLnBrk="0" hangingPunct="1">
      <a:defRPr sz="1099" kern="1200">
        <a:solidFill>
          <a:schemeClr val="tx1"/>
        </a:solidFill>
        <a:latin typeface="+mn-lt"/>
        <a:ea typeface="+mn-ea"/>
        <a:cs typeface="+mn-cs"/>
      </a:defRPr>
    </a:lvl6pPr>
    <a:lvl7pPr marL="2511948" algn="l" defTabSz="837316" rtl="0" eaLnBrk="1" latinLnBrk="0" hangingPunct="1">
      <a:defRPr sz="1099" kern="1200">
        <a:solidFill>
          <a:schemeClr val="tx1"/>
        </a:solidFill>
        <a:latin typeface="+mn-lt"/>
        <a:ea typeface="+mn-ea"/>
        <a:cs typeface="+mn-cs"/>
      </a:defRPr>
    </a:lvl7pPr>
    <a:lvl8pPr marL="2930606" algn="l" defTabSz="837316" rtl="0" eaLnBrk="1" latinLnBrk="0" hangingPunct="1">
      <a:defRPr sz="1099" kern="1200">
        <a:solidFill>
          <a:schemeClr val="tx1"/>
        </a:solidFill>
        <a:latin typeface="+mn-lt"/>
        <a:ea typeface="+mn-ea"/>
        <a:cs typeface="+mn-cs"/>
      </a:defRPr>
    </a:lvl8pPr>
    <a:lvl9pPr marL="3349264" algn="l" defTabSz="837316" rtl="0" eaLnBrk="1" latinLnBrk="0" hangingPunct="1">
      <a:defRPr sz="10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003E3-3558-44F1-9163-A93E3C294DB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1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2FE42-6004-4798-B592-90CCDA07875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2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321F-891E-4F48-8B5E-2745E5D64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4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9436-970A-4257-9E7A-9D097EEA47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8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885D7-5FD9-4536-A802-F5D3DA737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E56D1-7818-42F2-BDB3-4E69EC03A8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7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4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13B80-4EE2-4D76-A10E-4FC413E78C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AE418-5533-4F70-BBA3-4A9C04BE03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8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0D2F1-5A6D-41AE-9B56-23C32D0F33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32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CD9BD-8DE8-4542-B2C2-EE8A91E079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4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7" y="6459787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7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50FCF5-BC9B-4DCE-8196-FFA39A0D4BF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9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286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821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5C5A-FCF1-4D1B-BCB0-976F8DD17FA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5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0287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29" y="1845734"/>
            <a:ext cx="84867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2" y="6459787"/>
            <a:ext cx="208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7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3" y="6459787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BABC5A-DFBE-4141-B103-7182A8756B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hyperlink" Target="../../h&#233;mato_1_H2007/Cours%20H2007/SCAN/tableau%203%202.doc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../../h&#233;mato_1_H2007/Cours%20H2007/SCAN/tableau%203%201.doc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hyperlink" Target="../Local%20Settings/Temporary%20Internet%20Files/h&#233;mato_1_H2007/Cours%20H2007/SCAN/tableau%203%201.doc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1.png"/><Relationship Id="rId5" Type="http://schemas.openxmlformats.org/officeDocument/2006/relationships/tags" Target="../tags/tag39.xml"/><Relationship Id="rId10" Type="http://schemas.openxmlformats.org/officeDocument/2006/relationships/image" Target="../media/image10.jpe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../../h&#233;mato_1_H2007/Cours%20H2007/SCAN/tableau%203%207.doc" TargetMode="External"/><Relationship Id="rId3" Type="http://schemas.openxmlformats.org/officeDocument/2006/relationships/tags" Target="../tags/tag80.xml"/><Relationship Id="rId7" Type="http://schemas.openxmlformats.org/officeDocument/2006/relationships/hyperlink" Target="../../h&#233;mato_1_H2007/Cours%20H2007/SCAN/tableau%203%206.doc" TargetMode="Externa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10" Type="http://schemas.openxmlformats.org/officeDocument/2006/relationships/hyperlink" Target="../../h&#233;mato_1_H2007/Cours%20H2007/SCAN/tableau%203%209.doc" TargetMode="External"/><Relationship Id="rId4" Type="http://schemas.openxmlformats.org/officeDocument/2006/relationships/tags" Target="../tags/tag81.xml"/><Relationship Id="rId9" Type="http://schemas.openxmlformats.org/officeDocument/2006/relationships/hyperlink" Target="../../h&#233;mato_1_H2007/Cours%20H2007/SCAN/tableau%203%208.doc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3.wmf"/><Relationship Id="rId5" Type="http://schemas.openxmlformats.org/officeDocument/2006/relationships/tags" Target="../tags/tag8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4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../../h&#233;mato_1_H2007/Cours%20H2007/SCAN/tableau%203%207.doc" TargetMode="External"/><Relationship Id="rId3" Type="http://schemas.openxmlformats.org/officeDocument/2006/relationships/tags" Target="../tags/tag105.xml"/><Relationship Id="rId7" Type="http://schemas.openxmlformats.org/officeDocument/2006/relationships/hyperlink" Target="../../h&#233;mato_1_H2007/Cours%20H2007/SCAN/tableau%203%206.doc" TargetMode="Externa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10" Type="http://schemas.openxmlformats.org/officeDocument/2006/relationships/hyperlink" Target="../../h&#233;mato_1_H2007/Cours%20H2007/SCAN/tableau%203%209.doc" TargetMode="External"/><Relationship Id="rId4" Type="http://schemas.openxmlformats.org/officeDocument/2006/relationships/tags" Target="../tags/tag106.xml"/><Relationship Id="rId9" Type="http://schemas.openxmlformats.org/officeDocument/2006/relationships/hyperlink" Target="../../h&#233;mato_1_H2007/Cours%20H2007/SCAN/tableau%203%208.doc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N_WyRY-UB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QXPJ7eeesQ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8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9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10" Type="http://schemas.openxmlformats.org/officeDocument/2006/relationships/image" Target="../media/image20.jpeg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22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C352-3371-44EC-B8C2-D605BBE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Hématologie Fondamentale</a:t>
            </a:r>
            <a:endParaRPr lang="fr-CA" cap="all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9F2462-EBAF-4712-8845-0214B59CE6C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925830" y="2780928"/>
            <a:ext cx="3713931" cy="359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1089025">
              <a:spcBef>
                <a:spcPct val="20000"/>
              </a:spcBef>
              <a:buClr>
                <a:schemeClr val="tx2"/>
              </a:buClr>
              <a:defRPr/>
            </a:pPr>
            <a:r>
              <a:rPr lang="fr-CA" sz="2800" cap="all" dirty="0">
                <a:solidFill>
                  <a:schemeClr val="tx1"/>
                </a:solidFill>
                <a:latin typeface="+mn-lt"/>
              </a:rPr>
              <a:t>Cours #8</a:t>
            </a:r>
          </a:p>
          <a:p>
            <a:pPr marL="407988" indent="-407988" algn="l" defTabSz="1089025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fr-CA" sz="2400" dirty="0">
              <a:solidFill>
                <a:schemeClr val="tx1"/>
              </a:solidFill>
              <a:latin typeface="+mn-lt"/>
            </a:endParaRPr>
          </a:p>
          <a:p>
            <a:pPr algn="l" defTabSz="1089025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S"/>
              <a:defRPr/>
            </a:pPr>
            <a:r>
              <a:rPr lang="fr-CA" sz="2400" dirty="0">
                <a:solidFill>
                  <a:schemeClr val="tx1"/>
                </a:solidFill>
                <a:latin typeface="+mn-lt"/>
              </a:rPr>
              <a:t> L’hémogramme</a:t>
            </a:r>
          </a:p>
          <a:p>
            <a:pPr algn="l" defTabSz="1089025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S"/>
              <a:defRPr/>
            </a:pP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>
                <a:solidFill>
                  <a:schemeClr val="tx1"/>
                </a:solidFill>
                <a:latin typeface="+mn-lt"/>
              </a:rPr>
              <a:t>Morphologie des GR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4" descr="sang01">
            <a:extLst>
              <a:ext uri="{FF2B5EF4-FFF2-40B4-BE49-F238E27FC236}">
                <a16:creationId xmlns:a16="http://schemas.microsoft.com/office/drawing/2014/main" id="{2F4E3028-7954-46DE-98F8-D4ACBA4761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605" y="1845734"/>
            <a:ext cx="4572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64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9577064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La maturité du noyau (âge) est déterminée lors des observations microscopiques par la densité et l’arrangement de la chromatine. 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Il est généralement rond et central.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Plus la cellule est « jeune »,</a:t>
            </a:r>
            <a:r>
              <a:rPr lang="fr-CA" sz="2000" u="sng" dirty="0"/>
              <a:t> plus la cellule et son noyau est grand.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Plus la cellule est « mature »,</a:t>
            </a:r>
            <a:r>
              <a:rPr lang="fr-CA" sz="2000" u="sng" dirty="0"/>
              <a:t> plus la cellule et son noyau est petit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On utilise fréquemment le « </a:t>
            </a:r>
            <a:r>
              <a:rPr lang="fr-CA" sz="2000" u="sng" dirty="0"/>
              <a:t>rapport nucléocytoplasmique</a:t>
            </a:r>
            <a:r>
              <a:rPr lang="fr-CA" sz="2000" dirty="0"/>
              <a:t> » dans l’identification des cellules en microscopie.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2000" dirty="0"/>
              <a:t>Il est déterminé ainsi :		</a:t>
            </a:r>
            <a:r>
              <a:rPr lang="fr-CA" sz="1600" u="sng" dirty="0"/>
              <a:t>               volume nucléaire                   . 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1600" dirty="0"/>
              <a:t>     				volume cellulaire – volume nucléaire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2000" dirty="0"/>
              <a:t> 	</a:t>
            </a: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NOYAU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6AD3324-14B0-4E15-8568-C14BF4E77E5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3020" y="5435795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r>
              <a:rPr lang="fr-CA" sz="1600" dirty="0"/>
              <a:t>Plus le rapport est élevé,</a:t>
            </a:r>
            <a:r>
              <a:rPr lang="fr-CA" sz="1600" u="sng" dirty="0"/>
              <a:t> plus le noyau est prédominant. </a:t>
            </a:r>
            <a:r>
              <a:rPr lang="fr-CA" sz="1600" dirty="0"/>
              <a:t>(4 : 1)</a:t>
            </a:r>
          </a:p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r>
              <a:rPr lang="fr-CA" sz="1600" dirty="0"/>
              <a:t>Plus le rapport est petit,</a:t>
            </a:r>
            <a:r>
              <a:rPr lang="fr-CA" sz="1600" u="sng" dirty="0"/>
              <a:t> plus le cytoplasme est abondant. </a:t>
            </a:r>
            <a:r>
              <a:rPr lang="fr-CA" sz="1600" dirty="0"/>
              <a:t>(1 : 1)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829CBE-4700-457F-9B85-60947CE996EA}"/>
              </a:ext>
            </a:extLst>
          </p:cNvPr>
          <p:cNvSpPr txBox="1"/>
          <p:nvPr/>
        </p:nvSpPr>
        <p:spPr>
          <a:xfrm>
            <a:off x="4944862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480DD7-FDD4-4BDF-9505-1567A8EFC0F1}"/>
              </a:ext>
            </a:extLst>
          </p:cNvPr>
          <p:cNvSpPr txBox="1"/>
          <p:nvPr/>
        </p:nvSpPr>
        <p:spPr>
          <a:xfrm>
            <a:off x="4944862" y="29163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2612F-2573-4650-8B23-A1A3F52410E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9244" y="4484091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endParaRPr lang="fr-CA" sz="1964" dirty="0"/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7FCD296C-5749-4A5A-89C9-595AD1E7EE3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83841" y="6349270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p.13 à 21, L’Italien</a:t>
            </a:r>
          </a:p>
        </p:txBody>
      </p:sp>
    </p:spTree>
    <p:extLst>
      <p:ext uri="{BB962C8B-B14F-4D97-AF65-F5344CB8AC3E}">
        <p14:creationId xmlns:p14="http://schemas.microsoft.com/office/powerpoint/2010/main" val="29099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mono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405" y="600269"/>
            <a:ext cx="3343044" cy="24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ympho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405" y="2978975"/>
            <a:ext cx="3471623" cy="250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256\LEUKO\LYBL4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4775" y="600270"/>
            <a:ext cx="5884172" cy="48859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671877" y="664559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1:1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9034" y="4650497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2:1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72129" y="3236132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6:1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9577064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La chromatine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 </a:t>
            </a:r>
            <a:r>
              <a:rPr lang="fr-CA" sz="1600" dirty="0"/>
              <a:t>La finesse de la chromatine</a:t>
            </a:r>
            <a:r>
              <a:rPr lang="fr-CA" sz="1600" u="sng" dirty="0"/>
              <a:t> exprime le degré d’activité de la cellule.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Plus les cellules sont jeunes,</a:t>
            </a:r>
            <a:r>
              <a:rPr lang="fr-CA" sz="1600" u="sng" dirty="0"/>
              <a:t> plus la chromatine est fine.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Plus les cellules sont matures (âgées), </a:t>
            </a:r>
            <a:r>
              <a:rPr lang="fr-CA" sz="1600" u="sng" dirty="0"/>
              <a:t>plus la chromatine est condensée en mottes</a:t>
            </a:r>
            <a:r>
              <a:rPr lang="fr-CA" sz="1600" dirty="0"/>
              <a:t>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1800" dirty="0"/>
              <a:t>Nucléole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l’organite responsable de la synthèse de l’ARN</a:t>
            </a:r>
            <a:r>
              <a:rPr lang="fr-CA" sz="1600" u="sng" dirty="0"/>
              <a:t>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constitué d’ARN et </a:t>
            </a:r>
            <a:r>
              <a:rPr lang="fr-CA" sz="1600" u="sng" dirty="0"/>
              <a:t>un peu</a:t>
            </a:r>
            <a:r>
              <a:rPr lang="fr-CA" sz="1600" dirty="0"/>
              <a:t> d’ADN. Il contient également des protéines acides, des histones et des enzymes (impliqué dans la biosynthèse de l’ARN).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Le nucléole est indispensable au déroulement de la mitose.</a:t>
            </a:r>
          </a:p>
          <a:p>
            <a:pPr marL="292608" lvl="1" indent="0" algn="just">
              <a:buNone/>
            </a:pPr>
            <a:endParaRPr lang="fr-CA" sz="1600" b="1" u="sng" dirty="0"/>
          </a:p>
          <a:p>
            <a:pPr marL="292608" lvl="1" indent="0" algn="just">
              <a:buNone/>
            </a:pPr>
            <a:r>
              <a:rPr lang="fr-CA" sz="1600" b="1" dirty="0"/>
              <a:t> N.B.: Lien entre nucléoles et tumeurs (les tumeurs ont beaucoup de nucléoles car elle se divisent continuellement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u="sng" dirty="0"/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u="sng" dirty="0"/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NOYAU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829CBE-4700-457F-9B85-60947CE996EA}"/>
              </a:ext>
            </a:extLst>
          </p:cNvPr>
          <p:cNvSpPr txBox="1"/>
          <p:nvPr/>
        </p:nvSpPr>
        <p:spPr>
          <a:xfrm>
            <a:off x="4944862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2612F-2573-4650-8B23-A1A3F52410E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9244" y="4484091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endParaRPr lang="fr-CA" sz="1964" dirty="0"/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7FCD296C-5749-4A5A-89C9-595AD1E7EE3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83841" y="6349270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p.13 à 21, L’Italien</a:t>
            </a:r>
          </a:p>
        </p:txBody>
      </p:sp>
    </p:spTree>
    <p:extLst>
      <p:ext uri="{BB962C8B-B14F-4D97-AF65-F5344CB8AC3E}">
        <p14:creationId xmlns:p14="http://schemas.microsoft.com/office/powerpoint/2010/main" val="36821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40316" y="1916832"/>
            <a:ext cx="10006368" cy="438322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dirty="0"/>
              <a:t>Généralité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Se définie comme la fabrication de tous les éléments figurés du sang.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Érythrocytes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Leucocytes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Plaquettes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La production normale remplace les cellules qui sont détruites ou utilisées.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Sur demande (ex: infection, hémorragie), la production peut être multipliée par</a:t>
            </a:r>
            <a:r>
              <a:rPr lang="fr-CA" sz="2000" u="sng" dirty="0"/>
              <a:t> deux, trois, quatre ou plus.</a:t>
            </a:r>
          </a:p>
          <a:p>
            <a:pPr lvl="1">
              <a:lnSpc>
                <a:spcPct val="90000"/>
              </a:lnSpc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Évolution cellulaire</a:t>
            </a:r>
          </a:p>
          <a:p>
            <a:pPr marL="94805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cellules sanguines proviennent d’une même cellule souche.</a:t>
            </a:r>
          </a:p>
          <a:p>
            <a:pPr marL="94805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y a plusieurs mitoses successives qui impliquent:</a:t>
            </a:r>
          </a:p>
          <a:p>
            <a:pPr marL="1374664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différenciation</a:t>
            </a:r>
          </a:p>
          <a:p>
            <a:pPr marL="1374664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maturation</a:t>
            </a:r>
          </a:p>
          <a:p>
            <a:pPr lvl="1">
              <a:lnSpc>
                <a:spcPct val="90000"/>
              </a:lnSpc>
            </a:pPr>
            <a:endParaRPr lang="fr-CA" sz="2000" u="sng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0A0432-1220-48DF-8B05-05A383B9907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Hématopoïèse </a:t>
            </a:r>
            <a:r>
              <a:rPr lang="fr-CA" sz="1600" dirty="0">
                <a:solidFill>
                  <a:schemeClr val="tx1"/>
                </a:solidFill>
              </a:rPr>
              <a:t>(p.25 à 29) (S2)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012" y="1854326"/>
            <a:ext cx="9388411" cy="48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857" b="1" u="sng" dirty="0"/>
              <a:t>Différenciation</a:t>
            </a:r>
            <a:r>
              <a:rPr lang="fr-CA" sz="2857" dirty="0"/>
              <a:t>: phénomène par lequel des cellules acquièrent des propriétés différentes et irréversibles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					CSC 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			(</a:t>
            </a:r>
            <a:r>
              <a:rPr lang="fr-CA" sz="2946" dirty="0" err="1"/>
              <a:t>pluripotentielle</a:t>
            </a:r>
            <a:r>
              <a:rPr lang="fr-CA" sz="2946" dirty="0"/>
              <a:t> ou commune</a:t>
            </a:r>
            <a:r>
              <a:rPr lang="fr-CA" sz="3303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1607" dirty="0"/>
              <a:t>				           La vraie cellule souche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endParaRPr lang="fr-CA" sz="330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      CSM (myéloïde)                CSL (lymphoïde)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1607" dirty="0"/>
              <a:t>		      </a:t>
            </a:r>
            <a:r>
              <a:rPr lang="fr-CA" sz="1607" dirty="0" err="1"/>
              <a:t>progéniteurs</a:t>
            </a:r>
            <a:r>
              <a:rPr lang="fr-CA" sz="1607" dirty="0"/>
              <a:t>					 </a:t>
            </a:r>
            <a:r>
              <a:rPr lang="fr-CA" sz="1607" dirty="0" err="1"/>
              <a:t>progéniteurs</a:t>
            </a:r>
            <a:endParaRPr lang="fr-CA" sz="1607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endParaRPr lang="fr-FR" sz="3303" dirty="0"/>
          </a:p>
        </p:txBody>
      </p:sp>
      <p:grpSp>
        <p:nvGrpSpPr>
          <p:cNvPr id="142344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504354" y="4313740"/>
            <a:ext cx="3278291" cy="643469"/>
            <a:chOff x="1610" y="2704"/>
            <a:chExt cx="2313" cy="454"/>
          </a:xfrm>
        </p:grpSpPr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H="1">
              <a:off x="1610" y="2704"/>
              <a:ext cx="77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>
              <a:off x="3198" y="2704"/>
              <a:ext cx="725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sp>
        <p:nvSpPr>
          <p:cNvPr id="7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1423" y="6043997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p.25, L’Italien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CFF54EA-36D3-47DC-931C-4FF57A4E798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Hématopoïèse </a:t>
            </a:r>
            <a:r>
              <a:rPr lang="fr-CA" sz="1600" dirty="0">
                <a:solidFill>
                  <a:schemeClr val="tx1"/>
                </a:solidFill>
              </a:rPr>
              <a:t>(p.25 à 29) (S2)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192" y="1643161"/>
            <a:ext cx="9320379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Rare 1 pour 100 000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Morphologie : Cellules jeunes (noyau, nucléoles, chromatine fine).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Présence confirmée dans la moëlle osseuse, </a:t>
            </a:r>
            <a:r>
              <a:rPr lang="fr-CA" sz="2500" u="sng" dirty="0"/>
              <a:t>le sang de cordon</a:t>
            </a:r>
            <a:r>
              <a:rPr lang="fr-CA" sz="2500" dirty="0"/>
              <a:t> et dans la circulation sanguine (en transition seulement).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Antigènes spécifiques de surface (utile pour identification par </a:t>
            </a:r>
            <a:r>
              <a:rPr lang="fr-CA" sz="2500" dirty="0" err="1"/>
              <a:t>cytofluorométrie</a:t>
            </a:r>
            <a:r>
              <a:rPr lang="fr-CA" sz="2500" dirty="0"/>
              <a:t> de flux).</a:t>
            </a:r>
            <a:endParaRPr lang="fr-FR" sz="25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140459-5831-49EE-9D3E-CC515DE9A56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00112" y="854525"/>
            <a:ext cx="8486775" cy="638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Cellules souches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75026" y="1844824"/>
            <a:ext cx="10006368" cy="4725387"/>
          </a:xfrm>
        </p:spPr>
        <p:txBody>
          <a:bodyPr/>
          <a:lstStyle/>
          <a:p>
            <a:r>
              <a:rPr lang="fr-CA" sz="2500" dirty="0"/>
              <a:t>Cellules souches (1/100 000 dans la moelle)</a:t>
            </a:r>
          </a:p>
          <a:p>
            <a:pPr lvl="1"/>
            <a:r>
              <a:rPr lang="fr-CA" sz="2321" u="sng" dirty="0"/>
              <a:t>La cellule souche commune </a:t>
            </a:r>
            <a:r>
              <a:rPr lang="fr-CA" sz="2321" dirty="0"/>
              <a:t>(CSC ou CFU-S)</a:t>
            </a:r>
          </a:p>
          <a:p>
            <a:pPr lvl="1">
              <a:buNone/>
            </a:pPr>
            <a:endParaRPr lang="fr-CA" sz="2321" dirty="0"/>
          </a:p>
          <a:p>
            <a:pPr lvl="1"/>
            <a:r>
              <a:rPr lang="fr-CA" sz="2321" dirty="0"/>
              <a:t>La cellule souche myéloïde (CSM ou CFU-GEMM)</a:t>
            </a:r>
          </a:p>
          <a:p>
            <a:pPr lvl="2">
              <a:buNone/>
            </a:pPr>
            <a:r>
              <a:rPr lang="fr-CA" sz="1875" dirty="0"/>
              <a:t>(</a:t>
            </a:r>
            <a:r>
              <a:rPr lang="fr-CA" sz="1875" dirty="0" err="1"/>
              <a:t>Progéniteur</a:t>
            </a:r>
            <a:r>
              <a:rPr lang="fr-CA" sz="1875" dirty="0"/>
              <a:t>)</a:t>
            </a:r>
          </a:p>
          <a:p>
            <a:pPr lvl="2">
              <a:buNone/>
            </a:pPr>
            <a:endParaRPr lang="fr-CA" sz="1875" dirty="0"/>
          </a:p>
          <a:p>
            <a:pPr lvl="1"/>
            <a:r>
              <a:rPr lang="fr-CA" sz="2321" dirty="0"/>
              <a:t>La cellule souche lymphoïde (CSL)</a:t>
            </a:r>
          </a:p>
          <a:p>
            <a:pPr lvl="2">
              <a:buNone/>
            </a:pPr>
            <a:r>
              <a:rPr lang="fr-CA" sz="1875" dirty="0"/>
              <a:t>(</a:t>
            </a:r>
            <a:r>
              <a:rPr lang="fr-CA" sz="1875" dirty="0" err="1"/>
              <a:t>Progéniteur</a:t>
            </a:r>
            <a:r>
              <a:rPr lang="fr-CA" sz="1875" dirty="0"/>
              <a:t>)</a:t>
            </a:r>
          </a:p>
          <a:p>
            <a:pPr lvl="2">
              <a:buNone/>
            </a:pPr>
            <a:endParaRPr lang="fr-CA" sz="1875" dirty="0"/>
          </a:p>
          <a:p>
            <a:pPr lvl="2"/>
            <a:r>
              <a:rPr lang="fr-CA" sz="2321" dirty="0">
                <a:solidFill>
                  <a:srgbClr val="FF3300"/>
                </a:solidFill>
                <a:hlinkClick r:id="rId6" action="ppaction://hlinkfile"/>
              </a:rPr>
              <a:t>Tableau 3.1 p.26</a:t>
            </a:r>
            <a:r>
              <a:rPr lang="fr-CA" sz="2321" dirty="0">
                <a:solidFill>
                  <a:srgbClr val="FF3300"/>
                </a:solidFill>
              </a:rPr>
              <a:t> </a:t>
            </a:r>
            <a:r>
              <a:rPr lang="fr-CA" sz="2143" dirty="0"/>
              <a:t>(L’Italien)</a:t>
            </a:r>
            <a:endParaRPr lang="fr-CA" sz="2321" dirty="0">
              <a:solidFill>
                <a:srgbClr val="FF3300"/>
              </a:solidFill>
            </a:endParaRPr>
          </a:p>
          <a:p>
            <a:pPr lvl="2"/>
            <a:r>
              <a:rPr lang="fr-CA" sz="2321" dirty="0">
                <a:solidFill>
                  <a:srgbClr val="FF3300"/>
                </a:solidFill>
                <a:hlinkClick r:id="rId7" action="ppaction://hlinkfile"/>
              </a:rPr>
              <a:t>Tableau 3.2 p.27</a:t>
            </a:r>
            <a:r>
              <a:rPr lang="fr-CA" sz="2321" dirty="0">
                <a:solidFill>
                  <a:srgbClr val="FF3300"/>
                </a:solidFill>
              </a:rPr>
              <a:t> </a:t>
            </a:r>
            <a:r>
              <a:rPr lang="fr-CA" sz="2143" dirty="0"/>
              <a:t>(L’Italien)</a:t>
            </a:r>
            <a:endParaRPr lang="fr-CA" sz="2321" dirty="0">
              <a:solidFill>
                <a:srgbClr val="FF3300"/>
              </a:solidFill>
            </a:endParaRPr>
          </a:p>
          <a:p>
            <a:pPr>
              <a:buNone/>
            </a:pPr>
            <a:endParaRPr lang="fr-CA" sz="2321" dirty="0">
              <a:solidFill>
                <a:srgbClr val="FF3300"/>
              </a:solidFill>
            </a:endParaRPr>
          </a:p>
          <a:p>
            <a:pPr lvl="2"/>
            <a:endParaRPr lang="fr-CA" sz="2143" dirty="0"/>
          </a:p>
          <a:p>
            <a:pPr lvl="2"/>
            <a:endParaRPr lang="fr-CA" sz="2143" dirty="0"/>
          </a:p>
        </p:txBody>
      </p:sp>
      <p:sp>
        <p:nvSpPr>
          <p:cNvPr id="1146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2355" y="2924944"/>
            <a:ext cx="486928" cy="21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Différenciation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1422" y="6452243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p.26, L’Italien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5FE68A-9E88-4C68-B52C-C2996C7B39B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039044" y="15711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Cellules souches et progéniteur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6CEC9F90-F877-4094-9B14-6739D6EE651F}"/>
              </a:ext>
            </a:extLst>
          </p:cNvPr>
          <p:cNvSpPr/>
          <p:nvPr/>
        </p:nvSpPr>
        <p:spPr>
          <a:xfrm>
            <a:off x="8743900" y="2708920"/>
            <a:ext cx="288032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>
              <a:defRPr/>
            </a:pPr>
            <a:r>
              <a:rPr lang="fr-CA" sz="160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fr-CA" sz="4732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file"/>
              </a:rPr>
              <a:t>Tableau 3.1 p.26, L’italien</a:t>
            </a:r>
            <a:endParaRPr lang="fr-FR" sz="4732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9775" y="1490089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defRPr/>
            </a:pPr>
            <a:endParaRPr lang="fr-CA" sz="1607"/>
          </a:p>
        </p:txBody>
      </p:sp>
      <p:sp>
        <p:nvSpPr>
          <p:cNvPr id="2970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7183" y="2187417"/>
            <a:ext cx="1224575" cy="2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071">
                <a:solidFill>
                  <a:schemeClr val="bg2"/>
                </a:solidFill>
              </a:rPr>
              <a:t>(CSC)</a:t>
            </a:r>
          </a:p>
        </p:txBody>
      </p:sp>
      <p:sp>
        <p:nvSpPr>
          <p:cNvPr id="2970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7183" y="2527577"/>
            <a:ext cx="1224575" cy="2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071">
                <a:solidFill>
                  <a:schemeClr val="bg2"/>
                </a:solidFill>
              </a:rPr>
              <a:t>(CSM)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5839" y="1624736"/>
            <a:ext cx="7347452" cy="387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636217" y="2336081"/>
            <a:ext cx="900050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71" dirty="0">
                <a:solidFill>
                  <a:schemeClr val="bg1">
                    <a:lumMod val="50000"/>
                  </a:schemeClr>
                </a:solidFill>
              </a:rPr>
              <a:t>(ou CSC)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29085" y="2657528"/>
            <a:ext cx="900050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71" dirty="0">
                <a:solidFill>
                  <a:schemeClr val="bg1">
                    <a:lumMod val="50000"/>
                  </a:schemeClr>
                </a:solidFill>
              </a:rPr>
              <a:t>(ou CSM)</a:t>
            </a: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FCAC3EBA-8381-4450-B558-01DEDBC924CC}"/>
              </a:ext>
            </a:extLst>
          </p:cNvPr>
          <p:cNvSpPr/>
          <p:nvPr/>
        </p:nvSpPr>
        <p:spPr>
          <a:xfrm>
            <a:off x="1524033" y="5177656"/>
            <a:ext cx="1305413" cy="1079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 de choix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6064" y="214490"/>
            <a:ext cx="10289835" cy="64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9129437" y="728849"/>
            <a:ext cx="771472" cy="3396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A" sz="1607" dirty="0">
                <a:solidFill>
                  <a:srgbClr val="FF0000"/>
                </a:solidFill>
              </a:rPr>
              <a:t>  CSL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3374" y="343113"/>
            <a:ext cx="1285786" cy="1414365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07991" y="664559"/>
            <a:ext cx="1285786" cy="1414365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A0DC0C7-AEB8-4A32-904F-1F4224F9442C}"/>
              </a:ext>
            </a:extLst>
          </p:cNvPr>
          <p:cNvGrpSpPr/>
          <p:nvPr/>
        </p:nvGrpSpPr>
        <p:grpSpPr>
          <a:xfrm>
            <a:off x="3055268" y="214489"/>
            <a:ext cx="1607233" cy="586956"/>
            <a:chOff x="3384773" y="0"/>
            <a:chExt cx="1800200" cy="65742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6A91D12-05D5-4908-B115-E6C48D605CEF}"/>
                </a:ext>
              </a:extLst>
            </p:cNvPr>
            <p:cNvSpPr txBox="1"/>
            <p:nvPr/>
          </p:nvSpPr>
          <p:spPr>
            <a:xfrm>
              <a:off x="3384773" y="0"/>
              <a:ext cx="1800200" cy="65742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607" dirty="0">
                  <a:solidFill>
                    <a:srgbClr val="FF0000"/>
                  </a:solidFill>
                </a:rPr>
                <a:t>  CSM</a:t>
              </a:r>
            </a:p>
            <a:p>
              <a:endParaRPr lang="fr-CA" sz="1607" dirty="0">
                <a:solidFill>
                  <a:srgbClr val="FF0000"/>
                </a:solidFill>
              </a:endParaRPr>
            </a:p>
          </p:txBody>
        </p:sp>
        <p:sp>
          <p:nvSpPr>
            <p:cNvPr id="13" name="Flèche gauche 20">
              <a:extLst>
                <a:ext uri="{FF2B5EF4-FFF2-40B4-BE49-F238E27FC236}">
                  <a16:creationId xmlns:a16="http://schemas.microsoft.com/office/drawing/2014/main" id="{E415F76F-AA03-4B33-B179-FFF23A14F15E}"/>
                </a:ext>
              </a:extLst>
            </p:cNvPr>
            <p:cNvSpPr/>
            <p:nvPr/>
          </p:nvSpPr>
          <p:spPr bwMode="auto">
            <a:xfrm>
              <a:off x="4248869" y="144066"/>
              <a:ext cx="86409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lèche gauche 21">
              <a:extLst>
                <a:ext uri="{FF2B5EF4-FFF2-40B4-BE49-F238E27FC236}">
                  <a16:creationId xmlns:a16="http://schemas.microsoft.com/office/drawing/2014/main" id="{344C3C6F-CF3F-405B-BCD0-E11C35564CFC}"/>
                </a:ext>
              </a:extLst>
            </p:cNvPr>
            <p:cNvSpPr/>
            <p:nvPr/>
          </p:nvSpPr>
          <p:spPr bwMode="auto">
            <a:xfrm rot="16200000">
              <a:off x="3726811" y="378092"/>
              <a:ext cx="32403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6064" y="214490"/>
            <a:ext cx="10289835" cy="6429021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sp>
        <p:nvSpPr>
          <p:cNvPr id="5" name="Ellipse 4"/>
          <p:cNvSpPr/>
          <p:nvPr>
            <p:custDataLst>
              <p:tags r:id="rId2"/>
            </p:custDataLst>
          </p:nvPr>
        </p:nvSpPr>
        <p:spPr bwMode="auto">
          <a:xfrm>
            <a:off x="551310" y="2663635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Ellipse 5"/>
          <p:cNvSpPr/>
          <p:nvPr>
            <p:custDataLst>
              <p:tags r:id="rId3"/>
            </p:custDataLst>
          </p:nvPr>
        </p:nvSpPr>
        <p:spPr bwMode="auto">
          <a:xfrm>
            <a:off x="2464723" y="3811682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Ellipse 6"/>
          <p:cNvSpPr/>
          <p:nvPr>
            <p:custDataLst>
              <p:tags r:id="rId4"/>
            </p:custDataLst>
          </p:nvPr>
        </p:nvSpPr>
        <p:spPr bwMode="auto">
          <a:xfrm>
            <a:off x="3740331" y="3747902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Ellipse 9"/>
          <p:cNvSpPr/>
          <p:nvPr>
            <p:custDataLst>
              <p:tags r:id="rId5"/>
            </p:custDataLst>
          </p:nvPr>
        </p:nvSpPr>
        <p:spPr bwMode="auto">
          <a:xfrm>
            <a:off x="7184473" y="2536074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Ellipse 10"/>
          <p:cNvSpPr/>
          <p:nvPr>
            <p:custDataLst>
              <p:tags r:id="rId6"/>
            </p:custDataLst>
          </p:nvPr>
        </p:nvSpPr>
        <p:spPr bwMode="auto">
          <a:xfrm>
            <a:off x="8778983" y="941564"/>
            <a:ext cx="1339389" cy="1211828"/>
          </a:xfrm>
          <a:prstGeom prst="ellipse">
            <a:avLst/>
          </a:pr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28984" y="2336082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0531" y="3557579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36368" y="2721818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93575" y="2721818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79160" y="3493290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15072" y="2271793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322305" y="664560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5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021953" y="214490"/>
            <a:ext cx="1607233" cy="586956"/>
            <a:chOff x="3384773" y="0"/>
            <a:chExt cx="1800200" cy="657427"/>
          </a:xfrm>
        </p:grpSpPr>
        <p:sp>
          <p:nvSpPr>
            <p:cNvPr id="20" name="ZoneTexte 19"/>
            <p:cNvSpPr txBox="1"/>
            <p:nvPr/>
          </p:nvSpPr>
          <p:spPr>
            <a:xfrm>
              <a:off x="3384773" y="0"/>
              <a:ext cx="1800200" cy="65742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607" dirty="0">
                  <a:solidFill>
                    <a:srgbClr val="FF0000"/>
                  </a:solidFill>
                </a:rPr>
                <a:t>  CSM</a:t>
              </a:r>
            </a:p>
            <a:p>
              <a:endParaRPr lang="fr-CA" sz="1607" dirty="0">
                <a:solidFill>
                  <a:srgbClr val="FF0000"/>
                </a:solidFill>
              </a:endParaRPr>
            </a:p>
          </p:txBody>
        </p:sp>
        <p:sp>
          <p:nvSpPr>
            <p:cNvPr id="21" name="Flèche gauche 20"/>
            <p:cNvSpPr/>
            <p:nvPr/>
          </p:nvSpPr>
          <p:spPr bwMode="auto">
            <a:xfrm>
              <a:off x="4248869" y="144066"/>
              <a:ext cx="86409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Flèche gauche 21"/>
            <p:cNvSpPr/>
            <p:nvPr/>
          </p:nvSpPr>
          <p:spPr bwMode="auto">
            <a:xfrm rot="16200000">
              <a:off x="3726811" y="378092"/>
              <a:ext cx="32403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130" y="3236132"/>
            <a:ext cx="900050" cy="6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4922" y="3236132"/>
            <a:ext cx="900050" cy="6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>
            <p:custDataLst>
              <p:tags r:id="rId7"/>
            </p:custDataLst>
          </p:nvPr>
        </p:nvSpPr>
        <p:spPr bwMode="auto">
          <a:xfrm>
            <a:off x="5972645" y="2914685"/>
            <a:ext cx="1292402" cy="1221497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llipse 7"/>
          <p:cNvSpPr/>
          <p:nvPr>
            <p:custDataLst>
              <p:tags r:id="rId8"/>
            </p:custDataLst>
          </p:nvPr>
        </p:nvSpPr>
        <p:spPr bwMode="auto">
          <a:xfrm>
            <a:off x="4886343" y="2914686"/>
            <a:ext cx="1277644" cy="1215899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68804"/>
          <a:stretch/>
        </p:blipFill>
        <p:spPr bwMode="auto">
          <a:xfrm>
            <a:off x="4135388" y="4581128"/>
            <a:ext cx="6085961" cy="22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25CB30-BC94-4F9A-9811-8410531D7144}"/>
              </a:ext>
            </a:extLst>
          </p:cNvPr>
          <p:cNvSpPr txBox="1"/>
          <p:nvPr/>
        </p:nvSpPr>
        <p:spPr>
          <a:xfrm>
            <a:off x="390972" y="167097"/>
            <a:ext cx="41353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2400" dirty="0">
                <a:solidFill>
                  <a:srgbClr val="C00000"/>
                </a:solidFill>
              </a:rPr>
              <a:t>Interpréter les résultats selon les valeurs de référence et indiquer ce qui risque d’être observé :</a:t>
            </a:r>
          </a:p>
          <a:p>
            <a:pPr algn="l"/>
            <a:endParaRPr lang="fr-CA" sz="2400" dirty="0">
              <a:solidFill>
                <a:srgbClr val="C00000"/>
              </a:solidFill>
            </a:endParaRPr>
          </a:p>
          <a:p>
            <a:pPr algn="l"/>
            <a:r>
              <a:rPr lang="fr-CA" sz="2000" dirty="0"/>
              <a:t>WBC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↑ou↓: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RBC ↑ou↓: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HGB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MCV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MCH ↑ou↓ :</a:t>
            </a:r>
          </a:p>
          <a:p>
            <a:pPr algn="l"/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MCHC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PLT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MPV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RDW-CV ↑ou↓ :</a:t>
            </a: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581D29B0-67E1-450E-A2FF-160BB6F3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-1" b="42326"/>
          <a:stretch/>
        </p:blipFill>
        <p:spPr bwMode="auto">
          <a:xfrm>
            <a:off x="4201039" y="167097"/>
            <a:ext cx="60859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9379" y="686462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defRPr/>
            </a:pPr>
            <a:endParaRPr lang="fr-CA" sz="1607"/>
          </a:p>
        </p:txBody>
      </p:sp>
      <p:pic>
        <p:nvPicPr>
          <p:cNvPr id="33795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34" y="214489"/>
            <a:ext cx="10289835" cy="646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096" y="1643161"/>
            <a:ext cx="9932667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3 Mécanismes : différenciation, </a:t>
            </a:r>
            <a:r>
              <a:rPr lang="fr-CA" sz="2589" b="1" dirty="0">
                <a:solidFill>
                  <a:srgbClr val="FF3300"/>
                </a:solidFill>
              </a:rPr>
              <a:t>maturation</a:t>
            </a:r>
            <a:r>
              <a:rPr lang="fr-CA" sz="2589" dirty="0"/>
              <a:t> et amplification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Les lignées ont différent stades de maturation.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Cellules jeunes                       		Cellules matures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(Dans le sang de personne normale on retrouve que des cellules matures)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Lors de la maturation on observe: 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				</a:t>
            </a:r>
            <a:r>
              <a:rPr lang="fr-CA" sz="2589" dirty="0">
                <a:cs typeface="Arial" charset="0"/>
              </a:rPr>
              <a:t>↓ </a:t>
            </a:r>
            <a:r>
              <a:rPr lang="fr-CA" sz="2589" u="sng" dirty="0">
                <a:cs typeface="Arial" charset="0"/>
              </a:rPr>
              <a:t>taille noyau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↓ </a:t>
            </a:r>
            <a:r>
              <a:rPr lang="fr-CA" sz="2589" u="sng" dirty="0">
                <a:cs typeface="Arial" charset="0"/>
              </a:rPr>
              <a:t>taille de la cellule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perte des nucléoles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chromatine en motte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apparition des granulations spécifiques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89" u="sng" dirty="0">
              <a:cs typeface="Arial" charset="0"/>
            </a:endParaRPr>
          </a:p>
        </p:txBody>
      </p:sp>
      <p:sp>
        <p:nvSpPr>
          <p:cNvPr id="14745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893374" y="2786107"/>
            <a:ext cx="141449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1423" y="6043997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p.25 à 29, L’Italien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80FB0E-F7D7-4F12-8789-055EFE323A4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27041" y="9341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Hématopoïèse </a:t>
            </a:r>
            <a:r>
              <a:rPr lang="fr-CA" sz="1600" dirty="0">
                <a:solidFill>
                  <a:schemeClr val="tx1"/>
                </a:solidFill>
              </a:rPr>
              <a:t>(p.25 à 29) 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097" y="1575129"/>
            <a:ext cx="10082904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857" dirty="0"/>
              <a:t>3 Mécanismes : différenciation, maturation et </a:t>
            </a:r>
            <a:r>
              <a:rPr lang="fr-CA" sz="2857" b="1" dirty="0">
                <a:solidFill>
                  <a:srgbClr val="FF3300"/>
                </a:solidFill>
              </a:rPr>
              <a:t>amplification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b="1" dirty="0"/>
              <a:t>					Cellule souche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857" b="1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b="1" dirty="0"/>
              <a:t>				Cellule fille                 Cellule fille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Mitose: les 2 cellules filles, même bagage génétique que la cellule mère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Amplification et maturation: 2 phénomènes qui se produisent </a:t>
            </a:r>
            <a:r>
              <a:rPr lang="fr-CA" sz="2857" u="sng" dirty="0"/>
              <a:t>souvent</a:t>
            </a:r>
            <a:r>
              <a:rPr lang="fr-CA" sz="2857" dirty="0"/>
              <a:t> en même temps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Donc les 2 cellules filles seront plus matures que la cellule souche.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FR" sz="2857" b="1" dirty="0"/>
          </a:p>
        </p:txBody>
      </p:sp>
      <p:sp>
        <p:nvSpPr>
          <p:cNvPr id="148483" name="Line 10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089006" y="2459545"/>
            <a:ext cx="836226" cy="385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148484" name="Line 10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74526" y="2459545"/>
            <a:ext cx="1028983" cy="321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148485" name="Rectangle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160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Hématopoïèse</a:t>
            </a:r>
            <a:r>
              <a:rPr lang="fr-CA" sz="42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sz="214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sz="151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(S2)</a:t>
            </a:r>
            <a:endParaRPr lang="fr-FR" sz="151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51423" y="6043997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p.25 à 29, L’Italien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72787B-D896-43DA-9A21-F7E7C321AD6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>
                <a:solidFill>
                  <a:srgbClr val="C00000"/>
                </a:solidFill>
              </a:rPr>
              <a:t>NOYAU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54" name="Group 107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71797" y="2727415"/>
            <a:ext cx="1972927" cy="272128"/>
            <a:chOff x="1152" y="1584"/>
            <a:chExt cx="1392" cy="192"/>
          </a:xfrm>
        </p:grpSpPr>
        <p:sp>
          <p:nvSpPr>
            <p:cNvPr id="149519" name="Line 1039"/>
            <p:cNvSpPr>
              <a:spLocks noChangeShapeType="1"/>
            </p:cNvSpPr>
            <p:nvPr/>
          </p:nvSpPr>
          <p:spPr bwMode="auto">
            <a:xfrm flipH="1">
              <a:off x="1152" y="158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21" name="Line 1041"/>
            <p:cNvSpPr>
              <a:spLocks noChangeShapeType="1"/>
            </p:cNvSpPr>
            <p:nvPr/>
          </p:nvSpPr>
          <p:spPr bwMode="auto">
            <a:xfrm>
              <a:off x="1824" y="1584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0" name="Group 105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28984" y="4200472"/>
            <a:ext cx="680320" cy="204096"/>
            <a:chOff x="720" y="2688"/>
            <a:chExt cx="480" cy="144"/>
          </a:xfrm>
        </p:grpSpPr>
        <p:sp>
          <p:nvSpPr>
            <p:cNvPr id="149528" name="Line 1048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29" name="Line 1049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1" name="Group 105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79110" y="4200472"/>
            <a:ext cx="680320" cy="204096"/>
            <a:chOff x="720" y="2688"/>
            <a:chExt cx="480" cy="144"/>
          </a:xfrm>
        </p:grpSpPr>
        <p:sp>
          <p:nvSpPr>
            <p:cNvPr id="149532" name="Line 1052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3" name="Line 1053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4" name="Group 105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36368" y="4200472"/>
            <a:ext cx="680320" cy="204096"/>
            <a:chOff x="720" y="2688"/>
            <a:chExt cx="480" cy="144"/>
          </a:xfrm>
        </p:grpSpPr>
        <p:sp>
          <p:nvSpPr>
            <p:cNvPr id="149535" name="Line 1055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6" name="Line 1056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7" name="Group 105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586494" y="4200472"/>
            <a:ext cx="680320" cy="204096"/>
            <a:chOff x="720" y="2688"/>
            <a:chExt cx="480" cy="144"/>
          </a:xfrm>
        </p:grpSpPr>
        <p:sp>
          <p:nvSpPr>
            <p:cNvPr id="149538" name="Line 1058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9" name="Line 1059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sp>
        <p:nvSpPr>
          <p:cNvPr id="149518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096" y="1303001"/>
            <a:ext cx="9953970" cy="46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                   	 Proérythroblaste </a:t>
            </a:r>
            <a:r>
              <a:rPr lang="fr-CA" sz="2143" dirty="0"/>
              <a:t>(précurseur spécifique)</a:t>
            </a:r>
            <a:r>
              <a:rPr lang="fr-CA" sz="2589" dirty="0"/>
              <a:t>                          </a:t>
            </a:r>
            <a:r>
              <a:rPr lang="fr-CA" sz="2143" dirty="0"/>
              <a:t>(1)</a:t>
            </a:r>
            <a:r>
              <a:rPr lang="fr-CA" sz="2589" dirty="0"/>
              <a:t> 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89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           </a:t>
            </a:r>
            <a:r>
              <a:rPr lang="fr-CA" sz="2232" dirty="0" err="1"/>
              <a:t>Erythroblaste</a:t>
            </a:r>
            <a:r>
              <a:rPr lang="fr-CA" sz="2232" dirty="0"/>
              <a:t> basophile 1       	  </a:t>
            </a:r>
            <a:r>
              <a:rPr lang="fr-CA" sz="2232" dirty="0" err="1"/>
              <a:t>Erythroblaste</a:t>
            </a:r>
            <a:r>
              <a:rPr lang="fr-CA" sz="2232" dirty="0"/>
              <a:t> basophile1                </a:t>
            </a:r>
            <a:r>
              <a:rPr lang="fr-CA" sz="2143" dirty="0"/>
              <a:t>(2)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     Basophile 2               	  Basophile 2                Basophile 2            	  Basophile 2                </a:t>
            </a:r>
            <a:r>
              <a:rPr lang="fr-CA" sz="2143" dirty="0"/>
              <a:t>(4)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428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polychromatophile       </a:t>
            </a:r>
            <a:r>
              <a:rPr lang="fr-CA" sz="1875" dirty="0" err="1"/>
              <a:t>polychromatophile</a:t>
            </a:r>
            <a:r>
              <a:rPr lang="fr-CA" sz="1875" dirty="0"/>
              <a:t>       </a:t>
            </a:r>
            <a:r>
              <a:rPr lang="fr-CA" sz="1875" dirty="0" err="1"/>
              <a:t>polychromatophile</a:t>
            </a:r>
            <a:r>
              <a:rPr lang="fr-CA" sz="1875" dirty="0"/>
              <a:t>        </a:t>
            </a:r>
            <a:r>
              <a:rPr lang="fr-CA" sz="1875" dirty="0" err="1"/>
              <a:t>polychromatophile</a:t>
            </a:r>
            <a:r>
              <a:rPr lang="fr-CA" sz="1875" dirty="0"/>
              <a:t>      </a:t>
            </a:r>
            <a:r>
              <a:rPr lang="fr-CA" sz="2143" dirty="0"/>
              <a:t>(8)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polychromatophile       </a:t>
            </a:r>
            <a:r>
              <a:rPr lang="fr-CA" sz="1875" dirty="0" err="1"/>
              <a:t>polychromatophile</a:t>
            </a:r>
            <a:r>
              <a:rPr lang="fr-CA" sz="1875" dirty="0"/>
              <a:t>       </a:t>
            </a:r>
            <a:r>
              <a:rPr lang="fr-CA" sz="1875" dirty="0" err="1"/>
              <a:t>polychromatophile</a:t>
            </a:r>
            <a:r>
              <a:rPr lang="fr-CA" sz="1875" dirty="0"/>
              <a:t>        </a:t>
            </a:r>
            <a:r>
              <a:rPr lang="fr-CA" sz="1875" dirty="0" err="1"/>
              <a:t>polychromatophile</a:t>
            </a:r>
            <a:r>
              <a:rPr lang="fr-CA" sz="1875" dirty="0"/>
              <a:t>          </a:t>
            </a:r>
            <a:r>
              <a:rPr lang="fr-CA" sz="1875" dirty="0">
                <a:solidFill>
                  <a:schemeClr val="bg1"/>
                </a:solidFill>
              </a:rPr>
              <a:t>.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428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696" dirty="0"/>
              <a:t>  acidophile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 </a:t>
            </a:r>
            <a:r>
              <a:rPr lang="fr-CA" sz="2143" dirty="0"/>
              <a:t>(16)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696" dirty="0"/>
              <a:t>  acidophile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endParaRPr lang="fr-CA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428" dirty="0"/>
              <a:t>  Réticulocyte     </a:t>
            </a:r>
            <a:r>
              <a:rPr lang="fr-CA" sz="1428" dirty="0" err="1"/>
              <a:t>Réticulocyte</a:t>
            </a:r>
            <a:r>
              <a:rPr lang="fr-CA" sz="1428" dirty="0"/>
              <a:t> 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607" dirty="0"/>
              <a:t>     </a:t>
            </a:r>
            <a:r>
              <a:rPr lang="fr-CA" sz="2143" dirty="0"/>
              <a:t>(16)</a:t>
            </a:r>
          </a:p>
          <a:p>
            <a:pPr marL="364252" indent="-364252" defTabSz="972282" eaLnBrk="0" hangingPunct="0"/>
            <a:r>
              <a:rPr lang="fr-CA" sz="1428" dirty="0"/>
              <a:t>  Réticulocyte     </a:t>
            </a:r>
            <a:r>
              <a:rPr lang="fr-CA" sz="1428" dirty="0" err="1"/>
              <a:t>Réticulocyte</a:t>
            </a:r>
            <a:r>
              <a:rPr lang="fr-CA" sz="1428" dirty="0"/>
              <a:t> 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607" dirty="0"/>
              <a:t> </a:t>
            </a:r>
            <a:endParaRPr lang="fr-FR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FR" sz="1250" dirty="0"/>
          </a:p>
        </p:txBody>
      </p:sp>
      <p:grpSp>
        <p:nvGrpSpPr>
          <p:cNvPr id="57" name="Groupe 56"/>
          <p:cNvGrpSpPr/>
          <p:nvPr/>
        </p:nvGrpSpPr>
        <p:grpSpPr>
          <a:xfrm>
            <a:off x="751012" y="1736725"/>
            <a:ext cx="7687612" cy="3529136"/>
            <a:chOff x="966861" y="1676400"/>
            <a:chExt cx="8610600" cy="3952850"/>
          </a:xfrm>
        </p:grpSpPr>
        <p:sp>
          <p:nvSpPr>
            <p:cNvPr id="149540" name="Line 106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9668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1" name="Line 106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3384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2" name="Line 106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5576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3" name="Line 106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7768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4" name="Line 106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960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5" name="Line 106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05718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6" name="Line 106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27638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7" name="Line 106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5774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1224533" y="1676400"/>
              <a:ext cx="8009656" cy="2080642"/>
              <a:chOff x="1224533" y="1676400"/>
              <a:chExt cx="8009656" cy="2080642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1224533" y="1676400"/>
                <a:ext cx="7746436" cy="2080642"/>
                <a:chOff x="1224533" y="1676400"/>
                <a:chExt cx="7746436" cy="2080642"/>
              </a:xfrm>
            </p:grpSpPr>
            <p:grpSp>
              <p:nvGrpSpPr>
                <p:cNvPr id="54" name="Groupe 53"/>
                <p:cNvGrpSpPr/>
                <p:nvPr/>
              </p:nvGrpSpPr>
              <p:grpSpPr>
                <a:xfrm>
                  <a:off x="3733800" y="1676400"/>
                  <a:ext cx="3429000" cy="304800"/>
                  <a:chOff x="3733800" y="1676400"/>
                  <a:chExt cx="3429000" cy="304800"/>
                </a:xfrm>
              </p:grpSpPr>
              <p:sp>
                <p:nvSpPr>
                  <p:cNvPr id="149549" name="Line 1069"/>
                  <p:cNvSpPr>
                    <a:spLocks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 flipH="1">
                    <a:off x="3733800" y="1676400"/>
                    <a:ext cx="1600200" cy="304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0" name="Line 1070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5334000" y="1676400"/>
                    <a:ext cx="1828800" cy="304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3" name="Group 1073"/>
                <p:cNvGrpSpPr>
                  <a:grpSpLocks/>
                </p:cNvGrpSpPr>
                <p:nvPr>
                  <p:custDataLst>
                    <p:tags r:id="rId18"/>
                  </p:custDataLst>
                </p:nvPr>
              </p:nvGrpSpPr>
              <p:grpSpPr bwMode="auto">
                <a:xfrm>
                  <a:off x="6761169" y="2814632"/>
                  <a:ext cx="2209800" cy="304800"/>
                  <a:chOff x="4224" y="1584"/>
                  <a:chExt cx="1392" cy="192"/>
                </a:xfrm>
              </p:grpSpPr>
              <p:sp>
                <p:nvSpPr>
                  <p:cNvPr id="149551" name="Line 10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1584"/>
                    <a:ext cx="672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2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584"/>
                    <a:ext cx="72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7" name="Group 1077"/>
                <p:cNvGrpSpPr>
                  <a:grpSpLocks/>
                </p:cNvGrpSpPr>
                <p:nvPr>
                  <p:custDataLst>
                    <p:tags r:id="rId19"/>
                  </p:custDataLst>
                </p:nvPr>
              </p:nvGrpSpPr>
              <p:grpSpPr bwMode="auto">
                <a:xfrm>
                  <a:off x="1224533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55" name="Line 10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6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8" name="Group 1078"/>
                <p:cNvGrpSpPr>
                  <a:grpSpLocks/>
                </p:cNvGrpSpPr>
                <p:nvPr>
                  <p:custDataLst>
                    <p:tags r:id="rId20"/>
                  </p:custDataLst>
                </p:nvPr>
              </p:nvGrpSpPr>
              <p:grpSpPr bwMode="auto">
                <a:xfrm>
                  <a:off x="3888829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59" name="Line 10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60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61" name="Group 1081"/>
                <p:cNvGrpSpPr>
                  <a:grpSpLocks/>
                </p:cNvGrpSpPr>
                <p:nvPr>
                  <p:custDataLst>
                    <p:tags r:id="rId21"/>
                  </p:custDataLst>
                </p:nvPr>
              </p:nvGrpSpPr>
              <p:grpSpPr bwMode="auto">
                <a:xfrm>
                  <a:off x="6481117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62" name="Line 10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63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</p:grpSp>
          <p:grpSp>
            <p:nvGrpSpPr>
              <p:cNvPr id="149564" name="Group 1084"/>
              <p:cNvGrpSpPr>
                <a:grpSpLocks/>
              </p:cNvGrpSpPr>
              <p:nvPr>
                <p:custDataLst>
                  <p:tags r:id="rId17"/>
                </p:custDataLst>
              </p:nvPr>
            </p:nvGrpSpPr>
            <p:grpSpPr bwMode="auto">
              <a:xfrm>
                <a:off x="8929389" y="3528442"/>
                <a:ext cx="304800" cy="228600"/>
                <a:chOff x="768" y="2064"/>
                <a:chExt cx="192" cy="144"/>
              </a:xfrm>
            </p:grpSpPr>
            <p:sp>
              <p:nvSpPr>
                <p:cNvPr id="149565" name="Line 1085"/>
                <p:cNvSpPr>
                  <a:spLocks noChangeShapeType="1"/>
                </p:cNvSpPr>
                <p:nvPr/>
              </p:nvSpPr>
              <p:spPr bwMode="auto">
                <a:xfrm flipH="1">
                  <a:off x="768" y="206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A" sz="1607"/>
                </a:p>
              </p:txBody>
            </p:sp>
            <p:sp>
              <p:nvSpPr>
                <p:cNvPr id="149566" name="Line 1086"/>
                <p:cNvSpPr>
                  <a:spLocks noChangeShapeType="1"/>
                </p:cNvSpPr>
                <p:nvPr/>
              </p:nvSpPr>
              <p:spPr bwMode="auto">
                <a:xfrm>
                  <a:off x="864" y="206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A" sz="1607"/>
                </a:p>
              </p:txBody>
            </p:sp>
          </p:grpSp>
        </p:grpSp>
      </p:grpSp>
      <p:sp>
        <p:nvSpPr>
          <p:cNvPr id="44" name="ZoneTexte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51423" y="6043997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p.25 à 29, L’Italien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254B25-ABF4-4EC1-B53A-F88A6E52008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927041" y="93419"/>
            <a:ext cx="8486775" cy="1063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Hématopoïèse </a:t>
            </a:r>
            <a:r>
              <a:rPr lang="fr-CA" sz="1600" b="1" cap="all" dirty="0">
                <a:solidFill>
                  <a:schemeClr val="tx1"/>
                </a:solidFill>
              </a:rPr>
              <a:t>  </a:t>
            </a:r>
            <a:r>
              <a:rPr lang="fr-CA" sz="1600" dirty="0">
                <a:solidFill>
                  <a:schemeClr val="tx1"/>
                </a:solidFill>
              </a:rPr>
              <a:t>    </a:t>
            </a:r>
            <a:r>
              <a:rPr lang="fr-CA" sz="3200" dirty="0">
                <a:solidFill>
                  <a:schemeClr val="tx1"/>
                </a:solidFill>
              </a:rPr>
              <a:t>(Amplification et Maturation) </a:t>
            </a:r>
            <a:r>
              <a:rPr lang="fr-CA" sz="3200" b="1" cap="all" dirty="0">
                <a:solidFill>
                  <a:srgbClr val="C00000"/>
                </a:solidFill>
              </a:rPr>
              <a:t> </a:t>
            </a:r>
            <a:endParaRPr lang="fr-FR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23020" y="1844824"/>
            <a:ext cx="5119405" cy="3513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143" dirty="0"/>
              <a:t>Lignée érythrocytaire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Proérythroblaste 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basophile I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  <a:r>
              <a:rPr lang="fr-CA" sz="1964" dirty="0"/>
              <a:t> 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basophile II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</a:t>
            </a:r>
            <a:r>
              <a:rPr lang="fr-CA" sz="1964" dirty="0" err="1"/>
              <a:t>polychromatophile</a:t>
            </a:r>
            <a:r>
              <a:rPr lang="fr-CA" sz="1964" dirty="0"/>
              <a:t> (I)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acidophile (poly II) ou (</a:t>
            </a:r>
            <a:r>
              <a:rPr lang="fr-CA" sz="1964" dirty="0" err="1"/>
              <a:t>octochrome</a:t>
            </a:r>
            <a:r>
              <a:rPr lang="fr-CA" sz="1964" dirty="0"/>
              <a:t>) ou (</a:t>
            </a:r>
            <a:r>
              <a:rPr lang="fr-CA" sz="1964" dirty="0" err="1"/>
              <a:t>normoblaste</a:t>
            </a:r>
            <a:r>
              <a:rPr lang="fr-CA" sz="1964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607" dirty="0"/>
              <a:t>- - - - - - - - - - - - - - - - - - - - - - - - - - - - - - - - -</a:t>
            </a:r>
          </a:p>
          <a:p>
            <a:pPr lvl="1">
              <a:lnSpc>
                <a:spcPct val="90000"/>
              </a:lnSpc>
            </a:pPr>
            <a:r>
              <a:rPr lang="fr-CA" sz="1964" u="sng" dirty="0"/>
              <a:t>Réticulocyte</a:t>
            </a:r>
            <a:r>
              <a:rPr lang="fr-CA" sz="1964" dirty="0"/>
              <a:t> </a:t>
            </a:r>
            <a:r>
              <a:rPr lang="fr-CA" sz="1250" dirty="0"/>
              <a:t>(maturation finale dans la rate)</a:t>
            </a:r>
            <a:endParaRPr lang="fr-CA" sz="1250" u="sng" dirty="0"/>
          </a:p>
          <a:p>
            <a:pPr lvl="1">
              <a:lnSpc>
                <a:spcPct val="90000"/>
              </a:lnSpc>
            </a:pPr>
            <a:r>
              <a:rPr lang="fr-CA" sz="1964" u="sng" dirty="0"/>
              <a:t>Érythrocyte</a:t>
            </a:r>
            <a:endParaRPr lang="fr-CA" sz="2500" u="sng" dirty="0">
              <a:solidFill>
                <a:srgbClr val="FF3300"/>
              </a:solidFill>
            </a:endParaRPr>
          </a:p>
        </p:txBody>
      </p:sp>
      <p:sp>
        <p:nvSpPr>
          <p:cNvPr id="1157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32338" y="5030540"/>
            <a:ext cx="4757985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L’érythropoïèse compte</a:t>
            </a:r>
            <a:r>
              <a:rPr lang="fr-CA" sz="1786" u="sng" dirty="0"/>
              <a:t> 4 mitoses (</a:t>
            </a:r>
            <a:r>
              <a:rPr lang="fr-CA" sz="1786" u="sng" dirty="0">
                <a:solidFill>
                  <a:srgbClr val="FF0000"/>
                </a:solidFill>
              </a:rPr>
              <a:t>*</a:t>
            </a:r>
            <a:r>
              <a:rPr lang="fr-CA" sz="1786" u="sng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proérythroblaste produit donc</a:t>
            </a:r>
            <a:r>
              <a:rPr lang="fr-CA" sz="1786" u="sng" dirty="0"/>
              <a:t> 16 GR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C’est </a:t>
            </a:r>
            <a:r>
              <a:rPr lang="fr-CA" sz="1786" b="1" u="sng" dirty="0">
                <a:solidFill>
                  <a:srgbClr val="FF3300"/>
                </a:solidFill>
              </a:rPr>
              <a:t>l’amplification</a:t>
            </a:r>
            <a:endParaRPr lang="fr-CA" sz="2143" b="1" u="sng" dirty="0">
              <a:solidFill>
                <a:srgbClr val="FF33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5508" y="2722154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2829" y="6381328"/>
            <a:ext cx="7941341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7" action="ppaction://hlinkfile"/>
              </a:rPr>
              <a:t>Tableaux 3.6</a:t>
            </a:r>
            <a:r>
              <a:rPr lang="fr-CA" sz="1964" dirty="0">
                <a:hlinkClick r:id="rId7" action="ppaction://hlinkfile"/>
              </a:rPr>
              <a:t>   </a:t>
            </a:r>
            <a:r>
              <a:rPr lang="fr-CA" sz="1964" u="sng" dirty="0">
                <a:hlinkClick r:id="rId8" action="ppaction://hlinkfile"/>
              </a:rPr>
              <a:t>Tableaux 3.7</a:t>
            </a:r>
            <a:r>
              <a:rPr lang="fr-CA" sz="1964" dirty="0">
                <a:hlinkClick r:id="rId8" action="ppaction://hlinkfile"/>
              </a:rPr>
              <a:t>   </a:t>
            </a:r>
            <a:r>
              <a:rPr lang="fr-CA" sz="1964" u="sng" dirty="0">
                <a:hlinkClick r:id="rId9" action="ppaction://hlinkfile"/>
              </a:rPr>
              <a:t>Tableaux 3.8</a:t>
            </a:r>
            <a:r>
              <a:rPr lang="fr-CA" sz="1964" dirty="0">
                <a:hlinkClick r:id="rId9" action="ppaction://hlinkfile"/>
              </a:rPr>
              <a:t>   </a:t>
            </a:r>
            <a:r>
              <a:rPr lang="fr-CA" sz="1964" u="sng" dirty="0">
                <a:hlinkClick r:id="rId10" action="ppaction://hlinkfile"/>
              </a:rPr>
              <a:t>Tableaux 3.9 (L’Italien)</a:t>
            </a:r>
            <a:r>
              <a:rPr lang="fr-CA" sz="1964" dirty="0">
                <a:hlinkClick r:id="rId10" action="ppaction://hlinkfile"/>
              </a:rPr>
              <a:t> </a:t>
            </a:r>
            <a:endParaRPr lang="fr-FR" sz="1964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5215508" y="2271792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FAF09C6E-B81C-4260-AF7E-DEFCF486F14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27041" y="93419"/>
            <a:ext cx="8486775" cy="1063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Hématopoïèse </a:t>
            </a:r>
            <a:r>
              <a:rPr lang="fr-CA" sz="1600" b="1" cap="all" dirty="0">
                <a:solidFill>
                  <a:schemeClr val="tx1"/>
                </a:solidFill>
              </a:rPr>
              <a:t>  </a:t>
            </a:r>
            <a:r>
              <a:rPr lang="fr-CA" sz="1600" dirty="0">
                <a:solidFill>
                  <a:schemeClr val="tx1"/>
                </a:solidFill>
              </a:rPr>
              <a:t>    </a:t>
            </a:r>
            <a:r>
              <a:rPr lang="fr-CA" sz="3200" dirty="0">
                <a:solidFill>
                  <a:schemeClr val="tx1"/>
                </a:solidFill>
              </a:rPr>
              <a:t>(Amplification et Maturation) </a:t>
            </a:r>
            <a:r>
              <a:rPr lang="fr-CA" sz="3200" b="1" cap="all" dirty="0">
                <a:solidFill>
                  <a:srgbClr val="C00000"/>
                </a:solidFill>
              </a:rPr>
              <a:t> </a:t>
            </a:r>
            <a:endParaRPr lang="fr-FR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834501"/>
            <a:ext cx="10287000" cy="31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27876" y="6466100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 49, ABBOTT</a:t>
            </a:r>
          </a:p>
        </p:txBody>
      </p:sp>
      <p:cxnSp>
        <p:nvCxnSpPr>
          <p:cNvPr id="6" name="Connecteur droit 5"/>
          <p:cNvCxnSpPr/>
          <p:nvPr>
            <p:custDataLst>
              <p:tags r:id="rId3"/>
            </p:custDataLst>
          </p:nvPr>
        </p:nvCxnSpPr>
        <p:spPr bwMode="auto">
          <a:xfrm flipH="1">
            <a:off x="7184473" y="1500321"/>
            <a:ext cx="16285" cy="2247581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847405" y="5087291"/>
            <a:ext cx="280633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43" dirty="0"/>
              <a:t>Moelle osseuse</a:t>
            </a: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7312034" y="5151072"/>
            <a:ext cx="280633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43" dirty="0"/>
              <a:t>Circulation sanguine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 bwMode="auto">
          <a:xfrm rot="5400000">
            <a:off x="6482889" y="4895950"/>
            <a:ext cx="1403169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7312034" y="1834490"/>
            <a:ext cx="95670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28" dirty="0">
                <a:solidFill>
                  <a:schemeClr val="bg2"/>
                </a:solidFill>
              </a:rPr>
              <a:t>0.5% à 2.5%</a:t>
            </a: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8715203" y="1834490"/>
            <a:ext cx="95670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28" dirty="0">
                <a:solidFill>
                  <a:schemeClr val="bg2"/>
                </a:solidFill>
              </a:rPr>
              <a:t>96.5% à 99.5%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29336" y="1628899"/>
            <a:ext cx="2378705" cy="751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(SI)</a:t>
            </a:r>
          </a:p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0.005  à            0.965 à</a:t>
            </a:r>
          </a:p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0.025                0.995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D883A7-631A-4F38-9698-C89B98F3CE7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925513" y="287338"/>
            <a:ext cx="8486775" cy="870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Lignée érythrocytaire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\cegep TAB\Cours\Hématologie\HÉMATOLOGIE#1\hémato_1_H2011\scan cahier labo\2011-01 (janv.)\marieb000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399" y="1050295"/>
            <a:ext cx="9918602" cy="4145727"/>
          </a:xfrm>
          <a:prstGeom prst="rect">
            <a:avLst/>
          </a:prstGeom>
          <a:noFill/>
        </p:spPr>
      </p:pic>
      <p:sp>
        <p:nvSpPr>
          <p:cNvPr id="3" name="ZoneText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10708" y="6380946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 669, </a:t>
            </a:r>
            <a:r>
              <a:rPr lang="fr-CA" sz="1250" dirty="0" err="1">
                <a:solidFill>
                  <a:srgbClr val="000000"/>
                </a:solidFill>
              </a:rPr>
              <a:t>Marieb</a:t>
            </a:r>
            <a:endParaRPr lang="fr-CA" sz="125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4695" y="1500321"/>
            <a:ext cx="102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CFU-E</a:t>
            </a:r>
          </a:p>
        </p:txBody>
      </p:sp>
      <p:cxnSp>
        <p:nvCxnSpPr>
          <p:cNvPr id="5" name="Connecteur droit 4"/>
          <p:cNvCxnSpPr/>
          <p:nvPr>
            <p:custDataLst>
              <p:tags r:id="rId3"/>
            </p:custDataLst>
          </p:nvPr>
        </p:nvCxnSpPr>
        <p:spPr bwMode="auto">
          <a:xfrm>
            <a:off x="8036519" y="2078925"/>
            <a:ext cx="0" cy="2121547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7480662" y="3686158"/>
            <a:ext cx="2806338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dirty="0">
                <a:solidFill>
                  <a:schemeClr val="bg1"/>
                </a:solidFill>
              </a:rPr>
              <a:t>Circulation sanguine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0CC2404-BA7E-4B53-8C8A-AC10AD98DED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50" b="1" cap="all">
                <a:solidFill>
                  <a:srgbClr val="C00000"/>
                </a:solidFill>
              </a:rPr>
              <a:t>NOYAU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21140" y="193828"/>
            <a:ext cx="3757963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 dirty="0"/>
              <a:t>Lignée érythrocytaire</a:t>
            </a:r>
          </a:p>
        </p:txBody>
      </p:sp>
      <p:sp>
        <p:nvSpPr>
          <p:cNvPr id="1771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pic>
        <p:nvPicPr>
          <p:cNvPr id="177158" name="Picture 6" descr="CLP39_Pic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351" y="832881"/>
            <a:ext cx="8435964" cy="5449643"/>
          </a:xfrm>
          <a:prstGeom prst="rect">
            <a:avLst/>
          </a:prstGeom>
          <a:noFill/>
        </p:spPr>
      </p:pic>
      <p:sp>
        <p:nvSpPr>
          <p:cNvPr id="177161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9742" y="1340767"/>
            <a:ext cx="1224573" cy="57606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sp>
        <p:nvSpPr>
          <p:cNvPr id="177162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33567" y="1303001"/>
            <a:ext cx="2040959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7" dirty="0">
                <a:solidFill>
                  <a:schemeClr val="bg2"/>
                </a:solidFill>
              </a:rPr>
              <a:t>Page 31</a:t>
            </a:r>
          </a:p>
        </p:txBody>
      </p:sp>
      <p:sp>
        <p:nvSpPr>
          <p:cNvPr id="7" name="ZoneTexte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34105" y="6380946"/>
            <a:ext cx="125289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p.31, L’Italien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88" y="1950723"/>
            <a:ext cx="5119405" cy="3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Lignée </a:t>
            </a:r>
            <a:r>
              <a:rPr lang="fr-CA" sz="2143" dirty="0" err="1"/>
              <a:t>myélocytaire</a:t>
            </a:r>
            <a:endParaRPr lang="fr-CA" sz="2143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Myéloblaste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Promyélocyte</a:t>
            </a:r>
            <a:r>
              <a:rPr lang="fr-CA" sz="1964" dirty="0">
                <a:solidFill>
                  <a:srgbClr val="FF0000"/>
                </a:solidFill>
              </a:rPr>
              <a:t>**</a:t>
            </a:r>
            <a:r>
              <a:rPr lang="fr-CA" sz="1964" dirty="0"/>
              <a:t> ( souvent:2 mitoses)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Myélocyte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Métamyélocyte </a:t>
            </a:r>
          </a:p>
          <a:p>
            <a:pPr marL="788030" lvl="1" indent="-303306" defTabSz="972282">
              <a:spcBef>
                <a:spcPct val="20000"/>
              </a:spcBef>
            </a:pPr>
            <a:r>
              <a:rPr lang="fr-CA" sz="1964" dirty="0"/>
              <a:t>- - - - - - - - - - - - - - - - - - - - - - - - 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 err="1"/>
              <a:t>Stab</a:t>
            </a:r>
            <a:endParaRPr lang="fr-CA" sz="1964" u="sng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/>
              <a:t>Granulocyte</a:t>
            </a:r>
            <a:endParaRPr lang="fr-CA" sz="1964" u="sng" dirty="0">
              <a:solidFill>
                <a:srgbClr val="FF3300"/>
              </a:solidFill>
            </a:endParaRPr>
          </a:p>
        </p:txBody>
      </p:sp>
      <p:sp>
        <p:nvSpPr>
          <p:cNvPr id="11571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15508" y="4907941"/>
            <a:ext cx="5079720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La granulopoïèse compte</a:t>
            </a:r>
            <a:r>
              <a:rPr lang="fr-CA" sz="1786" u="sng" dirty="0"/>
              <a:t> 3 à 4 mitoses (</a:t>
            </a:r>
            <a:r>
              <a:rPr lang="fr-CA" sz="1786" u="sng" dirty="0">
                <a:solidFill>
                  <a:srgbClr val="FF0000"/>
                </a:solidFill>
              </a:rPr>
              <a:t>*</a:t>
            </a:r>
            <a:r>
              <a:rPr lang="fr-CA" sz="1786" u="sng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myéloblaste produit donc</a:t>
            </a:r>
            <a:r>
              <a:rPr lang="fr-CA" sz="1786" u="sng" dirty="0"/>
              <a:t> 8 à 16 </a:t>
            </a:r>
            <a:r>
              <a:rPr lang="fr-CA" sz="1786" u="sng" dirty="0" err="1"/>
              <a:t>granulo</a:t>
            </a:r>
            <a:endParaRPr lang="fr-CA" sz="1786" u="sng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C’est </a:t>
            </a:r>
            <a:r>
              <a:rPr lang="fr-CA" sz="1786" b="1" u="sng" dirty="0">
                <a:solidFill>
                  <a:srgbClr val="FF3300"/>
                </a:solidFill>
              </a:rPr>
              <a:t>l’amplification</a:t>
            </a:r>
            <a:endParaRPr lang="fr-CA" sz="2143" b="1" u="sng" dirty="0">
              <a:solidFill>
                <a:srgbClr val="FF33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0929" y="2818839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6609" y="6373363"/>
            <a:ext cx="7941341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7" action="ppaction://hlinkfile"/>
              </a:rPr>
              <a:t>Tableaux 3.6</a:t>
            </a:r>
            <a:r>
              <a:rPr lang="fr-CA" sz="1964" dirty="0">
                <a:hlinkClick r:id="rId7" action="ppaction://hlinkfile"/>
              </a:rPr>
              <a:t>   </a:t>
            </a:r>
            <a:r>
              <a:rPr lang="fr-CA" sz="1964" u="sng" dirty="0">
                <a:hlinkClick r:id="rId8" action="ppaction://hlinkfile"/>
              </a:rPr>
              <a:t>Tableaux 3.7</a:t>
            </a:r>
            <a:r>
              <a:rPr lang="fr-CA" sz="1964" dirty="0">
                <a:hlinkClick r:id="rId8" action="ppaction://hlinkfile"/>
              </a:rPr>
              <a:t>   </a:t>
            </a:r>
            <a:r>
              <a:rPr lang="fr-CA" sz="1964" u="sng" dirty="0">
                <a:hlinkClick r:id="rId9" action="ppaction://hlinkfile"/>
              </a:rPr>
              <a:t>Tableaux 3.8</a:t>
            </a:r>
            <a:r>
              <a:rPr lang="fr-CA" sz="1964" dirty="0">
                <a:hlinkClick r:id="rId9" action="ppaction://hlinkfile"/>
              </a:rPr>
              <a:t>   </a:t>
            </a:r>
            <a:r>
              <a:rPr lang="fr-CA" sz="1964" u="sng" dirty="0">
                <a:hlinkClick r:id="rId10" action="ppaction://hlinkfile"/>
              </a:rPr>
              <a:t>Tableaux 3.9 (L’Italien)</a:t>
            </a:r>
            <a:r>
              <a:rPr lang="fr-CA" sz="1964" dirty="0">
                <a:hlinkClick r:id="rId10" action="ppaction://hlinkfile"/>
              </a:rPr>
              <a:t> </a:t>
            </a:r>
            <a:endParaRPr lang="fr-FR" sz="1964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3D6D0FA-34C6-4556-B994-3D325B4A3B9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925513" y="287339"/>
            <a:ext cx="8486775" cy="1092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Lignée granulocytaire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CEF3363-2120-4B4D-B1CB-EE714E108DD8}"/>
              </a:ext>
            </a:extLst>
          </p:cNvPr>
          <p:cNvCxnSpPr/>
          <p:nvPr/>
        </p:nvCxnSpPr>
        <p:spPr bwMode="auto">
          <a:xfrm>
            <a:off x="5215508" y="2271792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781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78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064" y="1643161"/>
            <a:ext cx="4762238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Myéloblaste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969" y="3492780"/>
            <a:ext cx="6326973" cy="22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15-20</a:t>
            </a:r>
            <a:r>
              <a:rPr lang="en-US" sz="2143" dirty="0">
                <a:cs typeface="Arial" charset="0"/>
              </a:rPr>
              <a:t>µm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Noyau</a:t>
            </a:r>
            <a:r>
              <a:rPr lang="en-US" sz="2143" dirty="0">
                <a:cs typeface="Arial" charset="0"/>
              </a:rPr>
              <a:t> :</a:t>
            </a:r>
            <a:r>
              <a:rPr lang="en-US" sz="2143" dirty="0" err="1">
                <a:cs typeface="Arial" charset="0"/>
              </a:rPr>
              <a:t>Rond</a:t>
            </a:r>
            <a:endParaRPr lang="en-US" sz="2143" dirty="0">
              <a:cs typeface="Arial" charset="0"/>
            </a:endParaRP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Chromatine</a:t>
            </a:r>
            <a:r>
              <a:rPr lang="en-US" sz="2143" dirty="0">
                <a:cs typeface="Arial" charset="0"/>
              </a:rPr>
              <a:t> : fine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Nucléoles</a:t>
            </a:r>
            <a:r>
              <a:rPr lang="en-US" sz="2143" dirty="0">
                <a:cs typeface="Arial" charset="0"/>
              </a:rPr>
              <a:t> : 2 à 4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Cytoplasme</a:t>
            </a:r>
            <a:r>
              <a:rPr lang="en-US" sz="2143" dirty="0">
                <a:cs typeface="Arial" charset="0"/>
              </a:rPr>
              <a:t>: basophile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>
                <a:cs typeface="Arial" charset="0"/>
              </a:rPr>
              <a:t>Granulations </a:t>
            </a:r>
            <a:r>
              <a:rPr lang="en-US" sz="2143" dirty="0" err="1">
                <a:cs typeface="Arial" charset="0"/>
              </a:rPr>
              <a:t>primaires</a:t>
            </a:r>
            <a:r>
              <a:rPr lang="en-US" sz="2143" dirty="0">
                <a:cs typeface="Arial" charset="0"/>
              </a:rPr>
              <a:t>: </a:t>
            </a:r>
            <a:r>
              <a:rPr lang="en-US" sz="2143" dirty="0" err="1">
                <a:cs typeface="Arial" charset="0"/>
              </a:rPr>
              <a:t>peu</a:t>
            </a:r>
            <a:r>
              <a:rPr lang="en-US" sz="2143" dirty="0">
                <a:cs typeface="Arial" charset="0"/>
              </a:rPr>
              <a:t> </a:t>
            </a:r>
            <a:r>
              <a:rPr lang="en-US" sz="2143" dirty="0" err="1">
                <a:cs typeface="Arial" charset="0"/>
              </a:rPr>
              <a:t>abondantes</a:t>
            </a:r>
            <a:r>
              <a:rPr lang="en-US" sz="2143" dirty="0">
                <a:cs typeface="Arial" charset="0"/>
              </a:rPr>
              <a:t> </a:t>
            </a:r>
            <a:r>
              <a:rPr lang="en-US" sz="2143" dirty="0" err="1">
                <a:cs typeface="Arial" charset="0"/>
              </a:rPr>
              <a:t>azurophiles</a:t>
            </a:r>
            <a:r>
              <a:rPr lang="en-US" sz="2143" dirty="0">
                <a:cs typeface="Arial" charset="0"/>
              </a:rPr>
              <a:t> </a:t>
            </a:r>
          </a:p>
        </p:txBody>
      </p:sp>
      <p:pic>
        <p:nvPicPr>
          <p:cNvPr id="178183" name="Picture 7" descr="myéloblas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453" y="1579368"/>
            <a:ext cx="4898301" cy="3673726"/>
          </a:xfrm>
          <a:prstGeom prst="rect">
            <a:avLst/>
          </a:prstGeom>
          <a:noFill/>
        </p:spPr>
      </p:pic>
      <p:pic>
        <p:nvPicPr>
          <p:cNvPr id="1026" name="Picture 2" descr="E:\LEUKO\AUBL3.B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912" y="1069124"/>
            <a:ext cx="3230088" cy="2891359"/>
          </a:xfrm>
          <a:prstGeom prst="rect">
            <a:avLst/>
          </a:prstGeom>
          <a:noFill/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98AC761-5B6F-419B-B49F-53F07E158423}"/>
              </a:ext>
            </a:extLst>
          </p:cNvPr>
          <p:cNvCxnSpPr/>
          <p:nvPr/>
        </p:nvCxnSpPr>
        <p:spPr>
          <a:xfrm>
            <a:off x="7591772" y="2663640"/>
            <a:ext cx="720080" cy="333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T:\DOCUMENT\cegep TAB\Cours\Hématologie\HÉMATOLOGIE#1\hémato_1_H2014\cours theorique\SYSMEX INFO\Normal scattergram distribution cellula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78531"/>
            <a:ext cx="8248783" cy="6779469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84F3AA7-3144-4D9A-81A0-7AEC94F9C228}"/>
              </a:ext>
            </a:extLst>
          </p:cNvPr>
          <p:cNvSpPr txBox="1"/>
          <p:nvPr/>
        </p:nvSpPr>
        <p:spPr>
          <a:xfrm>
            <a:off x="318964" y="4766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3"/>
              </a:rPr>
              <a:t>Lien 1</a:t>
            </a:r>
            <a:endParaRPr lang="fr-CA" dirty="0"/>
          </a:p>
          <a:p>
            <a:r>
              <a:rPr lang="fr-CA" dirty="0">
                <a:hlinkClick r:id="rId4"/>
              </a:rPr>
              <a:t>Lien 2</a:t>
            </a:r>
            <a:endParaRPr lang="fr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79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792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095" y="1335348"/>
            <a:ext cx="5374525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Promyélocyte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096" y="2935768"/>
            <a:ext cx="7099644" cy="28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232" dirty="0"/>
              <a:t>Taille : 15-22</a:t>
            </a:r>
            <a:r>
              <a:rPr lang="en-US" sz="2232" dirty="0">
                <a:cs typeface="Arial" charset="0"/>
              </a:rPr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Noyau</a:t>
            </a:r>
            <a:r>
              <a:rPr lang="en-US" sz="2232" dirty="0">
                <a:cs typeface="Arial" charset="0"/>
              </a:rPr>
              <a:t> :</a:t>
            </a:r>
            <a:r>
              <a:rPr lang="en-US" sz="2232" dirty="0" err="1">
                <a:cs typeface="Arial" charset="0"/>
              </a:rPr>
              <a:t>Rond</a:t>
            </a:r>
            <a:endParaRPr lang="en-US" sz="2232" dirty="0">
              <a:cs typeface="Arial" charset="0"/>
            </a:endParaRP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Chromatine</a:t>
            </a:r>
            <a:r>
              <a:rPr lang="en-US" sz="2232" dirty="0">
                <a:cs typeface="Arial" charset="0"/>
              </a:rPr>
              <a:t> : plus </a:t>
            </a:r>
            <a:r>
              <a:rPr lang="en-US" sz="2232" dirty="0" err="1">
                <a:cs typeface="Arial" charset="0"/>
              </a:rPr>
              <a:t>ou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moins</a:t>
            </a:r>
            <a:r>
              <a:rPr lang="en-US" sz="2232" dirty="0">
                <a:cs typeface="Arial" charset="0"/>
              </a:rPr>
              <a:t>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Nucléoles</a:t>
            </a:r>
            <a:r>
              <a:rPr lang="en-US" sz="2232" dirty="0">
                <a:cs typeface="Arial" charset="0"/>
              </a:rPr>
              <a:t> : </a:t>
            </a:r>
            <a:r>
              <a:rPr lang="en-US" sz="2232" dirty="0" err="1">
                <a:cs typeface="Arial" charset="0"/>
              </a:rPr>
              <a:t>peu</a:t>
            </a:r>
            <a:r>
              <a:rPr lang="en-US" sz="2232" dirty="0">
                <a:cs typeface="Arial" charset="0"/>
              </a:rPr>
              <a:t> visible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Cytoplasme</a:t>
            </a:r>
            <a:r>
              <a:rPr lang="en-US" sz="2232" dirty="0">
                <a:cs typeface="Arial" charset="0"/>
              </a:rPr>
              <a:t>: basophile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>
                <a:cs typeface="Arial" charset="0"/>
              </a:rPr>
              <a:t>Granulations </a:t>
            </a:r>
            <a:r>
              <a:rPr lang="en-US" sz="2232" dirty="0" err="1">
                <a:cs typeface="Arial" charset="0"/>
              </a:rPr>
              <a:t>primaires</a:t>
            </a:r>
            <a:r>
              <a:rPr lang="en-US" sz="2232" dirty="0">
                <a:cs typeface="Arial" charset="0"/>
              </a:rPr>
              <a:t>: </a:t>
            </a:r>
            <a:r>
              <a:rPr lang="en-US" sz="2232" dirty="0" err="1">
                <a:cs typeface="Arial" charset="0"/>
              </a:rPr>
              <a:t>très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abondantes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azurophiles</a:t>
            </a:r>
            <a:endParaRPr lang="en-US" sz="3303" dirty="0">
              <a:cs typeface="Arial" charset="0"/>
            </a:endParaRP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232" dirty="0">
              <a:cs typeface="Arial" charset="0"/>
            </a:endParaRPr>
          </a:p>
        </p:txBody>
      </p:sp>
      <p:pic>
        <p:nvPicPr>
          <p:cNvPr id="179207" name="Picture 7" descr="promyélocy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398" y="1234969"/>
            <a:ext cx="4980507" cy="3736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02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802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256" y="1643161"/>
            <a:ext cx="3673726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Myélocyte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192" y="2867736"/>
            <a:ext cx="7347452" cy="306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/>
              <a:t>Taille : 12-18</a:t>
            </a:r>
            <a:r>
              <a:rPr lang="en-US" sz="2143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Noyau :Rond ou ovale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Chromatine : quelques mottes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Nucléole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Cytoplasme: basophile 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en-US" sz="2143"/>
              <a:t>    et/ou acidophile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143"/>
              <a:t>Granulations: spécifiques </a:t>
            </a:r>
          </a:p>
        </p:txBody>
      </p:sp>
      <p:pic>
        <p:nvPicPr>
          <p:cNvPr id="180231" name="Picture 7" descr="myélocyte neutro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0270" y="1660169"/>
            <a:ext cx="5238461" cy="392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33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833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256" y="1847257"/>
            <a:ext cx="3673726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Métamyélocyte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0160" y="3343960"/>
            <a:ext cx="7347452" cy="25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/>
              <a:t>Taille : 15</a:t>
            </a:r>
            <a:r>
              <a:rPr lang="en-US" sz="2143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Noyau :Encoché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Chromatine : Dense en amas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Nucléoles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Cytoplasme: acidophile (rose)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Granulations: spécifiques </a:t>
            </a:r>
          </a:p>
        </p:txBody>
      </p:sp>
      <p:pic>
        <p:nvPicPr>
          <p:cNvPr id="183303" name="Picture 7" descr="métamyélocy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2239" y="1444734"/>
            <a:ext cx="5524762" cy="4144281"/>
          </a:xfrm>
          <a:prstGeom prst="rect">
            <a:avLst/>
          </a:prstGeom>
          <a:noFill/>
        </p:spPr>
      </p:pic>
      <p:sp>
        <p:nvSpPr>
          <p:cNvPr id="183304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71229" y="1915289"/>
            <a:ext cx="884416" cy="544256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 rot="16200000" flipH="1">
            <a:off x="7917948" y="1802600"/>
            <a:ext cx="1658291" cy="829145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0800" y="214489"/>
            <a:ext cx="7347452" cy="7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57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Maturation du noyau des granulocytes</a:t>
            </a:r>
          </a:p>
        </p:txBody>
      </p:sp>
      <p:pic>
        <p:nvPicPr>
          <p:cNvPr id="187395" name="Picture 3" descr="scan00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320" y="1098906"/>
            <a:ext cx="9048251" cy="4590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22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822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6544" y="1847257"/>
            <a:ext cx="2789311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Stab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192" y="3139864"/>
            <a:ext cx="7347452" cy="27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12-14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Noyau</a:t>
            </a:r>
            <a:r>
              <a:rPr lang="en-US" sz="2143" dirty="0"/>
              <a:t> : non </a:t>
            </a:r>
            <a:r>
              <a:rPr lang="en-US" sz="2143" dirty="0" err="1"/>
              <a:t>segmenté</a:t>
            </a:r>
            <a:r>
              <a:rPr lang="en-US" sz="2143" dirty="0"/>
              <a:t> en S </a:t>
            </a:r>
            <a:r>
              <a:rPr lang="en-US" sz="2143" dirty="0" err="1"/>
              <a:t>ou</a:t>
            </a:r>
            <a:r>
              <a:rPr lang="en-US" sz="2143" dirty="0"/>
              <a:t> en C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: </a:t>
            </a:r>
            <a:r>
              <a:rPr lang="en-US" sz="2143" dirty="0" err="1"/>
              <a:t>acidophile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Granulations: </a:t>
            </a:r>
            <a:r>
              <a:rPr lang="en-US" sz="2143" dirty="0" err="1"/>
              <a:t>spécifiques</a:t>
            </a:r>
            <a:r>
              <a:rPr lang="en-US" sz="2143" dirty="0"/>
              <a:t> </a:t>
            </a:r>
          </a:p>
        </p:txBody>
      </p:sp>
      <p:pic>
        <p:nvPicPr>
          <p:cNvPr id="182279" name="Picture 7" descr="sta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2558" y="1920958"/>
            <a:ext cx="4844443" cy="3634041"/>
          </a:xfrm>
          <a:prstGeom prst="rect">
            <a:avLst/>
          </a:prstGeom>
          <a:noFill/>
        </p:spPr>
      </p:pic>
      <p:sp>
        <p:nvSpPr>
          <p:cNvPr id="182280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86813" y="4636567"/>
            <a:ext cx="884416" cy="544256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cxnSp>
        <p:nvCxnSpPr>
          <p:cNvPr id="8" name="Connecteur droit 7"/>
          <p:cNvCxnSpPr/>
          <p:nvPr>
            <p:custDataLst>
              <p:tags r:id="rId7"/>
            </p:custDataLst>
          </p:nvPr>
        </p:nvCxnSpPr>
        <p:spPr bwMode="auto">
          <a:xfrm rot="5400000">
            <a:off x="7056912" y="4258146"/>
            <a:ext cx="1530730" cy="1148047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>
            <p:custDataLst>
              <p:tags r:id="rId8"/>
            </p:custDataLst>
          </p:nvPr>
        </p:nvCxnSpPr>
        <p:spPr bwMode="auto">
          <a:xfrm rot="5400000">
            <a:off x="7949838" y="2536074"/>
            <a:ext cx="1913412" cy="127561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  <p:sp>
        <p:nvSpPr>
          <p:cNvPr id="181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320" y="1779225"/>
            <a:ext cx="3605694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Neutrophile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096" y="3275928"/>
            <a:ext cx="6326973" cy="29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/>
              <a:t>Taille: 12-14</a:t>
            </a:r>
            <a:r>
              <a:rPr lang="en-US" sz="2143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Noyau: segmenté 2 à 5 lobes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Chromatine: dense, en mottes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Nucléoles: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Cytoplasme: acidophile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Granulations: spécifiques</a:t>
            </a:r>
            <a:endParaRPr lang="fr-FR" sz="2143"/>
          </a:p>
        </p:txBody>
      </p:sp>
      <p:pic>
        <p:nvPicPr>
          <p:cNvPr id="181255" name="Picture 7" descr="neutr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8302" y="1490089"/>
            <a:ext cx="5170429" cy="387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288" y="1711193"/>
            <a:ext cx="3197502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Éosinophile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129" y="3071832"/>
            <a:ext cx="6803196" cy="2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/>
              <a:t>Taille : 12-16</a:t>
            </a:r>
            <a:r>
              <a:rPr lang="en-US" sz="2143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Noyau :bisegmenté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Chromatine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Nucléoles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Cytoplasme: asidophile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/>
              <a:t>Granulations: oranges, rondes</a:t>
            </a:r>
            <a:endParaRPr lang="fr-FR" sz="2143"/>
          </a:p>
        </p:txBody>
      </p:sp>
      <p:pic>
        <p:nvPicPr>
          <p:cNvPr id="184324" name="Picture 4" descr="éosino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143" y="1274655"/>
            <a:ext cx="5728858" cy="4297352"/>
          </a:xfrm>
          <a:prstGeom prst="rect">
            <a:avLst/>
          </a:prstGeom>
          <a:noFill/>
        </p:spPr>
      </p:pic>
      <p:sp>
        <p:nvSpPr>
          <p:cNvPr id="184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288" y="1643161"/>
            <a:ext cx="4081918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4096" y="3343961"/>
            <a:ext cx="9320379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12-14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Noyau</a:t>
            </a:r>
            <a:r>
              <a:rPr lang="en-US" sz="2143" dirty="0"/>
              <a:t> : </a:t>
            </a:r>
            <a:r>
              <a:rPr lang="en-US" sz="2143" dirty="0" err="1"/>
              <a:t>segmenté</a:t>
            </a:r>
            <a:r>
              <a:rPr lang="en-US" sz="2143" dirty="0"/>
              <a:t> </a:t>
            </a:r>
            <a:r>
              <a:rPr lang="en-US" sz="2143" dirty="0" err="1"/>
              <a:t>peu</a:t>
            </a:r>
            <a:r>
              <a:rPr lang="en-US" sz="2143" dirty="0"/>
              <a:t> visible </a:t>
            </a:r>
            <a:r>
              <a:rPr lang="en-US" sz="2143" dirty="0" err="1"/>
              <a:t>caché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: </a:t>
            </a:r>
            <a:r>
              <a:rPr lang="en-US" sz="2143" dirty="0" err="1"/>
              <a:t>acidophile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Granulations: basophiles, </a:t>
            </a:r>
            <a:r>
              <a:rPr lang="en-US" sz="2143" dirty="0" err="1"/>
              <a:t>presque</a:t>
            </a:r>
            <a:r>
              <a:rPr lang="en-US" sz="2143" dirty="0"/>
              <a:t> </a:t>
            </a:r>
            <a:r>
              <a:rPr lang="en-US" sz="2143" dirty="0" err="1"/>
              <a:t>noires</a:t>
            </a:r>
            <a:r>
              <a:rPr lang="en-US" sz="2143" dirty="0"/>
              <a:t>, </a:t>
            </a:r>
            <a:r>
              <a:rPr lang="en-US" sz="2143" dirty="0" err="1"/>
              <a:t>très</a:t>
            </a:r>
            <a:r>
              <a:rPr lang="en-US" sz="2143" dirty="0"/>
              <a:t> </a:t>
            </a:r>
            <a:r>
              <a:rPr lang="en-US" sz="2143" dirty="0" err="1"/>
              <a:t>nombreuses</a:t>
            </a:r>
            <a:r>
              <a:rPr lang="en-US" sz="2143" dirty="0"/>
              <a:t>.</a:t>
            </a:r>
            <a:endParaRPr lang="fr-FR" sz="2143" dirty="0"/>
          </a:p>
        </p:txBody>
      </p:sp>
      <p:pic>
        <p:nvPicPr>
          <p:cNvPr id="185348" name="Picture 4" descr="baso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0430" y="1371033"/>
            <a:ext cx="4898301" cy="3673726"/>
          </a:xfrm>
          <a:prstGeom prst="rect">
            <a:avLst/>
          </a:prstGeom>
          <a:noFill/>
        </p:spPr>
      </p:pic>
      <p:sp>
        <p:nvSpPr>
          <p:cNvPr id="185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45525" y="434177"/>
            <a:ext cx="6277049" cy="5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214"/>
              <a:t>Lignée myélocytaire (granulocytaire)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6956" y="1916833"/>
            <a:ext cx="10479757" cy="446449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143" dirty="0"/>
              <a:t>Facteurs de croissance hématopoïétiques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Érythropoïétine (fabriqué par le rein chez l’adulte et par le foie chez le nouveau-né)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Stimule la production de GR</a:t>
            </a:r>
          </a:p>
          <a:p>
            <a:pPr lvl="1">
              <a:lnSpc>
                <a:spcPct val="120000"/>
              </a:lnSpc>
            </a:pPr>
            <a:r>
              <a:rPr lang="fr-CA" sz="1964" dirty="0" err="1"/>
              <a:t>Thrombopoïétine</a:t>
            </a:r>
            <a:r>
              <a:rPr lang="fr-CA" sz="1964" dirty="0"/>
              <a:t> (probablement produit par le rein)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                                                                                                       .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CSF « </a:t>
            </a:r>
            <a:r>
              <a:rPr lang="fr-CA" sz="1964" dirty="0" err="1"/>
              <a:t>colony</a:t>
            </a:r>
            <a:r>
              <a:rPr lang="fr-CA" sz="1964" dirty="0"/>
              <a:t> </a:t>
            </a:r>
            <a:r>
              <a:rPr lang="fr-CA" sz="1964" dirty="0" err="1"/>
              <a:t>stimulating</a:t>
            </a:r>
            <a:r>
              <a:rPr lang="fr-CA" sz="1964" dirty="0"/>
              <a:t> factor » (origine des cellules)</a:t>
            </a:r>
          </a:p>
          <a:p>
            <a:pPr lvl="2">
              <a:lnSpc>
                <a:spcPct val="120000"/>
              </a:lnSpc>
            </a:pPr>
            <a:r>
              <a:rPr lang="fr-CA" sz="1964" dirty="0"/>
              <a:t>G-CSF, M-CSF et GM-CSF, stimule les lignées </a:t>
            </a:r>
            <a:r>
              <a:rPr lang="fr-CA" sz="1964" dirty="0" err="1"/>
              <a:t>granulo</a:t>
            </a:r>
            <a:r>
              <a:rPr lang="fr-CA" sz="1964" dirty="0"/>
              <a:t>., </a:t>
            </a:r>
            <a:r>
              <a:rPr lang="fr-CA" sz="1964" dirty="0" err="1"/>
              <a:t>myèlo</a:t>
            </a:r>
            <a:r>
              <a:rPr lang="fr-CA" sz="1964" dirty="0"/>
              <a:t>., </a:t>
            </a:r>
            <a:r>
              <a:rPr lang="fr-CA" sz="1964" dirty="0" err="1"/>
              <a:t>mégacaryo</a:t>
            </a:r>
            <a:r>
              <a:rPr lang="fr-CA" sz="1964" dirty="0"/>
              <a:t>., ...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Interleukines (généralement produites par les lymphocytes)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                                                                                                        .</a:t>
            </a:r>
          </a:p>
          <a:p>
            <a:pPr lvl="2">
              <a:lnSpc>
                <a:spcPct val="120000"/>
              </a:lnSpc>
              <a:buFontTx/>
              <a:buNone/>
            </a:pPr>
            <a:endParaRPr lang="fr-CA" sz="1964" u="sng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1206BA-27B1-4B8A-80C4-4E8007C5F14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25513" y="287339"/>
            <a:ext cx="8538467" cy="10927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Facteurs de croissance hématopoïétique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T:\DOCUMENT\cegep TAB\Cours\Hématologie\HÉMATOLOGIE#1\hémato_1_H2014\cours theorique\SYSMEX INFO\Abnormal scattergram distribution cellulai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249" r="46282"/>
          <a:stretch/>
        </p:blipFill>
        <p:spPr bwMode="auto">
          <a:xfrm>
            <a:off x="114438" y="177418"/>
            <a:ext cx="6829261" cy="6739284"/>
          </a:xfrm>
          <a:prstGeom prst="rect">
            <a:avLst/>
          </a:prstGeom>
          <a:noFill/>
        </p:spPr>
      </p:pic>
      <p:grpSp>
        <p:nvGrpSpPr>
          <p:cNvPr id="16" name="Groupe 15"/>
          <p:cNvGrpSpPr/>
          <p:nvPr/>
        </p:nvGrpSpPr>
        <p:grpSpPr>
          <a:xfrm>
            <a:off x="6943699" y="2924944"/>
            <a:ext cx="3168352" cy="3715313"/>
            <a:chOff x="8137301" y="3175758"/>
            <a:chExt cx="3168352" cy="3715313"/>
          </a:xfrm>
        </p:grpSpPr>
        <p:sp>
          <p:nvSpPr>
            <p:cNvPr id="5" name="ZoneTexte 4"/>
            <p:cNvSpPr txBox="1"/>
            <p:nvPr/>
          </p:nvSpPr>
          <p:spPr>
            <a:xfrm>
              <a:off x="8137301" y="3175758"/>
              <a:ext cx="576064" cy="6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729589" y="6192738"/>
              <a:ext cx="576064" cy="6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577461" y="40324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rgbClr val="000000"/>
                  </a:solidFill>
                </a:rPr>
                <a:t>Z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8353325" y="4536554"/>
              <a:ext cx="1296144" cy="1512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 bwMode="auto">
            <a:xfrm flipV="1">
              <a:off x="8353325" y="3672458"/>
              <a:ext cx="0" cy="23762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 bwMode="auto">
            <a:xfrm flipV="1">
              <a:off x="8353325" y="6048722"/>
              <a:ext cx="2511896" cy="838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484626"/>
            <a:ext cx="9315146" cy="58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2" y="2060848"/>
            <a:ext cx="8363076" cy="4104456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Généralités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 Les cellules sanguines passent par des stades de maturation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Lorsqu’on est en bonne santé, </a:t>
            </a:r>
            <a:r>
              <a:rPr lang="fr-CA" u="sng" dirty="0"/>
              <a:t>les cellules matures sont les seules en circulation</a:t>
            </a:r>
            <a:r>
              <a:rPr lang="fr-CA" dirty="0"/>
              <a:t>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Dans certaines maladies, les cellules jeunes peuvent apparaître en circulation. Exemple : </a:t>
            </a:r>
            <a:r>
              <a:rPr lang="fr-CA" u="sng" dirty="0"/>
              <a:t>leucémie </a:t>
            </a:r>
            <a:r>
              <a:rPr lang="fr-CA" dirty="0"/>
              <a:t>    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Anatomie de la cellule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Membrane cellulaire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Cytoplasme: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Siège des réactions biochimiques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Contient les organites: golgi, mitochondries, lysosomes, peroxysomes, granulations spécifiques, (</a:t>
            </a:r>
            <a:r>
              <a:rPr lang="fr-CA" dirty="0" err="1">
                <a:solidFill>
                  <a:schemeClr val="tx1"/>
                </a:solidFill>
              </a:rPr>
              <a:t>Hb</a:t>
            </a:r>
            <a:r>
              <a:rPr lang="fr-CA" dirty="0">
                <a:solidFill>
                  <a:schemeClr val="tx1"/>
                </a:solidFill>
              </a:rPr>
              <a:t>), …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Filament du cytosquelette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>
                <a:solidFill>
                  <a:schemeClr val="tx1"/>
                </a:solidFill>
              </a:rPr>
              <a:t>Noyau: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200" dirty="0">
                <a:solidFill>
                  <a:schemeClr val="tx1"/>
                </a:solidFill>
              </a:rPr>
              <a:t>Contient l’information pour les fonctions cellulaires (ADN)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endParaRPr lang="fr-CA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Les cellules sanguines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2" y="2060848"/>
            <a:ext cx="8846816" cy="4104456"/>
          </a:xfrm>
        </p:spPr>
        <p:txBody>
          <a:bodyPr>
            <a:normAutofit fontScale="92500" lnSpcReduction="10000"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Généralités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Permet les échanges entre l’intérieur et l’extérieur de la cellules (GR ou GB ou PLT)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Affecté par la pression osmotique principalement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Transport actif et passif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700" dirty="0"/>
              <a:t>(Passif)</a:t>
            </a:r>
            <a:r>
              <a:rPr lang="fr-CA" sz="1700" u="sng" dirty="0"/>
              <a:t> Transport du O</a:t>
            </a:r>
            <a:r>
              <a:rPr lang="fr-CA" sz="1700" u="sng" baseline="-25000" dirty="0"/>
              <a:t>2</a:t>
            </a:r>
            <a:r>
              <a:rPr lang="fr-CA" sz="1700" u="sng" dirty="0"/>
              <a:t> et CO</a:t>
            </a:r>
            <a:r>
              <a:rPr lang="fr-CA" sz="1700" u="sng" baseline="-25000" dirty="0"/>
              <a:t>2 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700" dirty="0"/>
              <a:t>(Actif)</a:t>
            </a:r>
            <a:r>
              <a:rPr lang="fr-CA" sz="1700" u="sng" dirty="0"/>
              <a:t> Transport du Na et du K (3/2)  ATP requis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Osmose</a:t>
            </a:r>
            <a:endParaRPr lang="fr-CA" dirty="0"/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égale à celle des liquides biologiques     (= pression osmotique): </a:t>
            </a:r>
            <a:r>
              <a:rPr lang="fr-CA" sz="2000" b="1" dirty="0"/>
              <a:t>Isotonique	</a:t>
            </a:r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plus faible que celle des liquides biologiques (&lt; pression osmotique): </a:t>
            </a:r>
            <a:r>
              <a:rPr lang="fr-CA" sz="2000" b="1" u="sng" dirty="0"/>
              <a:t>Hypotonique</a:t>
            </a:r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plus grande que celle des liquides biologiques (&gt; pression osmotique) : </a:t>
            </a:r>
            <a:r>
              <a:rPr lang="fr-CA" sz="2000" b="1" u="sng" dirty="0"/>
              <a:t>Hypertonique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Membrane cellulaire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9286D995-1754-4807-9A9B-39CC3E3BA987}"/>
              </a:ext>
            </a:extLst>
          </p:cNvPr>
          <p:cNvSpPr/>
          <p:nvPr/>
        </p:nvSpPr>
        <p:spPr>
          <a:xfrm>
            <a:off x="6583660" y="3356992"/>
            <a:ext cx="3168352" cy="648072"/>
          </a:xfrm>
          <a:prstGeom prst="wedgeRoundRectCallout">
            <a:avLst>
              <a:gd name="adj1" fmla="val -70136"/>
              <a:gd name="adj2" fmla="val -19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IntraC</a:t>
            </a:r>
            <a:r>
              <a:rPr lang="fr-CA" dirty="0"/>
              <a:t>: Na 12 mM / K 150 mM</a:t>
            </a:r>
          </a:p>
          <a:p>
            <a:pPr algn="ctr"/>
            <a:r>
              <a:rPr lang="fr-CA" dirty="0" err="1"/>
              <a:t>ExtraC</a:t>
            </a:r>
            <a:r>
              <a:rPr lang="fr-CA" dirty="0"/>
              <a:t>: Na 140 mM / K 4 mM</a:t>
            </a:r>
          </a:p>
        </p:txBody>
      </p:sp>
    </p:spTree>
    <p:extLst>
      <p:ext uri="{BB962C8B-B14F-4D97-AF65-F5344CB8AC3E}">
        <p14:creationId xmlns:p14="http://schemas.microsoft.com/office/powerpoint/2010/main" val="254878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8877300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Ribosomes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soit dans le cytoplasme (seul ou regroupé) ou sur le RER (                                                              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La richesse du cytoplasme en</a:t>
            </a:r>
            <a:r>
              <a:rPr lang="fr-CA" sz="1600" u="sng" dirty="0"/>
              <a:t> ribosomes </a:t>
            </a:r>
            <a:r>
              <a:rPr lang="fr-CA" sz="1600" dirty="0"/>
              <a:t>est responsable de la</a:t>
            </a:r>
            <a:r>
              <a:rPr lang="fr-CA" sz="1600" u="sng" dirty="0"/>
              <a:t> basophilie </a:t>
            </a:r>
            <a:r>
              <a:rPr lang="fr-CA" sz="1600" dirty="0"/>
              <a:t>de celui-ci.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Rôle de protéosynthèse (les protéines excrétées proviennent du RER)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Rôle de l’ARN-m et le l’ARN-t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1800" dirty="0"/>
              <a:t> Mitochondrie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Présent dans toutes les cellules aérobies </a:t>
            </a:r>
            <a:r>
              <a:rPr lang="fr-CA" sz="1600" u="sng" dirty="0">
                <a:solidFill>
                  <a:srgbClr val="FF3300"/>
                </a:solidFill>
              </a:rPr>
              <a:t>(SAUF les globules rouges)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C’est la centrale électrique de la cellule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En nombre variable selon l’activité de la cellule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Aucun dans le GR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3 à 4 chez la plaquette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10 à 20 chez le lymphocyte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Jusqu’à 500 dans les mégacaryocytes</a:t>
            </a:r>
            <a:endParaRPr lang="fr-CA" sz="16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Constituants cytoplasmiques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8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8877300" cy="4320480"/>
          </a:xfrm>
        </p:spPr>
        <p:txBody>
          <a:bodyPr>
            <a:normAutofit lnSpcReduction="10000"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Lysosomes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Présent dans toutes les cellules </a:t>
            </a:r>
            <a:r>
              <a:rPr lang="fr-CA" u="sng" dirty="0">
                <a:solidFill>
                  <a:srgbClr val="FF3300"/>
                </a:solidFill>
              </a:rPr>
              <a:t>(SAUF les globules rouges)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Fabriqué par l’appareil de Golgi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Fonction de digestion des substances étrangères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Fonction de digestion/récupération de produit cellulaire</a:t>
            </a:r>
            <a:r>
              <a:rPr lang="fr-CA" b="1" dirty="0"/>
              <a:t> (autophagie)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b="1" dirty="0"/>
              <a:t> </a:t>
            </a:r>
            <a:r>
              <a:rPr lang="fr-CA" dirty="0"/>
              <a:t>Cytosquelette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u="sng" dirty="0"/>
              <a:t>Il donne à la cellule sa forme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Il est constitué de :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Microfilaments d’actine</a:t>
            </a:r>
            <a:r>
              <a:rPr lang="fr-CA" sz="1600" dirty="0"/>
              <a:t>  </a:t>
            </a:r>
          </a:p>
          <a:p>
            <a:pPr marL="944118" lvl="3" indent="-285750" algn="just"/>
            <a:r>
              <a:rPr lang="fr-CA" sz="1600" dirty="0"/>
              <a:t>Forme, motilité et transport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Filaments intermédiaires</a:t>
            </a:r>
          </a:p>
          <a:p>
            <a:pPr marL="944118" lvl="3" indent="-285750" algn="just"/>
            <a:r>
              <a:rPr lang="fr-CA" sz="1600" dirty="0"/>
              <a:t>Solidité de la cellule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Microtubules (la tubuline)</a:t>
            </a:r>
          </a:p>
          <a:p>
            <a:pPr marL="944118" lvl="3" indent="-285750" algn="just"/>
            <a:r>
              <a:rPr lang="fr-CA" sz="1600" dirty="0"/>
              <a:t>Forme, motilité, transport et division cellulaire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50" b="1" cap="all" dirty="0">
                <a:solidFill>
                  <a:srgbClr val="C00000"/>
                </a:solidFill>
              </a:rPr>
              <a:t>Constituants cytoplasmiques</a:t>
            </a:r>
            <a:endParaRPr lang="fr-FR" sz="1575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00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6" ma:contentTypeDescription="Crée un document." ma:contentTypeScope="" ma:versionID="be7b77bda9eb4857f4f835b911bfcfdb">
  <xsd:schema xmlns:xsd="http://www.w3.org/2001/XMLSchema" xmlns:xs="http://www.w3.org/2001/XMLSchema" xmlns:p="http://schemas.microsoft.com/office/2006/metadata/properties" xmlns:ns2="ac443fea-8077-4df0-97f6-0cfd2b7b8355" xmlns:ns3="dd3ef7de-1ef7-491f-9aae-e0962053c733" targetNamespace="http://schemas.microsoft.com/office/2006/metadata/properties" ma:root="true" ma:fieldsID="005bd8c107def4d4b6f337a7fac768cc" ns2:_="" ns3:_="">
    <xsd:import namespace="ac443fea-8077-4df0-97f6-0cfd2b7b8355"/>
    <xsd:import namespace="dd3ef7de-1ef7-491f-9aae-e0962053c7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6d8e17-6309-4c22-9204-2707cfa0b541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BCBAF-C5ED-47F1-BB44-B5277835F771}">
  <ds:schemaRefs>
    <ds:schemaRef ds:uri="http://schemas.microsoft.com/office/2006/metadata/properties"/>
    <ds:schemaRef ds:uri="http://schemas.microsoft.com/office/infopath/2007/PartnerControls"/>
    <ds:schemaRef ds:uri="dd3ef7de-1ef7-491f-9aae-e0962053c733"/>
    <ds:schemaRef ds:uri="ac443fea-8077-4df0-97f6-0cfd2b7b8355"/>
  </ds:schemaRefs>
</ds:datastoreItem>
</file>

<file path=customXml/itemProps2.xml><?xml version="1.0" encoding="utf-8"?>
<ds:datastoreItem xmlns:ds="http://schemas.openxmlformats.org/officeDocument/2006/customXml" ds:itemID="{A319C97C-F02E-47F7-99FA-7D861979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3fea-8077-4df0-97f6-0cfd2b7b8355"/>
    <ds:schemaRef ds:uri="dd3ef7de-1ef7-491f-9aae-e0962053c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DD5B4E-B8B4-4172-AE99-3278F2E69B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6325</TotalTime>
  <Words>1909</Words>
  <Application>Microsoft Office PowerPoint</Application>
  <PresentationFormat>Diapositives 35 mm</PresentationFormat>
  <Paragraphs>343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Rétrospective</vt:lpstr>
      <vt:lpstr>Hématologie Fondamentale</vt:lpstr>
      <vt:lpstr>Présentation PowerPoint</vt:lpstr>
      <vt:lpstr>Présentation PowerPoint</vt:lpstr>
      <vt:lpstr>Présentation PowerPoint</vt:lpstr>
      <vt:lpstr>Présentation PowerPoint</vt:lpstr>
      <vt:lpstr>Les cellules sanguines</vt:lpstr>
      <vt:lpstr>Membrane cellulaire</vt:lpstr>
      <vt:lpstr>Constituants cytoplasmiques</vt:lpstr>
      <vt:lpstr>Constituants cytoplasmiques</vt:lpstr>
      <vt:lpstr>NOYAU</vt:lpstr>
      <vt:lpstr>Présentation PowerPoint</vt:lpstr>
      <vt:lpstr>NOYAU</vt:lpstr>
      <vt:lpstr>Présentation PowerPoint</vt:lpstr>
      <vt:lpstr>Présentation PowerPoint</vt:lpstr>
      <vt:lpstr>Présentation PowerPoint</vt:lpstr>
      <vt:lpstr>Cellules souches et progéniteur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Lignée granulocytaire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Facteurs de croissance hématopoïétique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Jean-François</dc:creator>
  <cp:lastModifiedBy>Lachance, Jean-François</cp:lastModifiedBy>
  <cp:revision>277</cp:revision>
  <dcterms:created xsi:type="dcterms:W3CDTF">1601-01-01T00:00:00Z</dcterms:created>
  <dcterms:modified xsi:type="dcterms:W3CDTF">2024-04-11T17:21:37Z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  <property fmtid="{D5CDD505-2E9C-101B-9397-08002B2CF9AE}" pid="3" name="MediaServiceImageTags">
    <vt:lpwstr/>
  </property>
</Properties>
</file>