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4"/>
  </p:sldMasterIdLst>
  <p:notesMasterIdLst>
    <p:notesMasterId r:id="rId53"/>
  </p:notesMasterIdLst>
  <p:handoutMasterIdLst>
    <p:handoutMasterId r:id="rId54"/>
  </p:handoutMasterIdLst>
  <p:sldIdLst>
    <p:sldId id="391" r:id="rId5"/>
    <p:sldId id="464" r:id="rId6"/>
    <p:sldId id="520" r:id="rId7"/>
    <p:sldId id="525" r:id="rId8"/>
    <p:sldId id="465" r:id="rId9"/>
    <p:sldId id="466" r:id="rId10"/>
    <p:sldId id="502" r:id="rId11"/>
    <p:sldId id="503" r:id="rId12"/>
    <p:sldId id="511" r:id="rId13"/>
    <p:sldId id="356" r:id="rId14"/>
    <p:sldId id="425" r:id="rId15"/>
    <p:sldId id="336" r:id="rId16"/>
    <p:sldId id="352" r:id="rId17"/>
    <p:sldId id="353" r:id="rId18"/>
    <p:sldId id="354" r:id="rId19"/>
    <p:sldId id="355" r:id="rId20"/>
    <p:sldId id="516" r:id="rId21"/>
    <p:sldId id="342" r:id="rId22"/>
    <p:sldId id="517" r:id="rId23"/>
    <p:sldId id="521" r:id="rId24"/>
    <p:sldId id="510" r:id="rId25"/>
    <p:sldId id="518" r:id="rId26"/>
    <p:sldId id="337" r:id="rId27"/>
    <p:sldId id="338" r:id="rId28"/>
    <p:sldId id="519" r:id="rId29"/>
    <p:sldId id="351" r:id="rId30"/>
    <p:sldId id="522" r:id="rId31"/>
    <p:sldId id="523" r:id="rId32"/>
    <p:sldId id="473" r:id="rId33"/>
    <p:sldId id="474" r:id="rId34"/>
    <p:sldId id="475" r:id="rId35"/>
    <p:sldId id="476" r:id="rId36"/>
    <p:sldId id="479" r:id="rId37"/>
    <p:sldId id="524" r:id="rId38"/>
    <p:sldId id="477" r:id="rId39"/>
    <p:sldId id="480" r:id="rId40"/>
    <p:sldId id="481" r:id="rId41"/>
    <p:sldId id="482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67" r:id="rId50"/>
    <p:sldId id="515" r:id="rId51"/>
    <p:sldId id="507" r:id="rId52"/>
  </p:sldIdLst>
  <p:sldSz cx="10287000" cy="6858000" type="35mm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hance, Jean-François" initials="LJF" lastIdx="2" clrIdx="0">
    <p:extLst>
      <p:ext uri="{19B8F6BF-5375-455C-9EA6-DF929625EA0E}">
        <p15:presenceInfo xmlns:p15="http://schemas.microsoft.com/office/powerpoint/2012/main" userId="S::Jean-Francois.Lachance@cegepsherbrooke.qc.ca::a9b952b2-b526-4af2-807d-c1b6655d9e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CBDDEB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20" y="10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Feuil1!$D$4:$D$10</c:f>
              <c:numCache>
                <c:formatCode>General</c:formatCode>
                <c:ptCount val="7"/>
                <c:pt idx="0">
                  <c:v>2</c:v>
                </c:pt>
                <c:pt idx="1">
                  <c:v>24</c:v>
                </c:pt>
                <c:pt idx="2">
                  <c:v>36</c:v>
                </c:pt>
                <c:pt idx="3">
                  <c:v>24</c:v>
                </c:pt>
                <c:pt idx="4">
                  <c:v>9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B-4433-A03F-0C83A28A6CB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Feuil1!$E$4:$E$10</c:f>
              <c:numCache>
                <c:formatCode>General</c:formatCode>
                <c:ptCount val="7"/>
                <c:pt idx="0">
                  <c:v>16</c:v>
                </c:pt>
                <c:pt idx="1">
                  <c:v>40</c:v>
                </c:pt>
                <c:pt idx="2">
                  <c:v>31</c:v>
                </c:pt>
                <c:pt idx="3">
                  <c:v>13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8B-4433-A03F-0C83A28A6CB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val>
            <c:numRef>
              <c:f>Feuil1!$F$4:$F$10</c:f>
              <c:numCache>
                <c:formatCode>General</c:formatCode>
                <c:ptCount val="7"/>
                <c:pt idx="0">
                  <c:v>36</c:v>
                </c:pt>
                <c:pt idx="1">
                  <c:v>52</c:v>
                </c:pt>
                <c:pt idx="2">
                  <c:v>12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8B-4433-A03F-0C83A28A6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6275224"/>
        <c:axId val="546273256"/>
        <c:axId val="0"/>
      </c:bar3DChart>
      <c:catAx>
        <c:axId val="5462752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6273256"/>
        <c:crosses val="autoZero"/>
        <c:auto val="1"/>
        <c:lblAlgn val="ctr"/>
        <c:lblOffset val="100"/>
        <c:noMultiLvlLbl val="0"/>
      </c:catAx>
      <c:valAx>
        <c:axId val="54627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6275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843" y="0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r">
              <a:defRPr sz="1200"/>
            </a:lvl1pPr>
          </a:lstStyle>
          <a:p>
            <a:fld id="{9EA6FD2E-0266-4EDA-AB66-1BE475B30EF8}" type="datetimeFigureOut">
              <a:rPr lang="fr-FR" smtClean="0"/>
              <a:pPr/>
              <a:t>02/05/2024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20156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843" y="9120156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r">
              <a:defRPr sz="1200"/>
            </a:lvl1pPr>
          </a:lstStyle>
          <a:p>
            <a:fld id="{EDEA5C0B-1F1C-49CA-B208-472DF6563B1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843" y="0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r">
              <a:defRPr sz="1200" smtClean="0"/>
            </a:lvl1pPr>
          </a:lstStyle>
          <a:p>
            <a:pPr>
              <a:defRPr/>
            </a:pPr>
            <a:fld id="{A06293A2-2CD2-47F5-878A-1A0B3E6E68F0}" type="datetimeFigureOut">
              <a:rPr lang="fr-FR"/>
              <a:pPr>
                <a:defRPr/>
              </a:pPr>
              <a:t>02/05/2024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720725"/>
            <a:ext cx="54006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06" tIns="47503" rIns="95006" bIns="47503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853" y="4560899"/>
            <a:ext cx="5851496" cy="4319555"/>
          </a:xfrm>
          <a:prstGeom prst="rect">
            <a:avLst/>
          </a:prstGeom>
        </p:spPr>
        <p:txBody>
          <a:bodyPr vert="horz" lIns="95006" tIns="47503" rIns="95006" bIns="47503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20156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843" y="9120156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C4F9D58-0E52-4D07-B18F-C390738ACA0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758952"/>
            <a:ext cx="848677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68" y="4455621"/>
            <a:ext cx="848677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6AF53-DE6E-4AB3-AC1B-570D9070B82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2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6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07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412302"/>
            <a:ext cx="2218134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412302"/>
            <a:ext cx="6525816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92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14492" y="228299"/>
            <a:ext cx="9258017" cy="586770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14492" y="6248703"/>
            <a:ext cx="2399544" cy="45659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514985" y="6248703"/>
            <a:ext cx="3257030" cy="45659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372964" y="6248703"/>
            <a:ext cx="2399545" cy="456595"/>
          </a:xfrm>
        </p:spPr>
        <p:txBody>
          <a:bodyPr/>
          <a:lstStyle>
            <a:lvl1pPr>
              <a:defRPr/>
            </a:lvl1pPr>
          </a:lstStyle>
          <a:p>
            <a:fld id="{C5D3498F-1BBE-4547-806C-5B7FFC81ACA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8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35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758952"/>
            <a:ext cx="848677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3838-B145-4338-B97A-F6A3230AE5B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2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99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830" y="286605"/>
            <a:ext cx="8486775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" y="1845734"/>
            <a:ext cx="4166235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845735"/>
            <a:ext cx="4166235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0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5830" y="286605"/>
            <a:ext cx="8486775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" y="2582334"/>
            <a:ext cx="4166235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582334"/>
            <a:ext cx="4166235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74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7C8D2-C66D-4E54-B4F4-B91357764DB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1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3A5C-42B8-4C7A-BA65-F4BBDCE2674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69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4178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08810" y="0"/>
            <a:ext cx="54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94359"/>
            <a:ext cx="2700338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06" y="731520"/>
            <a:ext cx="5477828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2" y="2926080"/>
            <a:ext cx="27003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777" y="6459787"/>
            <a:ext cx="220936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0506" y="6459787"/>
            <a:ext cx="39219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39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02843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074920"/>
            <a:ext cx="8533388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286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0" y="5907024"/>
            <a:ext cx="853821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D96D6-A388-41D5-A8CD-B52812168D8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7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287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0287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830" y="286605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29" y="1845734"/>
            <a:ext cx="848677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2" y="6459787"/>
            <a:ext cx="208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0219" y="6459787"/>
            <a:ext cx="406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13" y="6459787"/>
            <a:ext cx="11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007042" y="1737845"/>
            <a:ext cx="8409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05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78.xml"/><Relationship Id="rId7" Type="http://schemas.openxmlformats.org/officeDocument/2006/relationships/image" Target="../media/image19.wmf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wmf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5.bin"/><Relationship Id="rId4" Type="http://schemas.openxmlformats.org/officeDocument/2006/relationships/tags" Target="../tags/tag79.xml"/><Relationship Id="rId9" Type="http://schemas.openxmlformats.org/officeDocument/2006/relationships/image" Target="../media/image2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tags" Target="../tags/tag104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tags" Target="../tags/tag103.xml"/><Relationship Id="rId16" Type="http://schemas.openxmlformats.org/officeDocument/2006/relationships/image" Target="../media/image32.png"/><Relationship Id="rId1" Type="http://schemas.openxmlformats.org/officeDocument/2006/relationships/tags" Target="../tags/tag10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tags" Target="../tags/tag105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771029" y="182598"/>
            <a:ext cx="8744942" cy="13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 anchor="ctr"/>
          <a:lstStyle/>
          <a:p>
            <a:pPr algn="ctr"/>
            <a:r>
              <a:rPr lang="fr-CA" sz="5625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Hématologie Fondamentale</a:t>
            </a:r>
            <a:endParaRPr lang="fr-FR" sz="5625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5396" name="Picture 4" descr="globule bl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027" y="3358134"/>
            <a:ext cx="3944437" cy="2627735"/>
          </a:xfrm>
          <a:prstGeom prst="rect">
            <a:avLst/>
          </a:prstGeom>
          <a:noFill/>
        </p:spPr>
      </p:pic>
      <p:sp>
        <p:nvSpPr>
          <p:cNvPr id="5" name="Rectangle 10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940" y="1558945"/>
            <a:ext cx="9721080" cy="315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/>
          <a:lstStyle/>
          <a:p>
            <a:pPr>
              <a:spcBef>
                <a:spcPct val="20000"/>
              </a:spcBef>
            </a:pPr>
            <a:r>
              <a:rPr lang="fr-CA" sz="4400" dirty="0"/>
              <a:t>Cours #10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Vitesse de sédimentation (chapitre 10)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Hémoglobine (chapitre 5)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Structure du GR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Formule d’</a:t>
            </a:r>
            <a:r>
              <a:rPr lang="fr-CA" sz="3303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Arneth</a:t>
            </a:r>
            <a:endParaRPr lang="fr-CA" sz="3303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</a:p>
          <a:p>
            <a:pPr>
              <a:spcBef>
                <a:spcPct val="20000"/>
              </a:spcBef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>
              <a:spcBef>
                <a:spcPct val="20000"/>
              </a:spcBef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>
              <a:spcBef>
                <a:spcPct val="20000"/>
              </a:spcBef>
            </a:pPr>
            <a:endParaRPr lang="fr-FR" sz="3303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2" name="Picture 4" descr="CLP28_Pic7"/>
          <p:cNvPicPr>
            <a:picLocks noGrp="1" noChangeAspect="1" noChangeArrowheads="1"/>
          </p:cNvPicPr>
          <p:nvPr>
            <p:ph sz="half" idx="1"/>
            <p:custDataLst>
              <p:tags r:id="rId1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  <a14:imgEffect>
                      <a14:brightnessContrast bright="-19000" contras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2712" y="936815"/>
            <a:ext cx="5922876" cy="5012465"/>
          </a:xfrm>
          <a:noFill/>
          <a:ln/>
          <a:effectLst>
            <a:outerShdw blurRad="3302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176138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2238" y="5949280"/>
            <a:ext cx="2094958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 dirty="0">
                <a:solidFill>
                  <a:srgbClr val="FF3300"/>
                </a:solidFill>
              </a:rPr>
              <a:t> page 78 L’Italien</a:t>
            </a:r>
            <a:endParaRPr lang="fr-FR" sz="1607" dirty="0">
              <a:solidFill>
                <a:srgbClr val="FF33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D46034-2CD8-452A-80EF-CC274FE6D103}"/>
              </a:ext>
            </a:extLst>
          </p:cNvPr>
          <p:cNvSpPr txBox="1"/>
          <p:nvPr/>
        </p:nvSpPr>
        <p:spPr>
          <a:xfrm>
            <a:off x="321732" y="183313"/>
            <a:ext cx="662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Structure tertiaire de la globine avec  l’hème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672536-3223-4059-8EAB-A0B06968D5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1532" y="976964"/>
            <a:ext cx="4482716" cy="4558497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7BC47064-B6FF-4784-8E63-EECDA72497C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27676" y="5779457"/>
            <a:ext cx="2094958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 dirty="0">
                <a:solidFill>
                  <a:srgbClr val="FF3300"/>
                </a:solidFill>
              </a:rPr>
              <a:t> page 109, Horton</a:t>
            </a:r>
            <a:endParaRPr lang="fr-FR" sz="1607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DOCUMENT\cegep TAB\Cours\Hématologie\HÉMATOLOGIE#1\hémato_1_H2011\scan cahier labo\2011-01 (janv.)\marieb000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1252" y="404664"/>
            <a:ext cx="6952065" cy="5583037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8671892" y="5301208"/>
            <a:ext cx="1275608" cy="58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dirty="0">
                <a:solidFill>
                  <a:srgbClr val="FF0000"/>
                </a:solidFill>
              </a:rPr>
              <a:t>Page 668, </a:t>
            </a:r>
            <a:r>
              <a:rPr lang="fr-CA" sz="1607" dirty="0" err="1">
                <a:solidFill>
                  <a:srgbClr val="FF0000"/>
                </a:solidFill>
              </a:rPr>
              <a:t>Marieb</a:t>
            </a:r>
            <a:endParaRPr lang="fr-CA" sz="1607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0385F6B-4119-42B4-B6E2-4EB670F4E879}"/>
              </a:ext>
            </a:extLst>
          </p:cNvPr>
          <p:cNvSpPr txBox="1"/>
          <p:nvPr/>
        </p:nvSpPr>
        <p:spPr>
          <a:xfrm>
            <a:off x="246956" y="1844824"/>
            <a:ext cx="2733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Structure quaternaire d’une macromolécule d’hémoglobine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912261"/>
          </a:xfrm>
        </p:spPr>
        <p:txBody>
          <a:bodyPr>
            <a:noAutofit/>
          </a:bodyPr>
          <a:lstStyle/>
          <a:p>
            <a:r>
              <a:rPr lang="fr-CA" sz="4000" dirty="0">
                <a:solidFill>
                  <a:schemeClr val="tx1"/>
                </a:solidFill>
              </a:rPr>
              <a:t>Hémoglobines humaines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933" y="1916832"/>
            <a:ext cx="10256068" cy="4730781"/>
          </a:xfrm>
        </p:spPr>
        <p:txBody>
          <a:bodyPr/>
          <a:lstStyle/>
          <a:p>
            <a:r>
              <a:rPr lang="fr-CA" sz="3214" dirty="0"/>
              <a:t>Synthèse de l’hème </a:t>
            </a:r>
            <a:r>
              <a:rPr lang="fr-CA" sz="1600" dirty="0"/>
              <a:t>(page 80 et 81) </a:t>
            </a:r>
          </a:p>
          <a:p>
            <a:pPr lvl="1"/>
            <a:r>
              <a:rPr lang="fr-CA" sz="2200" dirty="0" err="1"/>
              <a:t>Succinyl</a:t>
            </a:r>
            <a:r>
              <a:rPr lang="fr-CA" sz="2200" dirty="0"/>
              <a:t> CoA + Glycine (glycocolle) </a:t>
            </a:r>
            <a:r>
              <a:rPr lang="fr-CA" sz="2200" dirty="0">
                <a:sym typeface="Symbol" panose="05050102010706020507" pitchFamily="18" charset="2"/>
              </a:rPr>
              <a:t></a:t>
            </a:r>
            <a:r>
              <a:rPr lang="fr-CA" sz="2200" dirty="0"/>
              <a:t> </a:t>
            </a:r>
            <a:r>
              <a:rPr lang="fr-CA" sz="2200" dirty="0" err="1"/>
              <a:t>Ac</a:t>
            </a:r>
            <a:r>
              <a:rPr lang="fr-CA" sz="2200" dirty="0"/>
              <a:t>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CA" sz="2200" dirty="0" err="1"/>
              <a:t>amino</a:t>
            </a:r>
            <a:r>
              <a:rPr lang="fr-CA" sz="2200" dirty="0"/>
              <a:t>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fr-CA" sz="2200" dirty="0" err="1"/>
              <a:t>cétoadipique</a:t>
            </a:r>
            <a:r>
              <a:rPr lang="fr-CA" sz="2200" dirty="0"/>
              <a:t> </a:t>
            </a:r>
            <a:r>
              <a:rPr lang="fr-CA" sz="2200" dirty="0">
                <a:sym typeface="Symbol" panose="05050102010706020507" pitchFamily="18" charset="2"/>
              </a:rPr>
              <a:t></a:t>
            </a:r>
            <a:r>
              <a:rPr lang="fr-CA" sz="2200" dirty="0"/>
              <a:t> </a:t>
            </a:r>
          </a:p>
          <a:p>
            <a:pPr lvl="1"/>
            <a:r>
              <a:rPr lang="fr-CA" sz="2200" dirty="0">
                <a:sym typeface="Symbol" panose="05050102010706020507" pitchFamily="18" charset="2"/>
              </a:rPr>
              <a:t> </a:t>
            </a:r>
            <a:r>
              <a:rPr lang="fr-CA" sz="2200" dirty="0"/>
              <a:t>CO2 + </a:t>
            </a:r>
            <a:r>
              <a:rPr lang="fr-CA" sz="2200" dirty="0" err="1"/>
              <a:t>Ac</a:t>
            </a:r>
            <a:r>
              <a:rPr lang="fr-CA" sz="2200" dirty="0"/>
              <a:t> </a:t>
            </a:r>
            <a:r>
              <a:rPr lang="fr-CA" sz="2200" dirty="0">
                <a:sym typeface="Symbol" panose="05050102010706020507" pitchFamily="18" charset="2"/>
              </a:rPr>
              <a:t>-</a:t>
            </a:r>
            <a:r>
              <a:rPr lang="fr-CA" sz="2200" dirty="0" err="1"/>
              <a:t>aminolévulinique</a:t>
            </a:r>
            <a:r>
              <a:rPr lang="fr-CA" sz="2200" dirty="0"/>
              <a:t> (AAL) </a:t>
            </a:r>
            <a:r>
              <a:rPr lang="fr-CA" sz="2200" dirty="0">
                <a:sym typeface="Symbol" panose="05050102010706020507" pitchFamily="18" charset="2"/>
              </a:rPr>
              <a:t></a:t>
            </a:r>
            <a:endParaRPr lang="fr-CA" sz="2200" dirty="0"/>
          </a:p>
          <a:p>
            <a:pPr lvl="1"/>
            <a:r>
              <a:rPr lang="fr-CA" sz="2200" dirty="0">
                <a:sym typeface="Symbol" panose="05050102010706020507" pitchFamily="18" charset="2"/>
              </a:rPr>
              <a:t> </a:t>
            </a:r>
            <a:r>
              <a:rPr lang="fr-CA" sz="2200" dirty="0"/>
              <a:t>2 AAL </a:t>
            </a:r>
            <a:r>
              <a:rPr lang="fr-CA" sz="2200" dirty="0">
                <a:sym typeface="Symbol" panose="05050102010706020507" pitchFamily="18" charset="2"/>
              </a:rPr>
              <a:t></a:t>
            </a:r>
            <a:r>
              <a:rPr lang="fr-CA" sz="2200" dirty="0"/>
              <a:t> 2 H2O + </a:t>
            </a:r>
            <a:r>
              <a:rPr lang="fr-CA" sz="2200" dirty="0" err="1"/>
              <a:t>Porphobilinogène</a:t>
            </a:r>
            <a:r>
              <a:rPr lang="fr-CA" sz="2200" dirty="0"/>
              <a:t> </a:t>
            </a:r>
            <a:r>
              <a:rPr lang="fr-CA" sz="2200" dirty="0">
                <a:sym typeface="Symbol" panose="05050102010706020507" pitchFamily="18" charset="2"/>
              </a:rPr>
              <a:t></a:t>
            </a:r>
            <a:endParaRPr lang="fr-CA" sz="2200" dirty="0"/>
          </a:p>
          <a:p>
            <a:pPr lvl="1"/>
            <a:r>
              <a:rPr lang="fr-CA" sz="2200" dirty="0">
                <a:sym typeface="Symbol" panose="05050102010706020507" pitchFamily="18" charset="2"/>
              </a:rPr>
              <a:t> </a:t>
            </a:r>
            <a:r>
              <a:rPr lang="fr-CA" sz="2200" dirty="0"/>
              <a:t>4 </a:t>
            </a:r>
            <a:r>
              <a:rPr lang="fr-CA" sz="2200" dirty="0" err="1"/>
              <a:t>Porphobilinogènes</a:t>
            </a:r>
            <a:r>
              <a:rPr lang="fr-CA" sz="2200" dirty="0"/>
              <a:t> </a:t>
            </a:r>
            <a:r>
              <a:rPr lang="fr-CA" sz="2200" dirty="0">
                <a:sym typeface="Symbol" panose="05050102010706020507" pitchFamily="18" charset="2"/>
              </a:rPr>
              <a:t></a:t>
            </a:r>
            <a:r>
              <a:rPr lang="fr-CA" sz="2200" dirty="0"/>
              <a:t> </a:t>
            </a:r>
            <a:r>
              <a:rPr lang="fr-CA" sz="2200" dirty="0" err="1"/>
              <a:t>Uroporphyrinogène</a:t>
            </a:r>
            <a:r>
              <a:rPr lang="fr-CA" sz="2200" dirty="0"/>
              <a:t> + 4 NH3 </a:t>
            </a:r>
            <a:r>
              <a:rPr lang="fr-CA" sz="2200" dirty="0">
                <a:sym typeface="Symbol" panose="05050102010706020507" pitchFamily="18" charset="2"/>
              </a:rPr>
              <a:t></a:t>
            </a:r>
            <a:endParaRPr lang="fr-CA" sz="2200" dirty="0"/>
          </a:p>
          <a:p>
            <a:pPr lvl="1"/>
            <a:r>
              <a:rPr lang="fr-CA" sz="2200" dirty="0">
                <a:sym typeface="Symbol" panose="05050102010706020507" pitchFamily="18" charset="2"/>
              </a:rPr>
              <a:t></a:t>
            </a:r>
            <a:r>
              <a:rPr lang="fr-CA" sz="2200" dirty="0"/>
              <a:t> </a:t>
            </a:r>
            <a:r>
              <a:rPr lang="fr-CA" sz="2200" dirty="0" err="1"/>
              <a:t>Coproporphyrinogène</a:t>
            </a:r>
            <a:r>
              <a:rPr lang="fr-CA" sz="2200" dirty="0"/>
              <a:t> (par décarboxylase) </a:t>
            </a:r>
            <a:r>
              <a:rPr lang="fr-CA" sz="2200" dirty="0">
                <a:sym typeface="Symbol" panose="05050102010706020507" pitchFamily="18" charset="2"/>
              </a:rPr>
              <a:t></a:t>
            </a:r>
            <a:r>
              <a:rPr lang="fr-CA" sz="2200" dirty="0"/>
              <a:t> </a:t>
            </a:r>
            <a:r>
              <a:rPr lang="fr-CA" sz="2200" dirty="0" err="1"/>
              <a:t>Protoporphyrinogène</a:t>
            </a:r>
            <a:r>
              <a:rPr lang="fr-CA" sz="2200" dirty="0"/>
              <a:t> (par oxydase) </a:t>
            </a:r>
            <a:endParaRPr lang="fr-CA" sz="2200" dirty="0">
              <a:sym typeface="Symbol" panose="05050102010706020507" pitchFamily="18" charset="2"/>
            </a:endParaRPr>
          </a:p>
          <a:p>
            <a:pPr lvl="1"/>
            <a:r>
              <a:rPr lang="fr-CA" sz="2200" dirty="0">
                <a:sym typeface="Symbol" panose="05050102010706020507" pitchFamily="18" charset="2"/>
              </a:rPr>
              <a:t> </a:t>
            </a:r>
            <a:r>
              <a:rPr lang="fr-CA" sz="2200" dirty="0" err="1"/>
              <a:t>Protoporphyrine</a:t>
            </a:r>
            <a:r>
              <a:rPr lang="fr-CA" sz="2200" dirty="0"/>
              <a:t> (par oxydoréduction) </a:t>
            </a:r>
            <a:r>
              <a:rPr lang="fr-CA" sz="2200" dirty="0">
                <a:sym typeface="Symbol" panose="05050102010706020507" pitchFamily="18" charset="2"/>
              </a:rPr>
              <a:t> </a:t>
            </a:r>
            <a:r>
              <a:rPr lang="fr-CA" sz="2200" dirty="0" err="1"/>
              <a:t>Protoporphyrine</a:t>
            </a:r>
            <a:r>
              <a:rPr lang="fr-CA" sz="2200" dirty="0"/>
              <a:t> + fer (2+) </a:t>
            </a:r>
            <a:r>
              <a:rPr lang="fr-CA" sz="2200" dirty="0">
                <a:sym typeface="Symbol" panose="05050102010706020507" pitchFamily="18" charset="2"/>
              </a:rPr>
              <a:t> </a:t>
            </a:r>
          </a:p>
          <a:p>
            <a:pPr lvl="1"/>
            <a:r>
              <a:rPr lang="fr-CA" sz="2200" dirty="0">
                <a:sym typeface="Symbol" panose="05050102010706020507" pitchFamily="18" charset="2"/>
              </a:rPr>
              <a:t> </a:t>
            </a:r>
            <a:r>
              <a:rPr lang="fr-CA" sz="2200" dirty="0"/>
              <a:t>Hème (par hème synthétase) </a:t>
            </a:r>
          </a:p>
          <a:p>
            <a:pPr lvl="1">
              <a:buFontTx/>
              <a:buNone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CLP28_Pic1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2940" y="1386358"/>
            <a:ext cx="10306468" cy="4085284"/>
          </a:xfrm>
          <a:noFill/>
          <a:ln/>
        </p:spPr>
      </p:pic>
      <p:sp>
        <p:nvSpPr>
          <p:cNvPr id="171015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91772" y="5661248"/>
            <a:ext cx="1220323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 dirty="0">
                <a:solidFill>
                  <a:srgbClr val="FF3300"/>
                </a:solidFill>
              </a:rPr>
              <a:t> page 80</a:t>
            </a:r>
            <a:endParaRPr lang="fr-FR" sz="1607" dirty="0">
              <a:solidFill>
                <a:srgbClr val="FF33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93324" y="3814736"/>
            <a:ext cx="1285786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28" dirty="0" err="1">
                <a:solidFill>
                  <a:schemeClr val="bg1"/>
                </a:solidFill>
              </a:rPr>
              <a:t>Syn</a:t>
            </a:r>
            <a:r>
              <a:rPr lang="fr-CA" sz="1428" dirty="0">
                <a:solidFill>
                  <a:schemeClr val="bg1"/>
                </a:solidFill>
              </a:rPr>
              <a:t>: glycine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CLP28_Pic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44724" y="1700808"/>
            <a:ext cx="10331724" cy="4026180"/>
          </a:xfrm>
          <a:noFill/>
          <a:ln/>
        </p:spPr>
      </p:pic>
      <p:sp>
        <p:nvSpPr>
          <p:cNvPr id="17306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91772" y="5229200"/>
            <a:ext cx="122032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 dirty="0">
                <a:solidFill>
                  <a:srgbClr val="FF3300"/>
                </a:solidFill>
              </a:rPr>
              <a:t> page 80</a:t>
            </a:r>
            <a:endParaRPr lang="fr-FR" sz="1607" dirty="0">
              <a:solidFill>
                <a:srgbClr val="FF3300"/>
              </a:solidFill>
            </a:endParaRPr>
          </a:p>
        </p:txBody>
      </p:sp>
      <p:sp>
        <p:nvSpPr>
          <p:cNvPr id="2" name="Légende : encadrée 1">
            <a:extLst>
              <a:ext uri="{FF2B5EF4-FFF2-40B4-BE49-F238E27FC236}">
                <a16:creationId xmlns:a16="http://schemas.microsoft.com/office/drawing/2014/main" id="{2329FEE1-5046-4549-B828-B34BC2CB4859}"/>
              </a:ext>
            </a:extLst>
          </p:cNvPr>
          <p:cNvSpPr/>
          <p:nvPr/>
        </p:nvSpPr>
        <p:spPr>
          <a:xfrm>
            <a:off x="1903140" y="764704"/>
            <a:ext cx="936104" cy="576064"/>
          </a:xfrm>
          <a:prstGeom prst="borderCallout1">
            <a:avLst>
              <a:gd name="adj1" fmla="val 18750"/>
              <a:gd name="adj2" fmla="val -8333"/>
              <a:gd name="adj3" fmla="val 183390"/>
              <a:gd name="adj4" fmla="val -62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AAL #1</a:t>
            </a:r>
          </a:p>
        </p:txBody>
      </p:sp>
      <p:sp>
        <p:nvSpPr>
          <p:cNvPr id="5" name="Légende : encadrée 4">
            <a:extLst>
              <a:ext uri="{FF2B5EF4-FFF2-40B4-BE49-F238E27FC236}">
                <a16:creationId xmlns:a16="http://schemas.microsoft.com/office/drawing/2014/main" id="{820C3398-A5F5-4AD8-981D-0048DB953D21}"/>
              </a:ext>
            </a:extLst>
          </p:cNvPr>
          <p:cNvSpPr/>
          <p:nvPr/>
        </p:nvSpPr>
        <p:spPr>
          <a:xfrm>
            <a:off x="3631332" y="764704"/>
            <a:ext cx="936104" cy="576064"/>
          </a:xfrm>
          <a:prstGeom prst="borderCallout1">
            <a:avLst>
              <a:gd name="adj1" fmla="val 18750"/>
              <a:gd name="adj2" fmla="val -8333"/>
              <a:gd name="adj3" fmla="val 203424"/>
              <a:gd name="adj4" fmla="val -70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AAL #2</a:t>
            </a:r>
          </a:p>
        </p:txBody>
      </p:sp>
      <p:sp>
        <p:nvSpPr>
          <p:cNvPr id="6" name="Légende : encadrée 5">
            <a:extLst>
              <a:ext uri="{FF2B5EF4-FFF2-40B4-BE49-F238E27FC236}">
                <a16:creationId xmlns:a16="http://schemas.microsoft.com/office/drawing/2014/main" id="{1EE2AD65-62C8-46D0-B719-2B2799753347}"/>
              </a:ext>
            </a:extLst>
          </p:cNvPr>
          <p:cNvSpPr/>
          <p:nvPr/>
        </p:nvSpPr>
        <p:spPr>
          <a:xfrm>
            <a:off x="7323410" y="944724"/>
            <a:ext cx="1636514" cy="576064"/>
          </a:xfrm>
          <a:prstGeom prst="borderCallout1">
            <a:avLst>
              <a:gd name="adj1" fmla="val 18750"/>
              <a:gd name="adj2" fmla="val -8333"/>
              <a:gd name="adj3" fmla="val 211129"/>
              <a:gd name="adj4" fmla="val -51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4x </a:t>
            </a:r>
            <a:r>
              <a:rPr lang="fr-CA" dirty="0" err="1"/>
              <a:t>Porpho</a:t>
            </a:r>
            <a:r>
              <a:rPr lang="fr-CA" dirty="0"/>
              <a:t>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4A6D9D-AFCD-4EE0-8DD3-720278DA4287}"/>
              </a:ext>
            </a:extLst>
          </p:cNvPr>
          <p:cNvSpPr txBox="1"/>
          <p:nvPr/>
        </p:nvSpPr>
        <p:spPr>
          <a:xfrm>
            <a:off x="174948" y="26064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SUITE de DIAPO. 11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4" name="Picture 4" descr="CLP28_Pic3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3943" y="471692"/>
            <a:ext cx="10113058" cy="5541730"/>
          </a:xfrm>
          <a:noFill/>
          <a:ln/>
        </p:spPr>
      </p:pic>
      <p:sp>
        <p:nvSpPr>
          <p:cNvPr id="17408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14922" y="5100522"/>
            <a:ext cx="1220323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 dirty="0">
                <a:solidFill>
                  <a:srgbClr val="FF3300"/>
                </a:solidFill>
              </a:rPr>
              <a:t> page 81</a:t>
            </a:r>
            <a:endParaRPr lang="fr-FR" sz="1607" dirty="0">
              <a:solidFill>
                <a:srgbClr val="FF33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A077AA-87FE-4D72-A072-9058FA98F42A}"/>
              </a:ext>
            </a:extLst>
          </p:cNvPr>
          <p:cNvSpPr txBox="1"/>
          <p:nvPr/>
        </p:nvSpPr>
        <p:spPr>
          <a:xfrm>
            <a:off x="174948" y="26064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SUITE de DIAPO. 12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Picture 4" descr="CLP28_Pic4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8059" y="793138"/>
            <a:ext cx="10068425" cy="4885988"/>
          </a:xfrm>
          <a:noFill/>
          <a:ln/>
        </p:spPr>
      </p:pic>
      <p:sp>
        <p:nvSpPr>
          <p:cNvPr id="1751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64897" y="4907655"/>
            <a:ext cx="1220323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 dirty="0">
                <a:solidFill>
                  <a:srgbClr val="FF3300"/>
                </a:solidFill>
              </a:rPr>
              <a:t> page 81</a:t>
            </a:r>
            <a:endParaRPr lang="fr-FR" sz="1607" dirty="0">
              <a:solidFill>
                <a:srgbClr val="FF3300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8651423" y="5980217"/>
            <a:ext cx="1339389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dirty="0">
                <a:solidFill>
                  <a:schemeClr val="bg1"/>
                </a:solidFill>
              </a:rPr>
              <a:t>10h00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9C14B5-6C79-4548-96BC-6A936485670B}"/>
              </a:ext>
            </a:extLst>
          </p:cNvPr>
          <p:cNvSpPr txBox="1"/>
          <p:nvPr/>
        </p:nvSpPr>
        <p:spPr>
          <a:xfrm>
            <a:off x="174948" y="26064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SUITE de DIAPO. 13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E7B57B6-BE5D-478B-871A-8113A99966A9}"/>
              </a:ext>
            </a:extLst>
          </p:cNvPr>
          <p:cNvSpPr txBox="1"/>
          <p:nvPr/>
        </p:nvSpPr>
        <p:spPr>
          <a:xfrm>
            <a:off x="2191172" y="428189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oxydoréduction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747" y="214490"/>
            <a:ext cx="7273796" cy="642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436317" y="6064862"/>
            <a:ext cx="1157208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dirty="0">
                <a:solidFill>
                  <a:schemeClr val="bg1">
                    <a:lumMod val="50000"/>
                  </a:schemeClr>
                </a:solidFill>
              </a:rPr>
              <a:t>HÈME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503153"/>
          </a:xfrm>
        </p:spPr>
        <p:txBody>
          <a:bodyPr>
            <a:normAutofit fontScale="90000"/>
          </a:bodyPr>
          <a:lstStyle/>
          <a:p>
            <a:r>
              <a:rPr lang="fr-CA" sz="3303" dirty="0">
                <a:solidFill>
                  <a:schemeClr val="tx1"/>
                </a:solidFill>
              </a:rPr>
              <a:t>Hémoglobines humaines normales</a:t>
            </a:r>
            <a:endParaRPr lang="fr-FR" sz="1428" dirty="0">
              <a:solidFill>
                <a:schemeClr val="tx1"/>
              </a:solidFill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14492" y="1770720"/>
            <a:ext cx="10085739" cy="46587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A" sz="2857" dirty="0"/>
              <a:t>Biosynthèse de l’hémoglobine</a:t>
            </a:r>
          </a:p>
          <a:p>
            <a:pPr lvl="1">
              <a:lnSpc>
                <a:spcPct val="80000"/>
              </a:lnSpc>
            </a:pPr>
            <a:r>
              <a:rPr lang="fr-CA" sz="2589" dirty="0"/>
              <a:t>Synthèse de l’hème</a:t>
            </a:r>
          </a:p>
          <a:p>
            <a:pPr lvl="2">
              <a:lnSpc>
                <a:spcPct val="80000"/>
              </a:lnSpc>
            </a:pPr>
            <a:r>
              <a:rPr lang="fr-CA" sz="2143" dirty="0"/>
              <a:t>Avec des molécules de </a:t>
            </a:r>
            <a:r>
              <a:rPr lang="fr-CA" sz="2143" dirty="0" err="1"/>
              <a:t>succinyl</a:t>
            </a:r>
            <a:r>
              <a:rPr lang="fr-CA" sz="2143" dirty="0"/>
              <a:t>-</a:t>
            </a:r>
            <a:r>
              <a:rPr lang="fr-CA" sz="2143" dirty="0" err="1"/>
              <a:t>CoA</a:t>
            </a:r>
            <a:r>
              <a:rPr lang="fr-CA" sz="2143" dirty="0"/>
              <a:t> et de Glycine (Glycocolle) = </a:t>
            </a:r>
            <a:r>
              <a:rPr lang="fr-CA" sz="2143" dirty="0">
                <a:solidFill>
                  <a:srgbClr val="FF3300"/>
                </a:solidFill>
              </a:rPr>
              <a:t>AAL</a:t>
            </a:r>
            <a:r>
              <a:rPr lang="fr-CA" sz="2143" dirty="0"/>
              <a:t> (</a:t>
            </a:r>
            <a:r>
              <a:rPr lang="fr-CA" sz="2143" dirty="0" err="1"/>
              <a:t>ac</a:t>
            </a:r>
            <a:r>
              <a:rPr lang="fr-CA" sz="2143" dirty="0"/>
              <a:t>. </a:t>
            </a:r>
            <a:r>
              <a:rPr lang="fr-CA" sz="2143" dirty="0" err="1">
                <a:solidFill>
                  <a:srgbClr val="FF3300"/>
                </a:solidFill>
              </a:rPr>
              <a:t>aminolévulinique</a:t>
            </a:r>
            <a:r>
              <a:rPr lang="fr-CA" sz="2143" dirty="0"/>
              <a:t>)</a:t>
            </a:r>
          </a:p>
          <a:p>
            <a:pPr lvl="1">
              <a:lnSpc>
                <a:spcPct val="80000"/>
              </a:lnSpc>
            </a:pPr>
            <a:r>
              <a:rPr lang="fr-CA" sz="2589" dirty="0"/>
              <a:t>Synthèse de la globine</a:t>
            </a:r>
          </a:p>
          <a:p>
            <a:pPr lvl="2">
              <a:lnSpc>
                <a:spcPct val="80000"/>
              </a:lnSpc>
            </a:pPr>
            <a:r>
              <a:rPr lang="fr-CA" sz="2143" dirty="0"/>
              <a:t>Information contenue chez les chromosomes 11 et 16</a:t>
            </a:r>
          </a:p>
          <a:p>
            <a:pPr lvl="2">
              <a:lnSpc>
                <a:spcPct val="80000"/>
              </a:lnSpc>
            </a:pPr>
            <a:r>
              <a:rPr lang="fr-CA" sz="2143" dirty="0"/>
              <a:t>Par synthèse protéique conventionnelle</a:t>
            </a:r>
          </a:p>
          <a:p>
            <a:pPr lvl="1">
              <a:lnSpc>
                <a:spcPct val="80000"/>
              </a:lnSpc>
            </a:pPr>
            <a:r>
              <a:rPr lang="fr-CA" sz="2589" dirty="0"/>
              <a:t>Liaison hème et globine</a:t>
            </a:r>
          </a:p>
          <a:p>
            <a:pPr lvl="2">
              <a:lnSpc>
                <a:spcPct val="80000"/>
              </a:lnSpc>
            </a:pPr>
            <a:r>
              <a:rPr lang="fr-CA" sz="2143" dirty="0"/>
              <a:t>Les chaînes alpha et bêta s’unissent spontanément </a:t>
            </a:r>
          </a:p>
          <a:p>
            <a:pPr lvl="2">
              <a:lnSpc>
                <a:spcPct val="80000"/>
              </a:lnSpc>
            </a:pPr>
            <a:r>
              <a:rPr lang="fr-CA" sz="2143" dirty="0"/>
              <a:t>Liaison de 2 hèmes dans les chaînes alpha et bêta (hélices E et F)</a:t>
            </a:r>
          </a:p>
          <a:p>
            <a:pPr lvl="1">
              <a:lnSpc>
                <a:spcPct val="80000"/>
              </a:lnSpc>
            </a:pPr>
            <a:r>
              <a:rPr lang="fr-CA" sz="2589" dirty="0"/>
              <a:t>Formation du tétramère</a:t>
            </a:r>
          </a:p>
          <a:p>
            <a:pPr lvl="2">
              <a:lnSpc>
                <a:spcPct val="80000"/>
              </a:lnSpc>
            </a:pPr>
            <a:r>
              <a:rPr lang="fr-CA" sz="2143" dirty="0"/>
              <a:t>2 dimères s’unissent pour former un tétramère</a:t>
            </a:r>
          </a:p>
          <a:p>
            <a:pPr lvl="2">
              <a:lnSpc>
                <a:spcPct val="80000"/>
              </a:lnSpc>
            </a:pPr>
            <a:r>
              <a:rPr lang="fr-CA" sz="2143" dirty="0"/>
              <a:t>La molécule de 2,3-DPG s’insère.</a:t>
            </a: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8599884" y="3933056"/>
            <a:ext cx="1607233" cy="905107"/>
          </a:xfrm>
          <a:prstGeom prst="wedgeRoundRectCallout">
            <a:avLst>
              <a:gd name="adj1" fmla="val -73576"/>
              <a:gd name="adj2" fmla="val 8313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8" tIns="40819" rIns="81638" bIns="40819" numCol="1" rtlCol="0" anchor="t" anchorCtr="0" compatLnSpc="1">
            <a:prstTxWarp prst="textNoShape">
              <a:avLst/>
            </a:prstTxWarp>
          </a:bodyPr>
          <a:lstStyle/>
          <a:p>
            <a:pPr defTabSz="955274" fontAlgn="base">
              <a:spcBef>
                <a:spcPct val="0"/>
              </a:spcBef>
              <a:spcAft>
                <a:spcPct val="0"/>
              </a:spcAft>
            </a:pPr>
            <a:r>
              <a:rPr lang="fr-CA" sz="1607" dirty="0"/>
              <a:t>Localisation illustrée sur diapo 10</a:t>
            </a:r>
            <a:endParaRPr lang="fr-CA" sz="1875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0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79733" y="5165233"/>
            <a:ext cx="122032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>
                <a:solidFill>
                  <a:srgbClr val="FF3300"/>
                </a:solidFill>
              </a:rPr>
              <a:t> page 79</a:t>
            </a:r>
            <a:endParaRPr lang="fr-FR" sz="1607">
              <a:solidFill>
                <a:srgbClr val="FF3300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8651423" y="5980217"/>
            <a:ext cx="1339389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dirty="0">
                <a:solidFill>
                  <a:schemeClr val="bg1"/>
                </a:solidFill>
              </a:rPr>
              <a:t>9h50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926" y="538138"/>
            <a:ext cx="5336013" cy="567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039044" y="3195889"/>
            <a:ext cx="8568951" cy="3021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8" tIns="40819" rIns="81638" bIns="40819" numCol="1" rtlCol="0" anchor="t" anchorCtr="0" compatLnSpc="1">
            <a:prstTxWarp prst="textNoShape">
              <a:avLst/>
            </a:prstTxWarp>
          </a:bodyPr>
          <a:lstStyle/>
          <a:p>
            <a:pPr defTabSz="955274" fontAlgn="base">
              <a:spcBef>
                <a:spcPct val="0"/>
              </a:spcBef>
              <a:spcAft>
                <a:spcPct val="0"/>
              </a:spcAft>
            </a:pPr>
            <a:endParaRPr lang="fr-CA" sz="1875"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 rot="18643274">
            <a:off x="3293878" y="1629481"/>
            <a:ext cx="707182" cy="50205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8" tIns="40819" rIns="81638" bIns="40819" numCol="1" rtlCol="0" anchor="t" anchorCtr="0" compatLnSpc="1">
            <a:prstTxWarp prst="textNoShape">
              <a:avLst/>
            </a:prstTxWarp>
          </a:bodyPr>
          <a:lstStyle/>
          <a:p>
            <a:pPr defTabSz="955274" fontAlgn="base">
              <a:spcBef>
                <a:spcPct val="0"/>
              </a:spcBef>
              <a:spcAft>
                <a:spcPct val="0"/>
              </a:spcAft>
            </a:pPr>
            <a:endParaRPr lang="fr-CA" sz="1875"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 rot="2594377">
            <a:off x="6236793" y="1615987"/>
            <a:ext cx="707182" cy="50205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8" tIns="40819" rIns="81638" bIns="40819" numCol="1" rtlCol="0" anchor="t" anchorCtr="0" compatLnSpc="1">
            <a:prstTxWarp prst="textNoShape">
              <a:avLst/>
            </a:prstTxWarp>
          </a:bodyPr>
          <a:lstStyle/>
          <a:p>
            <a:pPr defTabSz="955274" fontAlgn="base">
              <a:spcBef>
                <a:spcPct val="0"/>
              </a:spcBef>
              <a:spcAft>
                <a:spcPct val="0"/>
              </a:spcAft>
            </a:pPr>
            <a:endParaRPr lang="fr-CA" sz="1875" dirty="0"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 rot="18643274">
            <a:off x="3106601" y="1216483"/>
            <a:ext cx="239883" cy="76546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8" tIns="40819" rIns="81638" bIns="40819" numCol="1" rtlCol="0" anchor="t" anchorCtr="0" compatLnSpc="1">
            <a:prstTxWarp prst="textNoShape">
              <a:avLst/>
            </a:prstTxWarp>
          </a:bodyPr>
          <a:lstStyle/>
          <a:p>
            <a:pPr defTabSz="955274" fontAlgn="base">
              <a:spcBef>
                <a:spcPct val="0"/>
              </a:spcBef>
              <a:spcAft>
                <a:spcPct val="0"/>
              </a:spcAft>
            </a:pPr>
            <a:endParaRPr lang="fr-CA" sz="1875"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 rot="3247253">
            <a:off x="6899998" y="1216483"/>
            <a:ext cx="239883" cy="76546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8" tIns="40819" rIns="81638" bIns="40819" numCol="1" rtlCol="0" anchor="t" anchorCtr="0" compatLnSpc="1">
            <a:prstTxWarp prst="textNoShape">
              <a:avLst/>
            </a:prstTxWarp>
          </a:bodyPr>
          <a:lstStyle/>
          <a:p>
            <a:pPr defTabSz="955274" fontAlgn="base">
              <a:spcBef>
                <a:spcPct val="0"/>
              </a:spcBef>
              <a:spcAft>
                <a:spcPct val="0"/>
              </a:spcAft>
            </a:pPr>
            <a:endParaRPr lang="fr-CA" sz="1875" dirty="0">
              <a:latin typeface="Arial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B48096-880B-479A-B909-00EF32A53B61}"/>
              </a:ext>
            </a:extLst>
          </p:cNvPr>
          <p:cNvSpPr txBox="1"/>
          <p:nvPr/>
        </p:nvSpPr>
        <p:spPr>
          <a:xfrm>
            <a:off x="1687116" y="38610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Synthèse de l’hémoglobine (étape 1): </a:t>
            </a:r>
          </a:p>
          <a:p>
            <a:r>
              <a:rPr lang="fr-CA" dirty="0"/>
              <a:t>Union spontané de 2 globines (1 Alpha et 1 béta pour l’hémoglobine A1)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-94927" y="1841786"/>
            <a:ext cx="10381927" cy="4725387"/>
          </a:xfrm>
        </p:spPr>
        <p:txBody>
          <a:bodyPr>
            <a:normAutofit/>
          </a:bodyPr>
          <a:lstStyle/>
          <a:p>
            <a:pPr marL="922676" lvl="1" indent="-355748" defTabSz="1138108"/>
            <a:r>
              <a:rPr lang="fr-CA" sz="2400" dirty="0"/>
              <a:t>Généralités :  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400" dirty="0"/>
              <a:t>Principe</a:t>
            </a:r>
          </a:p>
          <a:p>
            <a:pPr marL="1604452" lvl="3" indent="-283464" defTabSz="1138108"/>
            <a:r>
              <a:rPr lang="fr-CA" sz="2000" u="sng" dirty="0"/>
              <a:t>La formation en rouleau</a:t>
            </a:r>
            <a:r>
              <a:rPr lang="fr-CA" sz="2000" dirty="0"/>
              <a:t>, </a:t>
            </a:r>
            <a:r>
              <a:rPr lang="fr-CA" sz="2000" u="sng" dirty="0"/>
              <a:t>l’agrégation des GR</a:t>
            </a:r>
            <a:r>
              <a:rPr lang="fr-CA" sz="2000" dirty="0"/>
              <a:t> et la </a:t>
            </a:r>
            <a:r>
              <a:rPr lang="fr-CA" sz="2000" u="sng" dirty="0"/>
              <a:t>force d’attraction</a:t>
            </a:r>
            <a:r>
              <a:rPr lang="fr-CA" sz="2000" dirty="0"/>
              <a:t> sont responsables de la sédimentation d’un spécimen de sang. On mesure la sédimentation obtenu après 1 heure. Les tubes doivent absolument être parfaitement verticale.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400" dirty="0"/>
              <a:t>But</a:t>
            </a:r>
          </a:p>
          <a:p>
            <a:pPr marL="1604452" lvl="3" indent="-283464" defTabSz="1138108"/>
            <a:r>
              <a:rPr lang="fr-CA" sz="2000" dirty="0"/>
              <a:t>Ce test n’a pas de valeur diagnostique s’il est employé seul et il n’est pas spécifique.</a:t>
            </a:r>
          </a:p>
          <a:p>
            <a:pPr marL="1604452" lvl="3" indent="-283464" defTabSz="1138108"/>
            <a:r>
              <a:rPr lang="fr-CA" sz="2000" dirty="0"/>
              <a:t>Aide à différencier des maladies qui ont des symptômes semblables ou pour le suivi de l’évolution d’une maladie comme l’arthrite rhumatoïde.</a:t>
            </a:r>
          </a:p>
          <a:p>
            <a:pPr marL="1604452" lvl="3" indent="-283464" defTabSz="1138108"/>
            <a:r>
              <a:rPr lang="fr-CA" sz="2000" dirty="0"/>
              <a:t>Exemples : élevé = infarctus / normal = angine </a:t>
            </a:r>
          </a:p>
          <a:p>
            <a:pPr marL="1604452" lvl="3" indent="-283464" defTabSz="1138108"/>
            <a:r>
              <a:rPr lang="fr-CA" sz="2000" dirty="0"/>
              <a:t>La vitesse de sédimentation est souvent proportionnelle à la gravité de la maladie</a:t>
            </a:r>
            <a:r>
              <a:rPr lang="fr-CA" sz="1800" dirty="0"/>
              <a:t>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DAF2EB0-9C68-487A-BD0F-35B8351066E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15910" y="428507"/>
            <a:ext cx="9256600" cy="98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38108">
              <a:defRPr/>
            </a:pPr>
            <a:r>
              <a:rPr lang="fr-CA" sz="4400" dirty="0">
                <a:solidFill>
                  <a:schemeClr val="tx1"/>
                </a:solidFill>
              </a:rPr>
              <a:t>         </a:t>
            </a:r>
            <a:r>
              <a:rPr lang="fr-CA" dirty="0">
                <a:solidFill>
                  <a:schemeClr val="tx1"/>
                </a:solidFill>
              </a:rPr>
              <a:t>Vitesse de sédimentation</a:t>
            </a:r>
          </a:p>
          <a:p>
            <a:pPr algn="ctr" defTabSz="1138108">
              <a:defRPr/>
            </a:pPr>
            <a:r>
              <a:rPr lang="fr-CA" sz="1800" dirty="0"/>
              <a:t>(p.188 à 190 L’Italien 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0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79733" y="5165233"/>
            <a:ext cx="122032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>
                <a:solidFill>
                  <a:srgbClr val="FF3300"/>
                </a:solidFill>
              </a:rPr>
              <a:t> page 79</a:t>
            </a:r>
            <a:endParaRPr lang="fr-FR" sz="1607">
              <a:solidFill>
                <a:srgbClr val="FF3300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8651423" y="5980217"/>
            <a:ext cx="1339389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dirty="0">
                <a:solidFill>
                  <a:schemeClr val="bg1"/>
                </a:solidFill>
              </a:rPr>
              <a:t>9h50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926" y="538138"/>
            <a:ext cx="5336013" cy="567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679005" y="3195889"/>
            <a:ext cx="9145016" cy="3021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8" tIns="40819" rIns="81638" bIns="40819" numCol="1" rtlCol="0" anchor="t" anchorCtr="0" compatLnSpc="1">
            <a:prstTxWarp prst="textNoShape">
              <a:avLst/>
            </a:prstTxWarp>
          </a:bodyPr>
          <a:lstStyle/>
          <a:p>
            <a:pPr defTabSz="955274" fontAlgn="base">
              <a:spcBef>
                <a:spcPct val="0"/>
              </a:spcBef>
              <a:spcAft>
                <a:spcPct val="0"/>
              </a:spcAft>
            </a:pPr>
            <a:endParaRPr lang="fr-CA" sz="1875">
              <a:latin typeface="Arial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B48096-880B-479A-B909-00EF32A53B61}"/>
              </a:ext>
            </a:extLst>
          </p:cNvPr>
          <p:cNvSpPr txBox="1"/>
          <p:nvPr/>
        </p:nvSpPr>
        <p:spPr>
          <a:xfrm>
            <a:off x="1399084" y="3713960"/>
            <a:ext cx="8280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Synthèse de l’hémoglobine (étape 2):</a:t>
            </a:r>
          </a:p>
          <a:p>
            <a:r>
              <a:rPr lang="fr-CA" dirty="0"/>
              <a:t>2 molécules d’Hème ferreux est ajouté (1 sur globine Alpha et 1 sur globine Béta)</a:t>
            </a:r>
          </a:p>
          <a:p>
            <a:endParaRPr lang="fr-CA" dirty="0"/>
          </a:p>
          <a:p>
            <a:r>
              <a:rPr lang="fr-CA" dirty="0"/>
              <a:t>Voici un dimère d’hémoglobine</a:t>
            </a:r>
          </a:p>
          <a:p>
            <a:endParaRPr lang="fr-CA" dirty="0"/>
          </a:p>
          <a:p>
            <a:r>
              <a:rPr lang="fr-CA" dirty="0"/>
              <a:t>NB: il est suffisamment petit pour être filtré par les reins et se retrouvé dans l’urine sil est supérieur au seuil rénal de réabsorption des protéines)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181515E-E9F0-4A20-AC58-59CC80836788}"/>
              </a:ext>
            </a:extLst>
          </p:cNvPr>
          <p:cNvSpPr txBox="1"/>
          <p:nvPr/>
        </p:nvSpPr>
        <p:spPr>
          <a:xfrm>
            <a:off x="7015708" y="1094315"/>
            <a:ext cx="83576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50" dirty="0">
                <a:solidFill>
                  <a:schemeClr val="bg1">
                    <a:lumMod val="50000"/>
                  </a:schemeClr>
                </a:solidFill>
              </a:rPr>
              <a:t>Hème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3F57280-CC40-478A-908E-0A757764EC1B}"/>
              </a:ext>
            </a:extLst>
          </p:cNvPr>
          <p:cNvSpPr txBox="1"/>
          <p:nvPr/>
        </p:nvSpPr>
        <p:spPr>
          <a:xfrm>
            <a:off x="2667985" y="1088102"/>
            <a:ext cx="83576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50" dirty="0">
                <a:solidFill>
                  <a:schemeClr val="bg1">
                    <a:lumMod val="50000"/>
                  </a:schemeClr>
                </a:solidFill>
              </a:rPr>
              <a:t>Hème</a:t>
            </a:r>
          </a:p>
        </p:txBody>
      </p:sp>
    </p:spTree>
    <p:extLst>
      <p:ext uri="{BB962C8B-B14F-4D97-AF65-F5344CB8AC3E}">
        <p14:creationId xmlns:p14="http://schemas.microsoft.com/office/powerpoint/2010/main" val="1844188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0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79733" y="5165233"/>
            <a:ext cx="122032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>
                <a:solidFill>
                  <a:srgbClr val="FF3300"/>
                </a:solidFill>
              </a:rPr>
              <a:t> page 79</a:t>
            </a:r>
            <a:endParaRPr lang="fr-FR" sz="1607">
              <a:solidFill>
                <a:srgbClr val="FF3300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8651423" y="5980217"/>
            <a:ext cx="1339389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dirty="0">
                <a:solidFill>
                  <a:schemeClr val="bg1"/>
                </a:solidFill>
              </a:rPr>
              <a:t>9h50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4172" y="540357"/>
            <a:ext cx="5336013" cy="567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40C80743-AD12-43A2-9F3E-554A4360D307}"/>
              </a:ext>
            </a:extLst>
          </p:cNvPr>
          <p:cNvGrpSpPr/>
          <p:nvPr/>
        </p:nvGrpSpPr>
        <p:grpSpPr>
          <a:xfrm>
            <a:off x="4277249" y="1178874"/>
            <a:ext cx="5588249" cy="3817026"/>
            <a:chOff x="4277249" y="1178874"/>
            <a:chExt cx="5588249" cy="3817026"/>
          </a:xfrm>
        </p:grpSpPr>
        <p:sp>
          <p:nvSpPr>
            <p:cNvPr id="5" name="ZoneTexte 4"/>
            <p:cNvSpPr txBox="1"/>
            <p:nvPr/>
          </p:nvSpPr>
          <p:spPr>
            <a:xfrm>
              <a:off x="4278859" y="1178874"/>
              <a:ext cx="835761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50" dirty="0">
                  <a:solidFill>
                    <a:schemeClr val="bg1">
                      <a:lumMod val="50000"/>
                    </a:schemeClr>
                  </a:solidFill>
                </a:rPr>
                <a:t>Hème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9029737" y="1178874"/>
              <a:ext cx="835761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50" dirty="0">
                  <a:solidFill>
                    <a:schemeClr val="bg1">
                      <a:lumMod val="50000"/>
                    </a:schemeClr>
                  </a:solidFill>
                </a:rPr>
                <a:t>Hème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277249" y="4653136"/>
              <a:ext cx="835761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50" dirty="0">
                  <a:solidFill>
                    <a:schemeClr val="bg1">
                      <a:lumMod val="50000"/>
                    </a:schemeClr>
                  </a:solidFill>
                </a:rPr>
                <a:t>Hème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029737" y="4711207"/>
              <a:ext cx="835761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50" dirty="0">
                  <a:solidFill>
                    <a:schemeClr val="bg1">
                      <a:lumMod val="50000"/>
                    </a:schemeClr>
                  </a:solidFill>
                </a:rPr>
                <a:t>Hème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3D1992C7-F555-4DF9-B6DA-0560092D3230}"/>
              </a:ext>
            </a:extLst>
          </p:cNvPr>
          <p:cNvSpPr txBox="1"/>
          <p:nvPr/>
        </p:nvSpPr>
        <p:spPr>
          <a:xfrm>
            <a:off x="415740" y="1955964"/>
            <a:ext cx="37378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Synthèse de l’hémoglobine (étape 3):</a:t>
            </a:r>
          </a:p>
          <a:p>
            <a:r>
              <a:rPr lang="fr-CA" dirty="0"/>
              <a:t>2 dimères d’hémoglobine se combine pour créer un tétramère qu’on appel HÉMOGLOBINE (si Fer ferreux)</a:t>
            </a:r>
          </a:p>
          <a:p>
            <a:endParaRPr lang="fr-CA" dirty="0"/>
          </a:p>
          <a:p>
            <a:r>
              <a:rPr lang="fr-CA" dirty="0"/>
              <a:t>NB: il est trop volumineux pour être filtré par les reins.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0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79733" y="5165233"/>
            <a:ext cx="122032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>
                <a:solidFill>
                  <a:srgbClr val="FF3300"/>
                </a:solidFill>
              </a:rPr>
              <a:t> page 79</a:t>
            </a:r>
            <a:endParaRPr lang="fr-FR" sz="1607">
              <a:solidFill>
                <a:srgbClr val="FF3300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8651423" y="5980217"/>
            <a:ext cx="1339389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dirty="0">
                <a:solidFill>
                  <a:schemeClr val="bg1"/>
                </a:solidFill>
              </a:rPr>
              <a:t>9h50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5FEB40A-CB78-4D12-9ACE-EAF1A8BC81A0}"/>
              </a:ext>
            </a:extLst>
          </p:cNvPr>
          <p:cNvGrpSpPr/>
          <p:nvPr/>
        </p:nvGrpSpPr>
        <p:grpSpPr>
          <a:xfrm>
            <a:off x="4258540" y="589325"/>
            <a:ext cx="5627278" cy="5679349"/>
            <a:chOff x="3693839" y="538138"/>
            <a:chExt cx="5627278" cy="5679349"/>
          </a:xfrm>
        </p:grpSpPr>
        <p:pic>
          <p:nvPicPr>
            <p:cNvPr id="972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7356" y="538138"/>
              <a:ext cx="5336013" cy="5679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Texte 4"/>
            <p:cNvSpPr txBox="1"/>
            <p:nvPr/>
          </p:nvSpPr>
          <p:spPr>
            <a:xfrm>
              <a:off x="3693839" y="1178875"/>
              <a:ext cx="835761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50" dirty="0">
                  <a:solidFill>
                    <a:schemeClr val="bg1">
                      <a:lumMod val="50000"/>
                    </a:schemeClr>
                  </a:solidFill>
                </a:rPr>
                <a:t>Hème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8485355" y="1178875"/>
              <a:ext cx="835761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50" dirty="0">
                  <a:solidFill>
                    <a:schemeClr val="bg1">
                      <a:lumMod val="50000"/>
                    </a:schemeClr>
                  </a:solidFill>
                </a:rPr>
                <a:t>Hème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703340" y="4718623"/>
              <a:ext cx="835761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50" dirty="0">
                  <a:solidFill>
                    <a:schemeClr val="bg1">
                      <a:lumMod val="50000"/>
                    </a:schemeClr>
                  </a:solidFill>
                </a:rPr>
                <a:t>Hème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8485356" y="4718623"/>
              <a:ext cx="835761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50" dirty="0">
                  <a:solidFill>
                    <a:schemeClr val="bg1">
                      <a:lumMod val="50000"/>
                    </a:schemeClr>
                  </a:solidFill>
                </a:rPr>
                <a:t>Hème</a:t>
              </a: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6405025" y="3140968"/>
            <a:ext cx="1350076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43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2-3 DPG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737AF2-E478-4F53-A9F4-812F883DF92A}"/>
              </a:ext>
            </a:extLst>
          </p:cNvPr>
          <p:cNvSpPr txBox="1"/>
          <p:nvPr/>
        </p:nvSpPr>
        <p:spPr>
          <a:xfrm>
            <a:off x="415740" y="1955964"/>
            <a:ext cx="37378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Synthèse de l’hémoglobine (étape 4):</a:t>
            </a:r>
          </a:p>
          <a:p>
            <a:r>
              <a:rPr lang="fr-CA" dirty="0"/>
              <a:t>Dernière étape qui consiste à introduire une molécule de 2-3 DPG au centre de la molécule.</a:t>
            </a:r>
          </a:p>
          <a:p>
            <a:r>
              <a:rPr lang="fr-CA" dirty="0"/>
              <a:t>Le 2-3 DPG permet d’ajuster l’affinité de l’hémoglobine pour l’O</a:t>
            </a:r>
            <a:r>
              <a:rPr lang="fr-CA" baseline="-25000" dirty="0"/>
              <a:t>2</a:t>
            </a:r>
          </a:p>
          <a:p>
            <a:endParaRPr lang="fr-CA" dirty="0"/>
          </a:p>
          <a:p>
            <a:r>
              <a:rPr lang="fr-CA" dirty="0"/>
              <a:t>NB: il est trop volumineux pour être filtré par les reins.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88736" y="188640"/>
            <a:ext cx="9309528" cy="840253"/>
          </a:xfrm>
        </p:spPr>
        <p:txBody>
          <a:bodyPr>
            <a:normAutofit/>
          </a:bodyPr>
          <a:lstStyle/>
          <a:p>
            <a:r>
              <a:rPr lang="fr-CA" sz="4000" dirty="0">
                <a:solidFill>
                  <a:schemeClr val="tx1"/>
                </a:solidFill>
              </a:rPr>
              <a:t>Hémoglobines humaines normales </a:t>
            </a:r>
            <a:r>
              <a:rPr lang="fr-CA" sz="1428" dirty="0">
                <a:solidFill>
                  <a:schemeClr val="tx1"/>
                </a:solidFill>
              </a:rPr>
              <a:t>(S6)</a:t>
            </a:r>
            <a:endParaRPr lang="fr-FR" sz="1428" dirty="0">
              <a:solidFill>
                <a:schemeClr val="tx1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6956" y="1412776"/>
            <a:ext cx="9937104" cy="496855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fr-CA" sz="2500" dirty="0"/>
              <a:t>Types d’hémoglobines humaines normales chez l’adulte:</a:t>
            </a:r>
          </a:p>
          <a:p>
            <a:pPr lvl="1">
              <a:lnSpc>
                <a:spcPct val="80000"/>
              </a:lnSpc>
            </a:pPr>
            <a:r>
              <a:rPr lang="fr-CA" sz="1964" dirty="0"/>
              <a:t>Hémoglobine A1 (alpha – bêta): 97%</a:t>
            </a:r>
          </a:p>
          <a:p>
            <a:pPr lvl="1">
              <a:lnSpc>
                <a:spcPct val="80000"/>
              </a:lnSpc>
            </a:pPr>
            <a:r>
              <a:rPr lang="fr-CA" sz="1964" dirty="0"/>
              <a:t>Hémoglobine A2 (alpha – delta): 2.5%</a:t>
            </a:r>
          </a:p>
          <a:p>
            <a:pPr lvl="1">
              <a:lnSpc>
                <a:spcPct val="80000"/>
              </a:lnSpc>
            </a:pPr>
            <a:r>
              <a:rPr lang="fr-CA" sz="1964" dirty="0"/>
              <a:t>Hémoglobine F (alpha – gamma): &lt;1%</a:t>
            </a:r>
          </a:p>
          <a:p>
            <a:pPr lvl="2">
              <a:lnSpc>
                <a:spcPct val="80000"/>
              </a:lnSpc>
            </a:pPr>
            <a:r>
              <a:rPr lang="fr-CA" sz="1964" dirty="0"/>
              <a:t>Voir tableau 5.2 à la page 83</a:t>
            </a:r>
          </a:p>
          <a:p>
            <a:pPr marL="91440" lvl="2" indent="-9144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fr-CA" sz="1300" dirty="0"/>
          </a:p>
          <a:p>
            <a:pPr marL="91440" lvl="2" indent="-9144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fr-CA" sz="2500" dirty="0"/>
              <a:t>Types d’hémoglobines humaines normales chez l’embryon et nouveau-née:</a:t>
            </a:r>
          </a:p>
          <a:p>
            <a:pPr lvl="2">
              <a:lnSpc>
                <a:spcPct val="80000"/>
              </a:lnSpc>
            </a:pPr>
            <a:endParaRPr lang="fr-CA" sz="800" dirty="0"/>
          </a:p>
          <a:p>
            <a:pPr lvl="2">
              <a:lnSpc>
                <a:spcPct val="80000"/>
              </a:lnSpc>
              <a:buNone/>
            </a:pPr>
            <a:r>
              <a:rPr lang="fr-CA" sz="1964" dirty="0"/>
              <a:t>       	         	Vie embryonnaire</a:t>
            </a:r>
          </a:p>
          <a:p>
            <a:pPr lvl="2">
              <a:lnSpc>
                <a:spcPct val="80000"/>
              </a:lnSpc>
              <a:buNone/>
            </a:pPr>
            <a:endParaRPr lang="fr-CA" sz="1964" dirty="0"/>
          </a:p>
          <a:p>
            <a:pPr lvl="2">
              <a:lnSpc>
                <a:spcPct val="80000"/>
              </a:lnSpc>
              <a:buNone/>
            </a:pPr>
            <a:r>
              <a:rPr lang="fr-CA" sz="1800" dirty="0"/>
              <a:t>      0 – 3 mois           	        3 mois à 9 mois                  Nouveau-née      3 mois              6 mois</a:t>
            </a:r>
          </a:p>
          <a:p>
            <a:pPr lvl="2">
              <a:lnSpc>
                <a:spcPct val="80000"/>
              </a:lnSpc>
              <a:buNone/>
            </a:pPr>
            <a:r>
              <a:rPr lang="fr-CA" sz="1607" dirty="0"/>
              <a:t>60% Portland (</a:t>
            </a:r>
            <a:r>
              <a:rPr lang="fr-CA" sz="1607" dirty="0" err="1"/>
              <a:t>zéta</a:t>
            </a:r>
            <a:r>
              <a:rPr lang="fr-CA" sz="1607" dirty="0"/>
              <a:t>-gamma)	      5% Portland (</a:t>
            </a:r>
            <a:r>
              <a:rPr lang="fr-CA" sz="1607" dirty="0" err="1"/>
              <a:t>zéta</a:t>
            </a:r>
            <a:r>
              <a:rPr lang="fr-CA" sz="1607" dirty="0"/>
              <a:t>-gamma) 	     </a:t>
            </a:r>
            <a:r>
              <a:rPr lang="fr-CA" sz="1607" b="1" dirty="0"/>
              <a:t>80% </a:t>
            </a:r>
            <a:r>
              <a:rPr lang="fr-CA" sz="1607" b="1" dirty="0" err="1"/>
              <a:t>Hb</a:t>
            </a:r>
            <a:r>
              <a:rPr lang="fr-CA" sz="1607" b="1" dirty="0"/>
              <a:t> F</a:t>
            </a:r>
            <a:r>
              <a:rPr lang="fr-CA" sz="1607" dirty="0"/>
              <a:t>           40 % </a:t>
            </a:r>
            <a:r>
              <a:rPr lang="fr-CA" sz="1607" dirty="0" err="1"/>
              <a:t>Hb</a:t>
            </a:r>
            <a:r>
              <a:rPr lang="fr-CA" sz="1607" dirty="0"/>
              <a:t> F        identique à l’adulte</a:t>
            </a:r>
          </a:p>
          <a:p>
            <a:pPr lvl="2">
              <a:lnSpc>
                <a:spcPct val="80000"/>
              </a:lnSpc>
              <a:buNone/>
            </a:pPr>
            <a:r>
              <a:rPr lang="fr-CA" sz="1607" dirty="0"/>
              <a:t>30% Gower I (</a:t>
            </a:r>
            <a:r>
              <a:rPr lang="fr-CA" sz="1607" dirty="0" err="1"/>
              <a:t>zéta</a:t>
            </a:r>
            <a:r>
              <a:rPr lang="fr-CA" sz="1607" dirty="0"/>
              <a:t>-epsilon)         15% Gower I (</a:t>
            </a:r>
            <a:r>
              <a:rPr lang="fr-CA" sz="1607" dirty="0" err="1"/>
              <a:t>zéta</a:t>
            </a:r>
            <a:r>
              <a:rPr lang="fr-CA" sz="1607" dirty="0"/>
              <a:t>-epsilon)          </a:t>
            </a:r>
            <a:r>
              <a:rPr lang="fr-CA" sz="1607" b="1" dirty="0"/>
              <a:t>20% </a:t>
            </a:r>
            <a:r>
              <a:rPr lang="fr-CA" sz="1607" b="1" dirty="0" err="1"/>
              <a:t>Hb</a:t>
            </a:r>
            <a:r>
              <a:rPr lang="fr-CA" sz="1607" b="1" dirty="0"/>
              <a:t> A</a:t>
            </a:r>
            <a:r>
              <a:rPr lang="fr-CA" sz="1607" dirty="0"/>
              <a:t>           60% </a:t>
            </a:r>
            <a:r>
              <a:rPr lang="fr-CA" sz="1607" dirty="0" err="1"/>
              <a:t>Hb</a:t>
            </a:r>
            <a:r>
              <a:rPr lang="fr-CA" sz="1607" dirty="0"/>
              <a:t> A</a:t>
            </a:r>
          </a:p>
          <a:p>
            <a:pPr lvl="2">
              <a:lnSpc>
                <a:spcPct val="80000"/>
              </a:lnSpc>
              <a:buNone/>
            </a:pPr>
            <a:r>
              <a:rPr lang="fr-CA" sz="1607" dirty="0"/>
              <a:t>20% Gower II (alpha-epsilon)      20% Gower II (alpha-epsilon)   </a:t>
            </a:r>
          </a:p>
          <a:p>
            <a:pPr lvl="2">
              <a:lnSpc>
                <a:spcPct val="80000"/>
              </a:lnSpc>
              <a:buNone/>
            </a:pPr>
            <a:r>
              <a:rPr lang="fr-CA" sz="1607" dirty="0"/>
              <a:t>				       </a:t>
            </a:r>
            <a:r>
              <a:rPr lang="fr-CA" sz="1600" dirty="0"/>
              <a:t>65% </a:t>
            </a:r>
            <a:r>
              <a:rPr lang="fr-CA" sz="1600" dirty="0" err="1"/>
              <a:t>Hb</a:t>
            </a:r>
            <a:r>
              <a:rPr lang="fr-CA" sz="1600" dirty="0"/>
              <a:t> F (alpha – gamma): </a:t>
            </a:r>
          </a:p>
          <a:p>
            <a:pPr lvl="2">
              <a:lnSpc>
                <a:spcPct val="80000"/>
              </a:lnSpc>
              <a:buNone/>
            </a:pPr>
            <a:endParaRPr lang="fr-CA" sz="1607" dirty="0"/>
          </a:p>
          <a:p>
            <a:pPr lvl="2">
              <a:lnSpc>
                <a:spcPct val="80000"/>
              </a:lnSpc>
              <a:buNone/>
            </a:pPr>
            <a:r>
              <a:rPr lang="fr-CA" sz="1607" dirty="0"/>
              <a:t>	</a:t>
            </a:r>
            <a:r>
              <a:rPr lang="fr-CA" sz="2400" dirty="0">
                <a:solidFill>
                  <a:schemeClr val="accent1"/>
                </a:solidFill>
              </a:rPr>
              <a:t>	Aller consulter le Tableau 5,2 en page 83</a:t>
            </a:r>
            <a:r>
              <a:rPr lang="fr-CA" sz="1607" dirty="0"/>
              <a:t>		</a:t>
            </a:r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4D9BB24B-6B0C-489F-B032-97B50C2F2DCE}"/>
              </a:ext>
            </a:extLst>
          </p:cNvPr>
          <p:cNvSpPr/>
          <p:nvPr/>
        </p:nvSpPr>
        <p:spPr>
          <a:xfrm rot="16200000">
            <a:off x="2647183" y="1755938"/>
            <a:ext cx="432048" cy="470460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503153"/>
          </a:xfrm>
        </p:spPr>
        <p:txBody>
          <a:bodyPr>
            <a:normAutofit fontScale="90000"/>
          </a:bodyPr>
          <a:lstStyle/>
          <a:p>
            <a:r>
              <a:rPr lang="fr-CA" sz="4400" dirty="0">
                <a:solidFill>
                  <a:schemeClr val="tx1"/>
                </a:solidFill>
              </a:rPr>
              <a:t>Hémoglobines humaines normales </a:t>
            </a:r>
            <a:r>
              <a:rPr lang="fr-CA" sz="1428" dirty="0">
                <a:solidFill>
                  <a:schemeClr val="tx1"/>
                </a:solidFill>
              </a:rPr>
              <a:t>(S6)</a:t>
            </a:r>
            <a:endParaRPr lang="fr-FR" sz="1428" dirty="0">
              <a:solidFill>
                <a:schemeClr val="tx1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8964" y="1770720"/>
            <a:ext cx="10085739" cy="46587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A" sz="2589" dirty="0"/>
              <a:t>Transport de l’oxygène</a:t>
            </a:r>
          </a:p>
          <a:p>
            <a:pPr lvl="1">
              <a:lnSpc>
                <a:spcPct val="80000"/>
              </a:lnSpc>
            </a:pPr>
            <a:r>
              <a:rPr lang="fr-CA" sz="2232" dirty="0"/>
              <a:t>Majoritairement transporté par l’hémoglobine (oxyhémoglobine)</a:t>
            </a:r>
          </a:p>
          <a:p>
            <a:pPr lvl="1">
              <a:lnSpc>
                <a:spcPct val="80000"/>
              </a:lnSpc>
            </a:pPr>
            <a:r>
              <a:rPr lang="fr-CA" sz="2232" dirty="0"/>
              <a:t>L’affinité pour l’oxygène est influencée par le 2,3-DPG </a:t>
            </a:r>
            <a:r>
              <a:rPr lang="fr-CA" sz="2232" dirty="0">
                <a:solidFill>
                  <a:srgbClr val="FF0000"/>
                </a:solidFill>
              </a:rPr>
              <a:t>(voir: diapo 25)</a:t>
            </a:r>
          </a:p>
          <a:p>
            <a:pPr lvl="1">
              <a:lnSpc>
                <a:spcPct val="80000"/>
              </a:lnSpc>
            </a:pPr>
            <a:r>
              <a:rPr lang="fr-CA" sz="2232" dirty="0"/>
              <a:t>L’affinité est aussi influencée par le pH, la [CO</a:t>
            </a:r>
            <a:r>
              <a:rPr lang="fr-CA" sz="2232" baseline="-25000" dirty="0"/>
              <a:t>2</a:t>
            </a:r>
            <a:r>
              <a:rPr lang="fr-CA" sz="2232" dirty="0"/>
              <a:t>], la T</a:t>
            </a:r>
            <a:r>
              <a:rPr lang="fr-CA" sz="2232" baseline="30000" dirty="0"/>
              <a:t>o</a:t>
            </a:r>
          </a:p>
          <a:p>
            <a:pPr lvl="1">
              <a:lnSpc>
                <a:spcPct val="80000"/>
              </a:lnSpc>
            </a:pPr>
            <a:r>
              <a:rPr lang="fr-CA" sz="2232" dirty="0"/>
              <a:t>L’HB a une affinité 200 fois plus importante pour le (CO) monoxyde de carbone (carboxyhémoglobine)</a:t>
            </a:r>
          </a:p>
          <a:p>
            <a:pPr>
              <a:lnSpc>
                <a:spcPct val="80000"/>
              </a:lnSpc>
            </a:pPr>
            <a:r>
              <a:rPr lang="fr-CA" sz="2589" dirty="0"/>
              <a:t>Transport du gaz carbonique (CO</a:t>
            </a:r>
            <a:r>
              <a:rPr lang="fr-CA" sz="2589" baseline="-25000" dirty="0"/>
              <a:t>2</a:t>
            </a:r>
            <a:r>
              <a:rPr lang="fr-CA" sz="2589" dirty="0"/>
              <a:t>)</a:t>
            </a:r>
          </a:p>
          <a:p>
            <a:pPr lvl="1">
              <a:lnSpc>
                <a:spcPct val="80000"/>
              </a:lnSpc>
            </a:pPr>
            <a:r>
              <a:rPr lang="fr-CA" sz="2232" dirty="0"/>
              <a:t>Sous forme de CO</a:t>
            </a:r>
            <a:r>
              <a:rPr lang="fr-CA" sz="2232" baseline="-25000" dirty="0"/>
              <a:t>2</a:t>
            </a:r>
            <a:r>
              <a:rPr lang="fr-CA" sz="2232" dirty="0"/>
              <a:t> dissous : 5%</a:t>
            </a:r>
          </a:p>
          <a:p>
            <a:pPr lvl="1">
              <a:lnSpc>
                <a:spcPct val="80000"/>
              </a:lnSpc>
            </a:pPr>
            <a:r>
              <a:rPr lang="fr-CA" sz="2232" dirty="0"/>
              <a:t>Sous forme de bicarbonate (H</a:t>
            </a:r>
            <a:r>
              <a:rPr lang="fr-CA" sz="2232" baseline="-25000" dirty="0"/>
              <a:t>2</a:t>
            </a:r>
            <a:r>
              <a:rPr lang="fr-CA" sz="2232" dirty="0"/>
              <a:t>CO</a:t>
            </a:r>
            <a:r>
              <a:rPr lang="fr-CA" sz="2232" baseline="-25000" dirty="0"/>
              <a:t>3</a:t>
            </a:r>
            <a:r>
              <a:rPr lang="fr-CA" sz="2232" dirty="0"/>
              <a:t>): 70%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CA" sz="2232" dirty="0"/>
              <a:t>	(dans le GR « </a:t>
            </a:r>
            <a:r>
              <a:rPr lang="fr-CA" sz="2232" dirty="0" err="1"/>
              <a:t>anhydrase</a:t>
            </a:r>
            <a:r>
              <a:rPr lang="fr-CA" sz="2232" dirty="0"/>
              <a:t> carbonique »)</a:t>
            </a:r>
          </a:p>
          <a:p>
            <a:pPr lvl="1">
              <a:lnSpc>
                <a:spcPct val="80000"/>
              </a:lnSpc>
            </a:pPr>
            <a:r>
              <a:rPr lang="fr-CA" sz="2232" dirty="0"/>
              <a:t>Sous forme de </a:t>
            </a:r>
            <a:r>
              <a:rPr lang="fr-CA" sz="2232" dirty="0" err="1"/>
              <a:t>Carbaminohémoglobine</a:t>
            </a:r>
            <a:r>
              <a:rPr lang="fr-CA" sz="2232" dirty="0"/>
              <a:t>: 25%</a:t>
            </a:r>
          </a:p>
          <a:p>
            <a:pPr lvl="2">
              <a:lnSpc>
                <a:spcPct val="80000"/>
              </a:lnSpc>
            </a:pPr>
            <a:r>
              <a:rPr lang="fr-CA" sz="1786" u="sng" dirty="0"/>
              <a:t>Pas de liaison avec le fer</a:t>
            </a:r>
          </a:p>
          <a:p>
            <a:pPr lvl="2">
              <a:lnSpc>
                <a:spcPct val="80000"/>
              </a:lnSpc>
            </a:pPr>
            <a:r>
              <a:rPr lang="fr-CA" sz="1786" dirty="0"/>
              <a:t>Liaison avec les groupements aminés des 4 chaînes de globine de la </a:t>
            </a:r>
            <a:r>
              <a:rPr lang="fr-CA" sz="1786" dirty="0" err="1"/>
              <a:t>déoxyhémoglobine</a:t>
            </a:r>
            <a:r>
              <a:rPr lang="fr-CA" sz="1786" dirty="0"/>
              <a:t> (</a:t>
            </a:r>
            <a:r>
              <a:rPr lang="fr-CA" sz="1786" dirty="0">
                <a:solidFill>
                  <a:srgbClr val="FF0000"/>
                </a:solidFill>
              </a:rPr>
              <a:t>surtout)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91333" y="4265230"/>
            <a:ext cx="2700018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 dirty="0">
                <a:solidFill>
                  <a:srgbClr val="FF3300"/>
                </a:solidFill>
              </a:rPr>
              <a:t>Figure 5.11 page 88</a:t>
            </a:r>
            <a:endParaRPr lang="fr-FR" sz="1607" dirty="0">
              <a:solidFill>
                <a:srgbClr val="FF3300"/>
              </a:solidFill>
            </a:endParaRPr>
          </a:p>
        </p:txBody>
      </p:sp>
      <p:sp>
        <p:nvSpPr>
          <p:cNvPr id="1525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8711" y="4840470"/>
            <a:ext cx="3278290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 dirty="0">
                <a:solidFill>
                  <a:srgbClr val="FF3300"/>
                </a:solidFill>
              </a:rPr>
              <a:t>Tableau 5.6  page 88</a:t>
            </a:r>
            <a:endParaRPr lang="fr-FR" sz="1607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  <p:bldP spid="1525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CLP28_Pic6"/>
          <p:cNvPicPr>
            <a:picLocks noGrp="1" noChangeAspect="1" noChangeArrowheads="1"/>
          </p:cNvPicPr>
          <p:nvPr>
            <p:ph/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95030" y="836712"/>
            <a:ext cx="8064896" cy="4991845"/>
          </a:xfrm>
          <a:noFill/>
          <a:ln/>
        </p:spPr>
      </p:pic>
      <p:sp>
        <p:nvSpPr>
          <p:cNvPr id="177160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59724" y="5751586"/>
            <a:ext cx="122032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 dirty="0">
                <a:solidFill>
                  <a:srgbClr val="FF3300"/>
                </a:solidFill>
              </a:rPr>
              <a:t> page 79</a:t>
            </a:r>
            <a:endParaRPr lang="fr-FR" sz="1607" dirty="0">
              <a:solidFill>
                <a:srgbClr val="FF3300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8651423" y="5980217"/>
            <a:ext cx="1339389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dirty="0">
                <a:solidFill>
                  <a:schemeClr val="bg1"/>
                </a:solidFill>
              </a:rPr>
              <a:t>9h50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5F2D0EF-1F79-4952-842D-CF3F515EC279}"/>
              </a:ext>
            </a:extLst>
          </p:cNvPr>
          <p:cNvGrpSpPr/>
          <p:nvPr/>
        </p:nvGrpSpPr>
        <p:grpSpPr>
          <a:xfrm>
            <a:off x="908219" y="0"/>
            <a:ext cx="7424385" cy="1340768"/>
            <a:chOff x="908219" y="0"/>
            <a:chExt cx="7424385" cy="1340768"/>
          </a:xfrm>
        </p:grpSpPr>
        <p:sp>
          <p:nvSpPr>
            <p:cNvPr id="2" name="Légende : flèche vers le bas 1">
              <a:extLst>
                <a:ext uri="{FF2B5EF4-FFF2-40B4-BE49-F238E27FC236}">
                  <a16:creationId xmlns:a16="http://schemas.microsoft.com/office/drawing/2014/main" id="{DA41722A-D48E-4D79-8F05-43CCA1062906}"/>
                </a:ext>
              </a:extLst>
            </p:cNvPr>
            <p:cNvSpPr/>
            <p:nvPr/>
          </p:nvSpPr>
          <p:spPr>
            <a:xfrm>
              <a:off x="908219" y="0"/>
              <a:ext cx="3545243" cy="1340768"/>
            </a:xfrm>
            <a:prstGeom prst="downArrowCallout">
              <a:avLst>
                <a:gd name="adj1" fmla="val 19310"/>
                <a:gd name="adj2" fmla="val 1931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/>
                <a:t>Capte particulièrement bien le CO</a:t>
              </a:r>
              <a:r>
                <a:rPr lang="fr-CA" baseline="-25000" dirty="0"/>
                <a:t>2 </a:t>
              </a:r>
              <a:r>
                <a:rPr lang="fr-CA" dirty="0"/>
                <a:t>. Ce qui favorise la captation au niveau des tissus</a:t>
              </a:r>
            </a:p>
          </p:txBody>
        </p:sp>
        <p:sp>
          <p:nvSpPr>
            <p:cNvPr id="8" name="Légende : flèche vers le bas 7">
              <a:extLst>
                <a:ext uri="{FF2B5EF4-FFF2-40B4-BE49-F238E27FC236}">
                  <a16:creationId xmlns:a16="http://schemas.microsoft.com/office/drawing/2014/main" id="{F3B2AC2E-8B28-44F8-94AD-F9158C90EDBC}"/>
                </a:ext>
              </a:extLst>
            </p:cNvPr>
            <p:cNvSpPr/>
            <p:nvPr/>
          </p:nvSpPr>
          <p:spPr>
            <a:xfrm>
              <a:off x="5080784" y="0"/>
              <a:ext cx="3251820" cy="1270682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/>
                <a:t>L’affinité pour le CO</a:t>
              </a:r>
              <a:r>
                <a:rPr lang="fr-CA" baseline="-25000" dirty="0"/>
                <a:t>2</a:t>
              </a:r>
              <a:r>
                <a:rPr lang="fr-CA" dirty="0"/>
                <a:t> est inférieur ce qui favorise les échanges aux poumons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 descr="CLP16_Pic3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3265" y="402504"/>
            <a:ext cx="5914529" cy="5208697"/>
          </a:xfrm>
          <a:noFill/>
          <a:ln/>
        </p:spPr>
      </p:pic>
      <p:sp>
        <p:nvSpPr>
          <p:cNvPr id="16896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33338" y="3038169"/>
            <a:ext cx="1220323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 dirty="0">
                <a:solidFill>
                  <a:srgbClr val="FF3300"/>
                </a:solidFill>
              </a:rPr>
              <a:t> page 88</a:t>
            </a:r>
            <a:endParaRPr lang="fr-FR" sz="1607" dirty="0">
              <a:solidFill>
                <a:srgbClr val="FF33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751011" y="1412776"/>
            <a:ext cx="1542944" cy="546977"/>
          </a:xfrm>
          <a:prstGeom prst="wedgeRoundRectCallout">
            <a:avLst>
              <a:gd name="adj1" fmla="val 42697"/>
              <a:gd name="adj2" fmla="val 19052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8" tIns="40819" rIns="81638" bIns="40819" numCol="1" rtlCol="0" anchor="t" anchorCtr="0" compatLnSpc="1">
            <a:prstTxWarp prst="textNoShape">
              <a:avLst/>
            </a:prstTxWarp>
          </a:bodyPr>
          <a:lstStyle/>
          <a:p>
            <a:pPr defTabSz="955274" fontAlgn="base">
              <a:spcBef>
                <a:spcPct val="0"/>
              </a:spcBef>
              <a:spcAft>
                <a:spcPct val="0"/>
              </a:spcAft>
            </a:pPr>
            <a:r>
              <a:rPr lang="fr-CA" sz="1607" dirty="0"/>
              <a:t>2,3-DPG ↓</a:t>
            </a:r>
            <a:endParaRPr lang="fr-CA" sz="1875" dirty="0">
              <a:latin typeface="Arial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983260" y="4298916"/>
            <a:ext cx="1607233" cy="546977"/>
          </a:xfrm>
          <a:prstGeom prst="wedgeRoundRectCallout">
            <a:avLst>
              <a:gd name="adj1" fmla="val -55681"/>
              <a:gd name="adj2" fmla="val -19530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8" tIns="40819" rIns="81638" bIns="40819" numCol="1" rtlCol="0" anchor="t" anchorCtr="0" compatLnSpc="1">
            <a:prstTxWarp prst="textNoShape">
              <a:avLst/>
            </a:prstTxWarp>
          </a:bodyPr>
          <a:lstStyle/>
          <a:p>
            <a:pPr defTabSz="955274"/>
            <a:r>
              <a:rPr lang="fr-CA" sz="1607" dirty="0"/>
              <a:t>2,3-DPG ↑</a:t>
            </a: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49F6819A-B1A1-4F98-A475-D79D557C4B52}"/>
              </a:ext>
            </a:extLst>
          </p:cNvPr>
          <p:cNvSpPr/>
          <p:nvPr/>
        </p:nvSpPr>
        <p:spPr>
          <a:xfrm rot="5400000">
            <a:off x="4609153" y="5176372"/>
            <a:ext cx="420622" cy="93610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4F7CFA59-E895-4E99-B652-B7467F8FF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951582"/>
              </p:ext>
            </p:extLst>
          </p:nvPr>
        </p:nvGraphicFramePr>
        <p:xfrm>
          <a:off x="6185709" y="692696"/>
          <a:ext cx="3908024" cy="304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523680421"/>
                    </a:ext>
                  </a:extLst>
                </a:gridCol>
                <a:gridCol w="1237197">
                  <a:extLst>
                    <a:ext uri="{9D8B030D-6E8A-4147-A177-3AD203B41FA5}">
                      <a16:colId xmlns:a16="http://schemas.microsoft.com/office/drawing/2014/main" val="391286979"/>
                    </a:ext>
                  </a:extLst>
                </a:gridCol>
                <a:gridCol w="1302675">
                  <a:extLst>
                    <a:ext uri="{9D8B030D-6E8A-4147-A177-3AD203B41FA5}">
                      <a16:colId xmlns:a16="http://schemas.microsoft.com/office/drawing/2014/main" val="4273153845"/>
                    </a:ext>
                  </a:extLst>
                </a:gridCol>
              </a:tblGrid>
              <a:tr h="609786">
                <a:tc>
                  <a:txBody>
                    <a:bodyPr/>
                    <a:lstStyle/>
                    <a:p>
                      <a:r>
                        <a:rPr lang="fr-CA" dirty="0"/>
                        <a:t>GAZ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artérielle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veineux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27746"/>
                  </a:ext>
                </a:extLst>
              </a:tr>
              <a:tr h="609786">
                <a:tc>
                  <a:txBody>
                    <a:bodyPr/>
                    <a:lstStyle/>
                    <a:p>
                      <a:r>
                        <a:rPr lang="fr-CA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7,35-7,45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7,32-7,42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797144"/>
                  </a:ext>
                </a:extLst>
              </a:tr>
              <a:tr h="609786">
                <a:tc>
                  <a:txBody>
                    <a:bodyPr/>
                    <a:lstStyle/>
                    <a:p>
                      <a:r>
                        <a:rPr lang="fr-CA" dirty="0"/>
                        <a:t>pO</a:t>
                      </a:r>
                      <a:r>
                        <a:rPr lang="fr-CA" baseline="-25000" dirty="0"/>
                        <a:t>2 (</a:t>
                      </a:r>
                      <a:r>
                        <a:rPr lang="fr-CA" baseline="-25000" dirty="0" err="1"/>
                        <a:t>mmHg</a:t>
                      </a:r>
                      <a:r>
                        <a:rPr lang="fr-CA" baseline="-25000" dirty="0"/>
                        <a:t>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30-40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116700"/>
                  </a:ext>
                </a:extLst>
              </a:tr>
              <a:tr h="609786">
                <a:tc>
                  <a:txBody>
                    <a:bodyPr/>
                    <a:lstStyle/>
                    <a:p>
                      <a:r>
                        <a:rPr lang="fr-CA" dirty="0"/>
                        <a:t>pCO</a:t>
                      </a:r>
                      <a:r>
                        <a:rPr lang="fr-CA" baseline="-25000" dirty="0"/>
                        <a:t>2 (</a:t>
                      </a:r>
                      <a:r>
                        <a:rPr lang="fr-CA" baseline="-25000" dirty="0" err="1"/>
                        <a:t>mmHg</a:t>
                      </a:r>
                      <a:r>
                        <a:rPr lang="fr-CA" baseline="-25000" dirty="0"/>
                        <a:t>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35-45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41-51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68906"/>
                  </a:ext>
                </a:extLst>
              </a:tr>
              <a:tr h="609786">
                <a:tc>
                  <a:txBody>
                    <a:bodyPr/>
                    <a:lstStyle/>
                    <a:p>
                      <a:r>
                        <a:rPr lang="fr-CA" dirty="0"/>
                        <a:t>HCO</a:t>
                      </a:r>
                      <a:r>
                        <a:rPr lang="fr-CA" baseline="-25000" dirty="0"/>
                        <a:t>3 (</a:t>
                      </a:r>
                      <a:r>
                        <a:rPr lang="fr-CA" baseline="-25000" dirty="0" err="1"/>
                        <a:t>mmol</a:t>
                      </a:r>
                      <a:r>
                        <a:rPr lang="fr-CA" baseline="-25000" dirty="0"/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22-26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24-28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158263"/>
                  </a:ext>
                </a:extLst>
              </a:tr>
            </a:tbl>
          </a:graphicData>
        </a:graphic>
      </p:graphicFrame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8D1B490C-12FA-4317-916D-ECA051349025}"/>
              </a:ext>
            </a:extLst>
          </p:cNvPr>
          <p:cNvSpPr/>
          <p:nvPr/>
        </p:nvSpPr>
        <p:spPr>
          <a:xfrm rot="5400000">
            <a:off x="2369303" y="5574633"/>
            <a:ext cx="312153" cy="462848"/>
          </a:xfrm>
          <a:prstGeom prst="rightBrace">
            <a:avLst>
              <a:gd name="adj1" fmla="val 794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BA79BFA-84C9-4A4B-95D8-49E5F91EAFC4}"/>
              </a:ext>
            </a:extLst>
          </p:cNvPr>
          <p:cNvSpPr txBox="1"/>
          <p:nvPr/>
        </p:nvSpPr>
        <p:spPr>
          <a:xfrm>
            <a:off x="2070410" y="59185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veineux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CB25A5-21DD-437B-9D22-F5F7C1DBBDAB}"/>
              </a:ext>
            </a:extLst>
          </p:cNvPr>
          <p:cNvSpPr txBox="1"/>
          <p:nvPr/>
        </p:nvSpPr>
        <p:spPr>
          <a:xfrm>
            <a:off x="4351412" y="578828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artérielle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806E8D-6B7D-4C27-A365-D8652EBCDBB6}"/>
              </a:ext>
            </a:extLst>
          </p:cNvPr>
          <p:cNvSpPr txBox="1"/>
          <p:nvPr/>
        </p:nvSpPr>
        <p:spPr>
          <a:xfrm>
            <a:off x="6185101" y="3979580"/>
            <a:ext cx="3500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Lorsque les hématies se trouve au niveau veineux, l’hémoglobine libère l’O</a:t>
            </a:r>
            <a:r>
              <a:rPr lang="fr-CA" baseline="-25000" dirty="0"/>
              <a:t>2 </a:t>
            </a:r>
            <a:r>
              <a:rPr lang="fr-CA" dirty="0"/>
              <a:t>selon le besoin.</a:t>
            </a:r>
          </a:p>
          <a:p>
            <a:r>
              <a:rPr lang="fr-CA" dirty="0"/>
              <a:t>Il est même possible pour le corps humain d’ajuster l’affinité pour l’O</a:t>
            </a:r>
            <a:r>
              <a:rPr lang="fr-CA" baseline="-25000" dirty="0"/>
              <a:t>2</a:t>
            </a:r>
            <a:r>
              <a:rPr lang="fr-CA" dirty="0"/>
              <a:t> en contrôlant la concentration de 2-3 DPG</a:t>
            </a:r>
          </a:p>
          <a:p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A7E38B-7914-4954-84E6-D4126A9E97D2}"/>
              </a:ext>
            </a:extLst>
          </p:cNvPr>
          <p:cNvSpPr txBox="1"/>
          <p:nvPr/>
        </p:nvSpPr>
        <p:spPr>
          <a:xfrm>
            <a:off x="191889" y="5611201"/>
            <a:ext cx="165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Besoin accru</a:t>
            </a:r>
          </a:p>
          <a:p>
            <a:r>
              <a:rPr lang="fr-CA" dirty="0"/>
              <a:t>Besoin normal</a:t>
            </a:r>
          </a:p>
          <a:p>
            <a:endParaRPr lang="fr-CA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9F5CC08-CF43-465A-B99B-9F2DD2C9185F}"/>
              </a:ext>
            </a:extLst>
          </p:cNvPr>
          <p:cNvCxnSpPr/>
          <p:nvPr/>
        </p:nvCxnSpPr>
        <p:spPr>
          <a:xfrm flipV="1">
            <a:off x="1540386" y="5013176"/>
            <a:ext cx="218738" cy="775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185EB8A-59B2-4386-8729-FCE97ADA7659}"/>
              </a:ext>
            </a:extLst>
          </p:cNvPr>
          <p:cNvCxnSpPr>
            <a:cxnSpLocks/>
          </p:cNvCxnSpPr>
          <p:nvPr/>
        </p:nvCxnSpPr>
        <p:spPr>
          <a:xfrm flipV="1">
            <a:off x="1649755" y="5013176"/>
            <a:ext cx="948976" cy="959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78CA6-ECD7-4A35-959B-F7E8C9E6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Courbe d’affinité de l’hémoglobine pour O2 en fonction du pH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AF955CF-A6B0-4E4D-A86E-D94AC1708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060" y="1844824"/>
            <a:ext cx="3024336" cy="4438313"/>
          </a:xfrm>
        </p:spPr>
      </p:pic>
      <p:graphicFrame>
        <p:nvGraphicFramePr>
          <p:cNvPr id="8" name="Tableau 3">
            <a:extLst>
              <a:ext uri="{FF2B5EF4-FFF2-40B4-BE49-F238E27FC236}">
                <a16:creationId xmlns:a16="http://schemas.microsoft.com/office/drawing/2014/main" id="{6285D1E1-3F56-4B5F-9125-A9BED5231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824987"/>
              </p:ext>
            </p:extLst>
          </p:nvPr>
        </p:nvGraphicFramePr>
        <p:xfrm>
          <a:off x="5287516" y="1844824"/>
          <a:ext cx="3908024" cy="304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523680421"/>
                    </a:ext>
                  </a:extLst>
                </a:gridCol>
                <a:gridCol w="1237197">
                  <a:extLst>
                    <a:ext uri="{9D8B030D-6E8A-4147-A177-3AD203B41FA5}">
                      <a16:colId xmlns:a16="http://schemas.microsoft.com/office/drawing/2014/main" val="391286979"/>
                    </a:ext>
                  </a:extLst>
                </a:gridCol>
                <a:gridCol w="1302675">
                  <a:extLst>
                    <a:ext uri="{9D8B030D-6E8A-4147-A177-3AD203B41FA5}">
                      <a16:colId xmlns:a16="http://schemas.microsoft.com/office/drawing/2014/main" val="4273153845"/>
                    </a:ext>
                  </a:extLst>
                </a:gridCol>
              </a:tblGrid>
              <a:tr h="609786">
                <a:tc>
                  <a:txBody>
                    <a:bodyPr/>
                    <a:lstStyle/>
                    <a:p>
                      <a:r>
                        <a:rPr lang="fr-CA" dirty="0"/>
                        <a:t>GAZ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artérielle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veineux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27746"/>
                  </a:ext>
                </a:extLst>
              </a:tr>
              <a:tr h="609786">
                <a:tc>
                  <a:txBody>
                    <a:bodyPr/>
                    <a:lstStyle/>
                    <a:p>
                      <a:r>
                        <a:rPr lang="fr-CA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7,35-7,45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7,32-7,42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797144"/>
                  </a:ext>
                </a:extLst>
              </a:tr>
              <a:tr h="609786">
                <a:tc>
                  <a:txBody>
                    <a:bodyPr/>
                    <a:lstStyle/>
                    <a:p>
                      <a:r>
                        <a:rPr lang="fr-CA" dirty="0"/>
                        <a:t>pO</a:t>
                      </a:r>
                      <a:r>
                        <a:rPr lang="fr-CA" baseline="-25000" dirty="0"/>
                        <a:t>2 (</a:t>
                      </a:r>
                      <a:r>
                        <a:rPr lang="fr-CA" baseline="-25000" dirty="0" err="1"/>
                        <a:t>mmHg</a:t>
                      </a:r>
                      <a:r>
                        <a:rPr lang="fr-CA" baseline="-25000" dirty="0"/>
                        <a:t>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30-40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116700"/>
                  </a:ext>
                </a:extLst>
              </a:tr>
              <a:tr h="609786">
                <a:tc>
                  <a:txBody>
                    <a:bodyPr/>
                    <a:lstStyle/>
                    <a:p>
                      <a:r>
                        <a:rPr lang="fr-CA" dirty="0"/>
                        <a:t>pCO</a:t>
                      </a:r>
                      <a:r>
                        <a:rPr lang="fr-CA" baseline="-25000" dirty="0"/>
                        <a:t>2 (</a:t>
                      </a:r>
                      <a:r>
                        <a:rPr lang="fr-CA" baseline="-25000" dirty="0" err="1"/>
                        <a:t>mmHg</a:t>
                      </a:r>
                      <a:r>
                        <a:rPr lang="fr-CA" baseline="-25000" dirty="0"/>
                        <a:t>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35-45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41-51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68906"/>
                  </a:ext>
                </a:extLst>
              </a:tr>
              <a:tr h="609786">
                <a:tc>
                  <a:txBody>
                    <a:bodyPr/>
                    <a:lstStyle/>
                    <a:p>
                      <a:r>
                        <a:rPr lang="fr-CA" dirty="0"/>
                        <a:t>HCO</a:t>
                      </a:r>
                      <a:r>
                        <a:rPr lang="fr-CA" baseline="-25000" dirty="0"/>
                        <a:t>3 (</a:t>
                      </a:r>
                      <a:r>
                        <a:rPr lang="fr-CA" baseline="-25000" dirty="0" err="1"/>
                        <a:t>mmol</a:t>
                      </a:r>
                      <a:r>
                        <a:rPr lang="fr-CA" baseline="-25000" dirty="0"/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22-26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24-28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158263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26CA9139-1400-4D83-BE2C-FE40358B7B1F}"/>
              </a:ext>
            </a:extLst>
          </p:cNvPr>
          <p:cNvSpPr txBox="1"/>
          <p:nvPr/>
        </p:nvSpPr>
        <p:spPr>
          <a:xfrm>
            <a:off x="4567436" y="515719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 corps est merveilleux…</a:t>
            </a:r>
          </a:p>
          <a:p>
            <a:r>
              <a:rPr lang="fr-CA" dirty="0"/>
              <a:t>Plus le sang s’approche des veinules, plus le pH est acide et plus l’hémoglobine libère de l’O</a:t>
            </a:r>
            <a:r>
              <a:rPr lang="fr-CA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57629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A7F1C8-E164-4574-BE15-2015222C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CARB AMINO HÉMOGLOBINE</a:t>
            </a:r>
            <a:br>
              <a:rPr lang="fr-CA" dirty="0"/>
            </a:br>
            <a:r>
              <a:rPr lang="fr-CA" sz="1400" dirty="0"/>
              <a:t>Dioxyde de carbone 	Acide aminé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463F508-1C1E-443D-ABF4-EE82E78B15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9560" y="1845735"/>
            <a:ext cx="4167187" cy="3601870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3442F5-8B90-415D-B7E2-5DDAB7B5A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1845735"/>
            <a:ext cx="4752528" cy="4023360"/>
          </a:xfrm>
        </p:spPr>
        <p:txBody>
          <a:bodyPr/>
          <a:lstStyle/>
          <a:p>
            <a:pPr>
              <a:buFontTx/>
              <a:buChar char="-"/>
            </a:pPr>
            <a:r>
              <a:rPr lang="fr-CA" dirty="0"/>
              <a:t>L’hémoglobine transporte le CO</a:t>
            </a:r>
            <a:r>
              <a:rPr lang="fr-CA" baseline="-25000" dirty="0"/>
              <a:t>2</a:t>
            </a:r>
            <a:r>
              <a:rPr lang="fr-CA" dirty="0"/>
              <a:t> par une liaison aux acides aminés des 4 globulines (2alpha et 2béta pour </a:t>
            </a:r>
            <a:r>
              <a:rPr lang="fr-CA" dirty="0" err="1"/>
              <a:t>Hb</a:t>
            </a:r>
            <a:r>
              <a:rPr lang="fr-CA" dirty="0"/>
              <a:t> A1).</a:t>
            </a:r>
          </a:p>
          <a:p>
            <a:pPr>
              <a:buFontTx/>
              <a:buChar char="-"/>
            </a:pPr>
            <a:r>
              <a:rPr lang="fr-CA" dirty="0"/>
              <a:t>De plus, plus il y a de molécule de CO</a:t>
            </a:r>
            <a:r>
              <a:rPr lang="fr-CA" baseline="-25000" dirty="0"/>
              <a:t>2 </a:t>
            </a:r>
            <a:r>
              <a:rPr lang="fr-CA" dirty="0"/>
              <a:t>de fixé à l’</a:t>
            </a:r>
            <a:r>
              <a:rPr lang="fr-CA" dirty="0" err="1"/>
              <a:t>Hb</a:t>
            </a:r>
            <a:r>
              <a:rPr lang="fr-CA" dirty="0"/>
              <a:t>, plus la molécule perd son affinité pour l’O</a:t>
            </a:r>
            <a:r>
              <a:rPr lang="fr-CA" baseline="-25000" dirty="0"/>
              <a:t>2</a:t>
            </a:r>
            <a:r>
              <a:rPr lang="fr-CA" dirty="0"/>
              <a:t> et le libère pour oxygéner les tissus.</a:t>
            </a:r>
          </a:p>
          <a:p>
            <a:pPr>
              <a:buFontTx/>
              <a:buChar char="-"/>
            </a:pPr>
            <a:r>
              <a:rPr lang="fr-CA" dirty="0"/>
              <a:t>DONC: La </a:t>
            </a:r>
            <a:r>
              <a:rPr lang="fr-CA" dirty="0" err="1"/>
              <a:t>carbaminohémoglobine</a:t>
            </a:r>
            <a:r>
              <a:rPr lang="fr-CA" dirty="0"/>
              <a:t> est riche en CO</a:t>
            </a:r>
            <a:r>
              <a:rPr lang="fr-CA" baseline="-25000" dirty="0"/>
              <a:t>2 </a:t>
            </a:r>
            <a:r>
              <a:rPr lang="fr-CA" dirty="0"/>
              <a:t>et pauvre en O</a:t>
            </a:r>
            <a:r>
              <a:rPr lang="fr-CA" baseline="-25000" dirty="0"/>
              <a:t>2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3279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0" y="1803512"/>
            <a:ext cx="9966660" cy="4658773"/>
          </a:xfrm>
        </p:spPr>
        <p:txBody>
          <a:bodyPr>
            <a:normAutofit/>
          </a:bodyPr>
          <a:lstStyle/>
          <a:p>
            <a:pPr marL="358582" indent="-358582" defTabSz="955274"/>
            <a:r>
              <a:rPr lang="fr-CA" sz="2500" dirty="0"/>
              <a:t>Description du globule rouge normal</a:t>
            </a:r>
          </a:p>
          <a:p>
            <a:pPr marL="776691" lvl="1" indent="-299055" defTabSz="955274"/>
            <a:r>
              <a:rPr lang="fr-CA" sz="2143" dirty="0"/>
              <a:t>Définition :</a:t>
            </a:r>
          </a:p>
          <a:p>
            <a:pPr marL="1193383" lvl="2" indent="-238110" defTabSz="955274"/>
            <a:r>
              <a:rPr lang="fr-CA" sz="1786" dirty="0"/>
              <a:t>Cellule anucléée de forme biconcave, flexible, qui contient </a:t>
            </a:r>
            <a:r>
              <a:rPr lang="fr-CA" sz="1786" u="sng" dirty="0"/>
              <a:t>principalement</a:t>
            </a:r>
            <a:r>
              <a:rPr lang="fr-CA" sz="1786" dirty="0"/>
              <a:t> de </a:t>
            </a:r>
            <a:r>
              <a:rPr lang="fr-CA" sz="1786" u="sng" dirty="0"/>
              <a:t>l’hémoglobine</a:t>
            </a:r>
            <a:r>
              <a:rPr lang="fr-CA" sz="1786" dirty="0"/>
              <a:t>, des </a:t>
            </a:r>
            <a:r>
              <a:rPr lang="fr-CA" sz="1786" u="sng" dirty="0"/>
              <a:t>électrolytes</a:t>
            </a:r>
            <a:r>
              <a:rPr lang="fr-CA" sz="1786" dirty="0"/>
              <a:t>, et </a:t>
            </a:r>
            <a:r>
              <a:rPr lang="fr-CA" sz="1786" u="sng" dirty="0"/>
              <a:t>des enzymes</a:t>
            </a:r>
            <a:r>
              <a:rPr lang="fr-CA" sz="1786" dirty="0"/>
              <a:t> pour maintenir son intégrité.</a:t>
            </a:r>
          </a:p>
          <a:p>
            <a:pPr marL="776691" lvl="1" indent="-299055" defTabSz="955274"/>
            <a:r>
              <a:rPr lang="fr-CA" sz="2143" dirty="0"/>
              <a:t>Composition :</a:t>
            </a:r>
          </a:p>
          <a:p>
            <a:pPr marL="1193383" lvl="2" indent="-238110" defTabSz="955274"/>
            <a:r>
              <a:rPr lang="fr-CA" sz="1786" dirty="0"/>
              <a:t>Membrane cytoplasmique </a:t>
            </a:r>
          </a:p>
          <a:p>
            <a:pPr marL="1671021" lvl="3" indent="-238110" defTabSz="955274"/>
            <a:r>
              <a:rPr lang="fr-CA" sz="1518" dirty="0"/>
              <a:t>(double couche de phospholipides avec protéine interne, externe et transmembranaire)</a:t>
            </a:r>
          </a:p>
          <a:p>
            <a:pPr marL="1193383" lvl="2" indent="-238110" defTabSz="955274"/>
            <a:r>
              <a:rPr lang="fr-CA" sz="1786" dirty="0"/>
              <a:t>Il ne contient aucun organite cytoplasmique (mitochondrie, ribosome, …).</a:t>
            </a:r>
          </a:p>
          <a:p>
            <a:pPr marL="1671021" lvl="3" indent="-238110" defTabSz="955274"/>
            <a:r>
              <a:rPr lang="fr-CA" sz="1518" u="sng" dirty="0"/>
              <a:t>Donc, il est incapable de synthétiser des lipides ou des protéines et de puiser l’énergie du cycle de Krebs.</a:t>
            </a:r>
          </a:p>
          <a:p>
            <a:pPr marL="1193383" lvl="2" indent="-238110" defTabSz="955274"/>
            <a:r>
              <a:rPr lang="fr-CA" sz="1786" u="sng" dirty="0"/>
              <a:t>70 % d’eau</a:t>
            </a:r>
          </a:p>
          <a:p>
            <a:pPr marL="1193383" lvl="2" indent="-238110" defTabSz="955274"/>
            <a:r>
              <a:rPr lang="fr-CA" sz="1786" dirty="0"/>
              <a:t>Principalement de l’hémoglobine : </a:t>
            </a:r>
            <a:r>
              <a:rPr lang="fr-CA" sz="1786" u="sng" dirty="0"/>
              <a:t>95 % du poids sec du GR</a:t>
            </a:r>
          </a:p>
          <a:p>
            <a:pPr marL="1193383" lvl="2" indent="-238110" defTabSz="955274"/>
            <a:r>
              <a:rPr lang="fr-CA" sz="1786" u="sng" dirty="0"/>
              <a:t>Enzymes de la glycolyse</a:t>
            </a:r>
          </a:p>
          <a:p>
            <a:pPr marL="1193383" lvl="2" indent="-238110" defTabSz="955274"/>
            <a:r>
              <a:rPr lang="fr-CA" sz="1786" u="sng" dirty="0"/>
              <a:t>Glucose et glutathion réduit</a:t>
            </a:r>
          </a:p>
          <a:p>
            <a:pPr marL="1193383" lvl="2" indent="-238110" defTabSz="955274"/>
            <a:r>
              <a:rPr lang="fr-CA" sz="1786" u="sng" dirty="0"/>
              <a:t>Ions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5D91A8-F717-41D7-8D88-7B002843C3F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15910" y="428508"/>
            <a:ext cx="9256600" cy="984268"/>
          </a:xfrm>
        </p:spPr>
        <p:txBody>
          <a:bodyPr>
            <a:noAutofit/>
          </a:bodyPr>
          <a:lstStyle/>
          <a:p>
            <a:pPr algn="ctr" defTabSz="955274">
              <a:defRPr/>
            </a:pPr>
            <a:r>
              <a:rPr lang="fr-CA" dirty="0">
                <a:solidFill>
                  <a:srgbClr val="FF0000"/>
                </a:solidFill>
              </a:rPr>
              <a:t>Structure du globule rouge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00630" y="1841786"/>
            <a:ext cx="10085739" cy="4725387"/>
          </a:xfrm>
        </p:spPr>
        <p:txBody>
          <a:bodyPr>
            <a:normAutofit/>
          </a:bodyPr>
          <a:lstStyle/>
          <a:p>
            <a:pPr marL="922676" lvl="1" indent="-355748" defTabSz="1138108"/>
            <a:r>
              <a:rPr lang="fr-CA" sz="2400" dirty="0"/>
              <a:t>Généralités (suite) :  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400" dirty="0"/>
              <a:t>Valeurs de référence (</a:t>
            </a:r>
            <a:r>
              <a:rPr lang="fr-CA" sz="2400" dirty="0" err="1"/>
              <a:t>Westergren</a:t>
            </a:r>
            <a:r>
              <a:rPr lang="fr-CA" sz="2400" dirty="0"/>
              <a:t>)</a:t>
            </a:r>
          </a:p>
          <a:p>
            <a:pPr marL="1604452" lvl="3" indent="-283464" defTabSz="1138108"/>
            <a:r>
              <a:rPr lang="fr-CA" sz="2000" dirty="0"/>
              <a:t>Homme : 0 à 15 mm/</a:t>
            </a:r>
            <a:r>
              <a:rPr lang="fr-CA" sz="2000" dirty="0" err="1"/>
              <a:t>hr</a:t>
            </a:r>
            <a:endParaRPr lang="fr-CA" sz="2000" dirty="0"/>
          </a:p>
          <a:p>
            <a:pPr marL="1604452" lvl="3" indent="-283464" defTabSz="1138108"/>
            <a:r>
              <a:rPr lang="fr-CA" sz="2000" dirty="0"/>
              <a:t>Femme : 0 à 20 mm/</a:t>
            </a:r>
            <a:r>
              <a:rPr lang="fr-CA" sz="2000" dirty="0" err="1"/>
              <a:t>hr</a:t>
            </a:r>
            <a:endParaRPr lang="fr-CA" sz="2000" dirty="0"/>
          </a:p>
          <a:p>
            <a:pPr marL="1604452" lvl="3" indent="-283464" defTabSz="1138108"/>
            <a:r>
              <a:rPr lang="fr-CA" sz="2000" dirty="0"/>
              <a:t>Enfant : 0 à 10 mm/</a:t>
            </a:r>
            <a:r>
              <a:rPr lang="fr-CA" sz="2000" dirty="0" err="1"/>
              <a:t>hr</a:t>
            </a:r>
            <a:endParaRPr lang="fr-CA" sz="2000" dirty="0"/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400" dirty="0"/>
              <a:t>Valeurs pathologiques</a:t>
            </a:r>
          </a:p>
          <a:p>
            <a:pPr marL="1604452" lvl="3" indent="-283464" defTabSz="1138108"/>
            <a:r>
              <a:rPr lang="fr-CA" sz="2000" dirty="0"/>
              <a:t>&gt;100mm/</a:t>
            </a:r>
            <a:r>
              <a:rPr lang="fr-CA" sz="2000" dirty="0" err="1"/>
              <a:t>hr</a:t>
            </a:r>
            <a:r>
              <a:rPr lang="fr-CA" sz="2000" dirty="0"/>
              <a:t>: Myélome multiple, maladie de Hodgkin, certaine tumeur et la macroglobulinémie de Waldenström.</a:t>
            </a:r>
          </a:p>
          <a:p>
            <a:pPr marL="1604452" lvl="3" indent="-283464" defTabSz="1138108"/>
            <a:r>
              <a:rPr lang="fr-CA" sz="2000" dirty="0"/>
              <a:t>Augmentation modérée &lt;100mm/</a:t>
            </a:r>
            <a:r>
              <a:rPr lang="fr-CA" sz="2000" dirty="0" err="1"/>
              <a:t>hrs</a:t>
            </a:r>
            <a:r>
              <a:rPr lang="fr-CA" sz="2000" dirty="0"/>
              <a:t>: Maladie infectieuse et inflammatoire (très vaste), polyarthrite rhumatoïde, tuberculose, hépatite aiguë, infarctus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CCF888E-258B-4326-9E26-B74DFB2DDD1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15910" y="428507"/>
            <a:ext cx="9256600" cy="98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38108">
              <a:defRPr/>
            </a:pPr>
            <a:r>
              <a:rPr lang="fr-CA" sz="4400" dirty="0">
                <a:solidFill>
                  <a:schemeClr val="tx1"/>
                </a:solidFill>
              </a:rPr>
              <a:t>         </a:t>
            </a:r>
            <a:r>
              <a:rPr lang="fr-CA" dirty="0">
                <a:solidFill>
                  <a:schemeClr val="tx1"/>
                </a:solidFill>
              </a:rPr>
              <a:t>Vitesse de sédimentation</a:t>
            </a:r>
          </a:p>
          <a:p>
            <a:pPr algn="ctr" defTabSz="1138108">
              <a:defRPr/>
            </a:pPr>
            <a:r>
              <a:rPr lang="fr-CA" sz="1800" dirty="0"/>
              <a:t>(Lecture obligatoire: p.188 à 190 L’Italien )</a:t>
            </a:r>
          </a:p>
        </p:txBody>
      </p:sp>
    </p:spTree>
    <p:extLst>
      <p:ext uri="{BB962C8B-B14F-4D97-AF65-F5344CB8AC3E}">
        <p14:creationId xmlns:p14="http://schemas.microsoft.com/office/powerpoint/2010/main" val="1249580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5200" y="188640"/>
            <a:ext cx="9256600" cy="984268"/>
          </a:xfrm>
        </p:spPr>
        <p:txBody>
          <a:bodyPr>
            <a:noAutofit/>
          </a:bodyPr>
          <a:lstStyle/>
          <a:p>
            <a:pPr algn="ctr" defTabSz="955274">
              <a:defRPr/>
            </a:pPr>
            <a:r>
              <a:rPr lang="fr-CA" dirty="0"/>
              <a:t>Structure du globule rouge</a:t>
            </a:r>
            <a:endParaRPr lang="fr-FR" dirty="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1261" y="1412776"/>
            <a:ext cx="10085739" cy="489654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358582" indent="-358582" defTabSz="955274">
              <a:lnSpc>
                <a:spcPct val="80000"/>
              </a:lnSpc>
            </a:pPr>
            <a:r>
              <a:rPr lang="fr-CA" sz="2500" dirty="0"/>
              <a:t>Description du globule rouge normal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2143" dirty="0"/>
              <a:t>Membrane cytoplasmique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dirty="0"/>
              <a:t>Protéines intrinsèques et protéines extrinsèques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dirty="0"/>
              <a:t>Environ 52 % de protéine, 42 % de lipide et 6 % de glucide.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dirty="0"/>
              <a:t>Les lipides sont constitués </a:t>
            </a:r>
            <a:r>
              <a:rPr lang="fr-CA" sz="1786" u="sng" dirty="0"/>
              <a:t>de phospholipides, de cholestérols et de glycolipides</a:t>
            </a:r>
            <a:r>
              <a:rPr lang="fr-CA" sz="1786" dirty="0"/>
              <a:t>. </a:t>
            </a:r>
          </a:p>
          <a:p>
            <a:pPr marL="1671021" lvl="3" indent="-238110" defTabSz="955274">
              <a:lnSpc>
                <a:spcPct val="80000"/>
              </a:lnSpc>
            </a:pPr>
            <a:r>
              <a:rPr lang="fr-CA" sz="1518" dirty="0"/>
              <a:t>(69% / 29% / 2%)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dirty="0"/>
              <a:t>Exemple de protéine extrinsèque reliée au cytosquelette:</a:t>
            </a:r>
          </a:p>
          <a:p>
            <a:pPr marL="1671021" lvl="3" indent="-238110" defTabSz="955274">
              <a:lnSpc>
                <a:spcPct val="80000"/>
              </a:lnSpc>
            </a:pPr>
            <a:r>
              <a:rPr lang="fr-CA" sz="1518" u="sng" dirty="0" err="1"/>
              <a:t>Spectrine</a:t>
            </a:r>
            <a:r>
              <a:rPr lang="fr-CA" sz="1518" u="sng" dirty="0"/>
              <a:t>, actine, protéine 4.1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2143" dirty="0"/>
              <a:t>Durée de vie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dirty="0"/>
              <a:t>Le GR à une vie moyenne de </a:t>
            </a:r>
            <a:r>
              <a:rPr lang="fr-CA" sz="1786" u="sng" dirty="0"/>
              <a:t>120 jours</a:t>
            </a:r>
            <a:r>
              <a:rPr lang="fr-CA" sz="1786" dirty="0"/>
              <a:t> EN CIRCULATION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2143" dirty="0"/>
              <a:t>Fonctions métaboliques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u="sng" dirty="0"/>
              <a:t>Assurer le transport de l’oxygène.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u="sng" dirty="0"/>
              <a:t>Maintenir l’hémoglobine à son état fonctionnel</a:t>
            </a:r>
            <a:r>
              <a:rPr lang="fr-CA" sz="1786" dirty="0"/>
              <a:t> (réduit « ferreux, 2+ »)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u="sng" dirty="0"/>
              <a:t>Maintenir l’équilibre du Na et du K de la cellule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u="sng" dirty="0"/>
              <a:t>Maintenir sa forme biconcave flexible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u="sng" dirty="0"/>
              <a:t>Prévenir l’oxydation des composés</a:t>
            </a:r>
            <a:r>
              <a:rPr lang="fr-CA" sz="1786" dirty="0"/>
              <a:t> (ex: enzyme et hémoglobine)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dirty="0"/>
              <a:t>Maintient du pH sanguin (important tampon du corps appelé: « tampon </a:t>
            </a:r>
            <a:r>
              <a:rPr lang="fr-CA" sz="1786" dirty="0" err="1"/>
              <a:t>hémoglobinate</a:t>
            </a:r>
            <a:r>
              <a:rPr lang="fr-CA" sz="1786" dirty="0"/>
              <a:t> 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charRg st="367" end="4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3891">
                                            <p:txEl>
                                              <p:charRg st="367" end="4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charRg st="500" end="5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3891">
                                            <p:txEl>
                                              <p:charRg st="500" end="5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charRg st="622" end="6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3891">
                                            <p:txEl>
                                              <p:charRg st="622" end="6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01260" y="1791116"/>
            <a:ext cx="10085739" cy="5204445"/>
          </a:xfrm>
        </p:spPr>
        <p:txBody>
          <a:bodyPr/>
          <a:lstStyle/>
          <a:p>
            <a:pPr marL="358582" indent="-358582" defTabSz="955274">
              <a:lnSpc>
                <a:spcPct val="80000"/>
              </a:lnSpc>
            </a:pPr>
            <a:r>
              <a:rPr lang="fr-CA" sz="2500" dirty="0"/>
              <a:t>Description du globule rouge normal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2232" dirty="0"/>
              <a:t>Le glucose est fourni par le plasma (diffusion passive)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dirty="0"/>
              <a:t>L’énergie du GR provient de la glycolyse anaérobique dans une proportion de </a:t>
            </a:r>
            <a:r>
              <a:rPr lang="fr-CA" sz="1786" u="sng" dirty="0"/>
              <a:t>90 % à 95 %</a:t>
            </a:r>
            <a:r>
              <a:rPr lang="fr-CA" sz="1786" dirty="0"/>
              <a:t> (voie </a:t>
            </a:r>
            <a:r>
              <a:rPr lang="fr-CA" sz="1786" dirty="0" err="1"/>
              <a:t>Embden</a:t>
            </a:r>
            <a:r>
              <a:rPr lang="fr-CA" sz="1786" dirty="0"/>
              <a:t> </a:t>
            </a:r>
            <a:r>
              <a:rPr lang="fr-CA" sz="1786" dirty="0" err="1"/>
              <a:t>Mayerhof</a:t>
            </a:r>
            <a:r>
              <a:rPr lang="fr-CA" sz="1786" dirty="0"/>
              <a:t>)  « ATP et NADH »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dirty="0"/>
              <a:t>L’énergie du GR provient aussi </a:t>
            </a:r>
            <a:r>
              <a:rPr lang="fr-CA" sz="1786" u="sng" dirty="0"/>
              <a:t>de la voie des pentoses ou de la voie des hexoses phosphates</a:t>
            </a:r>
            <a:r>
              <a:rPr lang="fr-CA" sz="1786" dirty="0"/>
              <a:t> dans une proportion de </a:t>
            </a:r>
            <a:r>
              <a:rPr lang="fr-CA" sz="1786" u="sng" dirty="0"/>
              <a:t>5 % à 10 %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dirty="0"/>
              <a:t>ATP :</a:t>
            </a:r>
          </a:p>
          <a:p>
            <a:pPr marL="1671021" lvl="3" indent="-238110" defTabSz="955274">
              <a:lnSpc>
                <a:spcPct val="80000"/>
              </a:lnSpc>
            </a:pPr>
            <a:r>
              <a:rPr lang="fr-CA" sz="1518" dirty="0"/>
              <a:t>Pompe à Na / K</a:t>
            </a:r>
          </a:p>
          <a:p>
            <a:pPr marL="1671021" lvl="3" indent="-238110" defTabSz="955274">
              <a:lnSpc>
                <a:spcPct val="80000"/>
              </a:lnSpc>
            </a:pPr>
            <a:r>
              <a:rPr lang="fr-CA" sz="1518" dirty="0"/>
              <a:t>Incorporation des lipides </a:t>
            </a:r>
            <a:r>
              <a:rPr lang="fr-CA" sz="1518" u="sng" dirty="0"/>
              <a:t>du plasma </a:t>
            </a:r>
            <a:r>
              <a:rPr lang="fr-CA" sz="1518" dirty="0"/>
              <a:t>dans la membrane du GR</a:t>
            </a:r>
          </a:p>
          <a:p>
            <a:pPr marL="1671021" lvl="3" indent="-238110" defTabSz="955274">
              <a:lnSpc>
                <a:spcPct val="80000"/>
              </a:lnSpc>
            </a:pPr>
            <a:r>
              <a:rPr lang="fr-CA" sz="1518" dirty="0"/>
              <a:t>Maintien des lipides membranaires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dirty="0"/>
              <a:t>NADPH:</a:t>
            </a:r>
          </a:p>
          <a:p>
            <a:pPr marL="1671021" lvl="3" indent="-238110" defTabSz="955274">
              <a:lnSpc>
                <a:spcPct val="80000"/>
              </a:lnSpc>
            </a:pPr>
            <a:r>
              <a:rPr lang="fr-CA" sz="1607" dirty="0"/>
              <a:t>Élimination des peroxydases et protection contre les agents oxydants.</a:t>
            </a:r>
            <a:endParaRPr lang="fr-CA" sz="1518" dirty="0"/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dirty="0"/>
              <a:t>NADH</a:t>
            </a:r>
          </a:p>
          <a:p>
            <a:pPr marL="1671021" lvl="3" indent="-238110" defTabSz="955274">
              <a:lnSpc>
                <a:spcPct val="80000"/>
              </a:lnSpc>
            </a:pPr>
            <a:r>
              <a:rPr lang="fr-CA" sz="1518" dirty="0"/>
              <a:t>Réduction de la méthémoglobine en hémoglobine fonctionnelle par le système NADH/méthémoglobine réductase (aussi appelé cytochrome B5 réductase).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786" dirty="0">
                <a:solidFill>
                  <a:srgbClr val="FF3300"/>
                </a:solidFill>
              </a:rPr>
              <a:t>VOIR FIGURE 4.2  et 4.3 AUX  PAGES 60 et 61.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1" y="4136183"/>
            <a:ext cx="10287000" cy="25715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505" tIns="47752" rIns="95505" bIns="47752" numCol="1" anchor="t" anchorCtr="0" compatLnSpc="1">
            <a:prstTxWarp prst="textNoShape">
              <a:avLst/>
            </a:prstTxWarp>
          </a:bodyPr>
          <a:lstStyle/>
          <a:p>
            <a:pPr marL="1671021" lvl="3" indent="-238110" defTabSz="955274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fr-CA" sz="1607" kern="0" dirty="0"/>
              <a:t>    -   Élimination indirecte du peroxyde et protection contre les agents oxydants.</a:t>
            </a:r>
            <a:endParaRPr lang="fr-CA" sz="1518" kern="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C4976DC-F0BA-4FB1-AADA-A85A8A8E0A2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15910" y="428508"/>
            <a:ext cx="9256600" cy="9842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55274">
              <a:defRPr/>
            </a:pPr>
            <a:r>
              <a:rPr lang="fr-CA"/>
              <a:t>Structure du globule rouge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charRg st="649" end="7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94915">
                                            <p:txEl>
                                              <p:charRg st="649" end="7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charRg st="711" end="7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4915">
                                            <p:txEl>
                                              <p:charRg st="711" end="7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52672" y="198944"/>
            <a:ext cx="9199339" cy="15583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sz="5300" dirty="0">
                <a:solidFill>
                  <a:schemeClr val="tx1"/>
                </a:solidFill>
              </a:rPr>
              <a:t>Métabolisme du glucose</a:t>
            </a:r>
            <a:br>
              <a:rPr lang="fr-CA" sz="3571" dirty="0">
                <a:solidFill>
                  <a:schemeClr val="tx1"/>
                </a:solidFill>
              </a:rPr>
            </a:br>
            <a:r>
              <a:rPr lang="fr-CA" sz="2700" dirty="0"/>
              <a:t>Glycolyse anaérobie : Cycle d’</a:t>
            </a:r>
            <a:r>
              <a:rPr lang="fr-CA" sz="2700" dirty="0" err="1"/>
              <a:t>Embden</a:t>
            </a:r>
            <a:r>
              <a:rPr lang="fr-CA" sz="2700" dirty="0"/>
              <a:t> Meyerhof = ATP (90 à 95% du glucose)</a:t>
            </a:r>
            <a:br>
              <a:rPr lang="fr-CA" sz="2700" dirty="0"/>
            </a:br>
            <a:r>
              <a:rPr lang="fr-CA" sz="2700" dirty="0"/>
              <a:t>Voie des pentoses phosphate: Fournir NADH au GR (5 à 10% du glucose)</a:t>
            </a:r>
            <a:br>
              <a:rPr lang="fr-CA" sz="2700" dirty="0"/>
            </a:br>
            <a:r>
              <a:rPr lang="fr-CA" sz="2700" dirty="0"/>
              <a:t>Voie du Glutathion: Prévient l’oxydation </a:t>
            </a:r>
            <a:endParaRPr lang="fr-CA" sz="3571" dirty="0">
              <a:solidFill>
                <a:schemeClr val="tx1"/>
              </a:solidFill>
            </a:endParaRPr>
          </a:p>
        </p:txBody>
      </p:sp>
      <p:sp>
        <p:nvSpPr>
          <p:cNvPr id="316423" name="Oval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51836" y="4221088"/>
            <a:ext cx="1496703" cy="816384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7065" tIns="48532" rIns="97065" bIns="48532" anchor="ctr"/>
          <a:lstStyle/>
          <a:p>
            <a:pPr>
              <a:defRPr/>
            </a:pPr>
            <a:endParaRPr lang="fr-CA" sz="1607"/>
          </a:p>
        </p:txBody>
      </p:sp>
      <p:sp>
        <p:nvSpPr>
          <p:cNvPr id="31642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79604" y="3363478"/>
            <a:ext cx="544256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1607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</a:p>
        </p:txBody>
      </p:sp>
      <p:sp>
        <p:nvSpPr>
          <p:cNvPr id="316428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75348" y="2492896"/>
            <a:ext cx="544256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1607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</a:p>
        </p:txBody>
      </p:sp>
      <p:sp>
        <p:nvSpPr>
          <p:cNvPr id="316429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15508" y="5138304"/>
            <a:ext cx="2925374" cy="31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1428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Cycle de </a:t>
            </a:r>
            <a:r>
              <a:rPr lang="fr-CA" sz="1428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Rapoport-Luebering</a:t>
            </a:r>
            <a:endParaRPr lang="fr-CA" sz="1428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" name="Picture 9" descr="embden-meyerhof">
            <a:extLst>
              <a:ext uri="{FF2B5EF4-FFF2-40B4-BE49-F238E27FC236}">
                <a16:creationId xmlns:a16="http://schemas.microsoft.com/office/drawing/2014/main" id="{F74BB921-E966-4241-8B80-2166633C5ED4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8669" y="1772816"/>
            <a:ext cx="7959740" cy="459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085BFDEB-A98E-423A-B87E-708FCCA42641}"/>
              </a:ext>
            </a:extLst>
          </p:cNvPr>
          <p:cNvCxnSpPr/>
          <p:nvPr/>
        </p:nvCxnSpPr>
        <p:spPr>
          <a:xfrm flipH="1" flipV="1">
            <a:off x="4207396" y="4797152"/>
            <a:ext cx="1008112" cy="487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00035" y="2060848"/>
            <a:ext cx="9864635" cy="4215147"/>
          </a:xfrm>
        </p:spPr>
        <p:txBody>
          <a:bodyPr>
            <a:normAutofit fontScale="92500" lnSpcReduction="20000"/>
          </a:bodyPr>
          <a:lstStyle/>
          <a:p>
            <a:pPr marL="306141" indent="-306141" defTabSz="816376"/>
            <a:r>
              <a:rPr lang="fr-CA" sz="2946" dirty="0"/>
              <a:t>Membrane cytoplasmique</a:t>
            </a:r>
          </a:p>
          <a:p>
            <a:pPr marL="663306" lvl="1" indent="-255118" defTabSz="816376"/>
            <a:r>
              <a:rPr lang="fr-CA" sz="2589" dirty="0"/>
              <a:t>Double couche phospholipide, où s’intercalent des protéines qui sont des transporteurs d’ions ou des récepteurs membranaires.  Une partie des protéines est porteuse des </a:t>
            </a:r>
            <a:r>
              <a:rPr lang="fr-CA" sz="2589" u="sng" dirty="0"/>
              <a:t>antigènes des groupes sanguins</a:t>
            </a:r>
            <a:r>
              <a:rPr lang="fr-CA" sz="2589" dirty="0"/>
              <a:t>. </a:t>
            </a:r>
            <a:r>
              <a:rPr lang="fr-CA" sz="2589" u="sng" dirty="0"/>
              <a:t>L’acide sialique est responsable de la charge négative </a:t>
            </a:r>
            <a:r>
              <a:rPr lang="fr-CA" sz="2589" dirty="0"/>
              <a:t>de la membrane</a:t>
            </a:r>
          </a:p>
          <a:p>
            <a:pPr marL="306141" indent="-306141" defTabSz="816376"/>
            <a:r>
              <a:rPr lang="fr-CA" sz="2946" dirty="0"/>
              <a:t>Squelette membranaire (cytosquelette érythrocytaire)</a:t>
            </a:r>
          </a:p>
          <a:p>
            <a:pPr marL="663306" lvl="1" indent="-255118" defTabSz="816376"/>
            <a:r>
              <a:rPr lang="fr-CA" sz="2589" dirty="0"/>
              <a:t>Responsable des propriétés mécaniques du globule rouge. Réseau de protéines qui tapissent la face interne de la membrane cytoplasmique.  </a:t>
            </a:r>
          </a:p>
          <a:p>
            <a:pPr marL="663306" lvl="1" indent="-255118" defTabSz="816376">
              <a:buNone/>
            </a:pPr>
            <a:r>
              <a:rPr lang="fr-CA" sz="2589" dirty="0"/>
              <a:t>	La protéine principale : </a:t>
            </a:r>
            <a:r>
              <a:rPr lang="fr-CA" sz="2589" dirty="0">
                <a:solidFill>
                  <a:srgbClr val="FFFF00"/>
                </a:solidFill>
                <a:highlight>
                  <a:srgbClr val="FF3300"/>
                </a:highlight>
              </a:rPr>
              <a:t>La </a:t>
            </a:r>
            <a:r>
              <a:rPr lang="fr-CA" sz="2589" dirty="0" err="1">
                <a:solidFill>
                  <a:srgbClr val="FFFF00"/>
                </a:solidFill>
                <a:highlight>
                  <a:srgbClr val="FF3300"/>
                </a:highlight>
              </a:rPr>
              <a:t>spectrine</a:t>
            </a:r>
            <a:endParaRPr lang="fr-CA" sz="2589" dirty="0">
              <a:solidFill>
                <a:srgbClr val="FFFF00"/>
              </a:solidFill>
              <a:highlight>
                <a:srgbClr val="FF3300"/>
              </a:highlight>
            </a:endParaRPr>
          </a:p>
          <a:p>
            <a:pPr marL="306141" indent="-306141" defTabSz="816376"/>
            <a:endParaRPr lang="fr-CA" sz="2946" dirty="0"/>
          </a:p>
          <a:p>
            <a:pPr marL="306141" indent="-306141" defTabSz="816376">
              <a:buNone/>
            </a:pPr>
            <a:r>
              <a:rPr lang="fr-CA" sz="2946" dirty="0"/>
              <a:t>	</a:t>
            </a:r>
          </a:p>
        </p:txBody>
      </p:sp>
      <p:sp>
        <p:nvSpPr>
          <p:cNvPr id="314371" name="Rectangle 1027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44256" y="214490"/>
            <a:ext cx="9256600" cy="1071503"/>
          </a:xfrm>
        </p:spPr>
        <p:txBody>
          <a:bodyPr vert="horz" lIns="95517" tIns="47758" rIns="95517" bIns="47758" rtlCol="0" anchor="b">
            <a:normAutofit/>
          </a:bodyPr>
          <a:lstStyle/>
          <a:p>
            <a:pPr eaLnBrk="1" hangingPunct="1">
              <a:defRPr/>
            </a:pPr>
            <a:r>
              <a:rPr lang="fr-CA" sz="3928">
                <a:solidFill>
                  <a:schemeClr val="tx1"/>
                </a:solidFill>
              </a:rPr>
              <a:t>Membrane du globule rouge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44256" y="214490"/>
            <a:ext cx="9256600" cy="1071503"/>
          </a:xfrm>
        </p:spPr>
        <p:txBody>
          <a:bodyPr/>
          <a:lstStyle/>
          <a:p>
            <a:pPr eaLnBrk="1" hangingPunct="1">
              <a:defRPr/>
            </a:pPr>
            <a:r>
              <a:rPr lang="fr-CA" sz="3928">
                <a:solidFill>
                  <a:schemeClr val="tx1"/>
                </a:solidFill>
              </a:rPr>
              <a:t>Membrane du globule rouge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6381" y="1844824"/>
            <a:ext cx="9432349" cy="4694206"/>
          </a:xfrm>
        </p:spPr>
        <p:txBody>
          <a:bodyPr/>
          <a:lstStyle/>
          <a:p>
            <a:pPr eaLnBrk="1" hangingPunct="1"/>
            <a:r>
              <a:rPr lang="fr-CA" sz="2500" dirty="0"/>
              <a:t>Certaines protéines ont un rôle important dans la consolidation du cytosquelette du globule rouge.</a:t>
            </a:r>
          </a:p>
          <a:p>
            <a:pPr eaLnBrk="1" hangingPunct="1"/>
            <a:r>
              <a:rPr lang="fr-CA" sz="2500" dirty="0"/>
              <a:t>Les interactions les plus importantes entre le cytosquelette et la membrane sont:</a:t>
            </a:r>
          </a:p>
          <a:p>
            <a:pPr lvl="1"/>
            <a:r>
              <a:rPr lang="fr-CA" sz="2143" dirty="0"/>
              <a:t>Interaction </a:t>
            </a:r>
            <a:r>
              <a:rPr lang="fr-CA" sz="2143" dirty="0" err="1"/>
              <a:t>Spectrine</a:t>
            </a:r>
            <a:r>
              <a:rPr lang="fr-CA" sz="2143" dirty="0"/>
              <a:t>-Actine-4.1</a:t>
            </a:r>
          </a:p>
          <a:p>
            <a:pPr lvl="2"/>
            <a:r>
              <a:rPr lang="fr-CA" sz="1696" dirty="0"/>
              <a:t>Libre</a:t>
            </a:r>
          </a:p>
          <a:p>
            <a:pPr lvl="2"/>
            <a:r>
              <a:rPr lang="fr-CA" sz="1696" dirty="0"/>
              <a:t>Lié à la GP-C (</a:t>
            </a:r>
            <a:r>
              <a:rPr lang="fr-CA" sz="1696" dirty="0" err="1"/>
              <a:t>glyconectine</a:t>
            </a:r>
            <a:r>
              <a:rPr lang="fr-CA" sz="1696" dirty="0"/>
              <a:t>)</a:t>
            </a:r>
          </a:p>
          <a:p>
            <a:pPr lvl="1"/>
            <a:r>
              <a:rPr lang="fr-CA" sz="2143" dirty="0"/>
              <a:t>Interaction </a:t>
            </a:r>
            <a:r>
              <a:rPr lang="fr-CA" sz="2143" dirty="0" err="1"/>
              <a:t>Spectrine</a:t>
            </a:r>
            <a:r>
              <a:rPr lang="fr-CA" sz="2143" dirty="0"/>
              <a:t>-</a:t>
            </a:r>
            <a:r>
              <a:rPr lang="fr-CA" sz="2143" dirty="0" err="1"/>
              <a:t>Ankyrine</a:t>
            </a:r>
            <a:r>
              <a:rPr lang="fr-CA" sz="2143" dirty="0"/>
              <a:t>-</a:t>
            </a:r>
            <a:r>
              <a:rPr lang="fr-CA" sz="2143" dirty="0" err="1"/>
              <a:t>Prot</a:t>
            </a:r>
            <a:r>
              <a:rPr lang="fr-CA" sz="2143" dirty="0"/>
              <a:t> 3</a:t>
            </a:r>
          </a:p>
          <a:p>
            <a:pPr eaLnBrk="1" hangingPunct="1">
              <a:buNone/>
            </a:pPr>
            <a:endParaRPr lang="fr-CA" sz="2857" dirty="0"/>
          </a:p>
          <a:p>
            <a:pPr eaLnBrk="1" hangingPunct="1"/>
            <a:endParaRPr lang="fr-CA" sz="2857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44256" y="214490"/>
            <a:ext cx="9256600" cy="1071503"/>
          </a:xfrm>
        </p:spPr>
        <p:txBody>
          <a:bodyPr/>
          <a:lstStyle/>
          <a:p>
            <a:pPr eaLnBrk="1" hangingPunct="1">
              <a:defRPr/>
            </a:pPr>
            <a:r>
              <a:rPr lang="fr-CA" sz="3928">
                <a:solidFill>
                  <a:schemeClr val="tx1"/>
                </a:solidFill>
              </a:rPr>
              <a:t>Membrane du globule rouge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40161" y="1234969"/>
            <a:ext cx="9432349" cy="4694206"/>
          </a:xfrm>
        </p:spPr>
        <p:txBody>
          <a:bodyPr/>
          <a:lstStyle/>
          <a:p>
            <a:pPr eaLnBrk="1" hangingPunct="1"/>
            <a:r>
              <a:rPr lang="fr-CA" sz="2857"/>
              <a:t>Double couche de phospholipides</a:t>
            </a:r>
          </a:p>
          <a:p>
            <a:pPr eaLnBrk="1" hangingPunct="1"/>
            <a:endParaRPr lang="fr-CA" sz="2857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" y="1855761"/>
          <a:ext cx="10287000" cy="47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267880" imgH="2523600" progId="Word.Document.8">
                  <p:embed/>
                </p:oleObj>
              </mc:Choice>
              <mc:Fallback>
                <p:oleObj name="Document" r:id="rId5" imgW="5267880" imgH="2523600" progId="Word.Document.8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855761"/>
                        <a:ext cx="10287000" cy="478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82960" y="404664"/>
            <a:ext cx="9721080" cy="107150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CA" sz="3600" dirty="0">
                <a:solidFill>
                  <a:schemeClr val="tx1"/>
                </a:solidFill>
              </a:rPr>
              <a:t>Le cytosquelette du GR permet le passage de celui-ci dans la </a:t>
            </a:r>
            <a:r>
              <a:rPr lang="fr-CA" sz="3600" dirty="0" err="1">
                <a:solidFill>
                  <a:schemeClr val="tx1"/>
                </a:solidFill>
              </a:rPr>
              <a:t>MICRO-circulation</a:t>
            </a:r>
            <a:r>
              <a:rPr lang="fr-CA" sz="3600" dirty="0">
                <a:solidFill>
                  <a:schemeClr val="tx1"/>
                </a:solidFill>
              </a:rPr>
              <a:t> en conservant sa forme.</a:t>
            </a:r>
          </a:p>
        </p:txBody>
      </p:sp>
      <p:graphicFrame>
        <p:nvGraphicFramePr>
          <p:cNvPr id="7170" name="Object 1024"/>
          <p:cNvGraphicFramePr>
            <a:graphicFrameLocks noGrp="1" noChangeAspect="1"/>
          </p:cNvGraphicFramePr>
          <p:nvPr>
            <p:ph type="body"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6496077"/>
              </p:ext>
            </p:extLst>
          </p:nvPr>
        </p:nvGraphicFramePr>
        <p:xfrm>
          <a:off x="1543100" y="1844824"/>
          <a:ext cx="6853319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77400" imgH="3569400" progId="Word.Document.8">
                  <p:embed/>
                </p:oleObj>
              </mc:Choice>
              <mc:Fallback>
                <p:oleObj name="Document" r:id="rId4" imgW="5477400" imgH="3569400" progId="Word.Document.8">
                  <p:embed/>
                  <p:pic>
                    <p:nvPicPr>
                      <p:cNvPr id="717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100" y="1844824"/>
                        <a:ext cx="6853319" cy="4464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r-CA">
                <a:solidFill>
                  <a:schemeClr val="tx1"/>
                </a:solidFill>
              </a:rPr>
              <a:t>Diapédèse</a:t>
            </a:r>
          </a:p>
        </p:txBody>
      </p:sp>
      <p:graphicFrame>
        <p:nvGraphicFramePr>
          <p:cNvPr id="8194" name="Object 1024"/>
          <p:cNvGraphicFramePr>
            <a:graphicFrameLocks noGrp="1" noChangeAspect="1"/>
          </p:cNvGraphicFramePr>
          <p:nvPr>
            <p:ph type="body" idx="1"/>
            <p:custDataLst>
              <p:tags r:id="rId2"/>
            </p:custDataLst>
          </p:nvPr>
        </p:nvGraphicFramePr>
        <p:xfrm>
          <a:off x="6176736" y="3715301"/>
          <a:ext cx="4110265" cy="2800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2591280" imgH="1765800" progId="Word.Document.8">
                  <p:embed/>
                </p:oleObj>
              </mc:Choice>
              <mc:Fallback>
                <p:oleObj name="Document" r:id="rId6" imgW="2591280" imgH="1765800" progId="Word.Document.8">
                  <p:embed/>
                  <p:pic>
                    <p:nvPicPr>
                      <p:cNvPr id="8194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736" y="3715301"/>
                        <a:ext cx="4110265" cy="2800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02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5237045" y="428507"/>
          <a:ext cx="5049956" cy="269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398400" imgH="1811160" progId="Word.Document.8">
                  <p:embed/>
                </p:oleObj>
              </mc:Choice>
              <mc:Fallback>
                <p:oleObj name="Document" r:id="rId8" imgW="3398400" imgH="1811160" progId="Word.Document.8">
                  <p:embed/>
                  <p:pic>
                    <p:nvPicPr>
                      <p:cNvPr id="8195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045" y="428507"/>
                        <a:ext cx="5049956" cy="2691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02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40160" y="2574349"/>
          <a:ext cx="4972003" cy="387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3220200" imgH="2508840" progId="Word.Document.8">
                  <p:embed/>
                </p:oleObj>
              </mc:Choice>
              <mc:Fallback>
                <p:oleObj name="Document" r:id="rId10" imgW="3220200" imgH="2508840" progId="Word.Document.8">
                  <p:embed/>
                  <p:pic>
                    <p:nvPicPr>
                      <p:cNvPr id="8196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60" y="2574349"/>
                        <a:ext cx="4972003" cy="3873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5910" y="428508"/>
            <a:ext cx="9256600" cy="738430"/>
          </a:xfrm>
        </p:spPr>
        <p:txBody>
          <a:bodyPr/>
          <a:lstStyle/>
          <a:p>
            <a:pPr eaLnBrk="1" hangingPunct="1">
              <a:defRPr/>
            </a:pPr>
            <a:r>
              <a:rPr lang="fr-CA" sz="3571">
                <a:solidFill>
                  <a:schemeClr val="tx1"/>
                </a:solidFill>
              </a:rPr>
              <a:t>Métabolisme du glucose</a:t>
            </a:r>
            <a:endParaRPr lang="fr-FR" sz="3571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3222" y="1898753"/>
            <a:ext cx="9990837" cy="495924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CA" sz="2589" dirty="0"/>
              <a:t>Voie d’</a:t>
            </a:r>
            <a:r>
              <a:rPr lang="fr-CA" sz="2589" dirty="0" err="1"/>
              <a:t>Embden</a:t>
            </a:r>
            <a:r>
              <a:rPr lang="fr-CA" sz="2589" dirty="0"/>
              <a:t>-Meyerhof:  </a:t>
            </a:r>
            <a:r>
              <a:rPr lang="fr-CA" sz="1786" dirty="0"/>
              <a:t>(produit de l’ATP et du 2,3 DPG) </a:t>
            </a:r>
          </a:p>
          <a:p>
            <a:pPr lvl="2" eaLnBrk="1" hangingPunct="1">
              <a:lnSpc>
                <a:spcPct val="80000"/>
              </a:lnSpc>
            </a:pPr>
            <a:r>
              <a:rPr lang="fr-CA" sz="2000" dirty="0"/>
              <a:t>2 ATP : Fonctionnement des pompes à Na+</a:t>
            </a:r>
          </a:p>
          <a:p>
            <a:pPr lvl="3">
              <a:lnSpc>
                <a:spcPct val="80000"/>
              </a:lnSpc>
            </a:pPr>
            <a:r>
              <a:rPr lang="fr-CA" sz="2000" dirty="0"/>
              <a:t>Maintiens de l’intégrité des lipides et protéines de la membrane</a:t>
            </a:r>
          </a:p>
          <a:p>
            <a:pPr lvl="3">
              <a:lnSpc>
                <a:spcPct val="80000"/>
              </a:lnSpc>
            </a:pPr>
            <a:r>
              <a:rPr lang="fr-CA" sz="2000" dirty="0"/>
              <a:t>Nécessaire à l’entrée du cholestérol, des phospholipides et des acides gras.</a:t>
            </a:r>
          </a:p>
          <a:p>
            <a:pPr lvl="3" eaLnBrk="1" hangingPunct="1">
              <a:lnSpc>
                <a:spcPct val="80000"/>
              </a:lnSpc>
              <a:buFontTx/>
              <a:buNone/>
            </a:pPr>
            <a:endParaRPr lang="fr-CA" sz="2000" dirty="0"/>
          </a:p>
          <a:p>
            <a:pPr lvl="2" eaLnBrk="1" hangingPunct="1">
              <a:lnSpc>
                <a:spcPct val="80000"/>
              </a:lnSpc>
            </a:pPr>
            <a:r>
              <a:rPr lang="fr-CA" sz="2000" dirty="0"/>
              <a:t>2 NADH </a:t>
            </a:r>
            <a:r>
              <a:rPr lang="fr-CA" sz="1800" dirty="0"/>
              <a:t>(Provient de la voie des pentoses): </a:t>
            </a:r>
            <a:r>
              <a:rPr lang="fr-CA" sz="2000" dirty="0"/>
              <a:t>Réduction de la méthémoglobine </a:t>
            </a:r>
            <a:r>
              <a:rPr lang="fr-CA" sz="1800" dirty="0"/>
              <a:t>(fer ferrique, 3+) </a:t>
            </a:r>
            <a:r>
              <a:rPr lang="fr-CA" sz="2000" dirty="0"/>
              <a:t>inactive en hémoglobine </a:t>
            </a:r>
            <a:r>
              <a:rPr lang="fr-CA" sz="1800" dirty="0"/>
              <a:t>(fer ferreux, 2+), </a:t>
            </a:r>
            <a:r>
              <a:rPr lang="fr-CA" sz="2000" dirty="0"/>
              <a:t>donc le NADH est efficace pour la prévention de l’oxydation de l’hémoglobine.</a:t>
            </a:r>
          </a:p>
          <a:p>
            <a:pPr lvl="2" eaLnBrk="1" hangingPunct="1">
              <a:lnSpc>
                <a:spcPct val="80000"/>
              </a:lnSpc>
              <a:buNone/>
            </a:pPr>
            <a:endParaRPr lang="fr-CA" sz="2000" dirty="0"/>
          </a:p>
          <a:p>
            <a:pPr lvl="2" eaLnBrk="1" hangingPunct="1">
              <a:lnSpc>
                <a:spcPct val="80000"/>
              </a:lnSpc>
            </a:pPr>
            <a:r>
              <a:rPr lang="fr-CA" sz="2000" dirty="0"/>
              <a:t>2,3-DPG (</a:t>
            </a:r>
            <a:r>
              <a:rPr lang="fr-CA" sz="2000" dirty="0" err="1"/>
              <a:t>diphosphoglycérate</a:t>
            </a:r>
            <a:r>
              <a:rPr lang="fr-CA" sz="2000" dirty="0"/>
              <a:t>) : contrôle la distribution de l’oxygène aux tissus 		(avec la PO</a:t>
            </a:r>
            <a:r>
              <a:rPr lang="fr-CA" sz="2000" baseline="-25000" dirty="0"/>
              <a:t>2</a:t>
            </a:r>
            <a:r>
              <a:rPr lang="fr-CA" sz="2000" dirty="0"/>
              <a:t> , la PCO</a:t>
            </a:r>
            <a:r>
              <a:rPr lang="fr-CA" sz="2000" baseline="-25000" dirty="0"/>
              <a:t>2 </a:t>
            </a:r>
            <a:r>
              <a:rPr lang="fr-CA" sz="2000" dirty="0"/>
              <a:t>et le pH sanguin)</a:t>
            </a:r>
            <a:r>
              <a:rPr lang="fr-CA" sz="1786" dirty="0"/>
              <a:t>	       </a:t>
            </a:r>
          </a:p>
          <a:p>
            <a:pPr lvl="3" eaLnBrk="1" hangingPunct="1">
              <a:lnSpc>
                <a:spcPct val="80000"/>
              </a:lnSpc>
              <a:buFontTx/>
              <a:buNone/>
            </a:pPr>
            <a:r>
              <a:rPr lang="fr-CA" sz="1428" dirty="0"/>
              <a:t>          </a:t>
            </a:r>
            <a:endParaRPr lang="fr-FR" sz="1428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5200" y="626995"/>
            <a:ext cx="9256600" cy="6023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sz="3928" dirty="0">
                <a:solidFill>
                  <a:schemeClr val="tx1"/>
                </a:solidFill>
              </a:rPr>
              <a:t>Pathologie: </a:t>
            </a:r>
            <a:r>
              <a:rPr lang="fr-CA" sz="4000" dirty="0"/>
              <a:t>Déficience en G-6-PD</a:t>
            </a:r>
            <a:endParaRPr lang="fr-FR" sz="3928" dirty="0">
              <a:solidFill>
                <a:schemeClr val="tx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0972" y="1521468"/>
            <a:ext cx="9258017" cy="3429506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fr-CA" sz="2500" dirty="0"/>
              <a:t>- Avec une </a:t>
            </a:r>
            <a:r>
              <a:rPr lang="fr-CA" sz="2500" dirty="0">
                <a:cs typeface="Arial" charset="0"/>
              </a:rPr>
              <a:t>↓ [</a:t>
            </a:r>
            <a:r>
              <a:rPr lang="fr-CA" sz="2500" dirty="0"/>
              <a:t>G-6-PD], il va y avoir une carence en NADH</a:t>
            </a:r>
          </a:p>
          <a:p>
            <a:r>
              <a:rPr lang="fr-CA" sz="2500" dirty="0"/>
              <a:t>- Sans renouvèlement du NADH, le maintient de la fonction protectrice par le « Glutathion » ne sera pas possible.</a:t>
            </a:r>
          </a:p>
          <a:p>
            <a:r>
              <a:rPr lang="fr-CA" sz="2500" dirty="0"/>
              <a:t>- Les agents oxydant et le </a:t>
            </a:r>
            <a:r>
              <a:rPr lang="fr-CA" sz="2500" dirty="0">
                <a:solidFill>
                  <a:schemeClr val="accent1"/>
                </a:solidFill>
              </a:rPr>
              <a:t>H</a:t>
            </a:r>
            <a:r>
              <a:rPr lang="fr-CA" sz="2500" baseline="-25000" dirty="0">
                <a:solidFill>
                  <a:schemeClr val="accent1"/>
                </a:solidFill>
              </a:rPr>
              <a:t>2</a:t>
            </a:r>
            <a:r>
              <a:rPr lang="fr-CA" sz="2500" dirty="0">
                <a:solidFill>
                  <a:schemeClr val="accent1"/>
                </a:solidFill>
              </a:rPr>
              <a:t>O</a:t>
            </a:r>
            <a:r>
              <a:rPr lang="fr-CA" sz="2500" baseline="-25000" dirty="0">
                <a:solidFill>
                  <a:schemeClr val="accent1"/>
                </a:solidFill>
              </a:rPr>
              <a:t>2</a:t>
            </a:r>
            <a:r>
              <a:rPr lang="fr-CA" sz="2500" dirty="0"/>
              <a:t> seront plus concentrés dans le GR et les enzymes et surtout l’</a:t>
            </a:r>
            <a:r>
              <a:rPr lang="fr-CA" sz="2500" dirty="0" err="1"/>
              <a:t>Hb</a:t>
            </a:r>
            <a:r>
              <a:rPr lang="fr-CA" sz="2500" dirty="0"/>
              <a:t> seront alors OXYDÉS.</a:t>
            </a:r>
          </a:p>
          <a:p>
            <a:pPr eaLnBrk="1" hangingPunct="1">
              <a:buFontTx/>
              <a:buNone/>
            </a:pPr>
            <a:r>
              <a:rPr lang="fr-CA" dirty="0"/>
              <a:t>- </a:t>
            </a:r>
            <a:r>
              <a:rPr lang="fr-CA" sz="2500" dirty="0"/>
              <a:t>Les enzyme seront moins active et il va y avoir </a:t>
            </a:r>
            <a:r>
              <a:rPr lang="fr-CA" sz="2500" dirty="0">
                <a:sym typeface="Symbol" pitchFamily="18" charset="2"/>
              </a:rPr>
              <a:t>  de la </a:t>
            </a:r>
            <a:r>
              <a:rPr lang="fr-CA" sz="2500" dirty="0" err="1">
                <a:sym typeface="Symbol" pitchFamily="18" charset="2"/>
              </a:rPr>
              <a:t>methémoglobine</a:t>
            </a:r>
            <a:r>
              <a:rPr lang="fr-CA" sz="2500" dirty="0">
                <a:sym typeface="Symbol" pitchFamily="18" charset="2"/>
              </a:rPr>
              <a:t> qui va précipité et créer des corps de HEINZ.</a:t>
            </a:r>
            <a:endParaRPr lang="fr-FR" sz="2500" dirty="0"/>
          </a:p>
        </p:txBody>
      </p:sp>
      <p:sp>
        <p:nvSpPr>
          <p:cNvPr id="73738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7538" y="4808078"/>
            <a:ext cx="9486982" cy="77355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517" tIns="47758" rIns="95517" bIns="47758">
            <a:spAutoFit/>
          </a:bodyPr>
          <a:lstStyle/>
          <a:p>
            <a:pPr defTabSz="955274"/>
            <a:r>
              <a:rPr lang="fr-CA" sz="2200" dirty="0">
                <a:solidFill>
                  <a:srgbClr val="FF5050"/>
                </a:solidFill>
              </a:rPr>
              <a:t>Conséquence : GR plus vulnérable à la dénaturation de l’hémoglobine et à la lyse.</a:t>
            </a:r>
          </a:p>
          <a:p>
            <a:pPr defTabSz="955274"/>
            <a:r>
              <a:rPr lang="fr-CA" sz="2200" dirty="0">
                <a:solidFill>
                  <a:srgbClr val="FF5050"/>
                </a:solidFill>
              </a:rPr>
              <a:t>N.B. : Les corps de Heinz ne sont pas visible au Wright (coloration de routine)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00630" y="1841786"/>
            <a:ext cx="10085739" cy="4725387"/>
          </a:xfrm>
        </p:spPr>
        <p:txBody>
          <a:bodyPr>
            <a:normAutofit/>
          </a:bodyPr>
          <a:lstStyle/>
          <a:p>
            <a:pPr marL="922676" lvl="1" indent="-355748" defTabSz="1138108"/>
            <a:r>
              <a:rPr lang="fr-CA" sz="2400" dirty="0"/>
              <a:t>Méthode </a:t>
            </a:r>
            <a:r>
              <a:rPr lang="fr-CA" sz="2400" dirty="0" err="1"/>
              <a:t>Wintrobe</a:t>
            </a:r>
            <a:r>
              <a:rPr lang="fr-CA" sz="2400" dirty="0"/>
              <a:t> modifiée pour bien corréler avec </a:t>
            </a:r>
            <a:r>
              <a:rPr lang="fr-CA" sz="2400" dirty="0" err="1"/>
              <a:t>Westergreen</a:t>
            </a:r>
            <a:r>
              <a:rPr lang="fr-CA" sz="2400" dirty="0"/>
              <a:t>:  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400" dirty="0"/>
              <a:t>Valeurs de référence (</a:t>
            </a:r>
            <a:r>
              <a:rPr lang="fr-CA" sz="2400" dirty="0" err="1"/>
              <a:t>Wintrobe</a:t>
            </a:r>
            <a:r>
              <a:rPr lang="fr-CA" sz="2400" dirty="0"/>
              <a:t> modifiée )</a:t>
            </a:r>
          </a:p>
          <a:p>
            <a:pPr marL="1604452" lvl="3" indent="-283464" defTabSz="1138108"/>
            <a:r>
              <a:rPr lang="fr-CA" sz="2000" dirty="0"/>
              <a:t>Homme : 0 à 15 mm/</a:t>
            </a:r>
            <a:r>
              <a:rPr lang="fr-CA" sz="2000" dirty="0" err="1"/>
              <a:t>hr</a:t>
            </a:r>
            <a:endParaRPr lang="fr-CA" sz="2000" dirty="0"/>
          </a:p>
          <a:p>
            <a:pPr marL="1604452" lvl="3" indent="-283464" defTabSz="1138108"/>
            <a:r>
              <a:rPr lang="fr-CA" sz="2000" dirty="0"/>
              <a:t>Femme : 0 à 20 mm/</a:t>
            </a:r>
            <a:r>
              <a:rPr lang="fr-CA" sz="2000" dirty="0" err="1"/>
              <a:t>hr</a:t>
            </a:r>
            <a:endParaRPr lang="fr-CA" sz="2000" dirty="0"/>
          </a:p>
          <a:p>
            <a:pPr marL="1604452" lvl="3" indent="-283464" defTabSz="1138108"/>
            <a:r>
              <a:rPr lang="fr-CA" sz="2000" dirty="0"/>
              <a:t>Enfant : 0 à 10 mm/</a:t>
            </a:r>
            <a:r>
              <a:rPr lang="fr-CA" sz="2000" dirty="0" err="1"/>
              <a:t>hr</a:t>
            </a:r>
            <a:endParaRPr lang="fr-CA" sz="2000" dirty="0"/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400" dirty="0"/>
              <a:t>Procédure:</a:t>
            </a:r>
          </a:p>
          <a:p>
            <a:pPr marL="1604452" lvl="3" indent="-283464" defTabSz="1138108">
              <a:lnSpc>
                <a:spcPct val="80000"/>
              </a:lnSpc>
            </a:pPr>
            <a:r>
              <a:rPr lang="fr-CA" sz="2000" dirty="0"/>
              <a:t>Prendre 1000 </a:t>
            </a:r>
            <a:r>
              <a:rPr lang="fr-CA" sz="2000" dirty="0" err="1"/>
              <a:t>uL</a:t>
            </a:r>
            <a:r>
              <a:rPr lang="fr-CA" sz="2000" dirty="0"/>
              <a:t> de sang prélever sur EDTA et ajouter 250 </a:t>
            </a:r>
            <a:r>
              <a:rPr lang="fr-CA" sz="2000" dirty="0" err="1"/>
              <a:t>uL</a:t>
            </a:r>
            <a:r>
              <a:rPr lang="fr-CA" sz="2000" dirty="0"/>
              <a:t> de saline.</a:t>
            </a:r>
          </a:p>
          <a:p>
            <a:pPr marL="1604452" lvl="3" indent="-283464" defTabSz="1138108">
              <a:lnSpc>
                <a:spcPct val="80000"/>
              </a:lnSpc>
            </a:pPr>
            <a:r>
              <a:rPr lang="fr-CA" sz="2000" dirty="0"/>
              <a:t>Bien mélanger et transférer dans un tube </a:t>
            </a:r>
            <a:r>
              <a:rPr lang="fr-CA" sz="2000" dirty="0" err="1"/>
              <a:t>Wintrobe</a:t>
            </a:r>
            <a:endParaRPr lang="fr-CA" sz="2000" dirty="0"/>
          </a:p>
          <a:p>
            <a:pPr marL="1604452" lvl="3" indent="-283464" defTabSz="1138108">
              <a:lnSpc>
                <a:spcPct val="80000"/>
              </a:lnSpc>
            </a:pPr>
            <a:r>
              <a:rPr lang="fr-CA" sz="2000" dirty="0"/>
              <a:t>Placer sur support spécialiser et laisser sédimenter 60 minutes</a:t>
            </a:r>
          </a:p>
          <a:p>
            <a:pPr marL="1604452" lvl="3" indent="-283464" defTabSz="1138108">
              <a:lnSpc>
                <a:spcPct val="80000"/>
              </a:lnSpc>
            </a:pPr>
            <a:r>
              <a:rPr lang="fr-CA" sz="2000" dirty="0"/>
              <a:t>Faire la lecture immédiatement après 60 minutes.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400" dirty="0"/>
              <a:t>Valeurs pathologiques</a:t>
            </a:r>
          </a:p>
          <a:p>
            <a:pPr marL="1604452" lvl="3" indent="-283464" defTabSz="1138108"/>
            <a:r>
              <a:rPr lang="fr-CA" sz="2000" dirty="0"/>
              <a:t>Idem à </a:t>
            </a:r>
            <a:r>
              <a:rPr lang="fr-CA" sz="2000" dirty="0" err="1"/>
              <a:t>Westergren</a:t>
            </a:r>
            <a:endParaRPr lang="fr-CA" sz="20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CCF888E-258B-4326-9E26-B74DFB2DDD1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15910" y="428507"/>
            <a:ext cx="9256600" cy="98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38108">
              <a:defRPr/>
            </a:pPr>
            <a:r>
              <a:rPr lang="fr-CA" sz="4400" dirty="0">
                <a:solidFill>
                  <a:schemeClr val="tx1"/>
                </a:solidFill>
              </a:rPr>
              <a:t>         </a:t>
            </a:r>
            <a:r>
              <a:rPr lang="fr-CA" dirty="0">
                <a:solidFill>
                  <a:schemeClr val="tx1"/>
                </a:solidFill>
              </a:rPr>
              <a:t>Vitesse de sédimentation</a:t>
            </a:r>
          </a:p>
          <a:p>
            <a:pPr algn="ctr" defTabSz="1138108">
              <a:defRPr/>
            </a:pPr>
            <a:r>
              <a:rPr lang="fr-CA" sz="1800" dirty="0"/>
              <a:t>Méthode de </a:t>
            </a:r>
            <a:r>
              <a:rPr lang="fr-CA" sz="1800" dirty="0" err="1"/>
              <a:t>Wintrobe</a:t>
            </a:r>
            <a:r>
              <a:rPr lang="fr-CA" sz="1800" dirty="0"/>
              <a:t> modifiée (CIUSSS Estrie)</a:t>
            </a:r>
          </a:p>
        </p:txBody>
      </p:sp>
    </p:spTree>
    <p:extLst>
      <p:ext uri="{BB962C8B-B14F-4D97-AF65-F5344CB8AC3E}">
        <p14:creationId xmlns:p14="http://schemas.microsoft.com/office/powerpoint/2010/main" val="905782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4858" y="2098626"/>
            <a:ext cx="2147474" cy="48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517" tIns="47758" rIns="95517" bIns="47758">
            <a:spAutoFit/>
          </a:bodyPr>
          <a:lstStyle/>
          <a:p>
            <a:pPr defTabSz="955274"/>
            <a:r>
              <a:rPr lang="fr-CA" sz="2500" dirty="0"/>
              <a:t> Glucose</a:t>
            </a:r>
            <a:r>
              <a:rPr lang="fr-CA" sz="2500" dirty="0">
                <a:solidFill>
                  <a:schemeClr val="bg1"/>
                </a:solidFill>
              </a:rPr>
              <a:t>     </a:t>
            </a:r>
            <a:r>
              <a:rPr lang="fr-CA" sz="1875" dirty="0">
                <a:solidFill>
                  <a:schemeClr val="bg1"/>
                </a:solidFill>
              </a:rPr>
              <a:t>         </a:t>
            </a:r>
            <a:endParaRPr lang="fr-FR" sz="1875" dirty="0">
              <a:solidFill>
                <a:schemeClr val="bg1"/>
              </a:solidFill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6084" y="2635696"/>
            <a:ext cx="422554" cy="1110674"/>
          </a:xfrm>
          <a:prstGeom prst="downArrow">
            <a:avLst>
              <a:gd name="adj1" fmla="val 50000"/>
              <a:gd name="adj2" fmla="val 903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sz="1607"/>
          </a:p>
        </p:txBody>
      </p:sp>
      <p:sp>
        <p:nvSpPr>
          <p:cNvPr id="7475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811" y="2832687"/>
            <a:ext cx="2326273" cy="37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517" tIns="47758" rIns="95517" bIns="47758">
            <a:spAutoFit/>
          </a:bodyPr>
          <a:lstStyle/>
          <a:p>
            <a:pPr defTabSz="955274"/>
            <a:r>
              <a:rPr lang="fr-CA" dirty="0">
                <a:solidFill>
                  <a:srgbClr val="FF0000"/>
                </a:solidFill>
                <a:cs typeface="Arial" charset="0"/>
              </a:rPr>
              <a:t>↓ [</a:t>
            </a:r>
            <a:r>
              <a:rPr lang="fr-CA" dirty="0">
                <a:solidFill>
                  <a:srgbClr val="FF0000"/>
                </a:solidFill>
              </a:rPr>
              <a:t>Pyruvate Kinase]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5421" y="1845734"/>
            <a:ext cx="5556631" cy="153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517" tIns="47758" rIns="95517" bIns="47758">
            <a:spAutoFit/>
          </a:bodyPr>
          <a:lstStyle/>
          <a:p>
            <a:pPr defTabSz="955274"/>
            <a:r>
              <a:rPr lang="fr-CA" sz="1875" dirty="0"/>
              <a:t>Rôle de l’ATP : </a:t>
            </a:r>
          </a:p>
          <a:p>
            <a:pPr defTabSz="955274"/>
            <a:r>
              <a:rPr lang="fr-CA" sz="1875" dirty="0"/>
              <a:t>- Maintenir les lipides membranaires (flexibilité) et des protéines membranaires (cytosquelette)</a:t>
            </a:r>
          </a:p>
          <a:p>
            <a:pPr defTabSz="955274"/>
            <a:r>
              <a:rPr lang="fr-CA" sz="1875" dirty="0"/>
              <a:t>- Fonctionnement des pompes cationiques</a:t>
            </a:r>
          </a:p>
          <a:p>
            <a:pPr defTabSz="955274"/>
            <a:endParaRPr lang="fr-FR" sz="1875" dirty="0"/>
          </a:p>
        </p:txBody>
      </p:sp>
      <p:sp>
        <p:nvSpPr>
          <p:cNvPr id="74761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2939" y="4988211"/>
            <a:ext cx="10081121" cy="835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95517" tIns="47758" rIns="95517" bIns="47758">
            <a:spAutoFit/>
          </a:bodyPr>
          <a:lstStyle/>
          <a:p>
            <a:pPr defTabSz="955274"/>
            <a:r>
              <a:rPr lang="fr-CA" sz="2400" dirty="0">
                <a:solidFill>
                  <a:srgbClr val="FF0000"/>
                </a:solidFill>
              </a:rPr>
              <a:t>Résultats : Augmentation de la destruction des GR (mécanique et osmotique)</a:t>
            </a:r>
          </a:p>
          <a:p>
            <a:pPr defTabSz="955274"/>
            <a:r>
              <a:rPr lang="fr-CA" sz="2400" dirty="0">
                <a:solidFill>
                  <a:srgbClr val="FF0000"/>
                </a:solidFill>
              </a:rPr>
              <a:t>	     Modification morphologique des GR (forme pathologique présente)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55068" y="3822508"/>
            <a:ext cx="3300353" cy="48116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5517" tIns="47758" rIns="95517" bIns="47758">
            <a:spAutoFit/>
          </a:bodyPr>
          <a:lstStyle/>
          <a:p>
            <a:pPr defTabSz="955274"/>
            <a:r>
              <a:rPr lang="fr-CA" sz="2500" dirty="0"/>
              <a:t> </a:t>
            </a:r>
            <a:r>
              <a:rPr lang="fr-CA" sz="2500" dirty="0">
                <a:cs typeface="Arial" charset="0"/>
              </a:rPr>
              <a:t>↓  </a:t>
            </a:r>
            <a:r>
              <a:rPr lang="fr-CA" sz="2500" dirty="0"/>
              <a:t>Pyruvate  et  </a:t>
            </a:r>
            <a:r>
              <a:rPr lang="fr-CA" sz="1875" dirty="0"/>
              <a:t>↓ </a:t>
            </a:r>
            <a:r>
              <a:rPr lang="fr-CA" sz="2500" dirty="0"/>
              <a:t> ATP </a:t>
            </a:r>
            <a:endParaRPr lang="fr-FR" sz="2500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A29B23B-A255-4F91-B515-355797968B0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>
          <a:xfrm>
            <a:off x="515200" y="626995"/>
            <a:ext cx="9256600" cy="6023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sz="3928" dirty="0">
                <a:solidFill>
                  <a:schemeClr val="tx1"/>
                </a:solidFill>
              </a:rPr>
              <a:t>Pathologie: </a:t>
            </a:r>
            <a:r>
              <a:rPr lang="fr-CA" sz="4000" dirty="0"/>
              <a:t>Déficience en Pyruvate Kinase</a:t>
            </a:r>
            <a:endParaRPr lang="fr-FR" sz="3928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z="3928">
                <a:solidFill>
                  <a:schemeClr val="tx1"/>
                </a:solidFill>
              </a:rPr>
              <a:t>Propriétés biologiques du GR</a:t>
            </a:r>
            <a:endParaRPr lang="fr-FR" sz="3928">
              <a:solidFill>
                <a:schemeClr val="tx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306141" indent="-306141" defTabSz="816376"/>
            <a:r>
              <a:rPr lang="fr-CA" dirty="0"/>
              <a:t>Habituellement, tous les GR ont la même forme, le même diamètre et la même couleur</a:t>
            </a:r>
          </a:p>
          <a:p>
            <a:pPr marL="306141" indent="-306141" defTabSz="816376"/>
            <a:r>
              <a:rPr lang="fr-CA" dirty="0"/>
              <a:t>Ils sont très souples et déformables (capillaires)</a:t>
            </a:r>
          </a:p>
          <a:p>
            <a:pPr marL="306141" indent="-306141" defTabSz="816376"/>
            <a:r>
              <a:rPr lang="fr-CA" dirty="0"/>
              <a:t>Une anomalie de la membrane ou du contenu peut perturber leur déformabilité bloquant ainsi la microcirculation. Ceci pourrait causer des thromboses ou des anémies hémolytiques.</a:t>
            </a:r>
            <a:endParaRPr lang="fr-F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5910" y="428508"/>
            <a:ext cx="9256600" cy="569768"/>
          </a:xfrm>
        </p:spPr>
        <p:txBody>
          <a:bodyPr>
            <a:normAutofit/>
          </a:bodyPr>
          <a:lstStyle/>
          <a:p>
            <a:pPr defTabSz="955274">
              <a:defRPr/>
            </a:pPr>
            <a:r>
              <a:rPr lang="fr-CA" sz="3600" dirty="0"/>
              <a:t>Vieillissement et destruction du globule rouge</a:t>
            </a:r>
            <a:endParaRPr lang="fr-FR" sz="3600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8964" y="1844824"/>
            <a:ext cx="10085739" cy="4799088"/>
          </a:xfrm>
        </p:spPr>
        <p:txBody>
          <a:bodyPr>
            <a:normAutofit lnSpcReduction="10000"/>
          </a:bodyPr>
          <a:lstStyle/>
          <a:p>
            <a:pPr marL="358582" indent="-358582" defTabSz="955274">
              <a:lnSpc>
                <a:spcPct val="80000"/>
              </a:lnSpc>
            </a:pPr>
            <a:r>
              <a:rPr lang="fr-CA" sz="2500" dirty="0"/>
              <a:t>Vieillissement du GR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696" dirty="0"/>
              <a:t>Diminution du bagage enzymatique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696" dirty="0"/>
              <a:t>Diminution des lipides membranaires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696" u="sng" dirty="0"/>
              <a:t>Perte d’acide sialique</a:t>
            </a:r>
            <a:r>
              <a:rPr lang="fr-CA" sz="1696" dirty="0"/>
              <a:t> (charges négatives)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696" dirty="0"/>
              <a:t>Sphérocytose avec diminution du volume et augmentation de la concentration en hémoglobine (précipite)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696" u="sng" dirty="0"/>
              <a:t>Diminution du gradient osmotique </a:t>
            </a:r>
            <a:r>
              <a:rPr lang="fr-CA" sz="1696" dirty="0"/>
              <a:t>: K diminue et Na augmente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696" u="sng" dirty="0"/>
              <a:t>Augmentation de la méthémoglobine avec corps de Heinz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696" dirty="0"/>
              <a:t>Diminution de l’activité enzymatique de la glycolyse (amplification du problème)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696" dirty="0"/>
              <a:t>Augmentation de la fragilité osmotique et mécanique</a:t>
            </a:r>
          </a:p>
          <a:p>
            <a:pPr marL="358582" indent="-358582" defTabSz="955274">
              <a:lnSpc>
                <a:spcPct val="80000"/>
              </a:lnSpc>
            </a:pPr>
            <a:r>
              <a:rPr lang="fr-CA" sz="2500" dirty="0"/>
              <a:t>Destruction du GR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696" u="sng" dirty="0"/>
              <a:t>80 % à 90 %</a:t>
            </a:r>
            <a:r>
              <a:rPr lang="fr-CA" sz="1696" dirty="0"/>
              <a:t> des GR sont détruit pas phagocytose sans libération d’HB dans le plasma</a:t>
            </a:r>
          </a:p>
          <a:p>
            <a:pPr marL="1193383" lvl="2" indent="-238110" defTabSz="955274">
              <a:lnSpc>
                <a:spcPct val="80000"/>
              </a:lnSpc>
            </a:pPr>
            <a:r>
              <a:rPr lang="fr-CA" sz="1428" dirty="0"/>
              <a:t>Destruction extravasculaire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696" u="sng" dirty="0"/>
              <a:t>10 % à 20 %</a:t>
            </a:r>
            <a:r>
              <a:rPr lang="fr-CA" sz="1696" dirty="0"/>
              <a:t> de la destruction des GR est </a:t>
            </a:r>
            <a:r>
              <a:rPr lang="fr-CA" sz="1696" dirty="0" err="1"/>
              <a:t>intravasculaire</a:t>
            </a:r>
            <a:endParaRPr lang="fr-CA" sz="1696" dirty="0"/>
          </a:p>
          <a:p>
            <a:pPr marL="776691" lvl="1" indent="-299055" defTabSz="955274">
              <a:lnSpc>
                <a:spcPct val="80000"/>
              </a:lnSpc>
            </a:pPr>
            <a:r>
              <a:rPr lang="fr-CA" sz="1696" u="sng" dirty="0"/>
              <a:t>La rate est l’organe principal de la destruction des GR</a:t>
            </a:r>
            <a:r>
              <a:rPr lang="fr-CA" sz="1696" dirty="0"/>
              <a:t> (</a:t>
            </a:r>
            <a:r>
              <a:rPr lang="fr-CA" sz="1696" dirty="0" err="1"/>
              <a:t>érythrophagocytose</a:t>
            </a:r>
            <a:r>
              <a:rPr lang="fr-CA" sz="1696" dirty="0"/>
              <a:t>)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696" dirty="0"/>
              <a:t>La moelle osseuse #2 et le foie #3 réalisent aussi de l’</a:t>
            </a:r>
            <a:r>
              <a:rPr lang="fr-CA" sz="1696" dirty="0" err="1"/>
              <a:t>érythrophagocytose</a:t>
            </a:r>
            <a:r>
              <a:rPr lang="fr-CA" sz="1696" dirty="0"/>
              <a:t>.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696" dirty="0"/>
              <a:t>Le foie est responsable de la destruction des </a:t>
            </a:r>
            <a:r>
              <a:rPr lang="fr-CA" sz="1696" u="sng" dirty="0"/>
              <a:t>GR gravement endommagés</a:t>
            </a:r>
            <a:r>
              <a:rPr lang="fr-CA" sz="1696" dirty="0"/>
              <a:t>.</a:t>
            </a:r>
          </a:p>
          <a:p>
            <a:pPr marL="1193383" lvl="2" indent="-238110" defTabSz="955274">
              <a:lnSpc>
                <a:spcPct val="80000"/>
              </a:lnSpc>
            </a:pPr>
            <a:endParaRPr lang="fr-CA" sz="1428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95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charRg st="809" end="8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5939">
                                            <p:txEl>
                                              <p:charRg st="809" end="8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5910" y="428508"/>
            <a:ext cx="9256600" cy="569768"/>
          </a:xfrm>
        </p:spPr>
        <p:txBody>
          <a:bodyPr>
            <a:normAutofit fontScale="90000"/>
          </a:bodyPr>
          <a:lstStyle/>
          <a:p>
            <a:pPr defTabSz="955274">
              <a:defRPr/>
            </a:pPr>
            <a:r>
              <a:rPr lang="fr-CA" sz="3928" dirty="0"/>
              <a:t>Retour sur notions fondamentales d’hématologie</a:t>
            </a:r>
            <a:endParaRPr lang="fr-FR" sz="1518" dirty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8964" y="1988840"/>
            <a:ext cx="10085739" cy="4799088"/>
          </a:xfrm>
        </p:spPr>
        <p:txBody>
          <a:bodyPr>
            <a:normAutofit/>
          </a:bodyPr>
          <a:lstStyle/>
          <a:p>
            <a:pPr marL="358582" indent="-358582" defTabSz="955274">
              <a:lnSpc>
                <a:spcPct val="80000"/>
              </a:lnSpc>
            </a:pPr>
            <a:r>
              <a:rPr lang="fr-CA" sz="2143" dirty="0"/>
              <a:t>Morphologie normale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786" dirty="0"/>
              <a:t>Disque biconcave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786" dirty="0"/>
              <a:t>Diamètre de </a:t>
            </a:r>
            <a:r>
              <a:rPr lang="fr-CA" sz="1786" u="sng" dirty="0"/>
              <a:t>7.2 à 7.9 </a:t>
            </a:r>
            <a:r>
              <a:rPr lang="fr-CA" sz="1786" u="sng" dirty="0" err="1"/>
              <a:t>um</a:t>
            </a:r>
            <a:endParaRPr lang="fr-CA" sz="1786" u="sng" dirty="0"/>
          </a:p>
          <a:p>
            <a:pPr marL="776691" lvl="1" indent="-299055" defTabSz="955274">
              <a:lnSpc>
                <a:spcPct val="80000"/>
              </a:lnSpc>
            </a:pPr>
            <a:r>
              <a:rPr lang="fr-CA" sz="1786" dirty="0"/>
              <a:t>VGM de </a:t>
            </a:r>
            <a:r>
              <a:rPr lang="fr-CA" sz="1786" u="sng" dirty="0"/>
              <a:t>80 à 100 </a:t>
            </a:r>
            <a:r>
              <a:rPr lang="fr-CA" sz="1786" u="sng" dirty="0" err="1"/>
              <a:t>fL</a:t>
            </a:r>
            <a:r>
              <a:rPr lang="fr-CA" sz="1786" dirty="0"/>
              <a:t>             </a:t>
            </a:r>
            <a:r>
              <a:rPr lang="fr-CA" sz="1786" dirty="0">
                <a:solidFill>
                  <a:srgbClr val="FF0000"/>
                </a:solidFill>
              </a:rPr>
              <a:t>(MCV)</a:t>
            </a:r>
            <a:endParaRPr lang="fr-CA" sz="1786" u="sng" dirty="0">
              <a:solidFill>
                <a:srgbClr val="FF0000"/>
              </a:solidFill>
            </a:endParaRP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786" dirty="0"/>
              <a:t>TGMH de </a:t>
            </a:r>
            <a:r>
              <a:rPr lang="fr-CA" sz="1786" u="sng" dirty="0"/>
              <a:t>26 à 34 </a:t>
            </a:r>
            <a:r>
              <a:rPr lang="fr-CA" sz="1786" u="sng" dirty="0" err="1"/>
              <a:t>pg</a:t>
            </a:r>
            <a:r>
              <a:rPr lang="fr-CA" sz="1786" dirty="0"/>
              <a:t>            </a:t>
            </a:r>
            <a:r>
              <a:rPr lang="fr-CA" sz="1786" dirty="0">
                <a:solidFill>
                  <a:srgbClr val="FF0000"/>
                </a:solidFill>
              </a:rPr>
              <a:t>(MCH)</a:t>
            </a:r>
            <a:endParaRPr lang="fr-CA" sz="1786" u="sng" dirty="0">
              <a:solidFill>
                <a:srgbClr val="FF0000"/>
              </a:solidFill>
            </a:endParaRP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786" dirty="0"/>
              <a:t>CGMH de </a:t>
            </a:r>
            <a:r>
              <a:rPr lang="fr-CA" sz="1786" u="sng" dirty="0"/>
              <a:t>320 à 360 g/L</a:t>
            </a:r>
            <a:r>
              <a:rPr lang="fr-CA" sz="1786" dirty="0"/>
              <a:t>      </a:t>
            </a:r>
            <a:r>
              <a:rPr lang="fr-CA" sz="1786" dirty="0">
                <a:solidFill>
                  <a:srgbClr val="FF0000"/>
                </a:solidFill>
              </a:rPr>
              <a:t>(MCHC)</a:t>
            </a:r>
            <a:endParaRPr lang="fr-CA" sz="1786" u="sng" dirty="0">
              <a:solidFill>
                <a:srgbClr val="FF0000"/>
              </a:solidFill>
            </a:endParaRPr>
          </a:p>
          <a:p>
            <a:pPr marL="358582" indent="-358582" defTabSz="955274">
              <a:lnSpc>
                <a:spcPct val="80000"/>
              </a:lnSpc>
            </a:pPr>
            <a:r>
              <a:rPr lang="fr-CA" sz="2143" dirty="0"/>
              <a:t>Anémie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786" dirty="0"/>
              <a:t>Déterminé par la concentration en </a:t>
            </a:r>
            <a:r>
              <a:rPr lang="fr-CA" sz="1786" u="sng" dirty="0"/>
              <a:t>hémoglobine</a:t>
            </a:r>
            <a:r>
              <a:rPr lang="fr-CA" sz="1786" dirty="0"/>
              <a:t> (homme &lt;130 g/L,  femme &lt;120 g/l)</a:t>
            </a:r>
            <a:endParaRPr lang="fr-CA" sz="1607" dirty="0"/>
          </a:p>
          <a:p>
            <a:pPr marL="776691" lvl="1" indent="-299055" defTabSz="955274">
              <a:lnSpc>
                <a:spcPct val="80000"/>
              </a:lnSpc>
            </a:pPr>
            <a:r>
              <a:rPr lang="fr-CA" sz="1786" u="sng" dirty="0"/>
              <a:t>Anémie </a:t>
            </a:r>
            <a:r>
              <a:rPr lang="fr-CA" sz="1786" u="sng" dirty="0" err="1"/>
              <a:t>normocytaire</a:t>
            </a:r>
            <a:r>
              <a:rPr lang="fr-CA" sz="1786" u="sng" dirty="0"/>
              <a:t> </a:t>
            </a:r>
            <a:r>
              <a:rPr lang="fr-CA" sz="1786" u="sng" dirty="0" err="1"/>
              <a:t>normochrome</a:t>
            </a:r>
            <a:endParaRPr lang="fr-CA" sz="1786" u="sng" dirty="0"/>
          </a:p>
          <a:p>
            <a:pPr marL="776691" lvl="1" indent="-299055" defTabSz="955274">
              <a:lnSpc>
                <a:spcPct val="80000"/>
              </a:lnSpc>
            </a:pPr>
            <a:r>
              <a:rPr lang="fr-CA" sz="1786" u="sng" dirty="0"/>
              <a:t>Anémie microcytaire hypochrome</a:t>
            </a:r>
          </a:p>
          <a:p>
            <a:pPr marL="776691" lvl="1" indent="-299055" defTabSz="955274">
              <a:lnSpc>
                <a:spcPct val="80000"/>
              </a:lnSpc>
            </a:pPr>
            <a:r>
              <a:rPr lang="fr-CA" sz="1786" u="sng" dirty="0"/>
              <a:t>Anémie microcytaire </a:t>
            </a:r>
            <a:r>
              <a:rPr lang="fr-CA" sz="1786" u="sng" dirty="0" err="1"/>
              <a:t>normochrome</a:t>
            </a:r>
            <a:endParaRPr lang="fr-CA" sz="1786" u="sng" dirty="0"/>
          </a:p>
          <a:p>
            <a:pPr marL="776691" lvl="1" indent="-299055" defTabSz="955274">
              <a:lnSpc>
                <a:spcPct val="80000"/>
              </a:lnSpc>
            </a:pPr>
            <a:r>
              <a:rPr lang="fr-CA" sz="1786" u="sng" dirty="0"/>
              <a:t>Anémie macrocytaire</a:t>
            </a:r>
            <a:r>
              <a:rPr lang="fr-CA" sz="1786" dirty="0"/>
              <a:t> </a:t>
            </a:r>
          </a:p>
          <a:p>
            <a:pPr marL="1193383" lvl="2" indent="-238110" defTabSz="955274">
              <a:lnSpc>
                <a:spcPct val="80000"/>
              </a:lnSpc>
            </a:pPr>
            <a:endParaRPr lang="fr-CA" sz="1428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22333" y="1869545"/>
            <a:ext cx="10085739" cy="4799088"/>
          </a:xfrm>
        </p:spPr>
        <p:txBody>
          <a:bodyPr/>
          <a:lstStyle/>
          <a:p>
            <a:pPr marL="358582" indent="-358582" defTabSz="955274"/>
            <a:r>
              <a:rPr lang="fr-CA" sz="2500" dirty="0"/>
              <a:t>Variation de la taille du GR</a:t>
            </a:r>
          </a:p>
          <a:p>
            <a:pPr marL="776691" lvl="1" indent="-299055" defTabSz="955274"/>
            <a:r>
              <a:rPr lang="fr-CA" sz="2143" u="sng" dirty="0"/>
              <a:t>ANISOCYTOSE.</a:t>
            </a:r>
          </a:p>
          <a:p>
            <a:pPr marL="776691" lvl="1" indent="-299055" defTabSz="955274"/>
            <a:r>
              <a:rPr lang="fr-CA" sz="2143" u="sng" dirty="0"/>
              <a:t>MICROCYTOSE.</a:t>
            </a:r>
          </a:p>
          <a:p>
            <a:pPr marL="776691" lvl="1" indent="-299055" defTabSz="955274"/>
            <a:r>
              <a:rPr lang="fr-CA" sz="2143" u="sng" dirty="0"/>
              <a:t>MACROCYTOSE.</a:t>
            </a:r>
          </a:p>
          <a:p>
            <a:pPr marL="776691" lvl="1" indent="-299055" defTabSz="955274"/>
            <a:r>
              <a:rPr lang="fr-CA" sz="2143" u="sng" dirty="0"/>
              <a:t>MÉGALOCYTOSE.</a:t>
            </a:r>
          </a:p>
          <a:p>
            <a:pPr marL="358582" indent="-358582" defTabSz="955274"/>
            <a:r>
              <a:rPr lang="fr-CA" sz="2500" dirty="0"/>
              <a:t>Variation de la couleur du GR</a:t>
            </a:r>
          </a:p>
          <a:p>
            <a:pPr marL="776691" lvl="1" indent="-299055" defTabSz="955274"/>
            <a:r>
              <a:rPr lang="fr-CA" sz="2143" u="sng" dirty="0"/>
              <a:t>ANISOCHROMIE.</a:t>
            </a:r>
          </a:p>
          <a:p>
            <a:pPr marL="776691" lvl="1" indent="-299055" defTabSz="955274"/>
            <a:r>
              <a:rPr lang="fr-CA" sz="2143" u="sng" dirty="0"/>
              <a:t>HYPOCHROMIE.</a:t>
            </a:r>
          </a:p>
          <a:p>
            <a:pPr marL="776691" lvl="1" indent="-299055" defTabSz="955274"/>
            <a:r>
              <a:rPr lang="fr-CA" sz="2143" u="sng" dirty="0"/>
              <a:t>POLYCHROMATOPHILIE.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23620" y="3888462"/>
            <a:ext cx="3407268" cy="38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875" dirty="0"/>
              <a:t>Tableau 4.3 à la page 68</a:t>
            </a:r>
            <a:endParaRPr lang="fr-FR" sz="1875" dirty="0"/>
          </a:p>
        </p:txBody>
      </p:sp>
      <p:sp>
        <p:nvSpPr>
          <p:cNvPr id="7987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5389" y="1919168"/>
            <a:ext cx="3407268" cy="38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875" dirty="0"/>
              <a:t>Tableau 4.2 à la page 67</a:t>
            </a:r>
            <a:endParaRPr lang="fr-FR" sz="1875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6B8C4E5-DAE3-42B2-A645-3E9B5190882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515910" y="428508"/>
            <a:ext cx="9256600" cy="569768"/>
          </a:xfrm>
        </p:spPr>
        <p:txBody>
          <a:bodyPr>
            <a:normAutofit fontScale="90000"/>
          </a:bodyPr>
          <a:lstStyle/>
          <a:p>
            <a:pPr defTabSz="955274">
              <a:defRPr/>
            </a:pPr>
            <a:r>
              <a:rPr lang="fr-CA" sz="3928" dirty="0"/>
              <a:t>Retour sur notions fondamentales d’hématologie</a:t>
            </a:r>
            <a:endParaRPr lang="fr-FR" sz="1518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74948" y="1771085"/>
            <a:ext cx="4438183" cy="4392488"/>
          </a:xfrm>
        </p:spPr>
        <p:txBody>
          <a:bodyPr/>
          <a:lstStyle/>
          <a:p>
            <a:pPr marL="358582" indent="-358582" defTabSz="955274"/>
            <a:r>
              <a:rPr lang="fr-CA" sz="2500" dirty="0"/>
              <a:t>Variation dans la forme du GR</a:t>
            </a:r>
          </a:p>
          <a:p>
            <a:pPr marL="776691" lvl="1" indent="-299055" defTabSz="955274"/>
            <a:r>
              <a:rPr lang="fr-CA" sz="1964" dirty="0"/>
              <a:t>POÏKILOCYTOSE.</a:t>
            </a:r>
          </a:p>
          <a:p>
            <a:pPr marL="776691" lvl="1" indent="-299055" defTabSz="955274"/>
            <a:endParaRPr lang="fr-CA" sz="1964" dirty="0"/>
          </a:p>
          <a:p>
            <a:pPr marL="776691" lvl="1" indent="-299055" defTabSz="955274"/>
            <a:r>
              <a:rPr lang="fr-CA" sz="1964" dirty="0"/>
              <a:t>ACANTHOCYTES.</a:t>
            </a:r>
          </a:p>
          <a:p>
            <a:pPr marL="776691" lvl="1" indent="-299055" defTabSz="955274"/>
            <a:endParaRPr lang="fr-CA" sz="1964" dirty="0"/>
          </a:p>
          <a:p>
            <a:pPr marL="776691" lvl="1" indent="-299055" defTabSz="955274"/>
            <a:r>
              <a:rPr lang="fr-CA" sz="1964" dirty="0"/>
              <a:t>CODOCYTES.</a:t>
            </a:r>
          </a:p>
          <a:p>
            <a:pPr marL="776691" lvl="1" indent="-299055" defTabSz="955274"/>
            <a:endParaRPr lang="fr-CA" sz="1964" dirty="0"/>
          </a:p>
          <a:p>
            <a:pPr marL="776691" lvl="1" indent="-299055" defTabSz="955274"/>
            <a:r>
              <a:rPr lang="fr-CA" sz="1964" dirty="0"/>
              <a:t>DACRYOCYTES.</a:t>
            </a:r>
          </a:p>
          <a:p>
            <a:pPr marL="776691" lvl="1" indent="-299055" defTabSz="955274"/>
            <a:endParaRPr lang="fr-CA" sz="1964" dirty="0"/>
          </a:p>
          <a:p>
            <a:pPr marL="776691" lvl="1" indent="-299055" defTabSz="955274"/>
            <a:r>
              <a:rPr lang="fr-CA" sz="1964" dirty="0"/>
              <a:t>ÉCHINOCYTES. </a:t>
            </a:r>
          </a:p>
          <a:p>
            <a:pPr marL="776691" lvl="1" indent="-299055" defTabSz="955274"/>
            <a:endParaRPr lang="fr-CA" sz="1964" dirty="0"/>
          </a:p>
          <a:p>
            <a:pPr marL="776691" lvl="1" indent="-299055" defTabSz="955274"/>
            <a:r>
              <a:rPr lang="fr-CA" sz="1964" dirty="0"/>
              <a:t>DRÉPANOCYTES.</a:t>
            </a:r>
          </a:p>
          <a:p>
            <a:pPr marL="776691" lvl="1" indent="-299055" defTabSz="955274"/>
            <a:endParaRPr lang="fr-CA" sz="1964" dirty="0"/>
          </a:p>
          <a:p>
            <a:pPr marL="776691" lvl="1" indent="-299055" defTabSz="955274"/>
            <a:endParaRPr lang="fr-CA" sz="1964" dirty="0"/>
          </a:p>
          <a:p>
            <a:pPr marL="1193383" lvl="2" indent="-238110" defTabSz="955274"/>
            <a:endParaRPr lang="fr-CA" dirty="0"/>
          </a:p>
        </p:txBody>
      </p:sp>
      <p:sp>
        <p:nvSpPr>
          <p:cNvPr id="8090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04784" y="5782700"/>
            <a:ext cx="3407268" cy="38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875" dirty="0"/>
              <a:t>Tableau 4.4 à la page 71 et 72</a:t>
            </a:r>
            <a:endParaRPr lang="fr-FR" sz="1875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37A5A6-9CC9-48AC-9520-59A1E18F9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807" y="2105728"/>
            <a:ext cx="677953" cy="569769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5C0E93C9-111A-473D-B690-DE779F7A190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970235" y="2132856"/>
            <a:ext cx="4438183" cy="43924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6691" lvl="1" indent="-299055" defTabSz="955274"/>
            <a:r>
              <a:rPr lang="fr-CA" sz="1964" dirty="0"/>
              <a:t>ELLIPTOCYTES.</a:t>
            </a:r>
          </a:p>
          <a:p>
            <a:pPr marL="776691" lvl="1" indent="-299055" defTabSz="955274"/>
            <a:endParaRPr lang="fr-CA" sz="1964" dirty="0"/>
          </a:p>
          <a:p>
            <a:pPr marL="776691" lvl="1" indent="-299055" defTabSz="955274"/>
            <a:r>
              <a:rPr lang="fr-CA" sz="1964" dirty="0"/>
              <a:t>KÉRATOCYTES.</a:t>
            </a:r>
          </a:p>
          <a:p>
            <a:pPr marL="776691" lvl="1" indent="-299055" defTabSz="955274"/>
            <a:endParaRPr lang="fr-CA" sz="1964" dirty="0"/>
          </a:p>
          <a:p>
            <a:pPr marL="776691" lvl="1" indent="-299055" defTabSz="955274"/>
            <a:r>
              <a:rPr lang="fr-CA" sz="1964" dirty="0"/>
              <a:t>SCHIZOCYTES ou (SCHISTOCYTE)</a:t>
            </a:r>
          </a:p>
          <a:p>
            <a:pPr marL="776691" lvl="1" indent="-299055" defTabSz="955274"/>
            <a:endParaRPr lang="fr-CA" sz="1964" dirty="0"/>
          </a:p>
          <a:p>
            <a:pPr marL="776691" lvl="1" indent="-299055" defTabSz="955274"/>
            <a:r>
              <a:rPr lang="fr-CA" sz="1964" dirty="0"/>
              <a:t>SPHÉROCYTES.</a:t>
            </a:r>
          </a:p>
          <a:p>
            <a:pPr marL="776691" lvl="1" indent="-299055" defTabSz="955274"/>
            <a:endParaRPr lang="fr-CA" sz="1964" dirty="0"/>
          </a:p>
          <a:p>
            <a:pPr marL="776691" lvl="1" indent="-299055" defTabSz="955274"/>
            <a:r>
              <a:rPr lang="fr-CA" sz="1964" dirty="0"/>
              <a:t>STOMATOCYTES.</a:t>
            </a:r>
          </a:p>
          <a:p>
            <a:pPr marL="776691" lvl="1" indent="-299055" defTabSz="955274"/>
            <a:endParaRPr lang="fr-CA" sz="1964" dirty="0"/>
          </a:p>
          <a:p>
            <a:pPr marL="1193383" lvl="2" indent="-238110" defTabSz="955274"/>
            <a:endParaRPr lang="fr-CA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7404F1A-E198-40E6-BD4F-D5085B2F184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515910" y="428508"/>
            <a:ext cx="9256600" cy="569768"/>
          </a:xfrm>
        </p:spPr>
        <p:txBody>
          <a:bodyPr>
            <a:normAutofit fontScale="90000"/>
          </a:bodyPr>
          <a:lstStyle/>
          <a:p>
            <a:pPr defTabSz="955274">
              <a:defRPr/>
            </a:pPr>
            <a:r>
              <a:rPr lang="fr-CA" sz="3928" dirty="0"/>
              <a:t>Retour sur notions fondamentales d’hématologie</a:t>
            </a:r>
            <a:endParaRPr lang="fr-FR" sz="1518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09D27C-CB06-4F8F-B3CD-822744B81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237" y="2159719"/>
            <a:ext cx="679266" cy="6212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1445326-3549-4B75-97AF-25BF2E464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5228" y="2945793"/>
            <a:ext cx="608191" cy="44753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615DD90-FFF5-48E8-B392-078D840057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2962" y="3558814"/>
            <a:ext cx="690912" cy="5466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32C57E2-5CA5-4DB9-B079-B5EAAA7EBB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5228" y="4256425"/>
            <a:ext cx="542710" cy="38853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2368E56-8876-4D2B-919B-03151FFABA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2845" y="2850959"/>
            <a:ext cx="428847" cy="42884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8A2B6B7-3E63-41D8-81F0-364DF90EBC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5467" y="4873152"/>
            <a:ext cx="487708" cy="42884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579051E-362B-4899-AE34-22AC6DCE3C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0185" y="3572041"/>
            <a:ext cx="603795" cy="59660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818C03C-4F9A-4AC2-958C-B7FFBA0897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18813" y="3592871"/>
            <a:ext cx="413679" cy="36276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2328174-73EA-4339-8AC7-4B2545D8E6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44992" y="4901949"/>
            <a:ext cx="504825" cy="40005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D739041-BDAB-4245-8B15-AD2E98B44E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71423" y="4282602"/>
            <a:ext cx="406187" cy="36235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B35833E-C1B7-49A1-9FA2-F035C9CED6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75115" y="5279039"/>
            <a:ext cx="1332026" cy="1007321"/>
          </a:xfrm>
          <a:prstGeom prst="rect">
            <a:avLst/>
          </a:prstGeom>
        </p:spPr>
      </p:pic>
      <p:pic>
        <p:nvPicPr>
          <p:cNvPr id="80897" name="Image 80896">
            <a:extLst>
              <a:ext uri="{FF2B5EF4-FFF2-40B4-BE49-F238E27FC236}">
                <a16:creationId xmlns:a16="http://schemas.microsoft.com/office/drawing/2014/main" id="{EEDB4B42-9370-4C71-9E08-AFAB78AEF8B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28396" y="5591269"/>
            <a:ext cx="608192" cy="45144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5910" y="428507"/>
            <a:ext cx="9256600" cy="503153"/>
          </a:xfrm>
        </p:spPr>
        <p:txBody>
          <a:bodyPr>
            <a:normAutofit fontScale="90000"/>
          </a:bodyPr>
          <a:lstStyle/>
          <a:p>
            <a:pPr defTabSz="1138108">
              <a:defRPr/>
            </a:pPr>
            <a:r>
              <a:rPr lang="fr-CA" sz="3839"/>
              <a:t>         Hémogramme </a:t>
            </a:r>
            <a:r>
              <a:rPr lang="fr-CA" sz="1428"/>
              <a:t>(S4)</a:t>
            </a:r>
            <a:endParaRPr lang="fr-FR" sz="1428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1262" y="1134339"/>
            <a:ext cx="10085739" cy="4725387"/>
          </a:xfrm>
        </p:spPr>
        <p:txBody>
          <a:bodyPr/>
          <a:lstStyle/>
          <a:p>
            <a:pPr marL="426614" indent="-426614" defTabSz="1138108"/>
            <a:r>
              <a:rPr lang="fr-CA" sz="2143" dirty="0"/>
              <a:t>Formule d’</a:t>
            </a:r>
            <a:r>
              <a:rPr lang="fr-CA" sz="2143" dirty="0" err="1"/>
              <a:t>Arneth</a:t>
            </a:r>
            <a:r>
              <a:rPr lang="fr-CA" sz="2143" dirty="0"/>
              <a:t>  p. 182</a:t>
            </a:r>
          </a:p>
          <a:p>
            <a:pPr marL="922676" lvl="1" indent="-355748" defTabSz="1138108"/>
            <a:r>
              <a:rPr lang="fr-CA" sz="1786" dirty="0"/>
              <a:t>Il est possible d’évaluer le degré de maturation des granulocytes par l’application de la formule d’</a:t>
            </a:r>
            <a:r>
              <a:rPr lang="fr-CA" sz="1786" dirty="0" err="1"/>
              <a:t>Arneth</a:t>
            </a:r>
            <a:endParaRPr lang="fr-CA" sz="1786" dirty="0"/>
          </a:p>
          <a:p>
            <a:pPr marL="922676" lvl="1" indent="-355748" defTabSz="1138108"/>
            <a:r>
              <a:rPr lang="fr-CA" sz="1786" dirty="0"/>
              <a:t>Normalement, </a:t>
            </a:r>
            <a:r>
              <a:rPr lang="fr-CA" sz="1786" u="sng" dirty="0"/>
              <a:t>50% des granulocytes ont entre 2 et 3 lobes</a:t>
            </a:r>
            <a:r>
              <a:rPr lang="fr-CA" sz="1786" dirty="0"/>
              <a:t> et seulement </a:t>
            </a:r>
            <a:r>
              <a:rPr lang="fr-CA" sz="1786" u="sng" dirty="0"/>
              <a:t>5% ont plus de 5 lobes</a:t>
            </a:r>
          </a:p>
          <a:p>
            <a:pPr marL="922676" lvl="1" indent="-355748" defTabSz="1138108"/>
            <a:r>
              <a:rPr lang="fr-CA" sz="1786" dirty="0"/>
              <a:t>Cette technique n’est plus utilisée, mais l’expression déviation à gauche  ou à droite de la formule d’</a:t>
            </a:r>
            <a:r>
              <a:rPr lang="fr-CA" sz="1786" dirty="0" err="1"/>
              <a:t>Arneth</a:t>
            </a:r>
            <a:r>
              <a:rPr lang="fr-CA" sz="1786" dirty="0"/>
              <a:t> est encore présente dans les laboratoires.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330E0-6DB8-47AB-92D0-2BCA4A7A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dirty="0"/>
              <a:t>Histogramme de la segmentation des granulocytes</a:t>
            </a:r>
            <a:br>
              <a:rPr lang="fr-CA" sz="3200" dirty="0"/>
            </a:br>
            <a:r>
              <a:rPr lang="fr-CA" sz="3200" dirty="0"/>
              <a:t>(Formule d’</a:t>
            </a:r>
            <a:r>
              <a:rPr lang="fr-CA" sz="3200" dirty="0" err="1"/>
              <a:t>Arneth</a:t>
            </a:r>
            <a:r>
              <a:rPr lang="fr-CA" sz="3200" dirty="0"/>
              <a:t>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2884BFB-6111-4798-8973-A8CACA9CC6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5513" y="1846263"/>
          <a:ext cx="848677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432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Hématologie de L’Italien, Lord </a:t>
            </a:r>
            <a:r>
              <a:rPr lang="fr-CA" dirty="0" err="1"/>
              <a:t>Dubé</a:t>
            </a:r>
            <a:endParaRPr lang="fr-CA" dirty="0"/>
          </a:p>
          <a:p>
            <a:pPr lvl="1"/>
            <a:r>
              <a:rPr lang="fr-CA" sz="2000" dirty="0"/>
              <a:t>Pages 3 à 10 (si pas fait)</a:t>
            </a:r>
          </a:p>
          <a:p>
            <a:pPr lvl="1"/>
            <a:r>
              <a:rPr lang="fr-CA" sz="2000" dirty="0"/>
              <a:t>Pages 13 à 21 (si pas fait)</a:t>
            </a:r>
          </a:p>
          <a:p>
            <a:pPr lvl="1"/>
            <a:r>
              <a:rPr lang="fr-CA" sz="2000" dirty="0"/>
              <a:t>Pages 25 à 53  (si pas fait)</a:t>
            </a:r>
          </a:p>
          <a:p>
            <a:pPr lvl="1"/>
            <a:r>
              <a:rPr lang="fr-CA" sz="2000" dirty="0"/>
              <a:t>Pages 57 à 73 (si pas fait)</a:t>
            </a:r>
          </a:p>
          <a:p>
            <a:pPr lvl="1"/>
            <a:r>
              <a:rPr lang="fr-CA" sz="2000" b="1" dirty="0">
                <a:solidFill>
                  <a:srgbClr val="FF0000"/>
                </a:solidFill>
              </a:rPr>
              <a:t>Pages 77 à 92 </a:t>
            </a:r>
          </a:p>
          <a:p>
            <a:pPr lvl="1"/>
            <a:r>
              <a:rPr lang="fr-CA" sz="2000" b="1" kern="0" dirty="0">
                <a:solidFill>
                  <a:srgbClr val="FF0000"/>
                </a:solidFill>
              </a:rPr>
              <a:t>Pages 163 à 165</a:t>
            </a:r>
          </a:p>
          <a:p>
            <a:pPr lvl="1"/>
            <a:r>
              <a:rPr lang="fr-CA" sz="2000" b="1" kern="0" dirty="0">
                <a:solidFill>
                  <a:srgbClr val="FF0000"/>
                </a:solidFill>
              </a:rPr>
              <a:t>Pages 168 à 172 </a:t>
            </a:r>
          </a:p>
          <a:p>
            <a:pPr lvl="1"/>
            <a:r>
              <a:rPr lang="fr-CA" sz="2000" b="1" kern="0" dirty="0">
                <a:solidFill>
                  <a:srgbClr val="FF0000"/>
                </a:solidFill>
              </a:rPr>
              <a:t>Pages 175 et 176</a:t>
            </a:r>
          </a:p>
          <a:p>
            <a:pPr lvl="1"/>
            <a:r>
              <a:rPr lang="fr-CA" sz="2000" b="1" kern="0" dirty="0">
                <a:solidFill>
                  <a:srgbClr val="FF0000"/>
                </a:solidFill>
              </a:rPr>
              <a:t>Pages 185 à 190</a:t>
            </a:r>
            <a:endParaRPr lang="fr-CA" sz="2000" b="1" dirty="0"/>
          </a:p>
          <a:p>
            <a:pPr lvl="1"/>
            <a:endParaRPr lang="fr-CA" sz="1600" dirty="0">
              <a:solidFill>
                <a:srgbClr val="FF0000"/>
              </a:solidFill>
            </a:endParaRPr>
          </a:p>
          <a:p>
            <a:pPr lvl="1"/>
            <a:endParaRPr lang="fr-CA" sz="1607" dirty="0">
              <a:solidFill>
                <a:srgbClr val="FF0000"/>
              </a:solidFill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15910" y="428508"/>
            <a:ext cx="9256600" cy="1071503"/>
          </a:xfrm>
          <a:noFill/>
          <a:ln/>
        </p:spPr>
        <p:txBody>
          <a:bodyPr vert="horz" lIns="97065" tIns="48532" rIns="97065" bIns="48532" rtlCol="0" anchor="b">
            <a:normAutofit/>
          </a:bodyPr>
          <a:lstStyle/>
          <a:p>
            <a:r>
              <a:rPr lang="fr-CA"/>
              <a:t>Lectures fortement suggérées</a:t>
            </a:r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02940" y="1812435"/>
            <a:ext cx="10463598" cy="4725387"/>
          </a:xfrm>
        </p:spPr>
        <p:txBody>
          <a:bodyPr>
            <a:normAutofit/>
          </a:bodyPr>
          <a:lstStyle/>
          <a:p>
            <a:pPr marL="1421572" lvl="2" indent="-283464" defTabSz="1138108"/>
            <a:r>
              <a:rPr lang="fr-CA" sz="2000" dirty="0"/>
              <a:t>Facteurs qui ACCÉLÈRENT la chute des GR (FAUX +):</a:t>
            </a:r>
          </a:p>
          <a:p>
            <a:pPr marL="1988500" lvl="3" indent="-284882" defTabSz="1138108"/>
            <a:r>
              <a:rPr lang="fr-CA" sz="1800" u="sng" dirty="0"/>
              <a:t>La concentration élevé du fibrinogène </a:t>
            </a:r>
          </a:p>
          <a:p>
            <a:pPr marL="1988500" lvl="3" indent="-284882" defTabSz="1138108"/>
            <a:r>
              <a:rPr lang="fr-CA" sz="1800" u="sng" dirty="0"/>
              <a:t>La concentration élevé d’alpha et de gamma globulines</a:t>
            </a:r>
          </a:p>
          <a:p>
            <a:pPr marL="1988500" lvl="3" indent="-284882" defTabSz="1138108"/>
            <a:r>
              <a:rPr lang="fr-CA" sz="1800" u="sng" dirty="0"/>
              <a:t>Les </a:t>
            </a:r>
            <a:r>
              <a:rPr lang="fr-CA" sz="1800" u="sng" dirty="0" err="1"/>
              <a:t>macroérythrocytes</a:t>
            </a:r>
            <a:r>
              <a:rPr lang="fr-CA" sz="1800" u="sng" dirty="0"/>
              <a:t> en nombre important</a:t>
            </a:r>
          </a:p>
          <a:p>
            <a:pPr marL="1988500" lvl="3" indent="-284882" defTabSz="1138108"/>
            <a:r>
              <a:rPr lang="fr-CA" sz="1800" dirty="0"/>
              <a:t>Tube qui n’est pas parfaitement à la verticale</a:t>
            </a:r>
          </a:p>
          <a:p>
            <a:pPr marL="1988500" lvl="3" indent="-284882" defTabSz="1138108"/>
            <a:r>
              <a:rPr lang="fr-CA" sz="1800" dirty="0"/>
              <a:t>Température de la pièce augmentée ( </a:t>
            </a:r>
            <a:r>
              <a:rPr lang="fr-CA" sz="1800" dirty="0">
                <a:sym typeface="Symbol" pitchFamily="18" charset="2"/>
              </a:rPr>
              <a:t></a:t>
            </a:r>
            <a:r>
              <a:rPr lang="fr-CA" sz="1800" u="sng" dirty="0"/>
              <a:t> la viscosité</a:t>
            </a:r>
            <a:r>
              <a:rPr lang="fr-CA" sz="1800" dirty="0"/>
              <a:t>)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000" dirty="0"/>
              <a:t>Facteurs qui FREINENT la chute des GR (FAUX -) :</a:t>
            </a:r>
          </a:p>
          <a:p>
            <a:pPr marL="1988500" lvl="3" indent="-284882" defTabSz="1138108">
              <a:lnSpc>
                <a:spcPct val="80000"/>
              </a:lnSpc>
            </a:pPr>
            <a:r>
              <a:rPr lang="fr-CA" sz="1800" u="sng" dirty="0"/>
              <a:t>L’albumine </a:t>
            </a:r>
            <a:r>
              <a:rPr lang="fr-CA" sz="1800" dirty="0"/>
              <a:t>↑</a:t>
            </a:r>
            <a:endParaRPr lang="fr-CA" sz="1800" u="sng" dirty="0"/>
          </a:p>
          <a:p>
            <a:pPr marL="1988500" lvl="3" indent="-284882" defTabSz="1138108">
              <a:lnSpc>
                <a:spcPct val="80000"/>
              </a:lnSpc>
            </a:pPr>
            <a:r>
              <a:rPr lang="fr-CA" sz="1800" dirty="0"/>
              <a:t>La viscosité du plasma ↑</a:t>
            </a:r>
          </a:p>
          <a:p>
            <a:pPr marL="1988500" lvl="3" indent="-284882" defTabSz="1138108">
              <a:lnSpc>
                <a:spcPct val="80000"/>
              </a:lnSpc>
            </a:pPr>
            <a:r>
              <a:rPr lang="fr-CA" sz="1800" u="sng" dirty="0"/>
              <a:t>Les </a:t>
            </a:r>
            <a:r>
              <a:rPr lang="fr-CA" sz="1800" u="sng" dirty="0" err="1"/>
              <a:t>microérythrocytes</a:t>
            </a:r>
            <a:endParaRPr lang="fr-CA" sz="1800" u="sng" dirty="0"/>
          </a:p>
          <a:p>
            <a:pPr marL="1988500" lvl="3" indent="-284882" defTabSz="1138108">
              <a:lnSpc>
                <a:spcPct val="80000"/>
              </a:lnSpc>
            </a:pPr>
            <a:r>
              <a:rPr lang="fr-CA" sz="1800" u="sng" dirty="0" err="1"/>
              <a:t>Sphérocytes</a:t>
            </a:r>
            <a:r>
              <a:rPr lang="fr-CA" sz="1800" u="sng" dirty="0"/>
              <a:t> et drépanocytes</a:t>
            </a:r>
            <a:r>
              <a:rPr lang="fr-CA" sz="1800" dirty="0"/>
              <a:t> (incapable de former des rouleaux)</a:t>
            </a:r>
          </a:p>
          <a:p>
            <a:pPr marL="1988500" lvl="3" indent="-284882" defTabSz="1138108">
              <a:lnSpc>
                <a:spcPct val="80000"/>
              </a:lnSpc>
            </a:pPr>
            <a:r>
              <a:rPr lang="fr-CA" sz="1800" dirty="0"/>
              <a:t>Température de la pièce diminuée (↑ viscosité)</a:t>
            </a:r>
          </a:p>
          <a:p>
            <a:pPr marL="1988500" lvl="3" indent="-284882" defTabSz="1138108">
              <a:lnSpc>
                <a:spcPct val="80000"/>
              </a:lnSpc>
            </a:pPr>
            <a:r>
              <a:rPr lang="fr-CA" sz="1800" dirty="0"/>
              <a:t>Test réalisé sur un spécimen réfrigéré</a:t>
            </a:r>
          </a:p>
        </p:txBody>
      </p:sp>
      <p:sp>
        <p:nvSpPr>
          <p:cNvPr id="283656" name="AutoShape 8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367316" y="4453024"/>
            <a:ext cx="272128" cy="612288"/>
          </a:xfrm>
          <a:prstGeom prst="rightBrace">
            <a:avLst>
              <a:gd name="adj1" fmla="val 187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7065" tIns="48532" rIns="97065" bIns="48532" anchor="ctr"/>
          <a:lstStyle/>
          <a:p>
            <a:pPr>
              <a:defRPr/>
            </a:pPr>
            <a:endParaRPr lang="fr-CA" sz="1607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1EF66D-AC1F-4D84-A764-0569CA877FEF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37175" y="2924944"/>
            <a:ext cx="1586486" cy="748352"/>
            <a:chOff x="0" y="2544"/>
            <a:chExt cx="1200" cy="528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D963ABC9-ACBA-4ECD-BD74-D999F7C2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200" cy="528"/>
            </a:xfrm>
            <a:prstGeom prst="rightArrowCallout">
              <a:avLst>
                <a:gd name="adj1" fmla="val 25000"/>
                <a:gd name="adj2" fmla="val 25000"/>
                <a:gd name="adj3" fmla="val 37879"/>
                <a:gd name="adj4" fmla="val 6666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7065" tIns="48532" rIns="97065" bIns="48532" anchor="ctr"/>
            <a:lstStyle/>
            <a:p>
              <a:pPr>
                <a:defRPr/>
              </a:pPr>
              <a:endParaRPr lang="fr-CA" sz="1607"/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9B538013-E210-4EA1-8E3E-AF5C4FF82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2"/>
              <a:ext cx="72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065" tIns="48532" rIns="97065" bIns="48532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CA" sz="1428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AU TABLEAU</a:t>
              </a: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9F727208-437B-4B4A-BCC8-06F514A9762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515910" y="428507"/>
            <a:ext cx="9256600" cy="98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38108">
              <a:defRPr/>
            </a:pPr>
            <a:r>
              <a:rPr lang="fr-CA" sz="4400" dirty="0">
                <a:solidFill>
                  <a:schemeClr val="tx1"/>
                </a:solidFill>
              </a:rPr>
              <a:t>         </a:t>
            </a:r>
            <a:r>
              <a:rPr lang="fr-CA" dirty="0">
                <a:solidFill>
                  <a:schemeClr val="tx1"/>
                </a:solidFill>
              </a:rPr>
              <a:t>Vitesse de sédimentation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-296188" y="1772816"/>
            <a:ext cx="10480248" cy="4536504"/>
          </a:xfrm>
        </p:spPr>
        <p:txBody>
          <a:bodyPr>
            <a:normAutofit/>
          </a:bodyPr>
          <a:lstStyle/>
          <a:p>
            <a:pPr marL="1421572" lvl="2" indent="-283464" defTabSz="1138108">
              <a:lnSpc>
                <a:spcPct val="80000"/>
              </a:lnSpc>
            </a:pPr>
            <a:r>
              <a:rPr lang="fr-CA" sz="2143" dirty="0"/>
              <a:t>Causes d’erreur :</a:t>
            </a:r>
          </a:p>
          <a:p>
            <a:pPr marL="1988500" lvl="3" indent="-284882" defTabSz="1138108">
              <a:lnSpc>
                <a:spcPct val="80000"/>
              </a:lnSpc>
            </a:pPr>
            <a:r>
              <a:rPr lang="fr-CA" sz="1875" dirty="0"/>
              <a:t>Fait dans un délai &gt; 2 heures T.P. ou &gt;6 heures 4</a:t>
            </a:r>
            <a:r>
              <a:rPr lang="fr-CA" sz="1875" baseline="30000" dirty="0"/>
              <a:t>o</a:t>
            </a:r>
            <a:r>
              <a:rPr lang="fr-CA" sz="1875" dirty="0"/>
              <a:t>C</a:t>
            </a:r>
          </a:p>
          <a:p>
            <a:pPr marL="1988500" lvl="3" indent="-284882" defTabSz="1138108">
              <a:lnSpc>
                <a:spcPct val="80000"/>
              </a:lnSpc>
            </a:pPr>
            <a:r>
              <a:rPr lang="fr-CA" sz="1875" u="sng" strike="sngStrike" dirty="0"/>
              <a:t>Concentration d’anticoagulant trop élevé  (par dilution du sang surtout)</a:t>
            </a:r>
          </a:p>
          <a:p>
            <a:pPr marL="1988500" lvl="3" indent="-284882" defTabSz="1138108">
              <a:lnSpc>
                <a:spcPct val="80000"/>
              </a:lnSpc>
            </a:pPr>
            <a:r>
              <a:rPr lang="fr-CA" sz="1875" u="sng" dirty="0"/>
              <a:t>Verticalité des tubes</a:t>
            </a:r>
          </a:p>
          <a:p>
            <a:pPr marL="1988500" lvl="3" indent="-284882" defTabSz="1138108">
              <a:lnSpc>
                <a:spcPct val="80000"/>
              </a:lnSpc>
            </a:pPr>
            <a:r>
              <a:rPr lang="fr-CA" sz="1875" u="sng" dirty="0"/>
              <a:t>Vibrations excessives</a:t>
            </a:r>
          </a:p>
          <a:p>
            <a:pPr marL="1988500" lvl="3" indent="-284882" defTabSz="1138108">
              <a:lnSpc>
                <a:spcPct val="80000"/>
              </a:lnSpc>
            </a:pPr>
            <a:r>
              <a:rPr lang="fr-CA" sz="1875" dirty="0"/>
              <a:t>Température de la pièce (de 20 à 25</a:t>
            </a:r>
            <a:r>
              <a:rPr lang="fr-CA" sz="1875" baseline="30000" dirty="0"/>
              <a:t>o</a:t>
            </a:r>
            <a:r>
              <a:rPr lang="fr-CA" sz="1875" dirty="0"/>
              <a:t>C à l’abri du soleil)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9AA9F68-E648-49E2-B352-6716D64D004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15910" y="428507"/>
            <a:ext cx="9256600" cy="98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38108">
              <a:defRPr/>
            </a:pPr>
            <a:r>
              <a:rPr lang="fr-CA" sz="4400" dirty="0">
                <a:solidFill>
                  <a:schemeClr val="tx1"/>
                </a:solidFill>
              </a:rPr>
              <a:t>         </a:t>
            </a:r>
            <a:r>
              <a:rPr lang="fr-CA" dirty="0">
                <a:solidFill>
                  <a:schemeClr val="tx1"/>
                </a:solidFill>
              </a:rPr>
              <a:t>Vitesse de sédimentation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>
                <a:solidFill>
                  <a:schemeClr val="tx1"/>
                </a:solidFill>
              </a:rPr>
              <a:t>Hémoglobine </a:t>
            </a:r>
            <a:r>
              <a:rPr lang="fr-CA" sz="2000" dirty="0">
                <a:solidFill>
                  <a:schemeClr val="tx1"/>
                </a:solidFill>
              </a:rPr>
              <a:t>(lecture obligatoire pages 77 à 83)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8964" y="1845734"/>
            <a:ext cx="9793087" cy="40233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dirty="0"/>
              <a:t>Rôle de l’hémoglobine : 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1800" dirty="0"/>
              <a:t>Transport de l’O</a:t>
            </a:r>
            <a:r>
              <a:rPr lang="fr-CA" sz="1800" baseline="-25000" dirty="0"/>
              <a:t>2</a:t>
            </a:r>
            <a:r>
              <a:rPr lang="fr-CA" sz="1800" dirty="0"/>
              <a:t> (des poumons aux tissus) : </a:t>
            </a:r>
            <a:r>
              <a:rPr lang="fr-CA" sz="1800" dirty="0">
                <a:solidFill>
                  <a:srgbClr val="7030A0"/>
                </a:solidFill>
              </a:rPr>
              <a:t>oxy</a:t>
            </a:r>
            <a:r>
              <a:rPr lang="fr-CA" sz="1800" dirty="0">
                <a:solidFill>
                  <a:schemeClr val="accent1"/>
                </a:solidFill>
              </a:rPr>
              <a:t>hémoglobine</a:t>
            </a:r>
            <a:endParaRPr lang="fr-CA" sz="1800" baseline="-25000" dirty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fr-CA" sz="1800" dirty="0"/>
              <a:t>Transport du CO</a:t>
            </a:r>
            <a:r>
              <a:rPr lang="fr-CA" sz="1800" baseline="-25000" dirty="0"/>
              <a:t>2 </a:t>
            </a:r>
            <a:r>
              <a:rPr lang="fr-CA" sz="1800" dirty="0"/>
              <a:t>(des tissus aux poumons): </a:t>
            </a:r>
            <a:r>
              <a:rPr lang="fr-CA" sz="1800" dirty="0" err="1">
                <a:solidFill>
                  <a:srgbClr val="7030A0"/>
                </a:solidFill>
              </a:rPr>
              <a:t>Carb</a:t>
            </a:r>
            <a:r>
              <a:rPr lang="fr-CA" sz="1800" u="sng" dirty="0" err="1">
                <a:solidFill>
                  <a:srgbClr val="00B050"/>
                </a:solidFill>
              </a:rPr>
              <a:t>amino</a:t>
            </a:r>
            <a:r>
              <a:rPr lang="fr-CA" sz="1800" dirty="0" err="1">
                <a:solidFill>
                  <a:schemeClr val="accent1"/>
                </a:solidFill>
              </a:rPr>
              <a:t>hémoglobine</a:t>
            </a:r>
            <a:endParaRPr lang="fr-CA" sz="1800" dirty="0">
              <a:solidFill>
                <a:schemeClr val="accent1"/>
              </a:solidFill>
            </a:endParaRPr>
          </a:p>
          <a:p>
            <a:pPr lvl="2"/>
            <a:r>
              <a:rPr lang="fr-CA" sz="1800" dirty="0">
                <a:solidFill>
                  <a:schemeClr val="tx1"/>
                </a:solidFill>
              </a:rPr>
              <a:t>Participe au maintien du pH sanguin (tampon </a:t>
            </a:r>
            <a:r>
              <a:rPr lang="fr-CA" sz="1800" dirty="0" err="1">
                <a:solidFill>
                  <a:schemeClr val="tx1"/>
                </a:solidFill>
              </a:rPr>
              <a:t>hémoglobinate</a:t>
            </a:r>
            <a:r>
              <a:rPr lang="fr-CA" sz="1800" dirty="0">
                <a:solidFill>
                  <a:schemeClr val="tx1"/>
                </a:solidFill>
              </a:rPr>
              <a:t>) en partenariat avec le tampon bicarbonate</a:t>
            </a:r>
          </a:p>
          <a:p>
            <a:r>
              <a:rPr lang="fr-CA" dirty="0"/>
              <a:t>Fer réduit (Fe</a:t>
            </a:r>
            <a:r>
              <a:rPr lang="fr-CA" baseline="30000" dirty="0"/>
              <a:t>2+</a:t>
            </a:r>
            <a:r>
              <a:rPr lang="fr-CA" dirty="0"/>
              <a:t>) : Fer ferreux (Fe</a:t>
            </a:r>
            <a:r>
              <a:rPr lang="fr-CA" baseline="30000" dirty="0"/>
              <a:t>2+</a:t>
            </a:r>
            <a:r>
              <a:rPr lang="fr-CA" dirty="0"/>
              <a:t>), présent dans l’hémoglobine, </a:t>
            </a:r>
            <a:r>
              <a:rPr lang="fr-CA" u="sng" dirty="0">
                <a:solidFill>
                  <a:srgbClr val="0070C0"/>
                </a:solidFill>
              </a:rPr>
              <a:t>permet</a:t>
            </a:r>
            <a:r>
              <a:rPr lang="fr-CA" dirty="0"/>
              <a:t> la fixation del’O</a:t>
            </a:r>
            <a:r>
              <a:rPr lang="fr-CA" baseline="-25000" dirty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fr-CA" dirty="0"/>
              <a:t>Fer oxydé (Fe</a:t>
            </a:r>
            <a:r>
              <a:rPr lang="fr-CA" baseline="30000" dirty="0"/>
              <a:t>3+</a:t>
            </a:r>
            <a:r>
              <a:rPr lang="fr-CA" dirty="0"/>
              <a:t>) : Fer ferrique, présent dans la méthémoglobine, </a:t>
            </a:r>
            <a:r>
              <a:rPr lang="fr-CA" u="sng" dirty="0">
                <a:solidFill>
                  <a:srgbClr val="FF0000"/>
                </a:solidFill>
              </a:rPr>
              <a:t>incapable</a:t>
            </a:r>
            <a:r>
              <a:rPr lang="fr-CA" dirty="0"/>
              <a:t> de fixer l’O</a:t>
            </a:r>
            <a:r>
              <a:rPr lang="fr-CA" baseline="-25000" dirty="0"/>
              <a:t>2</a:t>
            </a:r>
          </a:p>
          <a:p>
            <a:r>
              <a:rPr lang="fr-CA" dirty="0"/>
              <a:t>Lorsque le Fer est sous la forme oxydé, l’hémoglobine porte un autre nom: c’est la Méthémoglobine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baseline="-2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5910" y="428507"/>
            <a:ext cx="9256600" cy="840253"/>
          </a:xfrm>
        </p:spPr>
        <p:txBody>
          <a:bodyPr>
            <a:noAutofit/>
          </a:bodyPr>
          <a:lstStyle/>
          <a:p>
            <a:pPr defTabSz="955274">
              <a:defRPr/>
            </a:pPr>
            <a:r>
              <a:rPr lang="fr-CA" sz="4000" dirty="0">
                <a:solidFill>
                  <a:schemeClr val="tx1"/>
                </a:solidFill>
              </a:rPr>
              <a:t>Hémoglobines humaines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8964" y="1844824"/>
            <a:ext cx="10085739" cy="4658773"/>
          </a:xfrm>
        </p:spPr>
        <p:txBody>
          <a:bodyPr/>
          <a:lstStyle/>
          <a:p>
            <a:pPr marL="358582" indent="-358582" defTabSz="955274"/>
            <a:r>
              <a:rPr lang="fr-CA" sz="2500" dirty="0"/>
              <a:t>Structure de l’hémoglobine</a:t>
            </a:r>
          </a:p>
          <a:p>
            <a:pPr marL="776691" lvl="1" indent="-299055" defTabSz="955274"/>
            <a:r>
              <a:rPr lang="fr-CA" sz="2053" dirty="0"/>
              <a:t>Structure de l’hème</a:t>
            </a:r>
          </a:p>
          <a:p>
            <a:pPr marL="1193383" lvl="2" indent="-238110" defTabSz="955274"/>
            <a:r>
              <a:rPr lang="fr-CA" sz="1786" dirty="0"/>
              <a:t>Voir figure 5.1</a:t>
            </a:r>
          </a:p>
          <a:p>
            <a:pPr marL="1193383" lvl="2" indent="-238110" defTabSz="955274"/>
            <a:r>
              <a:rPr lang="fr-CA" sz="1786" dirty="0"/>
              <a:t>4 noyaux Pyrroles</a:t>
            </a:r>
          </a:p>
          <a:p>
            <a:pPr marL="1193383" lvl="2" indent="-238110" defTabSz="955274"/>
            <a:r>
              <a:rPr lang="fr-CA" sz="1786" dirty="0"/>
              <a:t>8 chaînes latérales</a:t>
            </a:r>
          </a:p>
          <a:p>
            <a:pPr marL="1193383" lvl="2" indent="-238110" defTabSz="955274"/>
            <a:r>
              <a:rPr lang="fr-CA" sz="1786" dirty="0"/>
              <a:t>1 atome de fer 2+ (ferreux)</a:t>
            </a:r>
          </a:p>
          <a:p>
            <a:pPr marL="776691" lvl="1" indent="-299055" defTabSz="955274"/>
            <a:r>
              <a:rPr lang="fr-CA" sz="2053" dirty="0"/>
              <a:t>Structure de la globine</a:t>
            </a:r>
          </a:p>
          <a:p>
            <a:pPr marL="1193383" lvl="2" indent="-238110" defTabSz="955274"/>
            <a:r>
              <a:rPr lang="fr-CA" sz="1786" dirty="0"/>
              <a:t>6 formes (alpha, bêta, delta, epsilon, gamma et zêta)</a:t>
            </a:r>
          </a:p>
          <a:p>
            <a:pPr marL="1193383" lvl="2" indent="-238110" defTabSz="955274"/>
            <a:r>
              <a:rPr lang="fr-CA" sz="1786" dirty="0"/>
              <a:t>La chaîne alpha a 141 AA et les 5 autres ont 146 AA (voir tableau 5,1)</a:t>
            </a:r>
          </a:p>
          <a:p>
            <a:pPr marL="1193383" lvl="2" indent="-238110" defTabSz="955274"/>
            <a:r>
              <a:rPr lang="fr-CA" sz="1786" dirty="0"/>
              <a:t>Structure primaire</a:t>
            </a:r>
          </a:p>
          <a:p>
            <a:pPr marL="1193383" lvl="2" indent="-238110" defTabSz="955274"/>
            <a:r>
              <a:rPr lang="fr-CA" sz="1786" dirty="0"/>
              <a:t>Structure secondaire (hélicoïdaux, 8 segments de A à H)</a:t>
            </a:r>
          </a:p>
          <a:p>
            <a:pPr marL="1193383" lvl="2" indent="-238110" defTabSz="955274"/>
            <a:r>
              <a:rPr lang="fr-CA" sz="1786" dirty="0"/>
              <a:t>Structure tertiaire (serpentin, « formation de dimère » et incorporation de l’hème)</a:t>
            </a:r>
          </a:p>
          <a:p>
            <a:pPr marL="1193383" lvl="2" indent="-238110" defTabSz="955274"/>
            <a:r>
              <a:rPr lang="fr-CA" sz="1786" dirty="0"/>
              <a:t>Structure quaternaire (4 sous unité ensembles)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1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1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345914C-CABB-4C69-9C0F-1502019FC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265" y="0"/>
            <a:ext cx="7193307" cy="597900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3AFBD92-B5CC-44B6-AF4C-8DCB077D2FD0}"/>
              </a:ext>
            </a:extLst>
          </p:cNvPr>
          <p:cNvSpPr txBox="1"/>
          <p:nvPr/>
        </p:nvSpPr>
        <p:spPr>
          <a:xfrm>
            <a:off x="618299" y="390891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Structure de l’hème</a:t>
            </a:r>
          </a:p>
        </p:txBody>
      </p:sp>
      <p:grpSp>
        <p:nvGrpSpPr>
          <p:cNvPr id="175112" name="Groupe 175111">
            <a:extLst>
              <a:ext uri="{FF2B5EF4-FFF2-40B4-BE49-F238E27FC236}">
                <a16:creationId xmlns:a16="http://schemas.microsoft.com/office/drawing/2014/main" id="{349223BB-B0DA-48FE-8F76-A3F7BE210A2A}"/>
              </a:ext>
            </a:extLst>
          </p:cNvPr>
          <p:cNvGrpSpPr/>
          <p:nvPr/>
        </p:nvGrpSpPr>
        <p:grpSpPr>
          <a:xfrm>
            <a:off x="523031" y="785215"/>
            <a:ext cx="8036878" cy="4316097"/>
            <a:chOff x="490997" y="809709"/>
            <a:chExt cx="8036878" cy="4316097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367E61E-C75A-49FB-868D-C6DF29EC52E8}"/>
                </a:ext>
              </a:extLst>
            </p:cNvPr>
            <p:cNvSpPr/>
            <p:nvPr/>
          </p:nvSpPr>
          <p:spPr>
            <a:xfrm>
              <a:off x="5503540" y="809709"/>
              <a:ext cx="1440160" cy="198051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584176"/>
                        <a:gd name="connsiteY0" fmla="*/ 1044116 h 2088232"/>
                        <a:gd name="connsiteX1" fmla="*/ 792088 w 1584176"/>
                        <a:gd name="connsiteY1" fmla="*/ 0 h 2088232"/>
                        <a:gd name="connsiteX2" fmla="*/ 1584176 w 1584176"/>
                        <a:gd name="connsiteY2" fmla="*/ 1044116 h 2088232"/>
                        <a:gd name="connsiteX3" fmla="*/ 792088 w 1584176"/>
                        <a:gd name="connsiteY3" fmla="*/ 2088232 h 2088232"/>
                        <a:gd name="connsiteX4" fmla="*/ 0 w 1584176"/>
                        <a:gd name="connsiteY4" fmla="*/ 1044116 h 2088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2088232" extrusionOk="0">
                          <a:moveTo>
                            <a:pt x="0" y="1044116"/>
                          </a:moveTo>
                          <a:cubicBezTo>
                            <a:pt x="-78712" y="418916"/>
                            <a:pt x="261165" y="35079"/>
                            <a:pt x="792088" y="0"/>
                          </a:cubicBezTo>
                          <a:cubicBezTo>
                            <a:pt x="1267968" y="8089"/>
                            <a:pt x="1535538" y="469014"/>
                            <a:pt x="1584176" y="1044116"/>
                          </a:cubicBezTo>
                          <a:cubicBezTo>
                            <a:pt x="1569047" y="1635539"/>
                            <a:pt x="1211523" y="2187853"/>
                            <a:pt x="792088" y="2088232"/>
                          </a:cubicBezTo>
                          <a:cubicBezTo>
                            <a:pt x="258722" y="2035759"/>
                            <a:pt x="139869" y="1687595"/>
                            <a:pt x="0" y="10441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AEC17B46-6066-44B9-AF4F-E5A278EA8FB4}"/>
                </a:ext>
              </a:extLst>
            </p:cNvPr>
            <p:cNvSpPr/>
            <p:nvPr/>
          </p:nvSpPr>
          <p:spPr>
            <a:xfrm rot="5400000">
              <a:off x="6804330" y="1921480"/>
              <a:ext cx="1358860" cy="208823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584176"/>
                        <a:gd name="connsiteY0" fmla="*/ 1044116 h 2088232"/>
                        <a:gd name="connsiteX1" fmla="*/ 792088 w 1584176"/>
                        <a:gd name="connsiteY1" fmla="*/ 0 h 2088232"/>
                        <a:gd name="connsiteX2" fmla="*/ 1584176 w 1584176"/>
                        <a:gd name="connsiteY2" fmla="*/ 1044116 h 2088232"/>
                        <a:gd name="connsiteX3" fmla="*/ 792088 w 1584176"/>
                        <a:gd name="connsiteY3" fmla="*/ 2088232 h 2088232"/>
                        <a:gd name="connsiteX4" fmla="*/ 0 w 1584176"/>
                        <a:gd name="connsiteY4" fmla="*/ 1044116 h 2088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2088232" extrusionOk="0">
                          <a:moveTo>
                            <a:pt x="0" y="1044116"/>
                          </a:moveTo>
                          <a:cubicBezTo>
                            <a:pt x="-78712" y="418916"/>
                            <a:pt x="261165" y="35079"/>
                            <a:pt x="792088" y="0"/>
                          </a:cubicBezTo>
                          <a:cubicBezTo>
                            <a:pt x="1267968" y="8089"/>
                            <a:pt x="1535538" y="469014"/>
                            <a:pt x="1584176" y="1044116"/>
                          </a:cubicBezTo>
                          <a:cubicBezTo>
                            <a:pt x="1569047" y="1635539"/>
                            <a:pt x="1211523" y="2187853"/>
                            <a:pt x="792088" y="2088232"/>
                          </a:cubicBezTo>
                          <a:cubicBezTo>
                            <a:pt x="258722" y="2035759"/>
                            <a:pt x="139869" y="1687595"/>
                            <a:pt x="0" y="10441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D8A7EF0-8774-45DE-9E91-621D8D4E2BEC}"/>
                </a:ext>
              </a:extLst>
            </p:cNvPr>
            <p:cNvSpPr/>
            <p:nvPr/>
          </p:nvSpPr>
          <p:spPr>
            <a:xfrm>
              <a:off x="4061282" y="2286164"/>
              <a:ext cx="1946313" cy="135886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584176"/>
                        <a:gd name="connsiteY0" fmla="*/ 1044116 h 2088232"/>
                        <a:gd name="connsiteX1" fmla="*/ 792088 w 1584176"/>
                        <a:gd name="connsiteY1" fmla="*/ 0 h 2088232"/>
                        <a:gd name="connsiteX2" fmla="*/ 1584176 w 1584176"/>
                        <a:gd name="connsiteY2" fmla="*/ 1044116 h 2088232"/>
                        <a:gd name="connsiteX3" fmla="*/ 792088 w 1584176"/>
                        <a:gd name="connsiteY3" fmla="*/ 2088232 h 2088232"/>
                        <a:gd name="connsiteX4" fmla="*/ 0 w 1584176"/>
                        <a:gd name="connsiteY4" fmla="*/ 1044116 h 2088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2088232" extrusionOk="0">
                          <a:moveTo>
                            <a:pt x="0" y="1044116"/>
                          </a:moveTo>
                          <a:cubicBezTo>
                            <a:pt x="-78712" y="418916"/>
                            <a:pt x="261165" y="35079"/>
                            <a:pt x="792088" y="0"/>
                          </a:cubicBezTo>
                          <a:cubicBezTo>
                            <a:pt x="1267968" y="8089"/>
                            <a:pt x="1535538" y="469014"/>
                            <a:pt x="1584176" y="1044116"/>
                          </a:cubicBezTo>
                          <a:cubicBezTo>
                            <a:pt x="1569047" y="1635539"/>
                            <a:pt x="1211523" y="2187853"/>
                            <a:pt x="792088" y="2088232"/>
                          </a:cubicBezTo>
                          <a:cubicBezTo>
                            <a:pt x="258722" y="2035759"/>
                            <a:pt x="139869" y="1687595"/>
                            <a:pt x="0" y="10441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32724A58-07C0-4C9A-B8FE-66AC587FF4E2}"/>
                </a:ext>
              </a:extLst>
            </p:cNvPr>
            <p:cNvSpPr/>
            <p:nvPr/>
          </p:nvSpPr>
          <p:spPr>
            <a:xfrm>
              <a:off x="5575548" y="3145295"/>
              <a:ext cx="1234173" cy="198051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584176"/>
                        <a:gd name="connsiteY0" fmla="*/ 1044116 h 2088232"/>
                        <a:gd name="connsiteX1" fmla="*/ 792088 w 1584176"/>
                        <a:gd name="connsiteY1" fmla="*/ 0 h 2088232"/>
                        <a:gd name="connsiteX2" fmla="*/ 1584176 w 1584176"/>
                        <a:gd name="connsiteY2" fmla="*/ 1044116 h 2088232"/>
                        <a:gd name="connsiteX3" fmla="*/ 792088 w 1584176"/>
                        <a:gd name="connsiteY3" fmla="*/ 2088232 h 2088232"/>
                        <a:gd name="connsiteX4" fmla="*/ 0 w 1584176"/>
                        <a:gd name="connsiteY4" fmla="*/ 1044116 h 2088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2088232" extrusionOk="0">
                          <a:moveTo>
                            <a:pt x="0" y="1044116"/>
                          </a:moveTo>
                          <a:cubicBezTo>
                            <a:pt x="-78712" y="418916"/>
                            <a:pt x="261165" y="35079"/>
                            <a:pt x="792088" y="0"/>
                          </a:cubicBezTo>
                          <a:cubicBezTo>
                            <a:pt x="1267968" y="8089"/>
                            <a:pt x="1535538" y="469014"/>
                            <a:pt x="1584176" y="1044116"/>
                          </a:cubicBezTo>
                          <a:cubicBezTo>
                            <a:pt x="1569047" y="1635539"/>
                            <a:pt x="1211523" y="2187853"/>
                            <a:pt x="792088" y="2088232"/>
                          </a:cubicBezTo>
                          <a:cubicBezTo>
                            <a:pt x="258722" y="2035759"/>
                            <a:pt x="139869" y="1687595"/>
                            <a:pt x="0" y="10441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pSp>
          <p:nvGrpSpPr>
            <p:cNvPr id="175105" name="Groupe 175104">
              <a:extLst>
                <a:ext uri="{FF2B5EF4-FFF2-40B4-BE49-F238E27FC236}">
                  <a16:creationId xmlns:a16="http://schemas.microsoft.com/office/drawing/2014/main" id="{B4366086-D4CD-4223-B89B-D44377A2DE01}"/>
                </a:ext>
              </a:extLst>
            </p:cNvPr>
            <p:cNvGrpSpPr/>
            <p:nvPr/>
          </p:nvGrpSpPr>
          <p:grpSpPr>
            <a:xfrm>
              <a:off x="490997" y="1830438"/>
              <a:ext cx="2088232" cy="574808"/>
              <a:chOff x="451254" y="1846081"/>
              <a:chExt cx="2088232" cy="574808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9CD8F26-ECE0-4D51-8159-CDCA91FFD4DA}"/>
                  </a:ext>
                </a:extLst>
              </p:cNvPr>
              <p:cNvSpPr txBox="1"/>
              <p:nvPr/>
            </p:nvSpPr>
            <p:spPr>
              <a:xfrm>
                <a:off x="606996" y="1916832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dirty="0"/>
                  <a:t>4 noyaux pyrole</a:t>
                </a: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0EA60477-D5F3-42EB-8D56-8F4FE64A8820}"/>
                  </a:ext>
                </a:extLst>
              </p:cNvPr>
              <p:cNvSpPr/>
              <p:nvPr/>
            </p:nvSpPr>
            <p:spPr>
              <a:xfrm>
                <a:off x="451254" y="1846081"/>
                <a:ext cx="2088232" cy="574808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sys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584176"/>
                          <a:gd name="connsiteY0" fmla="*/ 1044116 h 2088232"/>
                          <a:gd name="connsiteX1" fmla="*/ 792088 w 1584176"/>
                          <a:gd name="connsiteY1" fmla="*/ 0 h 2088232"/>
                          <a:gd name="connsiteX2" fmla="*/ 1584176 w 1584176"/>
                          <a:gd name="connsiteY2" fmla="*/ 1044116 h 2088232"/>
                          <a:gd name="connsiteX3" fmla="*/ 792088 w 1584176"/>
                          <a:gd name="connsiteY3" fmla="*/ 2088232 h 2088232"/>
                          <a:gd name="connsiteX4" fmla="*/ 0 w 1584176"/>
                          <a:gd name="connsiteY4" fmla="*/ 1044116 h 20882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84176" h="2088232" extrusionOk="0">
                            <a:moveTo>
                              <a:pt x="0" y="1044116"/>
                            </a:moveTo>
                            <a:cubicBezTo>
                              <a:pt x="-78712" y="418916"/>
                              <a:pt x="261165" y="35079"/>
                              <a:pt x="792088" y="0"/>
                            </a:cubicBezTo>
                            <a:cubicBezTo>
                              <a:pt x="1267968" y="8089"/>
                              <a:pt x="1535538" y="469014"/>
                              <a:pt x="1584176" y="1044116"/>
                            </a:cubicBezTo>
                            <a:cubicBezTo>
                              <a:pt x="1569047" y="1635539"/>
                              <a:pt x="1211523" y="2187853"/>
                              <a:pt x="792088" y="2088232"/>
                            </a:cubicBezTo>
                            <a:cubicBezTo>
                              <a:pt x="258722" y="2035759"/>
                              <a:pt x="139869" y="1687595"/>
                              <a:pt x="0" y="1044116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</p:grpSp>
      <p:grpSp>
        <p:nvGrpSpPr>
          <p:cNvPr id="175111" name="Groupe 175110">
            <a:extLst>
              <a:ext uri="{FF2B5EF4-FFF2-40B4-BE49-F238E27FC236}">
                <a16:creationId xmlns:a16="http://schemas.microsoft.com/office/drawing/2014/main" id="{0D55C736-0632-4BDE-8184-FAE0D97033FC}"/>
              </a:ext>
            </a:extLst>
          </p:cNvPr>
          <p:cNvGrpSpPr/>
          <p:nvPr/>
        </p:nvGrpSpPr>
        <p:grpSpPr>
          <a:xfrm>
            <a:off x="523031" y="373243"/>
            <a:ext cx="9240937" cy="5891317"/>
            <a:chOff x="523210" y="332655"/>
            <a:chExt cx="9240937" cy="5891317"/>
          </a:xfrm>
        </p:grpSpPr>
        <p:grpSp>
          <p:nvGrpSpPr>
            <p:cNvPr id="175106" name="Groupe 175105">
              <a:extLst>
                <a:ext uri="{FF2B5EF4-FFF2-40B4-BE49-F238E27FC236}">
                  <a16:creationId xmlns:a16="http://schemas.microsoft.com/office/drawing/2014/main" id="{07C340B0-1378-4684-8D4B-79D849D4ED04}"/>
                </a:ext>
              </a:extLst>
            </p:cNvPr>
            <p:cNvGrpSpPr/>
            <p:nvPr/>
          </p:nvGrpSpPr>
          <p:grpSpPr>
            <a:xfrm>
              <a:off x="523210" y="2730266"/>
              <a:ext cx="2160040" cy="589348"/>
              <a:chOff x="523210" y="2730266"/>
              <a:chExt cx="2160040" cy="589348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41CA68B4-E248-475C-9990-D2A972176673}"/>
                  </a:ext>
                </a:extLst>
              </p:cNvPr>
              <p:cNvSpPr txBox="1"/>
              <p:nvPr/>
            </p:nvSpPr>
            <p:spPr>
              <a:xfrm>
                <a:off x="595018" y="2805260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dirty="0"/>
                  <a:t>8 chaines latérales</a:t>
                </a: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30E2FCC7-FFCF-431D-9F6F-CA3895414A22}"/>
                  </a:ext>
                </a:extLst>
              </p:cNvPr>
              <p:cNvSpPr/>
              <p:nvPr/>
            </p:nvSpPr>
            <p:spPr>
              <a:xfrm>
                <a:off x="523210" y="2730266"/>
                <a:ext cx="2023806" cy="589348"/>
              </a:xfrm>
              <a:prstGeom prst="ellipse">
                <a:avLst/>
              </a:prstGeom>
              <a:noFill/>
              <a:ln w="25400">
                <a:solidFill>
                  <a:srgbClr val="0070C0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584176"/>
                          <a:gd name="connsiteY0" fmla="*/ 1044116 h 2088232"/>
                          <a:gd name="connsiteX1" fmla="*/ 792088 w 1584176"/>
                          <a:gd name="connsiteY1" fmla="*/ 0 h 2088232"/>
                          <a:gd name="connsiteX2" fmla="*/ 1584176 w 1584176"/>
                          <a:gd name="connsiteY2" fmla="*/ 1044116 h 2088232"/>
                          <a:gd name="connsiteX3" fmla="*/ 792088 w 1584176"/>
                          <a:gd name="connsiteY3" fmla="*/ 2088232 h 2088232"/>
                          <a:gd name="connsiteX4" fmla="*/ 0 w 1584176"/>
                          <a:gd name="connsiteY4" fmla="*/ 1044116 h 20882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84176" h="2088232" extrusionOk="0">
                            <a:moveTo>
                              <a:pt x="0" y="1044116"/>
                            </a:moveTo>
                            <a:cubicBezTo>
                              <a:pt x="-78712" y="418916"/>
                              <a:pt x="261165" y="35079"/>
                              <a:pt x="792088" y="0"/>
                            </a:cubicBezTo>
                            <a:cubicBezTo>
                              <a:pt x="1267968" y="8089"/>
                              <a:pt x="1535538" y="469014"/>
                              <a:pt x="1584176" y="1044116"/>
                            </a:cubicBezTo>
                            <a:cubicBezTo>
                              <a:pt x="1569047" y="1635539"/>
                              <a:pt x="1211523" y="2187853"/>
                              <a:pt x="792088" y="2088232"/>
                            </a:cubicBezTo>
                            <a:cubicBezTo>
                              <a:pt x="258722" y="2035759"/>
                              <a:pt x="139869" y="1687595"/>
                              <a:pt x="0" y="1044116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E4F27619-8991-4CA8-B772-71204B27239C}"/>
                </a:ext>
              </a:extLst>
            </p:cNvPr>
            <p:cNvSpPr/>
            <p:nvPr/>
          </p:nvSpPr>
          <p:spPr>
            <a:xfrm>
              <a:off x="3258188" y="3284984"/>
              <a:ext cx="1234173" cy="1980511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584176"/>
                        <a:gd name="connsiteY0" fmla="*/ 1044116 h 2088232"/>
                        <a:gd name="connsiteX1" fmla="*/ 792088 w 1584176"/>
                        <a:gd name="connsiteY1" fmla="*/ 0 h 2088232"/>
                        <a:gd name="connsiteX2" fmla="*/ 1584176 w 1584176"/>
                        <a:gd name="connsiteY2" fmla="*/ 1044116 h 2088232"/>
                        <a:gd name="connsiteX3" fmla="*/ 792088 w 1584176"/>
                        <a:gd name="connsiteY3" fmla="*/ 2088232 h 2088232"/>
                        <a:gd name="connsiteX4" fmla="*/ 0 w 1584176"/>
                        <a:gd name="connsiteY4" fmla="*/ 1044116 h 2088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2088232" extrusionOk="0">
                          <a:moveTo>
                            <a:pt x="0" y="1044116"/>
                          </a:moveTo>
                          <a:cubicBezTo>
                            <a:pt x="-78712" y="418916"/>
                            <a:pt x="261165" y="35079"/>
                            <a:pt x="792088" y="0"/>
                          </a:cubicBezTo>
                          <a:cubicBezTo>
                            <a:pt x="1267968" y="8089"/>
                            <a:pt x="1535538" y="469014"/>
                            <a:pt x="1584176" y="1044116"/>
                          </a:cubicBezTo>
                          <a:cubicBezTo>
                            <a:pt x="1569047" y="1635539"/>
                            <a:pt x="1211523" y="2187853"/>
                            <a:pt x="792088" y="2088232"/>
                          </a:cubicBezTo>
                          <a:cubicBezTo>
                            <a:pt x="258722" y="2035759"/>
                            <a:pt x="139869" y="1687595"/>
                            <a:pt x="0" y="10441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9F788AF-CB43-45CC-B3A7-4AC4169E2C3B}"/>
                </a:ext>
              </a:extLst>
            </p:cNvPr>
            <p:cNvSpPr/>
            <p:nvPr/>
          </p:nvSpPr>
          <p:spPr>
            <a:xfrm>
              <a:off x="8323987" y="3145295"/>
              <a:ext cx="1440160" cy="715754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584176"/>
                        <a:gd name="connsiteY0" fmla="*/ 1044116 h 2088232"/>
                        <a:gd name="connsiteX1" fmla="*/ 792088 w 1584176"/>
                        <a:gd name="connsiteY1" fmla="*/ 0 h 2088232"/>
                        <a:gd name="connsiteX2" fmla="*/ 1584176 w 1584176"/>
                        <a:gd name="connsiteY2" fmla="*/ 1044116 h 2088232"/>
                        <a:gd name="connsiteX3" fmla="*/ 792088 w 1584176"/>
                        <a:gd name="connsiteY3" fmla="*/ 2088232 h 2088232"/>
                        <a:gd name="connsiteX4" fmla="*/ 0 w 1584176"/>
                        <a:gd name="connsiteY4" fmla="*/ 1044116 h 2088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2088232" extrusionOk="0">
                          <a:moveTo>
                            <a:pt x="0" y="1044116"/>
                          </a:moveTo>
                          <a:cubicBezTo>
                            <a:pt x="-78712" y="418916"/>
                            <a:pt x="261165" y="35079"/>
                            <a:pt x="792088" y="0"/>
                          </a:cubicBezTo>
                          <a:cubicBezTo>
                            <a:pt x="1267968" y="8089"/>
                            <a:pt x="1535538" y="469014"/>
                            <a:pt x="1584176" y="1044116"/>
                          </a:cubicBezTo>
                          <a:cubicBezTo>
                            <a:pt x="1569047" y="1635539"/>
                            <a:pt x="1211523" y="2187853"/>
                            <a:pt x="792088" y="2088232"/>
                          </a:cubicBezTo>
                          <a:cubicBezTo>
                            <a:pt x="258722" y="2035759"/>
                            <a:pt x="139869" y="1687595"/>
                            <a:pt x="0" y="10441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22E64D2E-B71F-472D-849C-7BFF6DD0F493}"/>
                </a:ext>
              </a:extLst>
            </p:cNvPr>
            <p:cNvSpPr/>
            <p:nvPr/>
          </p:nvSpPr>
          <p:spPr>
            <a:xfrm>
              <a:off x="6501614" y="332655"/>
              <a:ext cx="1668160" cy="648073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584176"/>
                        <a:gd name="connsiteY0" fmla="*/ 1044116 h 2088232"/>
                        <a:gd name="connsiteX1" fmla="*/ 792088 w 1584176"/>
                        <a:gd name="connsiteY1" fmla="*/ 0 h 2088232"/>
                        <a:gd name="connsiteX2" fmla="*/ 1584176 w 1584176"/>
                        <a:gd name="connsiteY2" fmla="*/ 1044116 h 2088232"/>
                        <a:gd name="connsiteX3" fmla="*/ 792088 w 1584176"/>
                        <a:gd name="connsiteY3" fmla="*/ 2088232 h 2088232"/>
                        <a:gd name="connsiteX4" fmla="*/ 0 w 1584176"/>
                        <a:gd name="connsiteY4" fmla="*/ 1044116 h 2088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2088232" extrusionOk="0">
                          <a:moveTo>
                            <a:pt x="0" y="1044116"/>
                          </a:moveTo>
                          <a:cubicBezTo>
                            <a:pt x="-78712" y="418916"/>
                            <a:pt x="261165" y="35079"/>
                            <a:pt x="792088" y="0"/>
                          </a:cubicBezTo>
                          <a:cubicBezTo>
                            <a:pt x="1267968" y="8089"/>
                            <a:pt x="1535538" y="469014"/>
                            <a:pt x="1584176" y="1044116"/>
                          </a:cubicBezTo>
                          <a:cubicBezTo>
                            <a:pt x="1569047" y="1635539"/>
                            <a:pt x="1211523" y="2187853"/>
                            <a:pt x="792088" y="2088232"/>
                          </a:cubicBezTo>
                          <a:cubicBezTo>
                            <a:pt x="258722" y="2035759"/>
                            <a:pt x="139869" y="1687595"/>
                            <a:pt x="0" y="10441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D9C913C7-901B-4AD3-8F2A-947ACFFB8080}"/>
                </a:ext>
              </a:extLst>
            </p:cNvPr>
            <p:cNvSpPr/>
            <p:nvPr/>
          </p:nvSpPr>
          <p:spPr>
            <a:xfrm>
              <a:off x="5431533" y="390891"/>
              <a:ext cx="720080" cy="589837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584176"/>
                        <a:gd name="connsiteY0" fmla="*/ 1044116 h 2088232"/>
                        <a:gd name="connsiteX1" fmla="*/ 792088 w 1584176"/>
                        <a:gd name="connsiteY1" fmla="*/ 0 h 2088232"/>
                        <a:gd name="connsiteX2" fmla="*/ 1584176 w 1584176"/>
                        <a:gd name="connsiteY2" fmla="*/ 1044116 h 2088232"/>
                        <a:gd name="connsiteX3" fmla="*/ 792088 w 1584176"/>
                        <a:gd name="connsiteY3" fmla="*/ 2088232 h 2088232"/>
                        <a:gd name="connsiteX4" fmla="*/ 0 w 1584176"/>
                        <a:gd name="connsiteY4" fmla="*/ 1044116 h 2088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2088232" extrusionOk="0">
                          <a:moveTo>
                            <a:pt x="0" y="1044116"/>
                          </a:moveTo>
                          <a:cubicBezTo>
                            <a:pt x="-78712" y="418916"/>
                            <a:pt x="261165" y="35079"/>
                            <a:pt x="792088" y="0"/>
                          </a:cubicBezTo>
                          <a:cubicBezTo>
                            <a:pt x="1267968" y="8089"/>
                            <a:pt x="1535538" y="469014"/>
                            <a:pt x="1584176" y="1044116"/>
                          </a:cubicBezTo>
                          <a:cubicBezTo>
                            <a:pt x="1569047" y="1635539"/>
                            <a:pt x="1211523" y="2187853"/>
                            <a:pt x="792088" y="2088232"/>
                          </a:cubicBezTo>
                          <a:cubicBezTo>
                            <a:pt x="258722" y="2035759"/>
                            <a:pt x="139869" y="1687595"/>
                            <a:pt x="0" y="10441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BABF9C30-BC68-4907-94AF-4303AFEAE53D}"/>
                </a:ext>
              </a:extLst>
            </p:cNvPr>
            <p:cNvSpPr/>
            <p:nvPr/>
          </p:nvSpPr>
          <p:spPr>
            <a:xfrm>
              <a:off x="5395528" y="5480881"/>
              <a:ext cx="2088232" cy="743091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584176"/>
                        <a:gd name="connsiteY0" fmla="*/ 1044116 h 2088232"/>
                        <a:gd name="connsiteX1" fmla="*/ 792088 w 1584176"/>
                        <a:gd name="connsiteY1" fmla="*/ 0 h 2088232"/>
                        <a:gd name="connsiteX2" fmla="*/ 1584176 w 1584176"/>
                        <a:gd name="connsiteY2" fmla="*/ 1044116 h 2088232"/>
                        <a:gd name="connsiteX3" fmla="*/ 792088 w 1584176"/>
                        <a:gd name="connsiteY3" fmla="*/ 2088232 h 2088232"/>
                        <a:gd name="connsiteX4" fmla="*/ 0 w 1584176"/>
                        <a:gd name="connsiteY4" fmla="*/ 1044116 h 2088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2088232" extrusionOk="0">
                          <a:moveTo>
                            <a:pt x="0" y="1044116"/>
                          </a:moveTo>
                          <a:cubicBezTo>
                            <a:pt x="-78712" y="418916"/>
                            <a:pt x="261165" y="35079"/>
                            <a:pt x="792088" y="0"/>
                          </a:cubicBezTo>
                          <a:cubicBezTo>
                            <a:pt x="1267968" y="8089"/>
                            <a:pt x="1535538" y="469014"/>
                            <a:pt x="1584176" y="1044116"/>
                          </a:cubicBezTo>
                          <a:cubicBezTo>
                            <a:pt x="1569047" y="1635539"/>
                            <a:pt x="1211523" y="2187853"/>
                            <a:pt x="792088" y="2088232"/>
                          </a:cubicBezTo>
                          <a:cubicBezTo>
                            <a:pt x="258722" y="2035759"/>
                            <a:pt x="139869" y="1687595"/>
                            <a:pt x="0" y="10441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CDD03DDA-AF03-4D0B-B43D-4E900FFA0A65}"/>
                </a:ext>
              </a:extLst>
            </p:cNvPr>
            <p:cNvSpPr/>
            <p:nvPr/>
          </p:nvSpPr>
          <p:spPr>
            <a:xfrm>
              <a:off x="8266111" y="2133485"/>
              <a:ext cx="660050" cy="589348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584176"/>
                        <a:gd name="connsiteY0" fmla="*/ 1044116 h 2088232"/>
                        <a:gd name="connsiteX1" fmla="*/ 792088 w 1584176"/>
                        <a:gd name="connsiteY1" fmla="*/ 0 h 2088232"/>
                        <a:gd name="connsiteX2" fmla="*/ 1584176 w 1584176"/>
                        <a:gd name="connsiteY2" fmla="*/ 1044116 h 2088232"/>
                        <a:gd name="connsiteX3" fmla="*/ 792088 w 1584176"/>
                        <a:gd name="connsiteY3" fmla="*/ 2088232 h 2088232"/>
                        <a:gd name="connsiteX4" fmla="*/ 0 w 1584176"/>
                        <a:gd name="connsiteY4" fmla="*/ 1044116 h 2088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2088232" extrusionOk="0">
                          <a:moveTo>
                            <a:pt x="0" y="1044116"/>
                          </a:moveTo>
                          <a:cubicBezTo>
                            <a:pt x="-78712" y="418916"/>
                            <a:pt x="261165" y="35079"/>
                            <a:pt x="792088" y="0"/>
                          </a:cubicBezTo>
                          <a:cubicBezTo>
                            <a:pt x="1267968" y="8089"/>
                            <a:pt x="1535538" y="469014"/>
                            <a:pt x="1584176" y="1044116"/>
                          </a:cubicBezTo>
                          <a:cubicBezTo>
                            <a:pt x="1569047" y="1635539"/>
                            <a:pt x="1211523" y="2187853"/>
                            <a:pt x="792088" y="2088232"/>
                          </a:cubicBezTo>
                          <a:cubicBezTo>
                            <a:pt x="258722" y="2035759"/>
                            <a:pt x="139869" y="1687595"/>
                            <a:pt x="0" y="10441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708F6C10-2738-402C-9EE1-223929CFF616}"/>
                </a:ext>
              </a:extLst>
            </p:cNvPr>
            <p:cNvSpPr/>
            <p:nvPr/>
          </p:nvSpPr>
          <p:spPr>
            <a:xfrm>
              <a:off x="3480008" y="2133485"/>
              <a:ext cx="660050" cy="589348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584176"/>
                        <a:gd name="connsiteY0" fmla="*/ 1044116 h 2088232"/>
                        <a:gd name="connsiteX1" fmla="*/ 792088 w 1584176"/>
                        <a:gd name="connsiteY1" fmla="*/ 0 h 2088232"/>
                        <a:gd name="connsiteX2" fmla="*/ 1584176 w 1584176"/>
                        <a:gd name="connsiteY2" fmla="*/ 1044116 h 2088232"/>
                        <a:gd name="connsiteX3" fmla="*/ 792088 w 1584176"/>
                        <a:gd name="connsiteY3" fmla="*/ 2088232 h 2088232"/>
                        <a:gd name="connsiteX4" fmla="*/ 0 w 1584176"/>
                        <a:gd name="connsiteY4" fmla="*/ 1044116 h 2088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2088232" extrusionOk="0">
                          <a:moveTo>
                            <a:pt x="0" y="1044116"/>
                          </a:moveTo>
                          <a:cubicBezTo>
                            <a:pt x="-78712" y="418916"/>
                            <a:pt x="261165" y="35079"/>
                            <a:pt x="792088" y="0"/>
                          </a:cubicBezTo>
                          <a:cubicBezTo>
                            <a:pt x="1267968" y="8089"/>
                            <a:pt x="1535538" y="469014"/>
                            <a:pt x="1584176" y="1044116"/>
                          </a:cubicBezTo>
                          <a:cubicBezTo>
                            <a:pt x="1569047" y="1635539"/>
                            <a:pt x="1211523" y="2187853"/>
                            <a:pt x="792088" y="2088232"/>
                          </a:cubicBezTo>
                          <a:cubicBezTo>
                            <a:pt x="258722" y="2035759"/>
                            <a:pt x="139869" y="1687595"/>
                            <a:pt x="0" y="10441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6614F651-71B5-4A46-9E3B-F680AB038D2F}"/>
                </a:ext>
              </a:extLst>
            </p:cNvPr>
            <p:cNvSpPr/>
            <p:nvPr/>
          </p:nvSpPr>
          <p:spPr>
            <a:xfrm>
              <a:off x="6576779" y="4928910"/>
              <a:ext cx="660050" cy="589348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584176"/>
                        <a:gd name="connsiteY0" fmla="*/ 1044116 h 2088232"/>
                        <a:gd name="connsiteX1" fmla="*/ 792088 w 1584176"/>
                        <a:gd name="connsiteY1" fmla="*/ 0 h 2088232"/>
                        <a:gd name="connsiteX2" fmla="*/ 1584176 w 1584176"/>
                        <a:gd name="connsiteY2" fmla="*/ 1044116 h 2088232"/>
                        <a:gd name="connsiteX3" fmla="*/ 792088 w 1584176"/>
                        <a:gd name="connsiteY3" fmla="*/ 2088232 h 2088232"/>
                        <a:gd name="connsiteX4" fmla="*/ 0 w 1584176"/>
                        <a:gd name="connsiteY4" fmla="*/ 1044116 h 2088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2088232" extrusionOk="0">
                          <a:moveTo>
                            <a:pt x="0" y="1044116"/>
                          </a:moveTo>
                          <a:cubicBezTo>
                            <a:pt x="-78712" y="418916"/>
                            <a:pt x="261165" y="35079"/>
                            <a:pt x="792088" y="0"/>
                          </a:cubicBezTo>
                          <a:cubicBezTo>
                            <a:pt x="1267968" y="8089"/>
                            <a:pt x="1535538" y="469014"/>
                            <a:pt x="1584176" y="1044116"/>
                          </a:cubicBezTo>
                          <a:cubicBezTo>
                            <a:pt x="1569047" y="1635539"/>
                            <a:pt x="1211523" y="2187853"/>
                            <a:pt x="792088" y="2088232"/>
                          </a:cubicBezTo>
                          <a:cubicBezTo>
                            <a:pt x="258722" y="2035759"/>
                            <a:pt x="139869" y="1687595"/>
                            <a:pt x="0" y="10441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75110" name="Groupe 175109">
            <a:extLst>
              <a:ext uri="{FF2B5EF4-FFF2-40B4-BE49-F238E27FC236}">
                <a16:creationId xmlns:a16="http://schemas.microsoft.com/office/drawing/2014/main" id="{C41D2B87-BACF-41D2-80F1-B7F015954952}"/>
              </a:ext>
            </a:extLst>
          </p:cNvPr>
          <p:cNvGrpSpPr/>
          <p:nvPr/>
        </p:nvGrpSpPr>
        <p:grpSpPr>
          <a:xfrm>
            <a:off x="582159" y="2542513"/>
            <a:ext cx="6132048" cy="1706770"/>
            <a:chOff x="564179" y="2530332"/>
            <a:chExt cx="6132048" cy="1706770"/>
          </a:xfrm>
        </p:grpSpPr>
        <p:grpSp>
          <p:nvGrpSpPr>
            <p:cNvPr id="175109" name="Groupe 175108">
              <a:extLst>
                <a:ext uri="{FF2B5EF4-FFF2-40B4-BE49-F238E27FC236}">
                  <a16:creationId xmlns:a16="http://schemas.microsoft.com/office/drawing/2014/main" id="{12BBA810-98D4-4F2D-A20C-BA3D45E3A5AD}"/>
                </a:ext>
              </a:extLst>
            </p:cNvPr>
            <p:cNvGrpSpPr/>
            <p:nvPr/>
          </p:nvGrpSpPr>
          <p:grpSpPr>
            <a:xfrm>
              <a:off x="564179" y="2530332"/>
              <a:ext cx="6132048" cy="1706770"/>
              <a:chOff x="584321" y="2457184"/>
              <a:chExt cx="6132048" cy="1706770"/>
            </a:xfrm>
          </p:grpSpPr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8D7BD5D0-33FE-47C3-96E3-9971F6CA5718}"/>
                  </a:ext>
                </a:extLst>
              </p:cNvPr>
              <p:cNvSpPr/>
              <p:nvPr/>
            </p:nvSpPr>
            <p:spPr>
              <a:xfrm>
                <a:off x="5719564" y="2457184"/>
                <a:ext cx="996805" cy="971815"/>
              </a:xfrm>
              <a:prstGeom prst="ellipse">
                <a:avLst/>
              </a:prstGeom>
              <a:noFill/>
              <a:ln w="25400">
                <a:solidFill>
                  <a:srgbClr val="00B050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584176"/>
                          <a:gd name="connsiteY0" fmla="*/ 1044116 h 2088232"/>
                          <a:gd name="connsiteX1" fmla="*/ 792088 w 1584176"/>
                          <a:gd name="connsiteY1" fmla="*/ 0 h 2088232"/>
                          <a:gd name="connsiteX2" fmla="*/ 1584176 w 1584176"/>
                          <a:gd name="connsiteY2" fmla="*/ 1044116 h 2088232"/>
                          <a:gd name="connsiteX3" fmla="*/ 792088 w 1584176"/>
                          <a:gd name="connsiteY3" fmla="*/ 2088232 h 2088232"/>
                          <a:gd name="connsiteX4" fmla="*/ 0 w 1584176"/>
                          <a:gd name="connsiteY4" fmla="*/ 1044116 h 20882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84176" h="2088232" extrusionOk="0">
                            <a:moveTo>
                              <a:pt x="0" y="1044116"/>
                            </a:moveTo>
                            <a:cubicBezTo>
                              <a:pt x="-78712" y="418916"/>
                              <a:pt x="261165" y="35079"/>
                              <a:pt x="792088" y="0"/>
                            </a:cubicBezTo>
                            <a:cubicBezTo>
                              <a:pt x="1267968" y="8089"/>
                              <a:pt x="1535538" y="469014"/>
                              <a:pt x="1584176" y="1044116"/>
                            </a:cubicBezTo>
                            <a:cubicBezTo>
                              <a:pt x="1569047" y="1635539"/>
                              <a:pt x="1211523" y="2187853"/>
                              <a:pt x="792088" y="2088232"/>
                            </a:cubicBezTo>
                            <a:cubicBezTo>
                              <a:pt x="258722" y="2035759"/>
                              <a:pt x="139869" y="1687595"/>
                              <a:pt x="0" y="1044116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grpSp>
            <p:nvGrpSpPr>
              <p:cNvPr id="175107" name="Groupe 175106">
                <a:extLst>
                  <a:ext uri="{FF2B5EF4-FFF2-40B4-BE49-F238E27FC236}">
                    <a16:creationId xmlns:a16="http://schemas.microsoft.com/office/drawing/2014/main" id="{32CB6843-D605-4D07-A5E6-A91B1113F421}"/>
                  </a:ext>
                </a:extLst>
              </p:cNvPr>
              <p:cNvGrpSpPr/>
              <p:nvPr/>
            </p:nvGrpSpPr>
            <p:grpSpPr>
              <a:xfrm>
                <a:off x="584321" y="3574606"/>
                <a:ext cx="1790610" cy="589348"/>
                <a:chOff x="544578" y="3553882"/>
                <a:chExt cx="1790610" cy="589348"/>
              </a:xfrm>
            </p:grpSpPr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B979FFEF-CAA9-4BD8-BE5C-A5DD0BB8F27B}"/>
                    </a:ext>
                  </a:extLst>
                </p:cNvPr>
                <p:cNvSpPr txBox="1"/>
                <p:nvPr/>
              </p:nvSpPr>
              <p:spPr>
                <a:xfrm>
                  <a:off x="606996" y="3645026"/>
                  <a:ext cx="17281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dirty="0"/>
                    <a:t>1 atome de Fe</a:t>
                  </a:r>
                  <a:r>
                    <a:rPr lang="fr-CA" baseline="30000" dirty="0"/>
                    <a:t>++</a:t>
                  </a:r>
                </a:p>
              </p:txBody>
            </p:sp>
            <p:sp>
              <p:nvSpPr>
                <p:cNvPr id="29" name="Ellipse 28">
                  <a:extLst>
                    <a:ext uri="{FF2B5EF4-FFF2-40B4-BE49-F238E27FC236}">
                      <a16:creationId xmlns:a16="http://schemas.microsoft.com/office/drawing/2014/main" id="{9FAD9404-3498-4DCD-BB79-6A026DA7061E}"/>
                    </a:ext>
                  </a:extLst>
                </p:cNvPr>
                <p:cNvSpPr/>
                <p:nvPr/>
              </p:nvSpPr>
              <p:spPr>
                <a:xfrm>
                  <a:off x="544578" y="3553882"/>
                  <a:ext cx="1790610" cy="589348"/>
                </a:xfrm>
                <a:prstGeom prst="ellipse">
                  <a:avLst/>
                </a:prstGeom>
                <a:noFill/>
                <a:ln w="25400">
                  <a:solidFill>
                    <a:srgbClr val="00B050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219033472">
                        <a:custGeom>
                          <a:avLst/>
                          <a:gdLst>
                            <a:gd name="connsiteX0" fmla="*/ 0 w 1584176"/>
                            <a:gd name="connsiteY0" fmla="*/ 1044116 h 2088232"/>
                            <a:gd name="connsiteX1" fmla="*/ 792088 w 1584176"/>
                            <a:gd name="connsiteY1" fmla="*/ 0 h 2088232"/>
                            <a:gd name="connsiteX2" fmla="*/ 1584176 w 1584176"/>
                            <a:gd name="connsiteY2" fmla="*/ 1044116 h 2088232"/>
                            <a:gd name="connsiteX3" fmla="*/ 792088 w 1584176"/>
                            <a:gd name="connsiteY3" fmla="*/ 2088232 h 2088232"/>
                            <a:gd name="connsiteX4" fmla="*/ 0 w 1584176"/>
                            <a:gd name="connsiteY4" fmla="*/ 1044116 h 20882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584176" h="2088232" extrusionOk="0">
                              <a:moveTo>
                                <a:pt x="0" y="1044116"/>
                              </a:moveTo>
                              <a:cubicBezTo>
                                <a:pt x="-78712" y="418916"/>
                                <a:pt x="261165" y="35079"/>
                                <a:pt x="792088" y="0"/>
                              </a:cubicBezTo>
                              <a:cubicBezTo>
                                <a:pt x="1267968" y="8089"/>
                                <a:pt x="1535538" y="469014"/>
                                <a:pt x="1584176" y="1044116"/>
                              </a:cubicBezTo>
                              <a:cubicBezTo>
                                <a:pt x="1569047" y="1635539"/>
                                <a:pt x="1211523" y="2187853"/>
                                <a:pt x="792088" y="2088232"/>
                              </a:cubicBezTo>
                              <a:cubicBezTo>
                                <a:pt x="258722" y="2035759"/>
                                <a:pt x="139869" y="1687595"/>
                                <a:pt x="0" y="1044116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F2BF0B0D-BC94-4228-AE88-B15F36C6DBA5}"/>
                </a:ext>
              </a:extLst>
            </p:cNvPr>
            <p:cNvSpPr txBox="1"/>
            <p:nvPr/>
          </p:nvSpPr>
          <p:spPr>
            <a:xfrm>
              <a:off x="5978197" y="2782579"/>
              <a:ext cx="55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>
                  <a:solidFill>
                    <a:srgbClr val="00B050"/>
                  </a:solidFill>
                </a:rPr>
                <a:t>Fe</a:t>
              </a:r>
              <a:r>
                <a:rPr lang="fr-CA" b="1" baseline="30000" dirty="0">
                  <a:solidFill>
                    <a:srgbClr val="00B050"/>
                  </a:solidFill>
                </a:rPr>
                <a:t>++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D5FC27827CC42A00F1668BD9BFBC6" ma:contentTypeVersion="15" ma:contentTypeDescription="Crée un document." ma:contentTypeScope="" ma:versionID="1ee65c6b8673a2206e01de7547a0dbac">
  <xsd:schema xmlns:xsd="http://www.w3.org/2001/XMLSchema" xmlns:xs="http://www.w3.org/2001/XMLSchema" xmlns:p="http://schemas.microsoft.com/office/2006/metadata/properties" xmlns:ns2="ac443fea-8077-4df0-97f6-0cfd2b7b8355" xmlns:ns3="dd3ef7de-1ef7-491f-9aae-e0962053c733" targetNamespace="http://schemas.microsoft.com/office/2006/metadata/properties" ma:root="true" ma:fieldsID="221a7e9f15e13897a9be8b382fc81b16" ns2:_="" ns3:_="">
    <xsd:import namespace="ac443fea-8077-4df0-97f6-0cfd2b7b8355"/>
    <xsd:import namespace="dd3ef7de-1ef7-491f-9aae-e0962053c7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fea-8077-4df0-97f6-0cfd2b7b83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96d8e17-6309-4c22-9204-2707cfa0b541}" ma:internalName="TaxCatchAll" ma:showField="CatchAllData" ma:web="ac443fea-8077-4df0-97f6-0cfd2b7b83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ef7de-1ef7-491f-9aae-e0962053c7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4ee7099c-c430-4f29-be0f-2cf3fe7682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3ef7de-1ef7-491f-9aae-e0962053c733">
      <Terms xmlns="http://schemas.microsoft.com/office/infopath/2007/PartnerControls"/>
    </lcf76f155ced4ddcb4097134ff3c332f>
    <TaxCatchAll xmlns="ac443fea-8077-4df0-97f6-0cfd2b7b835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81270C-89FE-4515-B365-CB3BD8C505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43fea-8077-4df0-97f6-0cfd2b7b8355"/>
    <ds:schemaRef ds:uri="dd3ef7de-1ef7-491f-9aae-e0962053c7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72ED91-8B48-4ED0-B9D8-AE916CDF341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dd3ef7de-1ef7-491f-9aae-e0962053c733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ac443fea-8077-4df0-97f6-0cfd2b7b835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6D1619-7287-467D-BAFE-6B9BDEA4EF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4841</TotalTime>
  <Words>3131</Words>
  <Application>Microsoft Office PowerPoint</Application>
  <PresentationFormat>Diapositives 35 mm</PresentationFormat>
  <Paragraphs>437</Paragraphs>
  <Slides>48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Rétrospective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Hémoglobine (lecture obligatoire pages 77 à 83)</vt:lpstr>
      <vt:lpstr>Hémoglobines humaines</vt:lpstr>
      <vt:lpstr>Présentation PowerPoint</vt:lpstr>
      <vt:lpstr>Présentation PowerPoint</vt:lpstr>
      <vt:lpstr>Présentation PowerPoint</vt:lpstr>
      <vt:lpstr>Hémoglobines humaines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Hémoglobines humaines normales</vt:lpstr>
      <vt:lpstr>Présentation PowerPoint</vt:lpstr>
      <vt:lpstr>Présentation PowerPoint</vt:lpstr>
      <vt:lpstr>Présentation PowerPoint</vt:lpstr>
      <vt:lpstr>Présentation PowerPoint</vt:lpstr>
      <vt:lpstr>Hémoglobines humaines normales (S6)</vt:lpstr>
      <vt:lpstr>Hémoglobines humaines normales (S6)</vt:lpstr>
      <vt:lpstr>Présentation PowerPoint</vt:lpstr>
      <vt:lpstr>Présentation PowerPoint</vt:lpstr>
      <vt:lpstr>Courbe d’affinité de l’hémoglobine pour O2 en fonction du pH</vt:lpstr>
      <vt:lpstr>CARB AMINO HÉMOGLOBINE Dioxyde de carbone  Acide aminé </vt:lpstr>
      <vt:lpstr>Structure du globule rouge</vt:lpstr>
      <vt:lpstr>Structure du globule rouge</vt:lpstr>
      <vt:lpstr>Présentation PowerPoint</vt:lpstr>
      <vt:lpstr>Métabolisme du glucose Glycolyse anaérobie : Cycle d’Embden Meyerhof = ATP (90 à 95% du glucose) Voie des pentoses phosphate: Fournir NADH au GR (5 à 10% du glucose) Voie du Glutathion: Prévient l’oxydation </vt:lpstr>
      <vt:lpstr>Membrane du globule rouge</vt:lpstr>
      <vt:lpstr>Membrane du globule rouge</vt:lpstr>
      <vt:lpstr>Membrane du globule rouge</vt:lpstr>
      <vt:lpstr>Le cytosquelette du GR permet le passage de celui-ci dans la MICRO-circulation en conservant sa forme.</vt:lpstr>
      <vt:lpstr>Diapédèse</vt:lpstr>
      <vt:lpstr>Métabolisme du glucose</vt:lpstr>
      <vt:lpstr>Pathologie: Déficience en G-6-PD</vt:lpstr>
      <vt:lpstr>Pathologie: Déficience en Pyruvate Kinase</vt:lpstr>
      <vt:lpstr>Propriétés biologiques du GR</vt:lpstr>
      <vt:lpstr>Vieillissement et destruction du globule rouge</vt:lpstr>
      <vt:lpstr>Retour sur notions fondamentales d’hématologie</vt:lpstr>
      <vt:lpstr>Retour sur notions fondamentales d’hématologie</vt:lpstr>
      <vt:lpstr>Retour sur notions fondamentales d’hématologie</vt:lpstr>
      <vt:lpstr>         Hémogramme (S4)</vt:lpstr>
      <vt:lpstr>Histogramme de la segmentation des granulocytes (Formule d’Arneth)</vt:lpstr>
      <vt:lpstr>Lectures fortement suggérées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Lachance, Jean-François</dc:creator>
  <cp:lastModifiedBy>Lachance, Jean-François</cp:lastModifiedBy>
  <cp:revision>167</cp:revision>
  <dcterms:created xsi:type="dcterms:W3CDTF">1601-01-01T00:00:00Z</dcterms:created>
  <dcterms:modified xsi:type="dcterms:W3CDTF">2024-05-02T20:15:45Z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0x0101002D8D5FC27827CC42A00F1668BD9BFBC6</vt:lpwstr>
  </property>
</Properties>
</file>