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322" r:id="rId3"/>
    <p:sldId id="327" r:id="rId4"/>
    <p:sldId id="257" r:id="rId5"/>
    <p:sldId id="263" r:id="rId6"/>
    <p:sldId id="328" r:id="rId7"/>
    <p:sldId id="324" r:id="rId8"/>
    <p:sldId id="329" r:id="rId9"/>
    <p:sldId id="330" r:id="rId10"/>
    <p:sldId id="331" r:id="rId11"/>
    <p:sldId id="332" r:id="rId12"/>
    <p:sldId id="339" r:id="rId13"/>
    <p:sldId id="333" r:id="rId14"/>
    <p:sldId id="344" r:id="rId15"/>
    <p:sldId id="334" r:id="rId16"/>
    <p:sldId id="335" r:id="rId17"/>
    <p:sldId id="336" r:id="rId18"/>
    <p:sldId id="337" r:id="rId19"/>
    <p:sldId id="343" r:id="rId20"/>
    <p:sldId id="338" r:id="rId21"/>
    <p:sldId id="340" r:id="rId22"/>
    <p:sldId id="341" r:id="rId23"/>
    <p:sldId id="342" r:id="rId24"/>
    <p:sldId id="346" r:id="rId25"/>
    <p:sldId id="349" r:id="rId26"/>
    <p:sldId id="348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51CB"/>
    <a:srgbClr val="A86ED4"/>
    <a:srgbClr val="8B4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17F60-079C-4B45-9515-5B9245229AD5}" type="datetimeFigureOut">
              <a:rPr lang="fr-CA" smtClean="0"/>
              <a:t>2023-10-16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EBB4D-1886-4127-A73C-9CF1537063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57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51EDF-0A83-398A-9474-177FD926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CFA937-5360-D5FB-8383-237798590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818B08-F7FD-CE73-D07D-1A33AB3D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BC4E-00A0-4C78-BDCC-CBA1996BDFB4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0495B6-2B40-4EC3-297F-2E3E24D7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16EFD9-008A-F9EC-485D-2D0EE0E2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405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81BB3-0C60-44AF-EA81-7A52BFD9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1FB71A-13C1-AA05-E381-148E34E22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BFA35B-3EEF-01D0-EF98-7C868E369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2064-2A34-456A-B2AA-D1B8882B7B7D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C0F1BF-7AA3-54C3-30FD-F2F64703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3B8FE0-E72B-B947-2EB8-41ED9695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471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B5CAFD-1295-3F0D-7013-6EA90D80B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7B03D8-35B9-4471-C561-E241D08AB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5A011C-EDAF-B707-5B48-0A9C0FC2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27A4-9D73-4AD8-BC52-B75D5331BCE3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F4C54A-6222-E0AD-A1EA-5A94E9DD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6C1B4-4F02-66ED-64EA-C5D42117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54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860D69-CAE6-8479-493A-135122AF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39E072-90C4-FD43-CA16-41B5BFAD0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B9F6A9-DBBA-778D-7C31-840A568E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E311-8333-4889-936D-23A974B3AFA7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2209CF-6839-4F89-410B-5BEC71D3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8C873-CB6B-FB53-2881-DA43B9C7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146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7975F-EC4E-5F80-D8DF-3ED8216B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E2E4DE-7714-028F-6ED5-3E92BD595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5A924-DA83-F3EE-0452-03B98850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CBAAD-F3E4-469A-A167-34A60D22BDAB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2AB015-E19C-5783-374D-EB60B43D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44388C-0A95-1B8C-5817-1048D09E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455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50E9F1-9CAA-86C3-1E15-D31B46BC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827E05-8C4F-2E16-CE24-D17219226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16DFEA-420B-A10B-ABFE-9D3F8F2CC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BDF1F4-079B-82DD-61DB-54853352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B213-4F32-4A71-AB48-DB82B98F8AAF}" type="datetime1">
              <a:rPr lang="fr-CA" smtClean="0"/>
              <a:t>2023-10-16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9D4D22-BB60-4D05-4D4F-9CE85225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B00CA0-44B3-FECD-530A-DEB3C160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309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9A701D-C895-7B15-97C1-0833D493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10F624-495F-08CB-49E5-DF60DBD60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272D38-ECD2-1FB0-642B-9216CEF8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526D9C-2C2F-E269-97FB-C1447DCF4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0A326FD-F9F5-D34F-B71A-3F515B46B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381CA7-2CA5-AC38-BF24-548C7E5E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FD580-0392-41C8-BFBC-D6FCB4073EAC}" type="datetime1">
              <a:rPr lang="fr-CA" smtClean="0"/>
              <a:t>2023-10-16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2957A64-D2D1-967E-040F-F52F5EDBC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548B7E-793F-C987-ED77-96F4EA3D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568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360786-787D-C248-3F8E-8BC53F18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C38DD9-86CB-E3FB-18B4-98FE88B8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3DC8C-0A36-45DB-91F9-A7211E75869B}" type="datetime1">
              <a:rPr lang="fr-CA" smtClean="0"/>
              <a:t>2023-10-16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C9B1F7-57BE-6D0C-810B-EF175C97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8D258B-618B-366D-43E7-728D4FDB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5752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7755CB-C1A8-AD78-7E67-9E0D5FF9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B70C-CA89-4FE6-8616-AB205EAF8505}" type="datetime1">
              <a:rPr lang="fr-CA" smtClean="0"/>
              <a:t>2023-10-16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F3CA57-2195-AFB9-DAAC-35016D89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2D701D-A813-5685-E5A5-4E96FF75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434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ED8EB-2955-F297-06D0-C78F7304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1519B-77FB-6F2E-BC64-9AB403630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FED738-2871-AB5A-99CE-06D1D9D83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EE9E51-6312-3569-1CD5-169052EC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B20-F14F-46AC-9C41-B6188BA9D6C0}" type="datetime1">
              <a:rPr lang="fr-CA" smtClean="0"/>
              <a:t>2023-10-16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6CAD5F-5E14-B4D2-1F7D-1DD5C10A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1B900F-C2B7-67B7-ECBD-BFDAC18B4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889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F82F6-26D2-21FD-053E-F952793E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971F6B-02F1-F88C-7A24-46B76364C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3FEBA2-6568-37FB-8C1E-9F9316257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3723BD-E5E1-9619-0BA2-D69A41E8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5D8D1-C488-4320-B366-0CEE06F6B5B2}" type="datetime1">
              <a:rPr lang="fr-CA" smtClean="0"/>
              <a:t>2023-10-16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6FF83A-FD73-C8C6-623E-30C39C01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F756D9-07F7-8368-EDF2-A9DE4800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120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477C53-51DA-0991-2B3D-4ADA17B7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035693-E5E0-44F1-0829-7CCBEA745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A36063-442A-7520-6522-1A5F6136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53AE-03D5-40EF-9FA7-3A43279560CD}" type="datetime1">
              <a:rPr lang="fr-CA" smtClean="0"/>
              <a:t>2023-10-16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69C0B1-8079-D063-6995-080B427755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3A0447-18CE-1755-DED1-A8963E786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04588-009D-4389-B54B-EC0FE206CC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563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S3F1vZYpH8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690F5-3010-4D9B-A1FA-E13F36E1C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80" y="154340"/>
            <a:ext cx="11724640" cy="1772482"/>
          </a:xfrm>
          <a:noFill/>
          <a:ln>
            <a:noFill/>
          </a:ln>
          <a:effectLst>
            <a:outerShdw blurRad="25400" dist="508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CA" sz="4400" b="1" cap="all" dirty="0">
                <a:solidFill>
                  <a:srgbClr val="9751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 l'équation à l'écran</a:t>
            </a:r>
            <a:r>
              <a:rPr lang="fr-CA" sz="4000" b="1" cap="al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fr-CA" sz="4000" b="1" cap="all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Comment les mathématiques façonnent</a:t>
            </a:r>
            <a:br>
              <a:rPr lang="fr-C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b="1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l'univers vidéoludique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2F80AC-4F73-4ADA-8DB2-BA0B844E2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234" y="6086340"/>
            <a:ext cx="10225530" cy="443516"/>
          </a:xfrm>
          <a:effectLst>
            <a:outerShdw blurRad="25400" dist="25400" dir="2700000" algn="tl" rotWithShape="0">
              <a:prstClr val="black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fr-CA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Sylvain Bérubé, Cégep de Sherbrooke</a:t>
            </a:r>
            <a:br>
              <a:rPr lang="fr-CA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  <a:r>
              <a:rPr lang="fr-CA" cap="none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fr-CA" cap="non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congrès de l’AMQ, 14 octobre 2023</a:t>
            </a:r>
          </a:p>
        </p:txBody>
      </p:sp>
      <p:pic>
        <p:nvPicPr>
          <p:cNvPr id="7" name="Image 6" descr="Une image contenant Jeu PC, Jeu vidéo de stratégie, Logiciel de jeu vidéo, Compositing numérique&#10;&#10;Description générée automatiquement">
            <a:extLst>
              <a:ext uri="{FF2B5EF4-FFF2-40B4-BE49-F238E27FC236}">
                <a16:creationId xmlns:a16="http://schemas.microsoft.com/office/drawing/2014/main" id="{F606164C-6A50-2944-5E90-1D6195FE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4" y="2210133"/>
            <a:ext cx="9885830" cy="370718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1BD257-0A6F-F830-D19B-0BF408AA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537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Effets spéciaux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10</a:t>
            </a:fld>
            <a:endParaRPr lang="fr-CA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FE59D8FE-899C-D93F-1998-099B9F4C2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104" y="1825625"/>
            <a:ext cx="8129792" cy="4351338"/>
          </a:xfrm>
        </p:spPr>
      </p:pic>
    </p:spTree>
    <p:extLst>
      <p:ext uri="{BB962C8B-B14F-4D97-AF65-F5344CB8AC3E}">
        <p14:creationId xmlns:p14="http://schemas.microsoft.com/office/powerpoint/2010/main" val="132258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Jeux vidéos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11</a:t>
            </a:fld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0AEF8BC-ADC9-09BC-5AEF-8A1FDB1E6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87" y="1825625"/>
            <a:ext cx="8365025" cy="4351338"/>
          </a:xfrm>
        </p:spPr>
      </p:pic>
    </p:spTree>
    <p:extLst>
      <p:ext uri="{BB962C8B-B14F-4D97-AF65-F5344CB8AC3E}">
        <p14:creationId xmlns:p14="http://schemas.microsoft.com/office/powerpoint/2010/main" val="342825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Jeux vidéos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12</a:t>
            </a:fld>
            <a:endParaRPr lang="fr-CA"/>
          </a:p>
        </p:txBody>
      </p:sp>
      <p:pic>
        <p:nvPicPr>
          <p:cNvPr id="8" name="Espace réservé du contenu 7">
            <a:hlinkClick r:id="rId2"/>
            <a:extLst>
              <a:ext uri="{FF2B5EF4-FFF2-40B4-BE49-F238E27FC236}">
                <a16:creationId xmlns:a16="http://schemas.microsoft.com/office/drawing/2014/main" id="{BF344D4A-1927-FE6D-DC80-C177850A8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26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Reproduire le réel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13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805AEB3-4E0D-2C51-EC2D-F2F6C03E9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082" y="1825625"/>
            <a:ext cx="5821836" cy="4351338"/>
          </a:xfrm>
        </p:spPr>
      </p:pic>
    </p:spTree>
    <p:extLst>
      <p:ext uri="{BB962C8B-B14F-4D97-AF65-F5344CB8AC3E}">
        <p14:creationId xmlns:p14="http://schemas.microsoft.com/office/powerpoint/2010/main" val="2703507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Rendu artistique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14</a:t>
            </a:fld>
            <a:endParaRPr lang="fr-CA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B09ECE5-F6E8-F1FB-D693-A19E79E39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473" y="1825625"/>
            <a:ext cx="7749054" cy="4351338"/>
          </a:xfrm>
        </p:spPr>
      </p:pic>
    </p:spTree>
    <p:extLst>
      <p:ext uri="{BB962C8B-B14F-4D97-AF65-F5344CB8AC3E}">
        <p14:creationId xmlns:p14="http://schemas.microsoft.com/office/powerpoint/2010/main" val="77666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Visites virtuelles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15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A7508F1-41B8-1F2B-CE62-DBEFDBF7D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028" y="1825625"/>
            <a:ext cx="6323944" cy="4351338"/>
          </a:xfrm>
        </p:spPr>
      </p:pic>
    </p:spTree>
    <p:extLst>
      <p:ext uri="{BB962C8B-B14F-4D97-AF65-F5344CB8AC3E}">
        <p14:creationId xmlns:p14="http://schemas.microsoft.com/office/powerpoint/2010/main" val="103586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Visualiser des modèles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16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9D77509-AAD9-FC2B-6662-8D3630FB8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0416" y="1825625"/>
            <a:ext cx="5471167" cy="4351338"/>
          </a:xfrm>
        </p:spPr>
      </p:pic>
    </p:spTree>
    <p:extLst>
      <p:ext uri="{BB962C8B-B14F-4D97-AF65-F5344CB8AC3E}">
        <p14:creationId xmlns:p14="http://schemas.microsoft.com/office/powerpoint/2010/main" val="301476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Simuler des phénomènes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17</a:t>
            </a:fld>
            <a:endParaRPr lang="fr-CA"/>
          </a:p>
        </p:txBody>
      </p:sp>
      <p:pic>
        <p:nvPicPr>
          <p:cNvPr id="3" name="Baking">
            <a:hlinkClick r:id="" action="ppaction://media"/>
            <a:extLst>
              <a:ext uri="{FF2B5EF4-FFF2-40B4-BE49-F238E27FC236}">
                <a16:creationId xmlns:a16="http://schemas.microsoft.com/office/drawing/2014/main" id="{108F3848-6F3E-8670-BB3B-210EF760D1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08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Visualiser l’invisible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18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8C84D35-73EE-3937-7337-2240FE2DF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171" y="1825625"/>
            <a:ext cx="7745657" cy="4351338"/>
          </a:xfrm>
        </p:spPr>
      </p:pic>
    </p:spTree>
    <p:extLst>
      <p:ext uri="{BB962C8B-B14F-4D97-AF65-F5344CB8AC3E}">
        <p14:creationId xmlns:p14="http://schemas.microsoft.com/office/powerpoint/2010/main" val="104803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19</a:t>
            </a:fld>
            <a:endParaRPr lang="fr-CA"/>
          </a:p>
        </p:txBody>
      </p:sp>
      <p:pic>
        <p:nvPicPr>
          <p:cNvPr id="10" name="Image 9" descr="Une image contenant croquis, dessin, art&#10;&#10;Description générée automatiquement">
            <a:extLst>
              <a:ext uri="{FF2B5EF4-FFF2-40B4-BE49-F238E27FC236}">
                <a16:creationId xmlns:a16="http://schemas.microsoft.com/office/drawing/2014/main" id="{F296319F-6C4D-6E80-D1D2-0797C86F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1144"/>
            <a:ext cx="5715000" cy="5591175"/>
          </a:xfrm>
          <a:prstGeom prst="rect">
            <a:avLst/>
          </a:prstGeom>
        </p:spPr>
      </p:pic>
      <p:pic>
        <p:nvPicPr>
          <p:cNvPr id="12" name="Image 11" descr="Une image contenant nuage, personne, Visage humain, habits&#10;&#10;Description générée automatiquement">
            <a:extLst>
              <a:ext uri="{FF2B5EF4-FFF2-40B4-BE49-F238E27FC236}">
                <a16:creationId xmlns:a16="http://schemas.microsoft.com/office/drawing/2014/main" id="{EA21FD2E-28D0-75E3-FC0D-7CB9A10A5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1144"/>
            <a:ext cx="4655077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texte, voiture, véhicule, Véhicule terrestre&#10;&#10;Description générée automatiquement">
            <a:extLst>
              <a:ext uri="{FF2B5EF4-FFF2-40B4-BE49-F238E27FC236}">
                <a16:creationId xmlns:a16="http://schemas.microsoft.com/office/drawing/2014/main" id="{0B3E9340-E99F-BF52-2831-38AF6A8B3B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540" y="4817738"/>
            <a:ext cx="1607940" cy="2211313"/>
          </a:xfrm>
          <a:prstGeom prst="rect">
            <a:avLst/>
          </a:prstGeom>
        </p:spPr>
      </p:pic>
      <p:pic>
        <p:nvPicPr>
          <p:cNvPr id="20" name="Image 1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1CA2CB3-75A3-3A63-CFEE-4B56B228A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16" y="3077397"/>
            <a:ext cx="2320456" cy="1740342"/>
          </a:xfrm>
          <a:prstGeom prst="rect">
            <a:avLst/>
          </a:prstGeom>
        </p:spPr>
      </p:pic>
      <p:pic>
        <p:nvPicPr>
          <p:cNvPr id="6" name="Image 5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F33BF8E2-F3D6-148C-70BA-9791F51830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4818336"/>
            <a:ext cx="2628521" cy="2039664"/>
          </a:xfrm>
          <a:prstGeom prst="rect">
            <a:avLst/>
          </a:prstGeom>
        </p:spPr>
      </p:pic>
      <p:pic>
        <p:nvPicPr>
          <p:cNvPr id="8" name="Image 7" descr="Une image contenant intérieur, mur, personne, habits&#10;&#10;Description générée automatiquement">
            <a:extLst>
              <a:ext uri="{FF2B5EF4-FFF2-40B4-BE49-F238E27FC236}">
                <a16:creationId xmlns:a16="http://schemas.microsoft.com/office/drawing/2014/main" id="{F19CA3E0-A10D-00B1-A724-71D5474FA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761"/>
            <a:ext cx="4761046" cy="3772904"/>
          </a:xfrm>
          <a:prstGeom prst="rect">
            <a:avLst/>
          </a:prstGeom>
        </p:spPr>
      </p:pic>
      <p:pic>
        <p:nvPicPr>
          <p:cNvPr id="14" name="Image 13" descr="Une image contenant texte, dessin humoristique, capture d’écran&#10;&#10;Description générée automatiquement">
            <a:extLst>
              <a:ext uri="{FF2B5EF4-FFF2-40B4-BE49-F238E27FC236}">
                <a16:creationId xmlns:a16="http://schemas.microsoft.com/office/drawing/2014/main" id="{46ED7459-1482-A1E3-1348-BD9016E6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339" y="3089761"/>
            <a:ext cx="3058662" cy="1727977"/>
          </a:xfrm>
          <a:prstGeom prst="rect">
            <a:avLst/>
          </a:prstGeom>
        </p:spPr>
      </p:pic>
      <p:pic>
        <p:nvPicPr>
          <p:cNvPr id="22" name="Image 21" descr="Une image contenant Jeu PC, Logiciel de jeu vidéo, Jeu d’aventure, Jeu d’action-aventure&#10;&#10;Description générée automatiquement">
            <a:extLst>
              <a:ext uri="{FF2B5EF4-FFF2-40B4-BE49-F238E27FC236}">
                <a16:creationId xmlns:a16="http://schemas.microsoft.com/office/drawing/2014/main" id="{C06EA84D-45CE-87E5-6D02-3F7C603FB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5" y="-6183"/>
            <a:ext cx="5492909" cy="3089761"/>
          </a:xfrm>
          <a:prstGeom prst="rect">
            <a:avLst/>
          </a:prstGeom>
        </p:spPr>
      </p:pic>
      <p:pic>
        <p:nvPicPr>
          <p:cNvPr id="12" name="Image 11" descr="Une image contenant texte, capture d’écran, graphisme, Police&#10;&#10;Description générée automatiquement">
            <a:extLst>
              <a:ext uri="{FF2B5EF4-FFF2-40B4-BE49-F238E27FC236}">
                <a16:creationId xmlns:a16="http://schemas.microsoft.com/office/drawing/2014/main" id="{BC3CD957-05B6-1A94-F335-C4F1C4B0C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5745" cy="3089761"/>
          </a:xfrm>
          <a:prstGeom prst="rect">
            <a:avLst/>
          </a:prstGeom>
        </p:spPr>
      </p:pic>
      <p:pic>
        <p:nvPicPr>
          <p:cNvPr id="18" name="Image 17" descr="Une image contenant texte, capture d’écran, carré, Rectangle&#10;&#10;Description générée automatiquement">
            <a:extLst>
              <a:ext uri="{FF2B5EF4-FFF2-40B4-BE49-F238E27FC236}">
                <a16:creationId xmlns:a16="http://schemas.microsoft.com/office/drawing/2014/main" id="{E5615BC7-72F2-E207-8766-9598F4433A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46" y="3077397"/>
            <a:ext cx="2175428" cy="1740342"/>
          </a:xfrm>
          <a:prstGeom prst="rect">
            <a:avLst/>
          </a:prstGeom>
        </p:spPr>
      </p:pic>
      <p:pic>
        <p:nvPicPr>
          <p:cNvPr id="26" name="Image 25" descr="Une image contenant capture d’écran, Rectangle, art&#10;&#10;Description générée automatiquement">
            <a:extLst>
              <a:ext uri="{FF2B5EF4-FFF2-40B4-BE49-F238E27FC236}">
                <a16:creationId xmlns:a16="http://schemas.microsoft.com/office/drawing/2014/main" id="{06A248A4-2AE2-EC11-CD87-2702BA58D57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46" y="4817738"/>
            <a:ext cx="3186494" cy="2039664"/>
          </a:xfrm>
          <a:prstGeom prst="rect">
            <a:avLst/>
          </a:prstGeom>
        </p:spPr>
      </p:pic>
      <p:pic>
        <p:nvPicPr>
          <p:cNvPr id="4" name="Image 3" descr="Une image contenant intérieur, mur, meubles, personne&#10;&#10;Description générée automatiquement">
            <a:extLst>
              <a:ext uri="{FF2B5EF4-FFF2-40B4-BE49-F238E27FC236}">
                <a16:creationId xmlns:a16="http://schemas.microsoft.com/office/drawing/2014/main" id="{1921EC5A-92E9-FC7B-559C-34DE4747E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27" y="-6182"/>
            <a:ext cx="3887120" cy="308976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732EF80-5D33-A962-9D9B-25294671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468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20</a:t>
            </a:fld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D7C964-3F03-9727-68A4-28AACE8B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47" y="518706"/>
            <a:ext cx="7744906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2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Réalité virtuelle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21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DA9D7C1-3F77-4235-B469-E7DAB3EDD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730" y="1825625"/>
            <a:ext cx="8726540" cy="4351338"/>
          </a:xfrm>
        </p:spPr>
      </p:pic>
    </p:spTree>
    <p:extLst>
      <p:ext uri="{BB962C8B-B14F-4D97-AF65-F5344CB8AC3E}">
        <p14:creationId xmlns:p14="http://schemas.microsoft.com/office/powerpoint/2010/main" val="189768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Réalité augmentée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22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C872ED0-426A-A7B1-80BC-FF44EFA99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752" y="1825625"/>
            <a:ext cx="7736495" cy="4351338"/>
          </a:xfrm>
        </p:spPr>
      </p:pic>
    </p:spTree>
    <p:extLst>
      <p:ext uri="{BB962C8B-B14F-4D97-AF65-F5344CB8AC3E}">
        <p14:creationId xmlns:p14="http://schemas.microsoft.com/office/powerpoint/2010/main" val="156441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Impression 3D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23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19BC5D6-ED9C-274A-E731-EA172C29D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192" y="1825625"/>
            <a:ext cx="5599615" cy="4351338"/>
          </a:xfrm>
        </p:spPr>
      </p:pic>
    </p:spTree>
    <p:extLst>
      <p:ext uri="{BB962C8B-B14F-4D97-AF65-F5344CB8AC3E}">
        <p14:creationId xmlns:p14="http://schemas.microsoft.com/office/powerpoint/2010/main" val="198286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Objectif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24</a:t>
            </a:fld>
            <a:endParaRPr lang="fr-CA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51777992-33F4-0392-F009-683C3EC36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906" y="1898385"/>
            <a:ext cx="5442187" cy="3061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808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25</a:t>
            </a:fld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AE0524-5721-B302-44B6-9FBF63F6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6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Shadertoy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26</a:t>
            </a:fld>
            <a:endParaRPr lang="fr-CA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A370D940-3CE2-1256-E5D5-3B15553C4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242" y="1825625"/>
            <a:ext cx="8423516" cy="4351338"/>
          </a:xfrm>
        </p:spPr>
      </p:pic>
    </p:spTree>
    <p:extLst>
      <p:ext uri="{BB962C8B-B14F-4D97-AF65-F5344CB8AC3E}">
        <p14:creationId xmlns:p14="http://schemas.microsoft.com/office/powerpoint/2010/main" val="4096018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2800"/>
          </a:xfrm>
        </p:spPr>
        <p:txBody>
          <a:bodyPr>
            <a:normAutofit/>
          </a:bodyPr>
          <a:lstStyle/>
          <a:p>
            <a:pPr algn="ctr"/>
            <a:r>
              <a:rPr lang="fr-CA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(merci </a:t>
            </a:r>
            <a:r>
              <a:rPr lang="fr-CA" b="1" dirty="0" err="1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ChatGPT</a:t>
            </a:r>
            <a:r>
              <a:rPr lang="fr-CA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27</a:t>
            </a:fld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1BD269E-4AB7-A1C9-40D4-D8C51CE46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914" y="1147972"/>
            <a:ext cx="7416171" cy="5573503"/>
          </a:xfrm>
        </p:spPr>
      </p:pic>
    </p:spTree>
    <p:extLst>
      <p:ext uri="{BB962C8B-B14F-4D97-AF65-F5344CB8AC3E}">
        <p14:creationId xmlns:p14="http://schemas.microsoft.com/office/powerpoint/2010/main" val="3051981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Courbes de Bézier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28</a:t>
            </a:fld>
            <a:endParaRPr lang="fr-CA"/>
          </a:p>
        </p:txBody>
      </p:sp>
      <p:pic>
        <p:nvPicPr>
          <p:cNvPr id="7" name="Espace réservé du contenu 6" descr="Une image contenant texte, capture d’écran, cercle, graphisme&#10;&#10;Description générée automatiquement">
            <a:extLst>
              <a:ext uri="{FF2B5EF4-FFF2-40B4-BE49-F238E27FC236}">
                <a16:creationId xmlns:a16="http://schemas.microsoft.com/office/drawing/2014/main" id="{9583BAA5-901A-3030-654A-3CB8F4E4C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1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Méthode de Newton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29</a:t>
            </a:fld>
            <a:endParaRPr lang="fr-CA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8093884-D867-81D8-4088-80CFEFA2C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80583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8D6098A-79F7-000A-11DE-9A292F2B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33375"/>
            <a:ext cx="6106377" cy="4267796"/>
          </a:xfrm>
          <a:prstGeom prst="rect">
            <a:avLst/>
          </a:prstGeom>
        </p:spPr>
      </p:pic>
      <p:pic>
        <p:nvPicPr>
          <p:cNvPr id="4" name="Image 3" descr="Une image contenant jouet, Silhouette d’animal, Peluche, peluche&#10;&#10;Description générée automatiquement">
            <a:extLst>
              <a:ext uri="{FF2B5EF4-FFF2-40B4-BE49-F238E27FC236}">
                <a16:creationId xmlns:a16="http://schemas.microsoft.com/office/drawing/2014/main" id="{70FF5DA1-DEFB-32C4-CFF5-6A157AAE3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24" y="3173785"/>
            <a:ext cx="5080526" cy="285477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DDE71A-7526-13DC-32E5-96C54C6C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54423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Transformations affines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30</a:t>
            </a:fld>
            <a:endParaRPr lang="fr-CA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961662D-49F3-99CB-5BA9-1E90A05E6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861" y="1825625"/>
            <a:ext cx="6626277" cy="4351338"/>
          </a:xfrm>
        </p:spPr>
      </p:pic>
    </p:spTree>
    <p:extLst>
      <p:ext uri="{BB962C8B-B14F-4D97-AF65-F5344CB8AC3E}">
        <p14:creationId xmlns:p14="http://schemas.microsoft.com/office/powerpoint/2010/main" val="65624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Transformations affines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31</a:t>
            </a:fld>
            <a:endParaRPr lang="fr-CA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E0F59F9-5004-38E3-8D9A-7E68C834C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645" y="1825625"/>
            <a:ext cx="6510709" cy="4351338"/>
          </a:xfrm>
        </p:spPr>
      </p:pic>
    </p:spTree>
    <p:extLst>
      <p:ext uri="{BB962C8B-B14F-4D97-AF65-F5344CB8AC3E}">
        <p14:creationId xmlns:p14="http://schemas.microsoft.com/office/powerpoint/2010/main" val="326812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Synthétiser une image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32</a:t>
            </a:fld>
            <a:endParaRPr lang="fr-CA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486F66D-DAB2-8D12-87CB-46AEDBB8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6810" y="3196319"/>
            <a:ext cx="8278380" cy="1609950"/>
          </a:xfrm>
        </p:spPr>
      </p:pic>
    </p:spTree>
    <p:extLst>
      <p:ext uri="{BB962C8B-B14F-4D97-AF65-F5344CB8AC3E}">
        <p14:creationId xmlns:p14="http://schemas.microsoft.com/office/powerpoint/2010/main" val="1157602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Ray tracing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33</a:t>
            </a:fld>
            <a:endParaRPr lang="fr-CA"/>
          </a:p>
        </p:txBody>
      </p:sp>
      <p:pic>
        <p:nvPicPr>
          <p:cNvPr id="13" name="Espace réservé du contenu 12" descr="Une image contenant capture d’écran, sphère, transport, planète&#10;&#10;Description générée automatiquement">
            <a:extLst>
              <a:ext uri="{FF2B5EF4-FFF2-40B4-BE49-F238E27FC236}">
                <a16:creationId xmlns:a16="http://schemas.microsoft.com/office/drawing/2014/main" id="{BCC809EF-18FB-E946-5213-A9A418683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70" y="1825625"/>
            <a:ext cx="65410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9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34</a:t>
            </a:fld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B05A8B-A69A-CEED-4AF9-459C85F3E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88" y="945955"/>
            <a:ext cx="10004624" cy="1754154"/>
          </a:xfrm>
          <a:prstGeom prst="rect">
            <a:avLst/>
          </a:prstGeom>
        </p:spPr>
      </p:pic>
      <p:pic>
        <p:nvPicPr>
          <p:cNvPr id="12" name="Image 11" descr="Une image contenant obscurité, lune&#10;&#10;Description générée automatiquement">
            <a:extLst>
              <a:ext uri="{FF2B5EF4-FFF2-40B4-BE49-F238E27FC236}">
                <a16:creationId xmlns:a16="http://schemas.microsoft.com/office/drawing/2014/main" id="{C6D344E6-8FEE-A967-8181-C0C58ACD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40" y="2831710"/>
            <a:ext cx="4699519" cy="35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84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Peindre un paysage</a:t>
            </a:r>
            <a:b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avec les mathématiques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35</a:t>
            </a:fld>
            <a:endParaRPr lang="fr-CA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3E5CAE8-2741-6722-B773-3318EC84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07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Inspirations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36</a:t>
            </a:fld>
            <a:endParaRPr lang="fr-CA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86255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4D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39AB79F7-32FB-4FFF-AB5A-7C1EEB9E7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1" y="616449"/>
            <a:ext cx="7894878" cy="5625101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chemeClr val="bg1"/>
            </a:solidFill>
            <a:miter lim="800000"/>
          </a:ln>
          <a:effectLst>
            <a:outerShdw blurRad="127000" dist="50800" dir="12900000" kx="195000" ky="145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E6373CC-31E0-24B7-F731-D4AFD749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581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07E5F-B44D-4677-BA51-B11D4E9B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latin typeface="Amasis MT Pro Black" panose="02040A04050005020304" pitchFamily="18" charset="0"/>
              </a:rPr>
              <a:t>Triomino</a:t>
            </a:r>
            <a:r>
              <a:rPr lang="fr-CA" dirty="0">
                <a:latin typeface="Amasis MT Pro Black" panose="02040A04050005020304" pitchFamily="18" charset="0"/>
              </a:rPr>
              <a:t> et </a:t>
            </a:r>
            <a:r>
              <a:rPr lang="fr-CA" dirty="0" err="1">
                <a:latin typeface="Amasis MT Pro Black" panose="02040A04050005020304" pitchFamily="18" charset="0"/>
              </a:rPr>
              <a:t>monomino</a:t>
            </a:r>
            <a:endParaRPr lang="fr-CA" dirty="0">
              <a:latin typeface="Amasis MT Pro Black" panose="02040A040500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CCD056-9470-0E21-2F8E-CB0932D04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43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600" b="0" dirty="0">
                <a:latin typeface="Cambria Math" panose="02040503050406030204" pitchFamily="18" charset="0"/>
              </a:rPr>
              <a:t>De combien de façons peut-on recouvrir un carré 4 × 4 en utilisant des </a:t>
            </a:r>
            <a:r>
              <a:rPr lang="fr-CA" sz="3600" b="0" dirty="0" err="1">
                <a:latin typeface="Cambria Math" panose="02040503050406030204" pitchFamily="18" charset="0"/>
              </a:rPr>
              <a:t>triominos</a:t>
            </a:r>
            <a:r>
              <a:rPr lang="fr-CA" sz="3600" b="0" dirty="0">
                <a:latin typeface="Cambria Math" panose="02040503050406030204" pitchFamily="18" charset="0"/>
              </a:rPr>
              <a:t> L et des </a:t>
            </a:r>
            <a:r>
              <a:rPr lang="fr-CA" sz="3600" b="0" dirty="0" err="1">
                <a:latin typeface="Cambria Math" panose="02040503050406030204" pitchFamily="18" charset="0"/>
              </a:rPr>
              <a:t>monominos</a:t>
            </a:r>
            <a:r>
              <a:rPr lang="fr-CA" sz="3600" b="0" dirty="0">
                <a:latin typeface="Cambria Math" panose="02040503050406030204" pitchFamily="18" charset="0"/>
              </a:rPr>
              <a:t>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BF5AA2-A544-80F4-8735-CC9B033A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522" y="1442874"/>
            <a:ext cx="4001278" cy="4734089"/>
          </a:xfrm>
          <a:prstGeom prst="rect">
            <a:avLst/>
          </a:prstGeom>
        </p:spPr>
      </p:pic>
      <p:pic>
        <p:nvPicPr>
          <p:cNvPr id="6" name="Image 5" descr="Une image contenant carré, Rectangle, Caractère coloré, ligne&#10;&#10;Description générée automatiquement">
            <a:extLst>
              <a:ext uri="{FF2B5EF4-FFF2-40B4-BE49-F238E27FC236}">
                <a16:creationId xmlns:a16="http://schemas.microsoft.com/office/drawing/2014/main" id="{2538DF15-535A-965E-BB4F-FCD32DDBA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67368"/>
            <a:ext cx="1209593" cy="1209593"/>
          </a:xfrm>
          <a:prstGeom prst="rect">
            <a:avLst/>
          </a:prstGeom>
        </p:spPr>
      </p:pic>
      <p:pic>
        <p:nvPicPr>
          <p:cNvPr id="8" name="Image 7" descr="Une image contenant carré, Caractère coloré, Rectangle, capture d’écran&#10;&#10;Description générée automatiquement">
            <a:extLst>
              <a:ext uri="{FF2B5EF4-FFF2-40B4-BE49-F238E27FC236}">
                <a16:creationId xmlns:a16="http://schemas.microsoft.com/office/drawing/2014/main" id="{64959127-F0A0-6FCD-F4A4-02294E7EA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4967368"/>
            <a:ext cx="1209593" cy="1209593"/>
          </a:xfrm>
          <a:prstGeom prst="rect">
            <a:avLst/>
          </a:prstGeom>
        </p:spPr>
      </p:pic>
      <p:pic>
        <p:nvPicPr>
          <p:cNvPr id="11" name="Image 10" descr="Une image contenant carré, Rectangle, ligne, motif&#10;&#10;Description générée automatiquement">
            <a:extLst>
              <a:ext uri="{FF2B5EF4-FFF2-40B4-BE49-F238E27FC236}">
                <a16:creationId xmlns:a16="http://schemas.microsoft.com/office/drawing/2014/main" id="{489339EA-A863-3006-8C5A-B54CA2D7A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76" y="3536210"/>
            <a:ext cx="1209593" cy="1209593"/>
          </a:xfrm>
          <a:prstGeom prst="rect">
            <a:avLst/>
          </a:prstGeom>
        </p:spPr>
      </p:pic>
      <p:pic>
        <p:nvPicPr>
          <p:cNvPr id="15" name="Image 14" descr="Une image contenant Caractère coloré, carré, Rectangle, capture d’écran&#10;&#10;Description générée automatiquement">
            <a:extLst>
              <a:ext uri="{FF2B5EF4-FFF2-40B4-BE49-F238E27FC236}">
                <a16:creationId xmlns:a16="http://schemas.microsoft.com/office/drawing/2014/main" id="{5DB73F8A-BEA0-88D2-6D75-1DC3F2006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67368"/>
            <a:ext cx="1209593" cy="1209593"/>
          </a:xfrm>
          <a:prstGeom prst="rect">
            <a:avLst/>
          </a:prstGeom>
        </p:spPr>
      </p:pic>
      <p:pic>
        <p:nvPicPr>
          <p:cNvPr id="17" name="Image 16" descr="Une image contenant Caractère coloré, Rectangle, carré, conception&#10;&#10;Description générée automatiquement">
            <a:extLst>
              <a:ext uri="{FF2B5EF4-FFF2-40B4-BE49-F238E27FC236}">
                <a16:creationId xmlns:a16="http://schemas.microsoft.com/office/drawing/2014/main" id="{47BF3D02-9C83-892E-34D6-E5339E1AF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967368"/>
            <a:ext cx="1209593" cy="1209593"/>
          </a:xfrm>
          <a:prstGeom prst="rect">
            <a:avLst/>
          </a:prstGeom>
        </p:spPr>
      </p:pic>
      <p:pic>
        <p:nvPicPr>
          <p:cNvPr id="19" name="Image 18" descr="Une image contenant carré, bâtiment, ligne, Rectangle&#10;&#10;Description générée automatiquement">
            <a:extLst>
              <a:ext uri="{FF2B5EF4-FFF2-40B4-BE49-F238E27FC236}">
                <a16:creationId xmlns:a16="http://schemas.microsoft.com/office/drawing/2014/main" id="{80A9B26E-21CF-4C11-62CF-2B19046CE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536209"/>
            <a:ext cx="1209594" cy="1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96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2674ECCA-7ADA-7919-1836-DC362E37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813"/>
            <a:ext cx="12192000" cy="59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graphisme, Graphique, capture d’écran&#10;&#10;Description générée automatiquement">
            <a:extLst>
              <a:ext uri="{FF2B5EF4-FFF2-40B4-BE49-F238E27FC236}">
                <a16:creationId xmlns:a16="http://schemas.microsoft.com/office/drawing/2014/main" id="{763D577B-7379-6286-F998-B6D30256B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0"/>
            <a:ext cx="11058525" cy="68580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1A622B-B8EB-7411-835F-127CC449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245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A3444-EEE3-160F-8639-DB5FE6D1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CA" sz="6000" b="1" dirty="0">
                <a:latin typeface="Cambria" panose="02040503050406030204" pitchFamily="18" charset="0"/>
                <a:ea typeface="Cambria" panose="02040503050406030204" pitchFamily="18" charset="0"/>
              </a:rPr>
              <a:t>Que faire avec</a:t>
            </a:r>
            <a:br>
              <a:rPr lang="fr-CA" sz="6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6000" b="1" dirty="0">
                <a:latin typeface="Cambria" panose="02040503050406030204" pitchFamily="18" charset="0"/>
                <a:ea typeface="Cambria" panose="02040503050406030204" pitchFamily="18" charset="0"/>
              </a:rPr>
              <a:t>des images de synthèse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78432B-186F-A1AF-B8A6-B58DEA20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508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F20B5-B364-C85D-D358-F1AA8D9C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Films d’animation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76A0A1A-DAFE-7CA3-AA2D-2C61C2AA3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157" y="1825625"/>
            <a:ext cx="7743685" cy="435133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6F9C1-2D03-1572-7ECA-2192E15BD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04588-009D-4389-B54B-EC0FE206CC6E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52952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152</Words>
  <Application>Microsoft Office PowerPoint</Application>
  <PresentationFormat>Grand écran</PresentationFormat>
  <Paragraphs>63</Paragraphs>
  <Slides>36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3" baseType="lpstr">
      <vt:lpstr>Amasis MT Pro Black</vt:lpstr>
      <vt:lpstr>Arial</vt:lpstr>
      <vt:lpstr>Calibri</vt:lpstr>
      <vt:lpstr>Calibri Light</vt:lpstr>
      <vt:lpstr>Cambria</vt:lpstr>
      <vt:lpstr>Cambria Math</vt:lpstr>
      <vt:lpstr>Thème Office</vt:lpstr>
      <vt:lpstr>De l'équation à l'écran Comment les mathématiques façonnent l'univers vidéoludique</vt:lpstr>
      <vt:lpstr>Présentation PowerPoint</vt:lpstr>
      <vt:lpstr>Présentation PowerPoint</vt:lpstr>
      <vt:lpstr>Présentation PowerPoint</vt:lpstr>
      <vt:lpstr>Triomino et monomino</vt:lpstr>
      <vt:lpstr>Présentation PowerPoint</vt:lpstr>
      <vt:lpstr>Présentation PowerPoint</vt:lpstr>
      <vt:lpstr>Que faire avec des images de synthèse ?</vt:lpstr>
      <vt:lpstr>Films d’animation</vt:lpstr>
      <vt:lpstr>Effets spéciaux</vt:lpstr>
      <vt:lpstr>Jeux vidéos</vt:lpstr>
      <vt:lpstr>Jeux vidéos</vt:lpstr>
      <vt:lpstr>Reproduire le réel</vt:lpstr>
      <vt:lpstr>Rendu artistique</vt:lpstr>
      <vt:lpstr>Visites virtuelles</vt:lpstr>
      <vt:lpstr>Visualiser des modèles</vt:lpstr>
      <vt:lpstr>Simuler des phénomènes</vt:lpstr>
      <vt:lpstr>Visualiser l’invisible</vt:lpstr>
      <vt:lpstr>Présentation PowerPoint</vt:lpstr>
      <vt:lpstr>Présentation PowerPoint</vt:lpstr>
      <vt:lpstr>Réalité virtuelle</vt:lpstr>
      <vt:lpstr>Réalité augmentée</vt:lpstr>
      <vt:lpstr>Impression 3D</vt:lpstr>
      <vt:lpstr>Objectif !</vt:lpstr>
      <vt:lpstr>Présentation PowerPoint</vt:lpstr>
      <vt:lpstr>Shadertoy</vt:lpstr>
      <vt:lpstr>(merci ChatGPT !)</vt:lpstr>
      <vt:lpstr>Courbes de Bézier</vt:lpstr>
      <vt:lpstr>Méthode de Newton</vt:lpstr>
      <vt:lpstr>Transformations affines</vt:lpstr>
      <vt:lpstr>Transformations affines</vt:lpstr>
      <vt:lpstr>Synthétiser une image</vt:lpstr>
      <vt:lpstr>Ray tracing</vt:lpstr>
      <vt:lpstr>Présentation PowerPoint</vt:lpstr>
      <vt:lpstr>Peindre un paysage avec les mathématiques</vt:lpstr>
      <vt:lpstr>Inspirations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l'équation à l'écran : comment les mathématiques façonnent l'univers vidéoludique</dc:title>
  <dc:creator>Sylvain Bérubé</dc:creator>
  <cp:lastModifiedBy>Bérubé, Sylvain</cp:lastModifiedBy>
  <cp:revision>14</cp:revision>
  <dcterms:created xsi:type="dcterms:W3CDTF">2023-10-11T20:14:06Z</dcterms:created>
  <dcterms:modified xsi:type="dcterms:W3CDTF">2023-10-16T15:45:11Z</dcterms:modified>
</cp:coreProperties>
</file>