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9a98053f2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9a98053f2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9a98053f2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9a98053f2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9a98053f2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9a98053f2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9a98053f2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9a98053f2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9a98053f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9a98053f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9a98053f2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9a98053f2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a98053f2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a98053f2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9a98053f2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9a98053f2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9a98053f2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9a98053f2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9a98053f2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9a98053f2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9a98053f2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9a98053f2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9a98053f2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9a98053f2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boBqeKTebe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r"/>
              <a:t>Qui est Nicolas Bourbaki?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André Well</a:t>
            </a:r>
            <a:endParaRPr/>
          </a:p>
        </p:txBody>
      </p:sp>
      <p:sp>
        <p:nvSpPr>
          <p:cNvPr id="112" name="Google Shape;112;p22"/>
          <p:cNvSpPr txBox="1"/>
          <p:nvPr>
            <p:ph idx="1" type="body"/>
          </p:nvPr>
        </p:nvSpPr>
        <p:spPr>
          <a:xfrm>
            <a:off x="311700" y="1152475"/>
            <a:ext cx="6132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Parmi ses plus grands travaux figure la preuve donnée en 1940, en prison, de l'hypothèse de Riemann pour les fonctions zêta des courbes sur les corps finis. </a:t>
            </a:r>
            <a:endParaRPr/>
          </a:p>
          <a:p>
            <a:pPr indent="0" lvl="0" marL="0" rtl="0" algn="l">
              <a:spcBef>
                <a:spcPts val="1200"/>
              </a:spcBef>
              <a:spcAft>
                <a:spcPts val="0"/>
              </a:spcAft>
              <a:buNone/>
            </a:pPr>
            <a:r>
              <a:rPr lang="fr"/>
              <a:t>Il a introduit la notation pour l'ensemble vide</a:t>
            </a:r>
            <a:endParaRPr/>
          </a:p>
          <a:p>
            <a:pPr indent="0" lvl="0" marL="0" rtl="0" algn="l">
              <a:spcBef>
                <a:spcPts val="1200"/>
              </a:spcBef>
              <a:spcAft>
                <a:spcPts val="1200"/>
              </a:spcAft>
              <a:buNone/>
            </a:pPr>
            <a:r>
              <a:t/>
            </a:r>
            <a:endParaRPr/>
          </a:p>
        </p:txBody>
      </p:sp>
      <p:pic>
        <p:nvPicPr>
          <p:cNvPr id="113" name="Google Shape;113;p22"/>
          <p:cNvPicPr preferRelativeResize="0"/>
          <p:nvPr/>
        </p:nvPicPr>
        <p:blipFill>
          <a:blip r:embed="rId3">
            <a:alphaModFix/>
          </a:blip>
          <a:stretch>
            <a:fillRect/>
          </a:stretch>
        </p:blipFill>
        <p:spPr>
          <a:xfrm>
            <a:off x="6565900" y="114925"/>
            <a:ext cx="2381250" cy="2857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Les 23 problèmes de Hilbert</a:t>
            </a:r>
            <a:endParaRPr/>
          </a:p>
        </p:txBody>
      </p:sp>
      <p:pic>
        <p:nvPicPr>
          <p:cNvPr id="119" name="Google Shape;119;p23"/>
          <p:cNvPicPr preferRelativeResize="0"/>
          <p:nvPr/>
        </p:nvPicPr>
        <p:blipFill>
          <a:blip r:embed="rId3">
            <a:alphaModFix/>
          </a:blip>
          <a:stretch>
            <a:fillRect/>
          </a:stretch>
        </p:blipFill>
        <p:spPr>
          <a:xfrm>
            <a:off x="2049750" y="1170125"/>
            <a:ext cx="5517652" cy="38209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Les sept problèmes du prix du millénaire</a:t>
            </a:r>
            <a:endParaRPr/>
          </a:p>
        </p:txBody>
      </p:sp>
      <p:pic>
        <p:nvPicPr>
          <p:cNvPr id="125" name="Google Shape;125;p24"/>
          <p:cNvPicPr preferRelativeResize="0"/>
          <p:nvPr/>
        </p:nvPicPr>
        <p:blipFill>
          <a:blip r:embed="rId3">
            <a:alphaModFix/>
          </a:blip>
          <a:stretch>
            <a:fillRect/>
          </a:stretch>
        </p:blipFill>
        <p:spPr>
          <a:xfrm>
            <a:off x="1556600" y="1061475"/>
            <a:ext cx="6377762" cy="38209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Emil Artin</a:t>
            </a:r>
            <a:endParaRPr/>
          </a:p>
        </p:txBody>
      </p:sp>
      <p:sp>
        <p:nvSpPr>
          <p:cNvPr id="131" name="Google Shape;13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Notre époque assiste à la création d'un ouvrage monumental : un exposé de la totalité des mathématiques d'aujourd'hui. De plus, cet exposé est fait de telle manière que les liens entre les diverses branches des mathématiques deviennent clairement visibles</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Commençons par du cinéma</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1100" u="sng">
                <a:solidFill>
                  <a:srgbClr val="1155CC"/>
                </a:solidFill>
                <a:hlinkClick r:id="rId3">
                  <a:extLst>
                    <a:ext uri="{A12FA001-AC4F-418D-AE19-62706E023703}">
                      <ahyp:hlinkClr val="tx"/>
                    </a:ext>
                  </a:extLst>
                </a:hlinkClick>
              </a:rPr>
              <a:t>https://www.youtube.com/watch?v=boBqeKTebe8</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L’école Normale Supérieure après la grande guerre</a:t>
            </a:r>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Perte de nombreux cerveaux</a:t>
            </a:r>
            <a:endParaRPr/>
          </a:p>
          <a:p>
            <a:pPr indent="0" lvl="0" marL="0" rtl="0" algn="l">
              <a:spcBef>
                <a:spcPts val="1200"/>
              </a:spcBef>
              <a:spcAft>
                <a:spcPts val="0"/>
              </a:spcAft>
              <a:buNone/>
            </a:pPr>
            <a:r>
              <a:rPr lang="fr"/>
              <a:t>Génération qui reçoit l’enseignement de très vieux mathématiciens</a:t>
            </a:r>
            <a:endParaRPr/>
          </a:p>
          <a:p>
            <a:pPr indent="0" lvl="0" marL="0" rtl="0" algn="l">
              <a:spcBef>
                <a:spcPts val="1200"/>
              </a:spcBef>
              <a:spcAft>
                <a:spcPts val="0"/>
              </a:spcAft>
              <a:buNone/>
            </a:pPr>
            <a:r>
              <a:rPr lang="fr"/>
              <a:t>Elle devient très critique de:</a:t>
            </a:r>
            <a:endParaRPr/>
          </a:p>
          <a:p>
            <a:pPr indent="-342900" lvl="0" marL="457200" rtl="0" algn="l">
              <a:spcBef>
                <a:spcPts val="1200"/>
              </a:spcBef>
              <a:spcAft>
                <a:spcPts val="0"/>
              </a:spcAft>
              <a:buSzPts val="1800"/>
              <a:buChar char="●"/>
            </a:pPr>
            <a:r>
              <a:rPr lang="fr"/>
              <a:t>émiettement des mathématiques en spécialités étanches</a:t>
            </a:r>
            <a:endParaRPr/>
          </a:p>
          <a:p>
            <a:pPr indent="-342900" lvl="0" marL="457200" rtl="0" algn="l">
              <a:spcBef>
                <a:spcPts val="0"/>
              </a:spcBef>
              <a:spcAft>
                <a:spcPts val="0"/>
              </a:spcAft>
              <a:buSzPts val="1800"/>
              <a:buChar char="●"/>
            </a:pPr>
            <a:r>
              <a:rPr lang="fr"/>
              <a:t>analyse foisonnante mais manquant de rigueur</a:t>
            </a:r>
            <a:endParaRPr/>
          </a:p>
          <a:p>
            <a:pPr indent="-342900" lvl="0" marL="457200" rtl="0" algn="l">
              <a:spcBef>
                <a:spcPts val="0"/>
              </a:spcBef>
              <a:spcAft>
                <a:spcPts val="0"/>
              </a:spcAft>
              <a:buSzPts val="1800"/>
              <a:buChar char="●"/>
            </a:pPr>
            <a:r>
              <a:rPr lang="fr"/>
              <a:t>l'ignorance de branches actives à l'étranger, particulièrement l'algèbre développée en Allemagne</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Laurent Schwartz</a:t>
            </a:r>
            <a:endParaRPr/>
          </a:p>
        </p:txBody>
      </p:sp>
      <p:sp>
        <p:nvSpPr>
          <p:cNvPr id="72" name="Google Shape;72;p16"/>
          <p:cNvSpPr txBox="1"/>
          <p:nvPr>
            <p:ph idx="1" type="body"/>
          </p:nvPr>
        </p:nvSpPr>
        <p:spPr>
          <a:xfrm>
            <a:off x="311700" y="2298525"/>
            <a:ext cx="8520600" cy="2270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fr"/>
              <a:t>théorie des transformées de Fourier </a:t>
            </a:r>
            <a:endParaRPr/>
          </a:p>
          <a:p>
            <a:pPr indent="-342900" lvl="0" marL="457200" rtl="0" algn="l">
              <a:spcBef>
                <a:spcPts val="0"/>
              </a:spcBef>
              <a:spcAft>
                <a:spcPts val="0"/>
              </a:spcAft>
              <a:buSzPts val="1800"/>
              <a:buChar char="-"/>
            </a:pPr>
            <a:r>
              <a:rPr lang="fr"/>
              <a:t>mène à l'étude des équations aux dérivées partielles.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fr"/>
              <a:t>Interdiction de séjour aux USA pour son opposition à la guerre du Vietnam</a:t>
            </a:r>
            <a:endParaRPr/>
          </a:p>
          <a:p>
            <a:pPr indent="0" lvl="0" marL="0" rtl="0" algn="l">
              <a:spcBef>
                <a:spcPts val="1200"/>
              </a:spcBef>
              <a:spcAft>
                <a:spcPts val="1200"/>
              </a:spcAft>
              <a:buNone/>
            </a:pPr>
            <a:r>
              <a:t/>
            </a:r>
            <a:endParaRPr/>
          </a:p>
        </p:txBody>
      </p:sp>
      <p:pic>
        <p:nvPicPr>
          <p:cNvPr id="73" name="Google Shape;73;p16"/>
          <p:cNvPicPr preferRelativeResize="0"/>
          <p:nvPr/>
        </p:nvPicPr>
        <p:blipFill>
          <a:blip r:embed="rId3">
            <a:alphaModFix/>
          </a:blip>
          <a:stretch>
            <a:fillRect/>
          </a:stretch>
        </p:blipFill>
        <p:spPr>
          <a:xfrm>
            <a:off x="5446200" y="142125"/>
            <a:ext cx="3154000" cy="2353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Jean-Pierre Serre</a:t>
            </a:r>
            <a:endParaRPr/>
          </a:p>
        </p:txBody>
      </p:sp>
      <p:pic>
        <p:nvPicPr>
          <p:cNvPr id="79" name="Google Shape;79;p17"/>
          <p:cNvPicPr preferRelativeResize="0"/>
          <p:nvPr/>
        </p:nvPicPr>
        <p:blipFill>
          <a:blip r:embed="rId3">
            <a:alphaModFix/>
          </a:blip>
          <a:stretch>
            <a:fillRect/>
          </a:stretch>
        </p:blipFill>
        <p:spPr>
          <a:xfrm>
            <a:off x="2952450" y="1211900"/>
            <a:ext cx="3820975" cy="38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Alexandre Grothendieck</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fr"/>
              <a:t>En 1967, trois semaines au Viêt Nam pour protester </a:t>
            </a:r>
            <a:endParaRPr/>
          </a:p>
          <a:p>
            <a:pPr indent="0" lvl="0" marL="0" rtl="0" algn="l">
              <a:spcBef>
                <a:spcPts val="1200"/>
              </a:spcBef>
              <a:spcAft>
                <a:spcPts val="0"/>
              </a:spcAft>
              <a:buNone/>
            </a:pPr>
            <a:r>
              <a:rPr lang="fr"/>
              <a:t>contre l'intervention des États-Unis dans la guerre </a:t>
            </a:r>
            <a:endParaRPr/>
          </a:p>
          <a:p>
            <a:pPr indent="0" lvl="0" marL="0" rtl="0" algn="l">
              <a:spcBef>
                <a:spcPts val="1200"/>
              </a:spcBef>
              <a:spcAft>
                <a:spcPts val="0"/>
              </a:spcAft>
              <a:buNone/>
            </a:pPr>
            <a:r>
              <a:rPr lang="fr"/>
              <a:t>du Viêt Nam. </a:t>
            </a:r>
            <a:endParaRPr/>
          </a:p>
          <a:p>
            <a:pPr indent="0" lvl="0" marL="0" rtl="0" algn="l">
              <a:spcBef>
                <a:spcPts val="1200"/>
              </a:spcBef>
              <a:spcAft>
                <a:spcPts val="0"/>
              </a:spcAft>
              <a:buNone/>
            </a:pPr>
            <a:r>
              <a:rPr lang="fr"/>
              <a:t>Il offre alors sa médaille Fields au gouvernement </a:t>
            </a:r>
            <a:endParaRPr/>
          </a:p>
          <a:p>
            <a:pPr indent="0" lvl="0" marL="0" rtl="0" algn="l">
              <a:spcBef>
                <a:spcPts val="1200"/>
              </a:spcBef>
              <a:spcAft>
                <a:spcPts val="0"/>
              </a:spcAft>
              <a:buNone/>
            </a:pPr>
            <a:r>
              <a:rPr lang="fr"/>
              <a:t>nord-vietnamien pour dénoncer les bombardements </a:t>
            </a:r>
            <a:endParaRPr/>
          </a:p>
          <a:p>
            <a:pPr indent="0" lvl="0" marL="0" rtl="0" algn="l">
              <a:spcBef>
                <a:spcPts val="1200"/>
              </a:spcBef>
              <a:spcAft>
                <a:spcPts val="0"/>
              </a:spcAft>
              <a:buNone/>
            </a:pPr>
            <a:r>
              <a:rPr lang="fr"/>
              <a:t>américains. </a:t>
            </a:r>
            <a:endParaRPr/>
          </a:p>
          <a:p>
            <a:pPr indent="0" lvl="0" marL="0" rtl="0" algn="l">
              <a:spcBef>
                <a:spcPts val="1200"/>
              </a:spcBef>
              <a:spcAft>
                <a:spcPts val="0"/>
              </a:spcAft>
              <a:buNone/>
            </a:pPr>
            <a:r>
              <a:rPr lang="fr"/>
              <a:t>Il écrit Récoltes et semailles</a:t>
            </a:r>
            <a:endParaRPr/>
          </a:p>
          <a:p>
            <a:pPr indent="0" lvl="0" marL="0" rtl="0" algn="l">
              <a:spcBef>
                <a:spcPts val="1200"/>
              </a:spcBef>
              <a:spcAft>
                <a:spcPts val="1200"/>
              </a:spcAft>
              <a:buNone/>
            </a:pPr>
            <a:r>
              <a:t/>
            </a:r>
            <a:endParaRPr/>
          </a:p>
        </p:txBody>
      </p:sp>
      <p:pic>
        <p:nvPicPr>
          <p:cNvPr id="86" name="Google Shape;86;p18"/>
          <p:cNvPicPr preferRelativeResize="0"/>
          <p:nvPr/>
        </p:nvPicPr>
        <p:blipFill>
          <a:blip r:embed="rId3">
            <a:alphaModFix/>
          </a:blip>
          <a:stretch>
            <a:fillRect/>
          </a:stretch>
        </p:blipFill>
        <p:spPr>
          <a:xfrm>
            <a:off x="6246125" y="250200"/>
            <a:ext cx="2552700" cy="3105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Alain Connes</a:t>
            </a:r>
            <a:endParaRPr/>
          </a:p>
        </p:txBody>
      </p:sp>
      <p:sp>
        <p:nvSpPr>
          <p:cNvPr id="92" name="Google Shape;92;p19"/>
          <p:cNvSpPr txBox="1"/>
          <p:nvPr>
            <p:ph idx="1" type="body"/>
          </p:nvPr>
        </p:nvSpPr>
        <p:spPr>
          <a:xfrm>
            <a:off x="311700" y="1152475"/>
            <a:ext cx="5246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 Depuis très très tôt, depuis mes tout débuts de mathématicien, je me suis convaincu qu’il n’y avait pas de calcul que l’on ne puisse faire de tête, c’est-à-dire que si l’on ne pouvait pas le faire de tête ça voulait dire que l’on ne comprenait pas. Donc en fait, il y a une règle qui consiste à dire justement, quelle que soit la complexité du calcul, il vaut mieux aller faire un tour à pied et réfléchir comment les choses vont s’agencer, etc. avant de commencer. »</a:t>
            </a:r>
            <a:endParaRPr/>
          </a:p>
        </p:txBody>
      </p:sp>
      <p:pic>
        <p:nvPicPr>
          <p:cNvPr id="93" name="Google Shape;93;p19"/>
          <p:cNvPicPr preferRelativeResize="0"/>
          <p:nvPr/>
        </p:nvPicPr>
        <p:blipFill>
          <a:blip r:embed="rId3">
            <a:alphaModFix/>
          </a:blip>
          <a:stretch>
            <a:fillRect/>
          </a:stretch>
        </p:blipFill>
        <p:spPr>
          <a:xfrm>
            <a:off x="5558275" y="445025"/>
            <a:ext cx="3496225" cy="2622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Jean-Christophe Yoccoz</a:t>
            </a:r>
            <a:endParaRPr/>
          </a:p>
        </p:txBody>
      </p:sp>
      <p:sp>
        <p:nvSpPr>
          <p:cNvPr id="99" name="Google Shape;99;p20"/>
          <p:cNvSpPr txBox="1"/>
          <p:nvPr>
            <p:ph idx="1" type="body"/>
          </p:nvPr>
        </p:nvSpPr>
        <p:spPr>
          <a:xfrm>
            <a:off x="311700" y="1152475"/>
            <a:ext cx="4745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 Les mathématiques [sont] importantes pour décrire le monde dans lequel on vit et pour mieux le comprendre. Dans ma spécialité, les systèmes dynamiques, les exemples foisonnent où les concepts mathématiques sont utilisés pour décrire certains phénomènes, depuis le mouvement des planètes jusqu’aux modèles climatiques en passant par la dynamique des populations en biologie</a:t>
            </a:r>
            <a:endParaRPr/>
          </a:p>
        </p:txBody>
      </p:sp>
      <p:pic>
        <p:nvPicPr>
          <p:cNvPr id="100" name="Google Shape;100;p20"/>
          <p:cNvPicPr preferRelativeResize="0"/>
          <p:nvPr/>
        </p:nvPicPr>
        <p:blipFill>
          <a:blip r:embed="rId3">
            <a:alphaModFix/>
          </a:blip>
          <a:stretch>
            <a:fillRect/>
          </a:stretch>
        </p:blipFill>
        <p:spPr>
          <a:xfrm>
            <a:off x="5216275" y="231925"/>
            <a:ext cx="3810000" cy="285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Mais qui a </a:t>
            </a:r>
            <a:r>
              <a:rPr lang="fr"/>
              <a:t>réussi</a:t>
            </a:r>
            <a:r>
              <a:rPr lang="fr"/>
              <a:t> à fonder un tel groupe?</a:t>
            </a:r>
            <a:endParaRPr/>
          </a:p>
        </p:txBody>
      </p:sp>
      <p:sp>
        <p:nvSpPr>
          <p:cNvPr id="106" name="Google Shape;106;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fr"/>
              <a:t>À l'origine, au début de leurs prises de fonction à l'université de Strasbourg, Henri Cartan et André Weil se retrouvent à devoir enseigner l'intégration et le calcul différentiel. Ils sont alors peu satisfaits des traités disponibles, en particulier du Traité d'analyse d'Édouard Goursat qu'ils utilisent pour leur cours.</a:t>
            </a:r>
            <a:endParaRPr/>
          </a:p>
          <a:p>
            <a:pPr indent="0" lvl="0" marL="0" rtl="0" algn="l">
              <a:spcBef>
                <a:spcPts val="1200"/>
              </a:spcBef>
              <a:spcAft>
                <a:spcPts val="0"/>
              </a:spcAft>
              <a:buNone/>
            </a:pPr>
            <a:r>
              <a:rPr lang="fr"/>
              <a:t>Leur vient alors l'idée de réunir des amis, également anciens camarades de l'École normale supérieure de la rue d'Ulm (sauf Szolem Mandelbrojt), avec la volonté de rédiger un tel traité les satisfaisant. Le groupe d'amis, les membres fondateurs de ce qui deviendra Bourbaki, est à cette époque composé d'André Weile et Jean Delsarte (promotion 1922), d'Henri Cartan, Jean Coulomb et René de Possel (promotion 1923), Jean Dieudonné et Charles Ehresmann (promotion 1924), Claude Chevalley (promotion 1926) et Szolem Mandelbrojt.</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