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87" r:id="rId3"/>
    <p:sldId id="259" r:id="rId4"/>
    <p:sldId id="306" r:id="rId5"/>
    <p:sldId id="257"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9" r:id="rId23"/>
    <p:sldId id="280" r:id="rId24"/>
    <p:sldId id="282" r:id="rId25"/>
    <p:sldId id="284" r:id="rId26"/>
    <p:sldId id="285" r:id="rId27"/>
    <p:sldId id="281" r:id="rId28"/>
    <p:sldId id="283" r:id="rId29"/>
    <p:sldId id="286" r:id="rId30"/>
    <p:sldId id="277" r:id="rId31"/>
    <p:sldId id="278" r:id="rId32"/>
    <p:sldId id="288" r:id="rId33"/>
    <p:sldId id="289" r:id="rId34"/>
    <p:sldId id="290" r:id="rId35"/>
    <p:sldId id="291" r:id="rId36"/>
    <p:sldId id="292" r:id="rId37"/>
    <p:sldId id="294" r:id="rId38"/>
    <p:sldId id="293" r:id="rId39"/>
    <p:sldId id="295" r:id="rId40"/>
    <p:sldId id="296" r:id="rId41"/>
    <p:sldId id="297" r:id="rId42"/>
    <p:sldId id="298" r:id="rId43"/>
    <p:sldId id="299" r:id="rId44"/>
    <p:sldId id="300" r:id="rId45"/>
    <p:sldId id="301" r:id="rId46"/>
    <p:sldId id="302" r:id="rId47"/>
    <p:sldId id="303" r:id="rId48"/>
    <p:sldId id="304" r:id="rId49"/>
    <p:sldId id="305" r:id="rId50"/>
    <p:sldId id="307" r:id="rId51"/>
    <p:sldId id="308" r:id="rId52"/>
    <p:sldId id="309" r:id="rId5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7844EA-D0AC-47A8-839C-649B4EAEB94A}" v="31" dt="2023-10-10T14:08:49.048"/>
    <p1510:client id="{698713AA-1D30-4867-90EC-A8596B50D8F4}" v="14" dt="2023-10-10T16:05:33.09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964" autoAdjust="0"/>
  </p:normalViewPr>
  <p:slideViewPr>
    <p:cSldViewPr snapToGrid="0">
      <p:cViewPr varScale="1">
        <p:scale>
          <a:sx n="92" d="100"/>
          <a:sy n="92" d="100"/>
        </p:scale>
        <p:origin x="1254" y="9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han, Anik" userId="54262fd3-4634-4131-bb90-0ce55e74faae" providerId="ADAL" clId="{698713AA-1D30-4867-90EC-A8596B50D8F4}"/>
    <pc:docChg chg="custSel addSld modSld">
      <pc:chgData name="Trahan, Anik" userId="54262fd3-4634-4131-bb90-0ce55e74faae" providerId="ADAL" clId="{698713AA-1D30-4867-90EC-A8596B50D8F4}" dt="2023-10-10T16:05:59.326" v="52" actId="207"/>
      <pc:docMkLst>
        <pc:docMk/>
      </pc:docMkLst>
      <pc:sldChg chg="addSp delSp modSp new mod">
        <pc:chgData name="Trahan, Anik" userId="54262fd3-4634-4131-bb90-0ce55e74faae" providerId="ADAL" clId="{698713AA-1D30-4867-90EC-A8596B50D8F4}" dt="2023-10-10T15:28:35.480" v="31" actId="1076"/>
        <pc:sldMkLst>
          <pc:docMk/>
          <pc:sldMk cId="38410284" sldId="307"/>
        </pc:sldMkLst>
        <pc:spChg chg="mod">
          <ac:chgData name="Trahan, Anik" userId="54262fd3-4634-4131-bb90-0ce55e74faae" providerId="ADAL" clId="{698713AA-1D30-4867-90EC-A8596B50D8F4}" dt="2023-10-10T15:25:21.954" v="18" actId="5793"/>
          <ac:spMkLst>
            <pc:docMk/>
            <pc:sldMk cId="38410284" sldId="307"/>
            <ac:spMk id="2" creationId="{A52C5B3A-7367-0B10-80DC-7CDCE997C12C}"/>
          </ac:spMkLst>
        </pc:spChg>
        <pc:spChg chg="del">
          <ac:chgData name="Trahan, Anik" userId="54262fd3-4634-4131-bb90-0ce55e74faae" providerId="ADAL" clId="{698713AA-1D30-4867-90EC-A8596B50D8F4}" dt="2023-10-10T15:26:09.820" v="19"/>
          <ac:spMkLst>
            <pc:docMk/>
            <pc:sldMk cId="38410284" sldId="307"/>
            <ac:spMk id="3" creationId="{D105BDFD-71F4-837F-1EF5-3644B8B3031D}"/>
          </ac:spMkLst>
        </pc:spChg>
        <pc:picChg chg="add mod">
          <ac:chgData name="Trahan, Anik" userId="54262fd3-4634-4131-bb90-0ce55e74faae" providerId="ADAL" clId="{698713AA-1D30-4867-90EC-A8596B50D8F4}" dt="2023-10-10T15:28:35.480" v="31" actId="1076"/>
          <ac:picMkLst>
            <pc:docMk/>
            <pc:sldMk cId="38410284" sldId="307"/>
            <ac:picMk id="5" creationId="{2E1D574F-4BFA-B96A-2AF4-91B1053CFB71}"/>
          </ac:picMkLst>
        </pc:picChg>
        <pc:picChg chg="add mod">
          <ac:chgData name="Trahan, Anik" userId="54262fd3-4634-4131-bb90-0ce55e74faae" providerId="ADAL" clId="{698713AA-1D30-4867-90EC-A8596B50D8F4}" dt="2023-10-10T15:26:14.594" v="20" actId="1076"/>
          <ac:picMkLst>
            <pc:docMk/>
            <pc:sldMk cId="38410284" sldId="307"/>
            <ac:picMk id="1026" creationId="{0E9BB643-039F-17EE-3492-274C3124237B}"/>
          </ac:picMkLst>
        </pc:picChg>
        <pc:picChg chg="add del mod">
          <ac:chgData name="Trahan, Anik" userId="54262fd3-4634-4131-bb90-0ce55e74faae" providerId="ADAL" clId="{698713AA-1D30-4867-90EC-A8596B50D8F4}" dt="2023-10-10T15:28:13.057" v="26" actId="478"/>
          <ac:picMkLst>
            <pc:docMk/>
            <pc:sldMk cId="38410284" sldId="307"/>
            <ac:picMk id="1028" creationId="{400FC2B7-AC3F-D130-0F6B-D7E7B1670F82}"/>
          </ac:picMkLst>
        </pc:picChg>
      </pc:sldChg>
      <pc:sldChg chg="addSp modSp new mod">
        <pc:chgData name="Trahan, Anik" userId="54262fd3-4634-4131-bb90-0ce55e74faae" providerId="ADAL" clId="{698713AA-1D30-4867-90EC-A8596B50D8F4}" dt="2023-10-10T15:29:10.606" v="36" actId="14100"/>
        <pc:sldMkLst>
          <pc:docMk/>
          <pc:sldMk cId="75649685" sldId="308"/>
        </pc:sldMkLst>
        <pc:picChg chg="add mod">
          <ac:chgData name="Trahan, Anik" userId="54262fd3-4634-4131-bb90-0ce55e74faae" providerId="ADAL" clId="{698713AA-1D30-4867-90EC-A8596B50D8F4}" dt="2023-10-10T15:29:10.606" v="36" actId="14100"/>
          <ac:picMkLst>
            <pc:docMk/>
            <pc:sldMk cId="75649685" sldId="308"/>
            <ac:picMk id="3" creationId="{69F96358-2B38-9179-ADDE-AC2F86FCE5E6}"/>
          </ac:picMkLst>
        </pc:picChg>
      </pc:sldChg>
      <pc:sldChg chg="addSp modSp new mod modTransition">
        <pc:chgData name="Trahan, Anik" userId="54262fd3-4634-4131-bb90-0ce55e74faae" providerId="ADAL" clId="{698713AA-1D30-4867-90EC-A8596B50D8F4}" dt="2023-10-10T16:05:59.326" v="52" actId="207"/>
        <pc:sldMkLst>
          <pc:docMk/>
          <pc:sldMk cId="2977095703" sldId="309"/>
        </pc:sldMkLst>
        <pc:spChg chg="add mod">
          <ac:chgData name="Trahan, Anik" userId="54262fd3-4634-4131-bb90-0ce55e74faae" providerId="ADAL" clId="{698713AA-1D30-4867-90EC-A8596B50D8F4}" dt="2023-10-10T16:05:59.326" v="52" actId="207"/>
          <ac:spMkLst>
            <pc:docMk/>
            <pc:sldMk cId="2977095703" sldId="309"/>
            <ac:spMk id="4" creationId="{D27CDE52-EB1D-F917-42F9-108FE62CC275}"/>
          </ac:spMkLst>
        </pc:spChg>
        <pc:picChg chg="add mod">
          <ac:chgData name="Trahan, Anik" userId="54262fd3-4634-4131-bb90-0ce55e74faae" providerId="ADAL" clId="{698713AA-1D30-4867-90EC-A8596B50D8F4}" dt="2023-10-10T16:05:17.650" v="41" actId="14100"/>
          <ac:picMkLst>
            <pc:docMk/>
            <pc:sldMk cId="2977095703" sldId="309"/>
            <ac:picMk id="2" creationId="{2A475FEF-F27A-114F-9A47-414A021CDEFD}"/>
          </ac:picMkLst>
        </pc:picChg>
      </pc:sldChg>
    </pc:docChg>
  </pc:docChgLst>
  <pc:docChgLst>
    <pc:chgData name="Trahan, Anik" userId="54262fd3-4634-4131-bb90-0ce55e74faae" providerId="ADAL" clId="{0E7844EA-D0AC-47A8-839C-649B4EAEB94A}"/>
    <pc:docChg chg="undo custSel modSld">
      <pc:chgData name="Trahan, Anik" userId="54262fd3-4634-4131-bb90-0ce55e74faae" providerId="ADAL" clId="{0E7844EA-D0AC-47A8-839C-649B4EAEB94A}" dt="2023-10-10T14:08:49.029" v="122"/>
      <pc:docMkLst>
        <pc:docMk/>
      </pc:docMkLst>
      <pc:sldChg chg="modSp mod">
        <pc:chgData name="Trahan, Anik" userId="54262fd3-4634-4131-bb90-0ce55e74faae" providerId="ADAL" clId="{0E7844EA-D0AC-47A8-839C-649B4EAEB94A}" dt="2023-10-06T13:22:24.405" v="64" actId="1076"/>
        <pc:sldMkLst>
          <pc:docMk/>
          <pc:sldMk cId="1099093389" sldId="256"/>
        </pc:sldMkLst>
        <pc:spChg chg="mod">
          <ac:chgData name="Trahan, Anik" userId="54262fd3-4634-4131-bb90-0ce55e74faae" providerId="ADAL" clId="{0E7844EA-D0AC-47A8-839C-649B4EAEB94A}" dt="2023-10-06T13:21:40.288" v="60" actId="255"/>
          <ac:spMkLst>
            <pc:docMk/>
            <pc:sldMk cId="1099093389" sldId="256"/>
            <ac:spMk id="2" creationId="{00000000-0000-0000-0000-000000000000}"/>
          </ac:spMkLst>
        </pc:spChg>
        <pc:spChg chg="mod">
          <ac:chgData name="Trahan, Anik" userId="54262fd3-4634-4131-bb90-0ce55e74faae" providerId="ADAL" clId="{0E7844EA-D0AC-47A8-839C-649B4EAEB94A}" dt="2023-10-06T13:22:24.405" v="64" actId="1076"/>
          <ac:spMkLst>
            <pc:docMk/>
            <pc:sldMk cId="1099093389" sldId="256"/>
            <ac:spMk id="3" creationId="{00000000-0000-0000-0000-000000000000}"/>
          </ac:spMkLst>
        </pc:spChg>
      </pc:sldChg>
      <pc:sldChg chg="modSp">
        <pc:chgData name="Trahan, Anik" userId="54262fd3-4634-4131-bb90-0ce55e74faae" providerId="ADAL" clId="{0E7844EA-D0AC-47A8-839C-649B4EAEB94A}" dt="2023-09-20T13:31:28.483" v="16" actId="123"/>
        <pc:sldMkLst>
          <pc:docMk/>
          <pc:sldMk cId="1940943022" sldId="257"/>
        </pc:sldMkLst>
        <pc:spChg chg="mod">
          <ac:chgData name="Trahan, Anik" userId="54262fd3-4634-4131-bb90-0ce55e74faae" providerId="ADAL" clId="{0E7844EA-D0AC-47A8-839C-649B4EAEB94A}" dt="2023-09-20T13:31:28.483" v="16" actId="123"/>
          <ac:spMkLst>
            <pc:docMk/>
            <pc:sldMk cId="1940943022" sldId="257"/>
            <ac:spMk id="3" creationId="{00000000-0000-0000-0000-000000000000}"/>
          </ac:spMkLst>
        </pc:spChg>
      </pc:sldChg>
      <pc:sldChg chg="modSp">
        <pc:chgData name="Trahan, Anik" userId="54262fd3-4634-4131-bb90-0ce55e74faae" providerId="ADAL" clId="{0E7844EA-D0AC-47A8-839C-649B4EAEB94A}" dt="2023-09-20T13:31:40.280" v="20" actId="123"/>
        <pc:sldMkLst>
          <pc:docMk/>
          <pc:sldMk cId="1903788380" sldId="261"/>
        </pc:sldMkLst>
        <pc:spChg chg="mod">
          <ac:chgData name="Trahan, Anik" userId="54262fd3-4634-4131-bb90-0ce55e74faae" providerId="ADAL" clId="{0E7844EA-D0AC-47A8-839C-649B4EAEB94A}" dt="2023-09-20T13:31:40.280" v="20" actId="123"/>
          <ac:spMkLst>
            <pc:docMk/>
            <pc:sldMk cId="1903788380" sldId="261"/>
            <ac:spMk id="3" creationId="{00000000-0000-0000-0000-000000000000}"/>
          </ac:spMkLst>
        </pc:spChg>
      </pc:sldChg>
      <pc:sldChg chg="modSp">
        <pc:chgData name="Trahan, Anik" userId="54262fd3-4634-4131-bb90-0ce55e74faae" providerId="ADAL" clId="{0E7844EA-D0AC-47A8-839C-649B4EAEB94A}" dt="2023-09-20T13:32:24.621" v="22"/>
        <pc:sldMkLst>
          <pc:docMk/>
          <pc:sldMk cId="3884119337" sldId="264"/>
        </pc:sldMkLst>
        <pc:spChg chg="mod">
          <ac:chgData name="Trahan, Anik" userId="54262fd3-4634-4131-bb90-0ce55e74faae" providerId="ADAL" clId="{0E7844EA-D0AC-47A8-839C-649B4EAEB94A}" dt="2023-09-20T13:32:24.621" v="22"/>
          <ac:spMkLst>
            <pc:docMk/>
            <pc:sldMk cId="3884119337" sldId="264"/>
            <ac:spMk id="3" creationId="{00000000-0000-0000-0000-000000000000}"/>
          </ac:spMkLst>
        </pc:spChg>
      </pc:sldChg>
      <pc:sldChg chg="modSp">
        <pc:chgData name="Trahan, Anik" userId="54262fd3-4634-4131-bb90-0ce55e74faae" providerId="ADAL" clId="{0E7844EA-D0AC-47A8-839C-649B4EAEB94A}" dt="2023-09-20T13:32:50.316" v="25"/>
        <pc:sldMkLst>
          <pc:docMk/>
          <pc:sldMk cId="584726974" sldId="265"/>
        </pc:sldMkLst>
        <pc:spChg chg="mod">
          <ac:chgData name="Trahan, Anik" userId="54262fd3-4634-4131-bb90-0ce55e74faae" providerId="ADAL" clId="{0E7844EA-D0AC-47A8-839C-649B4EAEB94A}" dt="2023-09-20T13:32:50.316" v="25"/>
          <ac:spMkLst>
            <pc:docMk/>
            <pc:sldMk cId="584726974" sldId="265"/>
            <ac:spMk id="3" creationId="{00000000-0000-0000-0000-000000000000}"/>
          </ac:spMkLst>
        </pc:spChg>
      </pc:sldChg>
      <pc:sldChg chg="modSp">
        <pc:chgData name="Trahan, Anik" userId="54262fd3-4634-4131-bb90-0ce55e74faae" providerId="ADAL" clId="{0E7844EA-D0AC-47A8-839C-649B4EAEB94A}" dt="2023-09-20T13:33:31.979" v="29" actId="123"/>
        <pc:sldMkLst>
          <pc:docMk/>
          <pc:sldMk cId="2571309187" sldId="266"/>
        </pc:sldMkLst>
        <pc:spChg chg="mod">
          <ac:chgData name="Trahan, Anik" userId="54262fd3-4634-4131-bb90-0ce55e74faae" providerId="ADAL" clId="{0E7844EA-D0AC-47A8-839C-649B4EAEB94A}" dt="2023-09-20T13:33:31.979" v="29" actId="123"/>
          <ac:spMkLst>
            <pc:docMk/>
            <pc:sldMk cId="2571309187" sldId="266"/>
            <ac:spMk id="3" creationId="{00000000-0000-0000-0000-000000000000}"/>
          </ac:spMkLst>
        </pc:spChg>
      </pc:sldChg>
      <pc:sldChg chg="modSp mod">
        <pc:chgData name="Trahan, Anik" userId="54262fd3-4634-4131-bb90-0ce55e74faae" providerId="ADAL" clId="{0E7844EA-D0AC-47A8-839C-649B4EAEB94A}" dt="2023-09-20T13:34:16.868" v="32" actId="1076"/>
        <pc:sldMkLst>
          <pc:docMk/>
          <pc:sldMk cId="2878784163" sldId="268"/>
        </pc:sldMkLst>
        <pc:picChg chg="mod ord">
          <ac:chgData name="Trahan, Anik" userId="54262fd3-4634-4131-bb90-0ce55e74faae" providerId="ADAL" clId="{0E7844EA-D0AC-47A8-839C-649B4EAEB94A}" dt="2023-09-20T13:34:16.868" v="32" actId="1076"/>
          <ac:picMkLst>
            <pc:docMk/>
            <pc:sldMk cId="2878784163" sldId="268"/>
            <ac:picMk id="7" creationId="{00000000-0000-0000-0000-000000000000}"/>
          </ac:picMkLst>
        </pc:picChg>
      </pc:sldChg>
      <pc:sldChg chg="modSp mod">
        <pc:chgData name="Trahan, Anik" userId="54262fd3-4634-4131-bb90-0ce55e74faae" providerId="ADAL" clId="{0E7844EA-D0AC-47A8-839C-649B4EAEB94A}" dt="2023-10-10T13:19:54.010" v="91" actId="1076"/>
        <pc:sldMkLst>
          <pc:docMk/>
          <pc:sldMk cId="1437370059" sldId="271"/>
        </pc:sldMkLst>
        <pc:picChg chg="mod">
          <ac:chgData name="Trahan, Anik" userId="54262fd3-4634-4131-bb90-0ce55e74faae" providerId="ADAL" clId="{0E7844EA-D0AC-47A8-839C-649B4EAEB94A}" dt="2023-10-10T13:19:54.010" v="91" actId="1076"/>
          <ac:picMkLst>
            <pc:docMk/>
            <pc:sldMk cId="1437370059" sldId="271"/>
            <ac:picMk id="6" creationId="{00000000-0000-0000-0000-000000000000}"/>
          </ac:picMkLst>
        </pc:picChg>
      </pc:sldChg>
      <pc:sldChg chg="modNotesTx">
        <pc:chgData name="Trahan, Anik" userId="54262fd3-4634-4131-bb90-0ce55e74faae" providerId="ADAL" clId="{0E7844EA-D0AC-47A8-839C-649B4EAEB94A}" dt="2023-10-06T13:37:52.504" v="90" actId="20577"/>
        <pc:sldMkLst>
          <pc:docMk/>
          <pc:sldMk cId="2743827111" sldId="272"/>
        </pc:sldMkLst>
      </pc:sldChg>
      <pc:sldChg chg="modNotesTx">
        <pc:chgData name="Trahan, Anik" userId="54262fd3-4634-4131-bb90-0ce55e74faae" providerId="ADAL" clId="{0E7844EA-D0AC-47A8-839C-649B4EAEB94A}" dt="2023-10-10T13:21:40.372" v="113" actId="20577"/>
        <pc:sldMkLst>
          <pc:docMk/>
          <pc:sldMk cId="283438343" sldId="274"/>
        </pc:sldMkLst>
      </pc:sldChg>
      <pc:sldChg chg="modSp">
        <pc:chgData name="Trahan, Anik" userId="54262fd3-4634-4131-bb90-0ce55e74faae" providerId="ADAL" clId="{0E7844EA-D0AC-47A8-839C-649B4EAEB94A}" dt="2023-09-20T13:36:43.862" v="33" actId="114"/>
        <pc:sldMkLst>
          <pc:docMk/>
          <pc:sldMk cId="853972872" sldId="280"/>
        </pc:sldMkLst>
        <pc:spChg chg="mod">
          <ac:chgData name="Trahan, Anik" userId="54262fd3-4634-4131-bb90-0ce55e74faae" providerId="ADAL" clId="{0E7844EA-D0AC-47A8-839C-649B4EAEB94A}" dt="2023-09-20T13:36:43.862" v="33" actId="114"/>
          <ac:spMkLst>
            <pc:docMk/>
            <pc:sldMk cId="853972872" sldId="280"/>
            <ac:spMk id="3" creationId="{00000000-0000-0000-0000-000000000000}"/>
          </ac:spMkLst>
        </pc:spChg>
      </pc:sldChg>
      <pc:sldChg chg="modSp">
        <pc:chgData name="Trahan, Anik" userId="54262fd3-4634-4131-bb90-0ce55e74faae" providerId="ADAL" clId="{0E7844EA-D0AC-47A8-839C-649B4EAEB94A}" dt="2023-10-10T14:08:49.029" v="122"/>
        <pc:sldMkLst>
          <pc:docMk/>
          <pc:sldMk cId="936304164" sldId="281"/>
        </pc:sldMkLst>
        <pc:spChg chg="mod">
          <ac:chgData name="Trahan, Anik" userId="54262fd3-4634-4131-bb90-0ce55e74faae" providerId="ADAL" clId="{0E7844EA-D0AC-47A8-839C-649B4EAEB94A}" dt="2023-10-10T14:08:49.029" v="122"/>
          <ac:spMkLst>
            <pc:docMk/>
            <pc:sldMk cId="936304164" sldId="281"/>
            <ac:spMk id="3" creationId="{00000000-0000-0000-0000-000000000000}"/>
          </ac:spMkLst>
        </pc:spChg>
      </pc:sldChg>
      <pc:sldChg chg="modSp mod">
        <pc:chgData name="Trahan, Anik" userId="54262fd3-4634-4131-bb90-0ce55e74faae" providerId="ADAL" clId="{0E7844EA-D0AC-47A8-839C-649B4EAEB94A}" dt="2023-09-20T13:37:43.830" v="34" actId="6549"/>
        <pc:sldMkLst>
          <pc:docMk/>
          <pc:sldMk cId="2542490759" sldId="284"/>
        </pc:sldMkLst>
        <pc:spChg chg="mod">
          <ac:chgData name="Trahan, Anik" userId="54262fd3-4634-4131-bb90-0ce55e74faae" providerId="ADAL" clId="{0E7844EA-D0AC-47A8-839C-649B4EAEB94A}" dt="2023-09-20T13:37:43.830" v="34" actId="6549"/>
          <ac:spMkLst>
            <pc:docMk/>
            <pc:sldMk cId="2542490759" sldId="284"/>
            <ac:spMk id="3" creationId="{00000000-0000-0000-0000-000000000000}"/>
          </ac:spMkLst>
        </pc:spChg>
      </pc:sldChg>
      <pc:sldChg chg="modSp mod">
        <pc:chgData name="Trahan, Anik" userId="54262fd3-4634-4131-bb90-0ce55e74faae" providerId="ADAL" clId="{0E7844EA-D0AC-47A8-839C-649B4EAEB94A}" dt="2023-09-20T13:31:21.229" v="15" actId="123"/>
        <pc:sldMkLst>
          <pc:docMk/>
          <pc:sldMk cId="391968496" sldId="287"/>
        </pc:sldMkLst>
        <pc:spChg chg="mod">
          <ac:chgData name="Trahan, Anik" userId="54262fd3-4634-4131-bb90-0ce55e74faae" providerId="ADAL" clId="{0E7844EA-D0AC-47A8-839C-649B4EAEB94A}" dt="2023-09-20T13:31:21.229" v="15" actId="123"/>
          <ac:spMkLst>
            <pc:docMk/>
            <pc:sldMk cId="391968496" sldId="287"/>
            <ac:spMk id="3" creationId="{00000000-0000-0000-0000-000000000000}"/>
          </ac:spMkLst>
        </pc:spChg>
      </pc:sldChg>
      <pc:sldChg chg="modSp modAnim">
        <pc:chgData name="Trahan, Anik" userId="54262fd3-4634-4131-bb90-0ce55e74faae" providerId="ADAL" clId="{0E7844EA-D0AC-47A8-839C-649B4EAEB94A}" dt="2023-09-20T13:44:27.091" v="38" actId="16959"/>
        <pc:sldMkLst>
          <pc:docMk/>
          <pc:sldMk cId="1235488882" sldId="303"/>
        </pc:sldMkLst>
        <pc:spChg chg="mod">
          <ac:chgData name="Trahan, Anik" userId="54262fd3-4634-4131-bb90-0ce55e74faae" providerId="ADAL" clId="{0E7844EA-D0AC-47A8-839C-649B4EAEB94A}" dt="2023-09-20T13:44:27.091" v="38" actId="16959"/>
          <ac:spMkLst>
            <pc:docMk/>
            <pc:sldMk cId="1235488882" sldId="303"/>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B3CA1-64C1-4922-BB2F-117F3DE8672E}" type="datetimeFigureOut">
              <a:rPr lang="fr-CA" smtClean="0"/>
              <a:t>2023-10-10</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F833-917E-484E-84E0-455AE56FD768}" type="slidenum">
              <a:rPr lang="fr-CA" smtClean="0"/>
              <a:t>‹n°›</a:t>
            </a:fld>
            <a:endParaRPr lang="fr-CA"/>
          </a:p>
        </p:txBody>
      </p:sp>
    </p:spTree>
    <p:extLst>
      <p:ext uri="{BB962C8B-B14F-4D97-AF65-F5344CB8AC3E}">
        <p14:creationId xmlns:p14="http://schemas.microsoft.com/office/powerpoint/2010/main" val="219925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Distribuer des triangles !</a:t>
            </a:r>
          </a:p>
        </p:txBody>
      </p:sp>
      <p:sp>
        <p:nvSpPr>
          <p:cNvPr id="4" name="Espace réservé du numéro de diapositive 3"/>
          <p:cNvSpPr>
            <a:spLocks noGrp="1"/>
          </p:cNvSpPr>
          <p:nvPr>
            <p:ph type="sldNum" sz="quarter" idx="5"/>
          </p:nvPr>
        </p:nvSpPr>
        <p:spPr/>
        <p:txBody>
          <a:bodyPr/>
          <a:lstStyle/>
          <a:p>
            <a:fld id="{0819F833-917E-484E-84E0-455AE56FD768}" type="slidenum">
              <a:rPr lang="fr-CA" smtClean="0"/>
              <a:t>17</a:t>
            </a:fld>
            <a:endParaRPr lang="fr-CA"/>
          </a:p>
        </p:txBody>
      </p:sp>
    </p:spTree>
    <p:extLst>
      <p:ext uri="{BB962C8B-B14F-4D97-AF65-F5344CB8AC3E}">
        <p14:creationId xmlns:p14="http://schemas.microsoft.com/office/powerpoint/2010/main" val="221782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Essai 1 avec ciseaux</a:t>
            </a:r>
          </a:p>
        </p:txBody>
      </p:sp>
      <p:sp>
        <p:nvSpPr>
          <p:cNvPr id="4" name="Espace réservé du numéro de diapositive 3"/>
          <p:cNvSpPr>
            <a:spLocks noGrp="1"/>
          </p:cNvSpPr>
          <p:nvPr>
            <p:ph type="sldNum" sz="quarter" idx="5"/>
          </p:nvPr>
        </p:nvSpPr>
        <p:spPr/>
        <p:txBody>
          <a:bodyPr/>
          <a:lstStyle/>
          <a:p>
            <a:fld id="{0819F833-917E-484E-84E0-455AE56FD768}" type="slidenum">
              <a:rPr lang="fr-CA" smtClean="0"/>
              <a:t>19</a:t>
            </a:fld>
            <a:endParaRPr lang="fr-CA"/>
          </a:p>
        </p:txBody>
      </p:sp>
    </p:spTree>
    <p:extLst>
      <p:ext uri="{BB962C8B-B14F-4D97-AF65-F5344CB8AC3E}">
        <p14:creationId xmlns:p14="http://schemas.microsoft.com/office/powerpoint/2010/main" val="1478229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solidFill>
                  <a:srgbClr val="7030A0"/>
                </a:solidFill>
                <a:latin typeface="Arial Rounded MT Bold" panose="020F0704030504030204" pitchFamily="34" charset="0"/>
              </a:defRPr>
            </a:lvl1pPr>
          </a:lstStyle>
          <a:p>
            <a:r>
              <a:rPr lang="fr-FR"/>
              <a:t>Modifiez le style du titre</a:t>
            </a:r>
            <a:endParaRPr lang="fr-CA" dirty="0"/>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sp>
        <p:nvSpPr>
          <p:cNvPr id="4" name="Espace réservé de la date 3"/>
          <p:cNvSpPr>
            <a:spLocks noGrp="1"/>
          </p:cNvSpPr>
          <p:nvPr>
            <p:ph type="dt" sz="half" idx="10"/>
          </p:nvPr>
        </p:nvSpPr>
        <p:spPr/>
        <p:txBody>
          <a:bodyPr/>
          <a:lstStyle/>
          <a:p>
            <a:fld id="{CD6A35C5-EC3A-4681-9BDF-DED339F5F7B6}" type="datetimeFigureOut">
              <a:rPr lang="fr-CA" smtClean="0"/>
              <a:t>2023-10-10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9B5FFBC-B7C5-458D-963A-5E74E7B8632B}" type="slidenum">
              <a:rPr lang="fr-CA" smtClean="0"/>
              <a:t>‹n°›</a:t>
            </a:fld>
            <a:endParaRPr lang="fr-CA"/>
          </a:p>
        </p:txBody>
      </p:sp>
    </p:spTree>
    <p:extLst>
      <p:ext uri="{BB962C8B-B14F-4D97-AF65-F5344CB8AC3E}">
        <p14:creationId xmlns:p14="http://schemas.microsoft.com/office/powerpoint/2010/main" val="114225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7030A0"/>
                </a:solidFill>
                <a:latin typeface="Arial Rounded MT Bold" panose="020F0704030504030204" pitchFamily="34" charset="0"/>
              </a:defRPr>
            </a:lvl1pPr>
          </a:lstStyle>
          <a:p>
            <a:r>
              <a:rPr lang="fr-FR"/>
              <a:t>Modifiez le style du titre</a:t>
            </a:r>
            <a:endParaRPr lang="fr-CA" dirty="0"/>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CD6A35C5-EC3A-4681-9BDF-DED339F5F7B6}" type="datetimeFigureOut">
              <a:rPr lang="fr-CA" smtClean="0"/>
              <a:t>2023-10-10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9B5FFBC-B7C5-458D-963A-5E74E7B8632B}" type="slidenum">
              <a:rPr lang="fr-CA" smtClean="0"/>
              <a:t>‹n°›</a:t>
            </a:fld>
            <a:endParaRPr lang="fr-CA"/>
          </a:p>
        </p:txBody>
      </p:sp>
    </p:spTree>
    <p:extLst>
      <p:ext uri="{BB962C8B-B14F-4D97-AF65-F5344CB8AC3E}">
        <p14:creationId xmlns:p14="http://schemas.microsoft.com/office/powerpoint/2010/main" val="197473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lvl1pPr>
              <a:defRPr>
                <a:solidFill>
                  <a:srgbClr val="7030A0"/>
                </a:solidFill>
                <a:latin typeface="Arial Rounded MT Bold" panose="020F0704030504030204" pitchFamily="34" charset="0"/>
              </a:defRPr>
            </a:lvl1pPr>
          </a:lstStyle>
          <a:p>
            <a:r>
              <a:rPr lang="fr-FR"/>
              <a:t>Modifiez le style du titre</a:t>
            </a:r>
            <a:endParaRPr lang="fr-CA" dirty="0"/>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CD6A35C5-EC3A-4681-9BDF-DED339F5F7B6}" type="datetimeFigureOut">
              <a:rPr lang="fr-CA" smtClean="0"/>
              <a:t>2023-10-10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9B5FFBC-B7C5-458D-963A-5E74E7B8632B}" type="slidenum">
              <a:rPr lang="fr-CA" smtClean="0"/>
              <a:t>‹n°›</a:t>
            </a:fld>
            <a:endParaRPr lang="fr-CA"/>
          </a:p>
        </p:txBody>
      </p:sp>
    </p:spTree>
    <p:extLst>
      <p:ext uri="{BB962C8B-B14F-4D97-AF65-F5344CB8AC3E}">
        <p14:creationId xmlns:p14="http://schemas.microsoft.com/office/powerpoint/2010/main" val="1599250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4800">
                <a:solidFill>
                  <a:srgbClr val="7030A0"/>
                </a:solidFill>
                <a:latin typeface="Arial Rounded MT Bold" panose="020F0704030504030204" pitchFamily="34" charset="0"/>
              </a:defRPr>
            </a:lvl1pPr>
          </a:lstStyle>
          <a:p>
            <a:r>
              <a:rPr lang="fr-FR" dirty="0"/>
              <a:t>Modifiez le style du titre</a:t>
            </a:r>
            <a:endParaRPr lang="fr-CA" dirty="0"/>
          </a:p>
        </p:txBody>
      </p:sp>
      <p:sp>
        <p:nvSpPr>
          <p:cNvPr id="3" name="Espace réservé du contenu 2"/>
          <p:cNvSpPr>
            <a:spLocks noGrp="1"/>
          </p:cNvSpPr>
          <p:nvPr>
            <p:ph idx="1"/>
          </p:nvPr>
        </p:nvSpPr>
        <p:spPr/>
        <p:txBody>
          <a:bodyPr/>
          <a:lstStyle>
            <a:lvl1pPr>
              <a:defRPr sz="4800"/>
            </a:lvl1pPr>
            <a:lvl2pPr>
              <a:defRPr sz="4000"/>
            </a:lvl2pPr>
            <a:lvl3pPr>
              <a:defRPr sz="3200"/>
            </a:lvl3pPr>
            <a:lvl4pPr>
              <a:defRPr sz="3600"/>
            </a:lvl4pPr>
            <a:lvl5pPr>
              <a:defRPr sz="320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e la date 3"/>
          <p:cNvSpPr>
            <a:spLocks noGrp="1"/>
          </p:cNvSpPr>
          <p:nvPr>
            <p:ph type="dt" sz="half" idx="10"/>
          </p:nvPr>
        </p:nvSpPr>
        <p:spPr/>
        <p:txBody>
          <a:bodyPr/>
          <a:lstStyle/>
          <a:p>
            <a:fld id="{CD6A35C5-EC3A-4681-9BDF-DED339F5F7B6}" type="datetimeFigureOut">
              <a:rPr lang="fr-CA" smtClean="0"/>
              <a:t>2023-10-10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9B5FFBC-B7C5-458D-963A-5E74E7B8632B}" type="slidenum">
              <a:rPr lang="fr-CA" smtClean="0"/>
              <a:t>‹n°›</a:t>
            </a:fld>
            <a:endParaRPr lang="fr-CA"/>
          </a:p>
        </p:txBody>
      </p:sp>
    </p:spTree>
    <p:extLst>
      <p:ext uri="{BB962C8B-B14F-4D97-AF65-F5344CB8AC3E}">
        <p14:creationId xmlns:p14="http://schemas.microsoft.com/office/powerpoint/2010/main" val="4075299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solidFill>
                  <a:srgbClr val="7030A0"/>
                </a:solidFill>
                <a:latin typeface="Arial Rounded MT Bold" panose="020F0704030504030204" pitchFamily="34" charset="0"/>
              </a:defRPr>
            </a:lvl1pPr>
          </a:lstStyle>
          <a:p>
            <a:r>
              <a:rPr lang="fr-FR"/>
              <a:t>Modifiez le style du titre</a:t>
            </a:r>
            <a:endParaRPr lang="fr-CA" dirty="0"/>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CD6A35C5-EC3A-4681-9BDF-DED339F5F7B6}" type="datetimeFigureOut">
              <a:rPr lang="fr-CA" smtClean="0"/>
              <a:t>2023-10-10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9B5FFBC-B7C5-458D-963A-5E74E7B8632B}" type="slidenum">
              <a:rPr lang="fr-CA" smtClean="0"/>
              <a:t>‹n°›</a:t>
            </a:fld>
            <a:endParaRPr lang="fr-CA"/>
          </a:p>
        </p:txBody>
      </p:sp>
    </p:spTree>
    <p:extLst>
      <p:ext uri="{BB962C8B-B14F-4D97-AF65-F5344CB8AC3E}">
        <p14:creationId xmlns:p14="http://schemas.microsoft.com/office/powerpoint/2010/main" val="1186041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7030A0"/>
                </a:solidFill>
                <a:latin typeface="Arial Rounded MT Bold" panose="020F0704030504030204" pitchFamily="34" charset="0"/>
              </a:defRPr>
            </a:lvl1pPr>
          </a:lstStyle>
          <a:p>
            <a:r>
              <a:rPr lang="fr-FR"/>
              <a:t>Modifiez le style du titre</a:t>
            </a:r>
            <a:endParaRPr lang="fr-CA" dirty="0"/>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CD6A35C5-EC3A-4681-9BDF-DED339F5F7B6}" type="datetimeFigureOut">
              <a:rPr lang="fr-CA" smtClean="0"/>
              <a:t>2023-10-10</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19B5FFBC-B7C5-458D-963A-5E74E7B8632B}" type="slidenum">
              <a:rPr lang="fr-CA" smtClean="0"/>
              <a:t>‹n°›</a:t>
            </a:fld>
            <a:endParaRPr lang="fr-CA"/>
          </a:p>
        </p:txBody>
      </p:sp>
    </p:spTree>
    <p:extLst>
      <p:ext uri="{BB962C8B-B14F-4D97-AF65-F5344CB8AC3E}">
        <p14:creationId xmlns:p14="http://schemas.microsoft.com/office/powerpoint/2010/main" val="1425690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lvl1pPr>
              <a:defRPr>
                <a:solidFill>
                  <a:srgbClr val="7030A0"/>
                </a:solidFill>
                <a:latin typeface="Arial Rounded MT Bold" panose="020F0704030504030204" pitchFamily="34" charset="0"/>
              </a:defRPr>
            </a:lvl1pPr>
          </a:lstStyle>
          <a:p>
            <a:r>
              <a:rPr lang="fr-FR"/>
              <a:t>Modifiez le style du titre</a:t>
            </a:r>
            <a:endParaRPr lang="fr-CA" dirty="0"/>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CD6A35C5-EC3A-4681-9BDF-DED339F5F7B6}" type="datetimeFigureOut">
              <a:rPr lang="fr-CA" smtClean="0"/>
              <a:t>2023-10-10</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19B5FFBC-B7C5-458D-963A-5E74E7B8632B}" type="slidenum">
              <a:rPr lang="fr-CA" smtClean="0"/>
              <a:t>‹n°›</a:t>
            </a:fld>
            <a:endParaRPr lang="fr-CA"/>
          </a:p>
        </p:txBody>
      </p:sp>
    </p:spTree>
    <p:extLst>
      <p:ext uri="{BB962C8B-B14F-4D97-AF65-F5344CB8AC3E}">
        <p14:creationId xmlns:p14="http://schemas.microsoft.com/office/powerpoint/2010/main" val="397391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7030A0"/>
                </a:solidFill>
                <a:latin typeface="Arial Rounded MT Bold" panose="020F0704030504030204" pitchFamily="34" charset="0"/>
              </a:defRPr>
            </a:lvl1pPr>
          </a:lstStyle>
          <a:p>
            <a:r>
              <a:rPr lang="fr-FR"/>
              <a:t>Modifiez le style du titre</a:t>
            </a:r>
            <a:endParaRPr lang="fr-CA" dirty="0"/>
          </a:p>
        </p:txBody>
      </p:sp>
      <p:sp>
        <p:nvSpPr>
          <p:cNvPr id="3" name="Espace réservé de la date 2"/>
          <p:cNvSpPr>
            <a:spLocks noGrp="1"/>
          </p:cNvSpPr>
          <p:nvPr>
            <p:ph type="dt" sz="half" idx="10"/>
          </p:nvPr>
        </p:nvSpPr>
        <p:spPr/>
        <p:txBody>
          <a:bodyPr/>
          <a:lstStyle/>
          <a:p>
            <a:fld id="{CD6A35C5-EC3A-4681-9BDF-DED339F5F7B6}" type="datetimeFigureOut">
              <a:rPr lang="fr-CA" smtClean="0"/>
              <a:t>2023-10-10</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19B5FFBC-B7C5-458D-963A-5E74E7B8632B}" type="slidenum">
              <a:rPr lang="fr-CA" smtClean="0"/>
              <a:t>‹n°›</a:t>
            </a:fld>
            <a:endParaRPr lang="fr-CA"/>
          </a:p>
        </p:txBody>
      </p:sp>
    </p:spTree>
    <p:extLst>
      <p:ext uri="{BB962C8B-B14F-4D97-AF65-F5344CB8AC3E}">
        <p14:creationId xmlns:p14="http://schemas.microsoft.com/office/powerpoint/2010/main" val="2903676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A35C5-EC3A-4681-9BDF-DED339F5F7B6}" type="datetimeFigureOut">
              <a:rPr lang="fr-CA" smtClean="0"/>
              <a:t>2023-10-10</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19B5FFBC-B7C5-458D-963A-5E74E7B8632B}" type="slidenum">
              <a:rPr lang="fr-CA" smtClean="0"/>
              <a:t>‹n°›</a:t>
            </a:fld>
            <a:endParaRPr lang="fr-CA"/>
          </a:p>
        </p:txBody>
      </p:sp>
    </p:spTree>
    <p:extLst>
      <p:ext uri="{BB962C8B-B14F-4D97-AF65-F5344CB8AC3E}">
        <p14:creationId xmlns:p14="http://schemas.microsoft.com/office/powerpoint/2010/main" val="3177369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solidFill>
                  <a:srgbClr val="7030A0"/>
                </a:solidFill>
                <a:latin typeface="Arial Rounded MT Bold" panose="020F0704030504030204" pitchFamily="34" charset="0"/>
              </a:defRPr>
            </a:lvl1pPr>
          </a:lstStyle>
          <a:p>
            <a:r>
              <a:rPr lang="fr-FR"/>
              <a:t>Modifiez le style du titre</a:t>
            </a:r>
            <a:endParaRPr lang="fr-CA" dirty="0"/>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D6A35C5-EC3A-4681-9BDF-DED339F5F7B6}" type="datetimeFigureOut">
              <a:rPr lang="fr-CA" smtClean="0"/>
              <a:t>2023-10-10</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19B5FFBC-B7C5-458D-963A-5E74E7B8632B}" type="slidenum">
              <a:rPr lang="fr-CA" smtClean="0"/>
              <a:t>‹n°›</a:t>
            </a:fld>
            <a:endParaRPr lang="fr-CA"/>
          </a:p>
        </p:txBody>
      </p:sp>
    </p:spTree>
    <p:extLst>
      <p:ext uri="{BB962C8B-B14F-4D97-AF65-F5344CB8AC3E}">
        <p14:creationId xmlns:p14="http://schemas.microsoft.com/office/powerpoint/2010/main" val="3311840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solidFill>
                  <a:srgbClr val="7030A0"/>
                </a:solidFill>
                <a:latin typeface="Arial Rounded MT Bold" panose="020F0704030504030204" pitchFamily="34" charset="0"/>
              </a:defRPr>
            </a:lvl1pPr>
          </a:lstStyle>
          <a:p>
            <a:r>
              <a:rPr lang="fr-FR"/>
              <a:t>Modifiez le style du titre</a:t>
            </a:r>
            <a:endParaRPr lang="fr-CA" dirty="0"/>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D6A35C5-EC3A-4681-9BDF-DED339F5F7B6}" type="datetimeFigureOut">
              <a:rPr lang="fr-CA" smtClean="0"/>
              <a:t>2023-10-10</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19B5FFBC-B7C5-458D-963A-5E74E7B8632B}" type="slidenum">
              <a:rPr lang="fr-CA" smtClean="0"/>
              <a:t>‹n°›</a:t>
            </a:fld>
            <a:endParaRPr lang="fr-CA"/>
          </a:p>
        </p:txBody>
      </p:sp>
    </p:spTree>
    <p:extLst>
      <p:ext uri="{BB962C8B-B14F-4D97-AF65-F5344CB8AC3E}">
        <p14:creationId xmlns:p14="http://schemas.microsoft.com/office/powerpoint/2010/main" val="234105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5000"/>
            <a:lum/>
          </a:blip>
          <a:srcRect/>
          <a:stretch>
            <a:fillRect t="-6000" b="-6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CA" dirty="0"/>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onstantia" panose="02030602050306030303" pitchFamily="18" charset="0"/>
              </a:defRPr>
            </a:lvl1pPr>
          </a:lstStyle>
          <a:p>
            <a:fld id="{CD6A35C5-EC3A-4681-9BDF-DED339F5F7B6}" type="datetimeFigureOut">
              <a:rPr lang="fr-CA" smtClean="0"/>
              <a:pPr/>
              <a:t>2023-10-10</a:t>
            </a:fld>
            <a:endParaRPr lang="fr-CA"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onstantia" panose="02030602050306030303" pitchFamily="18" charset="0"/>
              </a:defRPr>
            </a:lvl1pPr>
          </a:lstStyle>
          <a:p>
            <a:endParaRPr lang="fr-CA"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onstantia" panose="02030602050306030303" pitchFamily="18" charset="0"/>
              </a:defRPr>
            </a:lvl1pPr>
          </a:lstStyle>
          <a:p>
            <a:fld id="{19B5FFBC-B7C5-458D-963A-5E74E7B8632B}" type="slidenum">
              <a:rPr lang="fr-CA" smtClean="0"/>
              <a:pPr/>
              <a:t>‹n°›</a:t>
            </a:fld>
            <a:endParaRPr lang="fr-CA" dirty="0"/>
          </a:p>
        </p:txBody>
      </p:sp>
    </p:spTree>
    <p:extLst>
      <p:ext uri="{BB962C8B-B14F-4D97-AF65-F5344CB8AC3E}">
        <p14:creationId xmlns:p14="http://schemas.microsoft.com/office/powerpoint/2010/main" val="2962259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7030A0"/>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6"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45.png"/><Relationship Id="rId2" Type="http://schemas.openxmlformats.org/officeDocument/2006/relationships/image" Target="../media/image40.gif"/><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360.png"/><Relationship Id="rId5" Type="http://schemas.openxmlformats.org/officeDocument/2006/relationships/image" Target="../media/image48.png"/><Relationship Id="rId10" Type="http://schemas.openxmlformats.org/officeDocument/2006/relationships/image" Target="../media/image350.png"/><Relationship Id="rId4" Type="http://schemas.openxmlformats.org/officeDocument/2006/relationships/image" Target="../media/image47.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gif"/></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520.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68.png"/><Relationship Id="rId10" Type="http://schemas.openxmlformats.org/officeDocument/2006/relationships/image" Target="../media/image600.png"/><Relationship Id="rId4" Type="http://schemas.openxmlformats.org/officeDocument/2006/relationships/image" Target="../media/image67.png"/><Relationship Id="rId9" Type="http://schemas.openxmlformats.org/officeDocument/2006/relationships/image" Target="../media/image590.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670.png"/><Relationship Id="rId5" Type="http://schemas.openxmlformats.org/officeDocument/2006/relationships/image" Target="../media/image660.png"/><Relationship Id="rId4" Type="http://schemas.openxmlformats.org/officeDocument/2006/relationships/image" Target="../media/image650.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80.png"/><Relationship Id="rId1" Type="http://schemas.openxmlformats.org/officeDocument/2006/relationships/slideLayout" Target="../slideLayouts/slideLayout2.xml"/><Relationship Id="rId6" Type="http://schemas.openxmlformats.org/officeDocument/2006/relationships/image" Target="../media/image710.png"/><Relationship Id="rId5" Type="http://schemas.openxmlformats.org/officeDocument/2006/relationships/image" Target="../media/image700.png"/><Relationship Id="rId4" Type="http://schemas.openxmlformats.org/officeDocument/2006/relationships/image" Target="../media/image69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gif"/><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0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hyperlink" Target="http://home.btconnect.com/GavinTheobald/HTML/Index.html" TargetMode="External"/><Relationship Id="rId2" Type="http://schemas.openxmlformats.org/officeDocument/2006/relationships/hyperlink" Target="http://pedagogie.ac-toulouse.fr/col-hubert-reeves-fleurance/pages/pour-eleves/maths/4/theoreme.pdf" TargetMode="Externa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hyperlink" Target="http://eljjdx.canalblog.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pixabay.com/fr/rideau-de-sc%C3%A8ne-rideaux-stade-660078/" TargetMode="External"/><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74469" y="374469"/>
            <a:ext cx="11303725" cy="3135494"/>
          </a:xfrm>
        </p:spPr>
        <p:txBody>
          <a:bodyPr>
            <a:normAutofit/>
          </a:bodyPr>
          <a:lstStyle/>
          <a:p>
            <a:r>
              <a:rPr lang="fr-CA" sz="8000" b="1" dirty="0">
                <a:latin typeface="POLYA Regular" panose="00000500000000000000" pitchFamily="50" charset="0"/>
              </a:rPr>
              <a:t>Casse-tête de polygones</a:t>
            </a:r>
          </a:p>
        </p:txBody>
      </p:sp>
      <mc:AlternateContent xmlns:mc="http://schemas.openxmlformats.org/markup-compatibility/2006" xmlns:a14="http://schemas.microsoft.com/office/drawing/2010/main">
        <mc:Choice Requires="a14">
          <p:sp>
            <p:nvSpPr>
              <p:cNvPr id="3" name="Sous-titre 2"/>
              <p:cNvSpPr>
                <a:spLocks noGrp="1"/>
              </p:cNvSpPr>
              <p:nvPr>
                <p:ph type="subTitle" idx="1"/>
              </p:nvPr>
            </p:nvSpPr>
            <p:spPr>
              <a:xfrm>
                <a:off x="3858837" y="4470400"/>
                <a:ext cx="8333163" cy="2387600"/>
              </a:xfrm>
            </p:spPr>
            <p:txBody>
              <a:bodyPr>
                <a:noAutofit/>
              </a:bodyPr>
              <a:lstStyle/>
              <a:p>
                <a:r>
                  <a:rPr lang="fr-CA" sz="4800" dirty="0">
                    <a:latin typeface="Polygon" panose="00000500000000000000" pitchFamily="2" charset="0"/>
                  </a:rPr>
                  <a:t>A</a:t>
                </a:r>
                <a14:m>
                  <m:oMath xmlns:m="http://schemas.openxmlformats.org/officeDocument/2006/math">
                    <m:r>
                      <a:rPr lang="fr-CA" sz="4800" i="1" dirty="0" smtClean="0">
                        <a:latin typeface="Cambria Math" panose="02040503050406030204" pitchFamily="18" charset="0"/>
                      </a:rPr>
                      <m:t>𝑛</m:t>
                    </m:r>
                    <m:r>
                      <a:rPr lang="fr-CA" sz="4800" i="1" dirty="0" smtClean="0">
                        <a:latin typeface="Cambria Math" panose="02040503050406030204" pitchFamily="18" charset="0"/>
                      </a:rPr>
                      <m:t>!</m:t>
                    </m:r>
                  </m:oMath>
                </a14:m>
                <a:r>
                  <a:rPr lang="fr-CA" sz="4800" dirty="0">
                    <a:latin typeface="Polygon" panose="00000500000000000000" pitchFamily="2" charset="0"/>
                  </a:rPr>
                  <a:t>k Trahan</a:t>
                </a:r>
              </a:p>
              <a:p>
                <a:r>
                  <a:rPr lang="fr-CA" sz="4800" dirty="0">
                    <a:latin typeface="Polygon" panose="00000500000000000000" pitchFamily="2" charset="0"/>
                  </a:rPr>
                  <a:t>Club Math 10 octobre 2023</a:t>
                </a:r>
                <a:br>
                  <a:rPr lang="fr-CA" sz="4800" dirty="0">
                    <a:latin typeface="Polygon" panose="00000500000000000000" pitchFamily="2" charset="0"/>
                  </a:rPr>
                </a:br>
                <a:r>
                  <a:rPr lang="fr-CA" sz="4800" dirty="0">
                    <a:latin typeface="Polygon" panose="00000500000000000000" pitchFamily="2" charset="0"/>
                  </a:rPr>
                  <a:t>Cégep de Sherbrooke</a:t>
                </a:r>
              </a:p>
            </p:txBody>
          </p:sp>
        </mc:Choice>
        <mc:Fallback xmlns="">
          <p:sp>
            <p:nvSpPr>
              <p:cNvPr id="3" name="Sous-titre 2"/>
              <p:cNvSpPr>
                <a:spLocks noGrp="1" noRot="1" noChangeAspect="1" noMove="1" noResize="1" noEditPoints="1" noAdjustHandles="1" noChangeArrowheads="1" noChangeShapeType="1" noTextEdit="1"/>
              </p:cNvSpPr>
              <p:nvPr>
                <p:ph type="subTitle" idx="1"/>
              </p:nvPr>
            </p:nvSpPr>
            <p:spPr>
              <a:xfrm>
                <a:off x="3858837" y="4470400"/>
                <a:ext cx="8333163" cy="2387600"/>
              </a:xfrm>
              <a:blipFill>
                <a:blip r:embed="rId2"/>
                <a:stretch>
                  <a:fillRect l="-1683" t="-9439" r="-1756" b="-5357"/>
                </a:stretch>
              </a:blipFill>
            </p:spPr>
            <p:txBody>
              <a:bodyPr/>
              <a:lstStyle/>
              <a:p>
                <a:r>
                  <a:rPr lang="fr-CA">
                    <a:noFill/>
                  </a:rPr>
                  <a:t> </a:t>
                </a:r>
              </a:p>
            </p:txBody>
          </p:sp>
        </mc:Fallback>
      </mc:AlternateContent>
    </p:spTree>
    <p:extLst>
      <p:ext uri="{BB962C8B-B14F-4D97-AF65-F5344CB8AC3E}">
        <p14:creationId xmlns:p14="http://schemas.microsoft.com/office/powerpoint/2010/main" val="1099093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3081" y="0"/>
            <a:ext cx="10515600" cy="1325563"/>
          </a:xfrm>
        </p:spPr>
        <p:txBody>
          <a:bodyPr/>
          <a:lstStyle/>
          <a:p>
            <a:r>
              <a:rPr lang="fr-CA" dirty="0"/>
              <a:t>Suite</a:t>
            </a: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518985" y="1425145"/>
                <a:ext cx="8330048" cy="5222789"/>
              </a:xfrm>
            </p:spPr>
            <p:txBody>
              <a:bodyPr>
                <a:normAutofit fontScale="77500" lnSpcReduction="20000"/>
              </a:bodyPr>
              <a:lstStyle/>
              <a:p>
                <a:pPr marL="0" indent="0">
                  <a:buNone/>
                </a:pPr>
                <a:r>
                  <a:rPr lang="fr-CA" dirty="0"/>
                  <a:t>Si </a:t>
                </a:r>
                <a14:m>
                  <m:oMath xmlns:m="http://schemas.openxmlformats.org/officeDocument/2006/math">
                    <m:r>
                      <a:rPr lang="fr-CA" i="1" dirty="0" smtClean="0">
                        <a:latin typeface="Cambria Math" panose="02040503050406030204" pitchFamily="18" charset="0"/>
                      </a:rPr>
                      <m:t>𝑛</m:t>
                    </m:r>
                    <m:r>
                      <a:rPr lang="fr-CA" i="1" dirty="0" smtClean="0">
                        <a:latin typeface="Cambria Math" panose="02040503050406030204" pitchFamily="18" charset="0"/>
                      </a:rPr>
                      <m:t>&gt;3</m:t>
                    </m:r>
                  </m:oMath>
                </a14:m>
                <a:r>
                  <a:rPr lang="fr-CA" dirty="0"/>
                  <a:t>, on choisit un sommet A. </a:t>
                </a:r>
              </a:p>
              <a:p>
                <a:pPr marL="0" indent="0">
                  <a:lnSpc>
                    <a:spcPct val="120000"/>
                  </a:lnSpc>
                  <a:buNone/>
                </a:pPr>
                <a:r>
                  <a:rPr lang="fr-CA" dirty="0"/>
                  <a:t>On découpe le polygone suivant les traits reliant A et tous les autres sommets sauf les deux sommets adjacents. </a:t>
                </a:r>
              </a:p>
              <a:p>
                <a:pPr marL="0" indent="0">
                  <a:lnSpc>
                    <a:spcPct val="120000"/>
                  </a:lnSpc>
                  <a:buNone/>
                </a:pPr>
                <a:r>
                  <a:rPr lang="fr-CA" dirty="0"/>
                  <a:t>C’est possible selon la deuxième définition d’un polygone convexe.</a:t>
                </a:r>
              </a:p>
              <a:p>
                <a:pPr marL="0" indent="0">
                  <a:lnSpc>
                    <a:spcPct val="120000"/>
                  </a:lnSpc>
                  <a:buNone/>
                </a:pPr>
                <a:r>
                  <a:rPr lang="fr-CA" dirty="0"/>
                  <a:t>On se retrouve avec </a:t>
                </a:r>
                <a14:m>
                  <m:oMath xmlns:m="http://schemas.openxmlformats.org/officeDocument/2006/math">
                    <m:r>
                      <a:rPr lang="fr-CA" i="1" dirty="0" smtClean="0">
                        <a:latin typeface="Cambria Math" panose="02040503050406030204" pitchFamily="18" charset="0"/>
                      </a:rPr>
                      <m:t>𝑛</m:t>
                    </m:r>
                    <m:r>
                      <a:rPr lang="fr-CA" i="1" dirty="0" smtClean="0">
                        <a:latin typeface="Cambria Math" panose="02040503050406030204" pitchFamily="18" charset="0"/>
                      </a:rPr>
                      <m:t>−2</m:t>
                    </m:r>
                  </m:oMath>
                </a14:m>
                <a:r>
                  <a:rPr lang="fr-CA" dirty="0"/>
                  <a:t> triangles</a:t>
                </a: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518985" y="1425145"/>
                <a:ext cx="8330048" cy="5222789"/>
              </a:xfrm>
              <a:blipFill>
                <a:blip r:embed="rId2"/>
                <a:stretch>
                  <a:fillRect l="-2268" t="-4901"/>
                </a:stretch>
              </a:blipFill>
            </p:spPr>
            <p:txBody>
              <a:bodyPr/>
              <a:lstStyle/>
              <a:p>
                <a:r>
                  <a:rPr lang="fr-CA">
                    <a:noFill/>
                  </a:rPr>
                  <a:t> </a:t>
                </a:r>
              </a:p>
            </p:txBody>
          </p:sp>
        </mc:Fallback>
      </mc:AlternateContent>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5478" y="353498"/>
            <a:ext cx="4087376" cy="3160782"/>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5478" y="353498"/>
            <a:ext cx="4087376" cy="3160782"/>
          </a:xfrm>
          <a:prstGeom prst="rect">
            <a:avLst/>
          </a:prstGeom>
        </p:spPr>
      </p:pic>
    </p:spTree>
    <p:extLst>
      <p:ext uri="{BB962C8B-B14F-4D97-AF65-F5344CB8AC3E}">
        <p14:creationId xmlns:p14="http://schemas.microsoft.com/office/powerpoint/2010/main" val="5847269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CA" dirty="0"/>
            </a:br>
            <a:r>
              <a:rPr lang="fr-CA" dirty="0"/>
              <a:t>Tout polygone </a:t>
            </a:r>
            <a:r>
              <a:rPr lang="fr-CA" dirty="0">
                <a:solidFill>
                  <a:schemeClr val="bg1"/>
                </a:solidFill>
              </a:rPr>
              <a:t>concave</a:t>
            </a:r>
            <a:r>
              <a:rPr lang="fr-CA" dirty="0"/>
              <a:t> peut être découpé en un nombre fini de triangles</a:t>
            </a: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916276" y="1888339"/>
                <a:ext cx="10735962" cy="4789359"/>
              </a:xfrm>
            </p:spPr>
            <p:txBody>
              <a:bodyPr>
                <a:normAutofit fontScale="70000" lnSpcReduction="20000"/>
              </a:bodyPr>
              <a:lstStyle/>
              <a:p>
                <a:pPr marL="0" indent="0" algn="just">
                  <a:lnSpc>
                    <a:spcPct val="120000"/>
                  </a:lnSpc>
                  <a:buNone/>
                </a:pPr>
                <a:r>
                  <a:rPr lang="fr-CA" dirty="0"/>
                  <a:t>Soit </a:t>
                </a:r>
                <a14:m>
                  <m:oMath xmlns:m="http://schemas.openxmlformats.org/officeDocument/2006/math">
                    <m:r>
                      <a:rPr lang="fr-CA" i="1" dirty="0" smtClean="0">
                        <a:latin typeface="Cambria Math" panose="02040503050406030204" pitchFamily="18" charset="0"/>
                      </a:rPr>
                      <m:t>𝑛</m:t>
                    </m:r>
                  </m:oMath>
                </a14:m>
                <a:r>
                  <a:rPr lang="fr-CA" dirty="0"/>
                  <a:t> le nombre de sommets du polygone. </a:t>
                </a:r>
                <a14:m>
                  <m:oMath xmlns:m="http://schemas.openxmlformats.org/officeDocument/2006/math">
                    <m:r>
                      <a:rPr lang="fr-CA" b="0" i="1" smtClean="0">
                        <a:latin typeface="Cambria Math" panose="02040503050406030204" pitchFamily="18" charset="0"/>
                      </a:rPr>
                      <m:t>𝑛</m:t>
                    </m:r>
                    <m:r>
                      <a:rPr lang="fr-CA" b="0" i="1" smtClean="0">
                        <a:latin typeface="Cambria Math" panose="02040503050406030204" pitchFamily="18" charset="0"/>
                      </a:rPr>
                      <m:t>≥4</m:t>
                    </m:r>
                  </m:oMath>
                </a14:m>
                <a:r>
                  <a:rPr lang="fr-CA" dirty="0"/>
                  <a:t>, car un triangle ne peut pas être concave.</a:t>
                </a:r>
              </a:p>
              <a:p>
                <a:pPr marL="0" indent="0" algn="just">
                  <a:lnSpc>
                    <a:spcPct val="120000"/>
                  </a:lnSpc>
                  <a:buNone/>
                </a:pPr>
                <a:r>
                  <a:rPr lang="fr-CA" dirty="0"/>
                  <a:t>Ici, on démontrera, qu’il existe toujours un segment qui divise le polygone en deux polygones ayant entre 3 côtés et </a:t>
                </a:r>
                <a14:m>
                  <m:oMath xmlns:m="http://schemas.openxmlformats.org/officeDocument/2006/math">
                    <m:r>
                      <a:rPr lang="fr-CA" b="0" i="1" smtClean="0">
                        <a:latin typeface="Cambria Math" panose="02040503050406030204" pitchFamily="18" charset="0"/>
                      </a:rPr>
                      <m:t>𝑛</m:t>
                    </m:r>
                    <m:r>
                      <a:rPr lang="fr-CA" b="0" i="1" smtClean="0">
                        <a:latin typeface="Cambria Math" panose="02040503050406030204" pitchFamily="18" charset="0"/>
                      </a:rPr>
                      <m:t>−1</m:t>
                    </m:r>
                  </m:oMath>
                </a14:m>
                <a:r>
                  <a:rPr lang="fr-CA" dirty="0"/>
                  <a:t> côtés. </a:t>
                </a:r>
              </a:p>
              <a:p>
                <a:pPr marL="0" indent="0" algn="just">
                  <a:lnSpc>
                    <a:spcPct val="120000"/>
                  </a:lnSpc>
                  <a:buNone/>
                </a:pPr>
                <a:r>
                  <a:rPr lang="fr-CA" dirty="0"/>
                  <a:t>Si les polygones sont convexes, on prend la démonstration précédente, sinon on recoupe le polygone en deux.</a:t>
                </a: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916276" y="1888339"/>
                <a:ext cx="10735962" cy="4789359"/>
              </a:xfrm>
              <a:blipFill>
                <a:blip r:embed="rId2"/>
                <a:stretch>
                  <a:fillRect l="-1590" t="-1783" r="-1590"/>
                </a:stretch>
              </a:blipFill>
            </p:spPr>
            <p:txBody>
              <a:bodyPr/>
              <a:lstStyle/>
              <a:p>
                <a:r>
                  <a:rPr lang="fr-CA">
                    <a:noFill/>
                  </a:rPr>
                  <a:t> </a:t>
                </a:r>
              </a:p>
            </p:txBody>
          </p:sp>
        </mc:Fallback>
      </mc:AlternateContent>
      <p:sp>
        <p:nvSpPr>
          <p:cNvPr id="4" name="ZoneTexte 3"/>
          <p:cNvSpPr txBox="1"/>
          <p:nvPr/>
        </p:nvSpPr>
        <p:spPr>
          <a:xfrm>
            <a:off x="152398" y="152401"/>
            <a:ext cx="6131859" cy="553998"/>
          </a:xfrm>
          <a:prstGeom prst="rect">
            <a:avLst/>
          </a:prstGeom>
          <a:noFill/>
        </p:spPr>
        <p:txBody>
          <a:bodyPr wrap="square" rtlCol="0">
            <a:spAutoFit/>
          </a:bodyPr>
          <a:lstStyle/>
          <a:p>
            <a:r>
              <a:rPr lang="fr-CA" sz="3000" dirty="0"/>
              <a:t>Démonstration du deuxième cas:</a:t>
            </a:r>
          </a:p>
        </p:txBody>
      </p:sp>
    </p:spTree>
    <p:extLst>
      <p:ext uri="{BB962C8B-B14F-4D97-AF65-F5344CB8AC3E}">
        <p14:creationId xmlns:p14="http://schemas.microsoft.com/office/powerpoint/2010/main" val="25713091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Recherche d’un segment qui divise le polygone en deux</a:t>
            </a:r>
          </a:p>
        </p:txBody>
      </p:sp>
      <p:sp>
        <p:nvSpPr>
          <p:cNvPr id="3" name="Espace réservé du contenu 2"/>
          <p:cNvSpPr>
            <a:spLocks noGrp="1"/>
          </p:cNvSpPr>
          <p:nvPr>
            <p:ph idx="1"/>
          </p:nvPr>
        </p:nvSpPr>
        <p:spPr>
          <a:xfrm>
            <a:off x="608919" y="1630001"/>
            <a:ext cx="7172383" cy="4723456"/>
          </a:xfrm>
        </p:spPr>
        <p:txBody>
          <a:bodyPr>
            <a:normAutofit fontScale="70000" lnSpcReduction="20000"/>
          </a:bodyPr>
          <a:lstStyle/>
          <a:p>
            <a:pPr marL="0" indent="0">
              <a:lnSpc>
                <a:spcPct val="120000"/>
              </a:lnSpc>
              <a:buNone/>
            </a:pPr>
            <a:r>
              <a:rPr lang="fr-CA" dirty="0"/>
              <a:t>Soit </a:t>
            </a:r>
            <a:r>
              <a:rPr lang="fr-CA" dirty="0">
                <a:latin typeface="Arial" panose="020B0604020202020204" pitchFamily="34" charset="0"/>
                <a:cs typeface="Arial" panose="020B0604020202020204" pitchFamily="34" charset="0"/>
              </a:rPr>
              <a:t>B</a:t>
            </a:r>
            <a:r>
              <a:rPr lang="fr-CA" dirty="0"/>
              <a:t> un sommet du polygone dont l’angle est inférieur à 180</a:t>
            </a:r>
            <a:r>
              <a:rPr lang="fr-CA" baseline="30000" dirty="0"/>
              <a:t>o </a:t>
            </a:r>
            <a:r>
              <a:rPr lang="fr-CA" dirty="0"/>
              <a:t>et soit </a:t>
            </a:r>
            <a:r>
              <a:rPr lang="fr-CA" dirty="0">
                <a:latin typeface="Arial" panose="020B0604020202020204" pitchFamily="34" charset="0"/>
                <a:cs typeface="Arial" panose="020B0604020202020204" pitchFamily="34" charset="0"/>
              </a:rPr>
              <a:t>A</a:t>
            </a:r>
            <a:r>
              <a:rPr lang="fr-CA" dirty="0"/>
              <a:t> et </a:t>
            </a:r>
            <a:r>
              <a:rPr lang="fr-CA" dirty="0">
                <a:latin typeface="Arial" panose="020B0604020202020204" pitchFamily="34" charset="0"/>
                <a:cs typeface="Arial" panose="020B0604020202020204" pitchFamily="34" charset="0"/>
              </a:rPr>
              <a:t>C</a:t>
            </a:r>
            <a:r>
              <a:rPr lang="fr-CA" dirty="0"/>
              <a:t> les deux sommets adjacents.</a:t>
            </a:r>
          </a:p>
          <a:p>
            <a:pPr marL="0" indent="0">
              <a:lnSpc>
                <a:spcPct val="120000"/>
              </a:lnSpc>
              <a:buNone/>
            </a:pPr>
            <a:r>
              <a:rPr lang="fr-CA" dirty="0"/>
              <a:t>Si le segment </a:t>
            </a:r>
            <a:r>
              <a:rPr lang="fr-CA" dirty="0">
                <a:latin typeface="Arial" panose="020B0604020202020204" pitchFamily="34" charset="0"/>
                <a:cs typeface="Arial" panose="020B0604020202020204" pitchFamily="34" charset="0"/>
              </a:rPr>
              <a:t>AC</a:t>
            </a:r>
            <a:r>
              <a:rPr lang="fr-CA" dirty="0"/>
              <a:t> est à l’intérieur du polygone, on coupe le polygone selon ce segment pour former le triangle </a:t>
            </a:r>
            <a:r>
              <a:rPr lang="fr-CA" dirty="0">
                <a:latin typeface="Arial" panose="020B0604020202020204" pitchFamily="34" charset="0"/>
                <a:cs typeface="Arial" panose="020B0604020202020204" pitchFamily="34" charset="0"/>
              </a:rPr>
              <a:t>ABC</a:t>
            </a:r>
            <a:r>
              <a:rPr lang="fr-CA" dirty="0"/>
              <a:t> et un autre polygone sans le sommet </a:t>
            </a:r>
            <a:r>
              <a:rPr lang="fr-CA" dirty="0">
                <a:latin typeface="Arial" panose="020B0604020202020204" pitchFamily="34" charset="0"/>
                <a:cs typeface="Arial" panose="020B0604020202020204" pitchFamily="34" charset="0"/>
              </a:rPr>
              <a:t>B.</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1987" y="2199501"/>
            <a:ext cx="5583948" cy="358445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1987" y="2199501"/>
            <a:ext cx="5583948" cy="3584456"/>
          </a:xfrm>
          <a:prstGeom prst="rect">
            <a:avLst/>
          </a:prstGeom>
        </p:spPr>
      </p:pic>
    </p:spTree>
    <p:extLst>
      <p:ext uri="{BB962C8B-B14F-4D97-AF65-F5344CB8AC3E}">
        <p14:creationId xmlns:p14="http://schemas.microsoft.com/office/powerpoint/2010/main" val="26400639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9090" y="401778"/>
            <a:ext cx="10515600" cy="1325563"/>
          </a:xfrm>
        </p:spPr>
        <p:txBody>
          <a:bodyPr/>
          <a:lstStyle/>
          <a:p>
            <a:r>
              <a:rPr lang="fr-CA" dirty="0"/>
              <a:t>Suite</a:t>
            </a:r>
          </a:p>
        </p:txBody>
      </p:sp>
      <p:sp>
        <p:nvSpPr>
          <p:cNvPr id="3" name="Espace réservé du contenu 2"/>
          <p:cNvSpPr>
            <a:spLocks noGrp="1"/>
          </p:cNvSpPr>
          <p:nvPr>
            <p:ph idx="1"/>
          </p:nvPr>
        </p:nvSpPr>
        <p:spPr>
          <a:xfrm>
            <a:off x="409687" y="1463450"/>
            <a:ext cx="8565776" cy="5104093"/>
          </a:xfrm>
        </p:spPr>
        <p:txBody>
          <a:bodyPr>
            <a:normAutofit fontScale="77500" lnSpcReduction="20000"/>
          </a:bodyPr>
          <a:lstStyle/>
          <a:p>
            <a:pPr marL="0" indent="0">
              <a:lnSpc>
                <a:spcPct val="120000"/>
              </a:lnSpc>
              <a:buNone/>
            </a:pPr>
            <a:r>
              <a:rPr lang="fr-CA" dirty="0"/>
              <a:t>Si </a:t>
            </a:r>
            <a:r>
              <a:rPr lang="fr-CA" dirty="0">
                <a:latin typeface="Arial" panose="020B0604020202020204" pitchFamily="34" charset="0"/>
                <a:cs typeface="Arial" panose="020B0604020202020204" pitchFamily="34" charset="0"/>
              </a:rPr>
              <a:t>AC</a:t>
            </a:r>
            <a:r>
              <a:rPr lang="fr-CA" dirty="0"/>
              <a:t> n’est pas à l’intérieur du polygone, alors il croise au moins un autre segment. </a:t>
            </a:r>
          </a:p>
          <a:p>
            <a:pPr marL="0" indent="0">
              <a:lnSpc>
                <a:spcPct val="120000"/>
              </a:lnSpc>
              <a:buNone/>
            </a:pPr>
            <a:r>
              <a:rPr lang="fr-CA" dirty="0"/>
              <a:t>Soit </a:t>
            </a:r>
            <a:r>
              <a:rPr lang="fr-CA" dirty="0">
                <a:latin typeface="Arial" panose="020B0604020202020204" pitchFamily="34" charset="0"/>
                <a:cs typeface="Arial" panose="020B0604020202020204" pitchFamily="34" charset="0"/>
              </a:rPr>
              <a:t>Z</a:t>
            </a:r>
            <a:r>
              <a:rPr lang="fr-CA" dirty="0"/>
              <a:t> le sommet le plus près de </a:t>
            </a:r>
            <a:r>
              <a:rPr lang="fr-CA" dirty="0">
                <a:latin typeface="Arial" panose="020B0604020202020204" pitchFamily="34" charset="0"/>
                <a:cs typeface="Arial" panose="020B0604020202020204" pitchFamily="34" charset="0"/>
              </a:rPr>
              <a:t>B</a:t>
            </a:r>
            <a:r>
              <a:rPr lang="fr-CA" dirty="0"/>
              <a:t> vers </a:t>
            </a:r>
            <a:r>
              <a:rPr lang="fr-CA" dirty="0">
                <a:latin typeface="Arial" panose="020B0604020202020204" pitchFamily="34" charset="0"/>
                <a:cs typeface="Arial" panose="020B0604020202020204" pitchFamily="34" charset="0"/>
              </a:rPr>
              <a:t>AC</a:t>
            </a:r>
            <a:r>
              <a:rPr lang="fr-CA" dirty="0"/>
              <a:t> (qui n’est pas </a:t>
            </a:r>
            <a:r>
              <a:rPr lang="fr-CA" dirty="0">
                <a:latin typeface="Arial" panose="020B0604020202020204" pitchFamily="34" charset="0"/>
                <a:cs typeface="Arial" panose="020B0604020202020204" pitchFamily="34" charset="0"/>
              </a:rPr>
              <a:t>A</a:t>
            </a:r>
            <a:r>
              <a:rPr lang="fr-CA" dirty="0"/>
              <a:t>, ni </a:t>
            </a:r>
            <a:r>
              <a:rPr lang="fr-CA" dirty="0">
                <a:latin typeface="Arial" panose="020B0604020202020204" pitchFamily="34" charset="0"/>
                <a:cs typeface="Arial" panose="020B0604020202020204" pitchFamily="34" charset="0"/>
              </a:rPr>
              <a:t>C</a:t>
            </a:r>
            <a:r>
              <a:rPr lang="fr-CA" dirty="0"/>
              <a:t>). </a:t>
            </a:r>
          </a:p>
          <a:p>
            <a:pPr marL="0" indent="0">
              <a:lnSpc>
                <a:spcPct val="120000"/>
              </a:lnSpc>
              <a:buNone/>
            </a:pPr>
            <a:r>
              <a:rPr lang="fr-CA" dirty="0">
                <a:latin typeface="Arial" panose="020B0604020202020204" pitchFamily="34" charset="0"/>
                <a:cs typeface="Arial" panose="020B0604020202020204" pitchFamily="34" charset="0"/>
              </a:rPr>
              <a:t>BZ</a:t>
            </a:r>
            <a:r>
              <a:rPr lang="fr-CA" dirty="0"/>
              <a:t> est à l’intérieur du polygone, alors on peut couper le polygone par le segment </a:t>
            </a:r>
            <a:r>
              <a:rPr lang="fr-CA" dirty="0">
                <a:latin typeface="Arial" panose="020B0604020202020204" pitchFamily="34" charset="0"/>
                <a:cs typeface="Arial" panose="020B0604020202020204" pitchFamily="34" charset="0"/>
              </a:rPr>
              <a:t>BZ</a:t>
            </a:r>
            <a:r>
              <a:rPr lang="fr-CA" dirty="0"/>
              <a:t>.</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5331" y="2031861"/>
            <a:ext cx="5025553" cy="3226010"/>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5330" y="2031861"/>
            <a:ext cx="5025553" cy="3226010"/>
          </a:xfrm>
          <a:prstGeom prst="rect">
            <a:avLst/>
          </a:prstGeom>
        </p:spPr>
      </p:pic>
    </p:spTree>
    <p:extLst>
      <p:ext uri="{BB962C8B-B14F-4D97-AF65-F5344CB8AC3E}">
        <p14:creationId xmlns:p14="http://schemas.microsoft.com/office/powerpoint/2010/main" val="28787841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à coins arrondis 28"/>
          <p:cNvSpPr/>
          <p:nvPr/>
        </p:nvSpPr>
        <p:spPr>
          <a:xfrm>
            <a:off x="838200" y="1562381"/>
            <a:ext cx="8198224" cy="4970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498" y="1940778"/>
            <a:ext cx="6132588" cy="4602490"/>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885" y="1941015"/>
            <a:ext cx="6132588" cy="4602490"/>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443" y="1979689"/>
            <a:ext cx="6132588" cy="4602490"/>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277" y="1965340"/>
            <a:ext cx="6132588" cy="4602490"/>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2277" y="1952558"/>
            <a:ext cx="6132588" cy="4602490"/>
          </a:xfrm>
          <a:prstGeom prst="rect">
            <a:avLst/>
          </a:prstGeom>
        </p:spPr>
      </p:pic>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855" y="1962667"/>
            <a:ext cx="6132588" cy="4602490"/>
          </a:xfrm>
          <a:prstGeom prst="rect">
            <a:avLst/>
          </a:prstGeom>
        </p:spPr>
      </p:pic>
      <p:pic>
        <p:nvPicPr>
          <p:cNvPr id="17" name="Imag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3345" y="1965944"/>
            <a:ext cx="6132588" cy="4602490"/>
          </a:xfrm>
          <a:prstGeom prst="rect">
            <a:avLst/>
          </a:prstGeom>
        </p:spPr>
      </p:pic>
      <p:pic>
        <p:nvPicPr>
          <p:cNvPr id="19" name="Imag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277" y="1957904"/>
            <a:ext cx="6132588" cy="4602490"/>
          </a:xfrm>
          <a:prstGeom prst="rect">
            <a:avLst/>
          </a:prstGeom>
        </p:spPr>
      </p:pic>
      <p:pic>
        <p:nvPicPr>
          <p:cNvPr id="20" name="Imag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7913" y="1972613"/>
            <a:ext cx="6132588" cy="4602490"/>
          </a:xfrm>
          <a:prstGeom prst="rect">
            <a:avLst/>
          </a:prstGeom>
        </p:spPr>
      </p:pic>
      <p:pic>
        <p:nvPicPr>
          <p:cNvPr id="21" name="Imag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1641" y="1955231"/>
            <a:ext cx="6132588" cy="4602490"/>
          </a:xfrm>
          <a:prstGeom prst="rect">
            <a:avLst/>
          </a:prstGeom>
        </p:spPr>
      </p:pic>
      <p:pic>
        <p:nvPicPr>
          <p:cNvPr id="22" name="Imag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1757" y="1952558"/>
            <a:ext cx="6132588" cy="4602490"/>
          </a:xfrm>
          <a:prstGeom prst="rect">
            <a:avLst/>
          </a:prstGeom>
        </p:spPr>
      </p:pic>
      <p:pic>
        <p:nvPicPr>
          <p:cNvPr id="23" name="Imag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1699" y="1944055"/>
            <a:ext cx="6132588" cy="4602490"/>
          </a:xfrm>
          <a:prstGeom prst="rect">
            <a:avLst/>
          </a:prstGeom>
        </p:spPr>
      </p:pic>
      <p:pic>
        <p:nvPicPr>
          <p:cNvPr id="24" name="Imag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2114" y="1947212"/>
            <a:ext cx="6132588" cy="4602490"/>
          </a:xfrm>
          <a:prstGeom prst="rect">
            <a:avLst/>
          </a:prstGeom>
        </p:spPr>
      </p:pic>
      <p:pic>
        <p:nvPicPr>
          <p:cNvPr id="25" name="Imag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1873" y="1972613"/>
            <a:ext cx="6132588" cy="4602490"/>
          </a:xfrm>
          <a:prstGeom prst="rect">
            <a:avLst/>
          </a:prstGeom>
        </p:spPr>
      </p:pic>
      <p:sp>
        <p:nvSpPr>
          <p:cNvPr id="2" name="Titre 1"/>
          <p:cNvSpPr>
            <a:spLocks noGrp="1"/>
          </p:cNvSpPr>
          <p:nvPr>
            <p:ph type="title"/>
          </p:nvPr>
        </p:nvSpPr>
        <p:spPr/>
        <p:txBody>
          <a:bodyPr/>
          <a:lstStyle/>
          <a:p>
            <a:r>
              <a:rPr lang="fr-CA" dirty="0"/>
              <a:t>Exemple</a:t>
            </a:r>
          </a:p>
        </p:txBody>
      </p:sp>
      <p:pic>
        <p:nvPicPr>
          <p:cNvPr id="4" name="Imag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3345" y="2004528"/>
            <a:ext cx="6015609" cy="4518767"/>
          </a:xfrm>
          <a:prstGeom prst="rect">
            <a:avLst/>
          </a:prstGeom>
        </p:spPr>
      </p:pic>
    </p:spTree>
    <p:extLst>
      <p:ext uri="{BB962C8B-B14F-4D97-AF65-F5344CB8AC3E}">
        <p14:creationId xmlns:p14="http://schemas.microsoft.com/office/powerpoint/2010/main" val="18824852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2"/>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3"/>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2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Propositions</a:t>
            </a:r>
          </a:p>
        </p:txBody>
      </p:sp>
      <p:sp>
        <p:nvSpPr>
          <p:cNvPr id="3" name="Espace réservé du contenu 2"/>
          <p:cNvSpPr>
            <a:spLocks noGrp="1"/>
          </p:cNvSpPr>
          <p:nvPr>
            <p:ph idx="1"/>
          </p:nvPr>
        </p:nvSpPr>
        <p:spPr>
          <a:xfrm>
            <a:off x="838200" y="1392195"/>
            <a:ext cx="10867768" cy="5362832"/>
          </a:xfrm>
        </p:spPr>
        <p:txBody>
          <a:bodyPr>
            <a:normAutofit fontScale="92500" lnSpcReduction="10000"/>
          </a:bodyPr>
          <a:lstStyle/>
          <a:p>
            <a:r>
              <a:rPr lang="fr-CA" dirty="0">
                <a:solidFill>
                  <a:schemeClr val="accent1"/>
                </a:solidFill>
              </a:rPr>
              <a:t>Tout polygone peut être découpé en un nombre fini de triangles.</a:t>
            </a:r>
          </a:p>
          <a:p>
            <a:pPr>
              <a:lnSpc>
                <a:spcPct val="110000"/>
              </a:lnSpc>
            </a:pPr>
            <a:r>
              <a:rPr lang="fr-CA" b="1" dirty="0"/>
              <a:t>Tout triangle peut être découpé pour ensuite former un rectangle.</a:t>
            </a:r>
          </a:p>
          <a:p>
            <a:r>
              <a:rPr lang="fr-CA" dirty="0">
                <a:solidFill>
                  <a:schemeClr val="accent1">
                    <a:lumMod val="75000"/>
                  </a:schemeClr>
                </a:solidFill>
              </a:rPr>
              <a:t>Tout rectangle peut être découpé pour ensuite former un carré.</a:t>
            </a:r>
          </a:p>
          <a:p>
            <a:r>
              <a:rPr lang="fr-CA" dirty="0">
                <a:solidFill>
                  <a:schemeClr val="accent1">
                    <a:lumMod val="75000"/>
                  </a:schemeClr>
                </a:solidFill>
              </a:rPr>
              <a:t>Toute paire de carrés peut être découpée pour ensuite former un carré.</a:t>
            </a:r>
          </a:p>
          <a:p>
            <a:endParaRPr lang="fr-CA" dirty="0"/>
          </a:p>
        </p:txBody>
      </p:sp>
    </p:spTree>
    <p:extLst>
      <p:ext uri="{BB962C8B-B14F-4D97-AF65-F5344CB8AC3E}">
        <p14:creationId xmlns:p14="http://schemas.microsoft.com/office/powerpoint/2010/main" val="17257920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838200" y="1810139"/>
            <a:ext cx="10515600" cy="43573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773983" y="3887476"/>
            <a:ext cx="6753225" cy="1828800"/>
          </a:xfrm>
          <a:prstGeom prst="rect">
            <a:avLst/>
          </a:prstGeom>
        </p:spPr>
      </p:pic>
      <p:sp>
        <p:nvSpPr>
          <p:cNvPr id="2" name="Titre 1"/>
          <p:cNvSpPr>
            <a:spLocks noGrp="1"/>
          </p:cNvSpPr>
          <p:nvPr>
            <p:ph type="title"/>
          </p:nvPr>
        </p:nvSpPr>
        <p:spPr/>
        <p:txBody>
          <a:bodyPr>
            <a:normAutofit fontScale="90000"/>
          </a:bodyPr>
          <a:lstStyle/>
          <a:p>
            <a:r>
              <a:rPr lang="fr-CA" dirty="0"/>
              <a:t>Tout triangle peut être découpé pour ensuite former un rectangle.</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69720" y="2508538"/>
            <a:ext cx="3276600" cy="263842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846320" y="3988837"/>
            <a:ext cx="5102362" cy="1380747"/>
          </a:xfrm>
          <a:prstGeom prst="rect">
            <a:avLst/>
          </a:prstGeom>
        </p:spPr>
      </p:pic>
    </p:spTree>
    <p:extLst>
      <p:ext uri="{BB962C8B-B14F-4D97-AF65-F5344CB8AC3E}">
        <p14:creationId xmlns:p14="http://schemas.microsoft.com/office/powerpoint/2010/main" val="14373700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80310" y="1816295"/>
            <a:ext cx="4111690" cy="37540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p:txBody>
          <a:bodyPr>
            <a:normAutofit fontScale="90000"/>
          </a:bodyPr>
          <a:lstStyle/>
          <a:p>
            <a:r>
              <a:rPr lang="fr-CA" dirty="0"/>
              <a:t>Tout triangle peut être découpé pour ensuite former un rectangle.</a:t>
            </a:r>
          </a:p>
        </p:txBody>
      </p:sp>
      <p:sp>
        <p:nvSpPr>
          <p:cNvPr id="3" name="Espace réservé du contenu 2"/>
          <p:cNvSpPr>
            <a:spLocks noGrp="1"/>
          </p:cNvSpPr>
          <p:nvPr>
            <p:ph idx="1"/>
          </p:nvPr>
        </p:nvSpPr>
        <p:spPr>
          <a:xfrm>
            <a:off x="194388" y="1690688"/>
            <a:ext cx="8045970" cy="5167312"/>
          </a:xfrm>
        </p:spPr>
        <p:txBody>
          <a:bodyPr>
            <a:normAutofit fontScale="55000" lnSpcReduction="20000"/>
          </a:bodyPr>
          <a:lstStyle/>
          <a:p>
            <a:pPr marL="0" indent="0">
              <a:lnSpc>
                <a:spcPct val="120000"/>
              </a:lnSpc>
              <a:buNone/>
            </a:pPr>
            <a:r>
              <a:rPr lang="fr-CA" dirty="0"/>
              <a:t>Soit le triangle </a:t>
            </a:r>
            <a:r>
              <a:rPr lang="fr-CA" dirty="0">
                <a:latin typeface="Arial" panose="020B0604020202020204" pitchFamily="34" charset="0"/>
                <a:cs typeface="Arial" panose="020B0604020202020204" pitchFamily="34" charset="0"/>
              </a:rPr>
              <a:t>ABC</a:t>
            </a:r>
            <a:r>
              <a:rPr lang="fr-CA" dirty="0"/>
              <a:t> où le plus grand angle est en </a:t>
            </a:r>
            <a:r>
              <a:rPr lang="fr-CA" dirty="0">
                <a:latin typeface="Arial" panose="020B0604020202020204" pitchFamily="34" charset="0"/>
                <a:cs typeface="Arial" panose="020B0604020202020204" pitchFamily="34" charset="0"/>
              </a:rPr>
              <a:t>A</a:t>
            </a:r>
            <a:r>
              <a:rPr lang="fr-CA" dirty="0"/>
              <a:t>. </a:t>
            </a:r>
          </a:p>
          <a:p>
            <a:pPr marL="0" indent="0">
              <a:lnSpc>
                <a:spcPct val="120000"/>
              </a:lnSpc>
              <a:buNone/>
            </a:pPr>
            <a:r>
              <a:rPr lang="fr-CA" dirty="0"/>
              <a:t>On trace la hauteur issue du sommet </a:t>
            </a:r>
            <a:r>
              <a:rPr lang="fr-CA" dirty="0">
                <a:latin typeface="Arial" panose="020B0604020202020204" pitchFamily="34" charset="0"/>
                <a:cs typeface="Arial" panose="020B0604020202020204" pitchFamily="34" charset="0"/>
              </a:rPr>
              <a:t>A</a:t>
            </a:r>
            <a:r>
              <a:rPr lang="fr-CA" dirty="0"/>
              <a:t> </a:t>
            </a:r>
          </a:p>
          <a:p>
            <a:pPr marL="0" indent="0">
              <a:lnSpc>
                <a:spcPct val="120000"/>
              </a:lnSpc>
              <a:buNone/>
            </a:pPr>
            <a:r>
              <a:rPr lang="fr-CA" dirty="0"/>
              <a:t>(qui est à l’intérieur du triangle car les angles </a:t>
            </a:r>
            <a:r>
              <a:rPr lang="fr-CA" dirty="0">
                <a:latin typeface="Arial" panose="020B0604020202020204" pitchFamily="34" charset="0"/>
                <a:cs typeface="Arial" panose="020B0604020202020204" pitchFamily="34" charset="0"/>
              </a:rPr>
              <a:t>B</a:t>
            </a:r>
            <a:r>
              <a:rPr lang="fr-CA" dirty="0"/>
              <a:t> et </a:t>
            </a:r>
            <a:r>
              <a:rPr lang="fr-CA" dirty="0">
                <a:latin typeface="Arial" panose="020B0604020202020204" pitchFamily="34" charset="0"/>
                <a:cs typeface="Arial" panose="020B0604020202020204" pitchFamily="34" charset="0"/>
              </a:rPr>
              <a:t>C</a:t>
            </a:r>
            <a:r>
              <a:rPr lang="fr-CA" dirty="0"/>
              <a:t> ne sont pas obtus). </a:t>
            </a:r>
          </a:p>
          <a:p>
            <a:pPr marL="0" indent="0">
              <a:lnSpc>
                <a:spcPct val="120000"/>
              </a:lnSpc>
              <a:buNone/>
            </a:pPr>
            <a:r>
              <a:rPr lang="fr-CA" dirty="0"/>
              <a:t>Soit </a:t>
            </a:r>
            <a:r>
              <a:rPr lang="fr-CA" dirty="0">
                <a:latin typeface="Arial" panose="020B0604020202020204" pitchFamily="34" charset="0"/>
                <a:cs typeface="Arial" panose="020B0604020202020204" pitchFamily="34" charset="0"/>
              </a:rPr>
              <a:t>D</a:t>
            </a:r>
            <a:r>
              <a:rPr lang="fr-CA" dirty="0"/>
              <a:t>, le pied de la hauteur sur </a:t>
            </a:r>
            <a:r>
              <a:rPr lang="fr-CA" dirty="0">
                <a:latin typeface="Arial" panose="020B0604020202020204" pitchFamily="34" charset="0"/>
                <a:cs typeface="Arial" panose="020B0604020202020204" pitchFamily="34" charset="0"/>
              </a:rPr>
              <a:t>BC</a:t>
            </a:r>
            <a:r>
              <a:rPr lang="fr-CA" dirty="0"/>
              <a:t>. </a:t>
            </a:r>
          </a:p>
          <a:p>
            <a:pPr marL="0" indent="0">
              <a:lnSpc>
                <a:spcPct val="120000"/>
              </a:lnSpc>
              <a:buNone/>
            </a:pPr>
            <a:r>
              <a:rPr lang="fr-CA" dirty="0"/>
              <a:t>On trace la médiatrice de </a:t>
            </a:r>
            <a:r>
              <a:rPr lang="fr-CA" dirty="0">
                <a:latin typeface="Arial" panose="020B0604020202020204" pitchFamily="34" charset="0"/>
                <a:cs typeface="Arial" panose="020B0604020202020204" pitchFamily="34" charset="0"/>
              </a:rPr>
              <a:t>AD</a:t>
            </a:r>
            <a:r>
              <a:rPr lang="fr-CA" dirty="0"/>
              <a:t>. </a:t>
            </a:r>
          </a:p>
          <a:p>
            <a:pPr marL="0" indent="0">
              <a:lnSpc>
                <a:spcPct val="120000"/>
              </a:lnSpc>
              <a:buNone/>
            </a:pPr>
            <a:r>
              <a:rPr lang="fr-CA" dirty="0"/>
              <a:t>Soit </a:t>
            </a:r>
            <a:r>
              <a:rPr lang="fr-CA" dirty="0">
                <a:latin typeface="Arial" panose="020B0604020202020204" pitchFamily="34" charset="0"/>
                <a:cs typeface="Arial" panose="020B0604020202020204" pitchFamily="34" charset="0"/>
              </a:rPr>
              <a:t>E</a:t>
            </a:r>
            <a:r>
              <a:rPr lang="fr-CA" dirty="0"/>
              <a:t>, l’intersection de la hauteur et la médiatrice, </a:t>
            </a:r>
            <a:r>
              <a:rPr lang="fr-CA" dirty="0">
                <a:latin typeface="Arial" panose="020B0604020202020204" pitchFamily="34" charset="0"/>
                <a:cs typeface="Arial" panose="020B0604020202020204" pitchFamily="34" charset="0"/>
              </a:rPr>
              <a:t>F</a:t>
            </a:r>
            <a:r>
              <a:rPr lang="fr-CA" dirty="0"/>
              <a:t> l’intersection de la médiatrice et </a:t>
            </a:r>
            <a:r>
              <a:rPr lang="fr-CA" dirty="0">
                <a:latin typeface="Arial" panose="020B0604020202020204" pitchFamily="34" charset="0"/>
                <a:cs typeface="Arial" panose="020B0604020202020204" pitchFamily="34" charset="0"/>
              </a:rPr>
              <a:t>AB</a:t>
            </a:r>
            <a:r>
              <a:rPr lang="fr-CA" dirty="0"/>
              <a:t> et </a:t>
            </a:r>
            <a:r>
              <a:rPr lang="fr-CA" dirty="0">
                <a:latin typeface="Arial" panose="020B0604020202020204" pitchFamily="34" charset="0"/>
                <a:cs typeface="Arial" panose="020B0604020202020204" pitchFamily="34" charset="0"/>
              </a:rPr>
              <a:t>G</a:t>
            </a:r>
            <a:r>
              <a:rPr lang="fr-CA" dirty="0"/>
              <a:t> l’intersection de la médiatrice et </a:t>
            </a:r>
            <a:r>
              <a:rPr lang="fr-CA" dirty="0">
                <a:latin typeface="Arial" panose="020B0604020202020204" pitchFamily="34" charset="0"/>
                <a:cs typeface="Arial" panose="020B0604020202020204" pitchFamily="34" charset="0"/>
              </a:rPr>
              <a:t>AC</a:t>
            </a:r>
            <a:r>
              <a:rPr lang="fr-CA" dirty="0"/>
              <a:t>.</a:t>
            </a:r>
          </a:p>
          <a:p>
            <a:pPr marL="0" indent="0">
              <a:lnSpc>
                <a:spcPct val="120000"/>
              </a:lnSpc>
              <a:buNone/>
            </a:pPr>
            <a:r>
              <a:rPr lang="fr-CA" dirty="0"/>
              <a:t>On coupe entre </a:t>
            </a:r>
            <a:r>
              <a:rPr lang="fr-CA" dirty="0">
                <a:latin typeface="Arial" panose="020B0604020202020204" pitchFamily="34" charset="0"/>
                <a:cs typeface="Arial" panose="020B0604020202020204" pitchFamily="34" charset="0"/>
              </a:rPr>
              <a:t>F</a:t>
            </a:r>
            <a:r>
              <a:rPr lang="fr-CA" dirty="0"/>
              <a:t> et </a:t>
            </a:r>
            <a:r>
              <a:rPr lang="fr-CA" dirty="0">
                <a:latin typeface="Arial" panose="020B0604020202020204" pitchFamily="34" charset="0"/>
                <a:cs typeface="Arial" panose="020B0604020202020204" pitchFamily="34" charset="0"/>
              </a:rPr>
              <a:t>G</a:t>
            </a:r>
            <a:r>
              <a:rPr lang="fr-CA" dirty="0"/>
              <a:t> et entre </a:t>
            </a:r>
            <a:r>
              <a:rPr lang="fr-CA" dirty="0">
                <a:latin typeface="Arial" panose="020B0604020202020204" pitchFamily="34" charset="0"/>
                <a:cs typeface="Arial" panose="020B0604020202020204" pitchFamily="34" charset="0"/>
              </a:rPr>
              <a:t>A</a:t>
            </a:r>
            <a:r>
              <a:rPr lang="fr-CA" dirty="0"/>
              <a:t> et </a:t>
            </a:r>
            <a:r>
              <a:rPr lang="fr-CA" dirty="0">
                <a:latin typeface="Arial" panose="020B0604020202020204" pitchFamily="34" charset="0"/>
                <a:cs typeface="Arial" panose="020B0604020202020204" pitchFamily="34" charset="0"/>
              </a:rPr>
              <a:t>E</a:t>
            </a:r>
            <a:r>
              <a:rPr lang="fr-CA" dirty="0"/>
              <a:t>.</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7072" y="1816295"/>
            <a:ext cx="4200152" cy="375514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5453" y="1815232"/>
            <a:ext cx="4200152" cy="3755144"/>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9540" y="1814169"/>
            <a:ext cx="4200152" cy="3755144"/>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4592" y="1814169"/>
            <a:ext cx="4200152" cy="3755144"/>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7175" y="1814169"/>
            <a:ext cx="4200152" cy="3755144"/>
          </a:xfrm>
          <a:prstGeom prst="rect">
            <a:avLst/>
          </a:prstGeom>
        </p:spPr>
      </p:pic>
    </p:spTree>
    <p:extLst>
      <p:ext uri="{BB962C8B-B14F-4D97-AF65-F5344CB8AC3E}">
        <p14:creationId xmlns:p14="http://schemas.microsoft.com/office/powerpoint/2010/main" val="27438271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47283" y="966487"/>
            <a:ext cx="3513063" cy="53189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838200" y="365125"/>
            <a:ext cx="6913605" cy="1325563"/>
          </a:xfrm>
        </p:spPr>
        <p:txBody>
          <a:bodyPr>
            <a:normAutofit fontScale="90000"/>
          </a:bodyPr>
          <a:lstStyle/>
          <a:p>
            <a:r>
              <a:rPr lang="fr-CA" dirty="0"/>
              <a:t>Vérifions les 4 coins du rectangle</a:t>
            </a:r>
          </a:p>
        </p:txBody>
      </p:sp>
      <p:sp>
        <p:nvSpPr>
          <p:cNvPr id="3" name="Espace réservé du contenu 2"/>
          <p:cNvSpPr>
            <a:spLocks noGrp="1"/>
          </p:cNvSpPr>
          <p:nvPr>
            <p:ph idx="1"/>
          </p:nvPr>
        </p:nvSpPr>
        <p:spPr>
          <a:xfrm>
            <a:off x="401595" y="1825625"/>
            <a:ext cx="7999426" cy="4836432"/>
          </a:xfrm>
        </p:spPr>
        <p:txBody>
          <a:bodyPr>
            <a:normAutofit fontScale="77500" lnSpcReduction="20000"/>
          </a:bodyPr>
          <a:lstStyle/>
          <a:p>
            <a:pPr marL="0" indent="0">
              <a:lnSpc>
                <a:spcPct val="120000"/>
              </a:lnSpc>
              <a:spcBef>
                <a:spcPts val="0"/>
              </a:spcBef>
              <a:buNone/>
            </a:pPr>
            <a:r>
              <a:rPr lang="fr-CA" dirty="0"/>
              <a:t>Les angles </a:t>
            </a:r>
            <a:r>
              <a:rPr lang="fr-CA" dirty="0">
                <a:latin typeface="Arial" panose="020B0604020202020204" pitchFamily="34" charset="0"/>
                <a:cs typeface="Arial" panose="020B0604020202020204" pitchFamily="34" charset="0"/>
              </a:rPr>
              <a:t>AEF</a:t>
            </a:r>
            <a:r>
              <a:rPr lang="fr-CA" dirty="0"/>
              <a:t>(</a:t>
            </a:r>
            <a:r>
              <a:rPr lang="fr-CA" dirty="0">
                <a:latin typeface="Arial" panose="020B0604020202020204" pitchFamily="34" charset="0"/>
                <a:cs typeface="Arial" panose="020B0604020202020204" pitchFamily="34" charset="0"/>
              </a:rPr>
              <a:t>A’E’F</a:t>
            </a:r>
            <a:r>
              <a:rPr lang="fr-CA" dirty="0"/>
              <a:t>) et </a:t>
            </a:r>
            <a:r>
              <a:rPr lang="fr-CA" dirty="0">
                <a:latin typeface="Arial" panose="020B0604020202020204" pitchFamily="34" charset="0"/>
                <a:cs typeface="Arial" panose="020B0604020202020204" pitchFamily="34" charset="0"/>
              </a:rPr>
              <a:t>AEG(A’’E’’G</a:t>
            </a:r>
            <a:r>
              <a:rPr lang="fr-CA" dirty="0"/>
              <a:t>) forment deux coins du rectangle.</a:t>
            </a:r>
          </a:p>
          <a:p>
            <a:pPr marL="0" indent="0">
              <a:lnSpc>
                <a:spcPct val="120000"/>
              </a:lnSpc>
              <a:buNone/>
            </a:pPr>
            <a:r>
              <a:rPr lang="fr-CA" dirty="0"/>
              <a:t>Les angles </a:t>
            </a:r>
            <a:r>
              <a:rPr lang="fr-CA" dirty="0">
                <a:latin typeface="Arial" panose="020B0604020202020204" pitchFamily="34" charset="0"/>
                <a:cs typeface="Arial" panose="020B0604020202020204" pitchFamily="34" charset="0"/>
              </a:rPr>
              <a:t>DBF</a:t>
            </a:r>
            <a:r>
              <a:rPr lang="fr-CA" dirty="0"/>
              <a:t> et </a:t>
            </a:r>
            <a:r>
              <a:rPr lang="fr-CA" dirty="0">
                <a:latin typeface="Arial" panose="020B0604020202020204" pitchFamily="34" charset="0"/>
                <a:cs typeface="Arial" panose="020B0604020202020204" pitchFamily="34" charset="0"/>
              </a:rPr>
              <a:t>FAE</a:t>
            </a:r>
            <a:r>
              <a:rPr lang="fr-CA" dirty="0"/>
              <a:t> sont complémentaires, donc une fois regroupés forment un coin.</a:t>
            </a:r>
          </a:p>
          <a:p>
            <a:pPr marL="0" indent="0">
              <a:lnSpc>
                <a:spcPct val="120000"/>
              </a:lnSpc>
              <a:buNone/>
            </a:pPr>
            <a:r>
              <a:rPr lang="fr-CA" dirty="0"/>
              <a:t>De même pour l’angle </a:t>
            </a:r>
            <a:r>
              <a:rPr lang="fr-CA" dirty="0">
                <a:latin typeface="Arial" panose="020B0604020202020204" pitchFamily="34" charset="0"/>
                <a:cs typeface="Arial" panose="020B0604020202020204" pitchFamily="34" charset="0"/>
              </a:rPr>
              <a:t>EAG</a:t>
            </a:r>
            <a:r>
              <a:rPr lang="fr-CA" dirty="0"/>
              <a:t> et </a:t>
            </a:r>
            <a:r>
              <a:rPr lang="fr-CA" dirty="0">
                <a:latin typeface="Arial" panose="020B0604020202020204" pitchFamily="34" charset="0"/>
                <a:cs typeface="Arial" panose="020B0604020202020204" pitchFamily="34" charset="0"/>
              </a:rPr>
              <a:t>GCD</a:t>
            </a:r>
            <a:r>
              <a:rPr lang="fr-CA" dirty="0"/>
              <a:t>.</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5498" y="1027905"/>
            <a:ext cx="3150114" cy="2816358"/>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9000" y="3469112"/>
            <a:ext cx="3657608" cy="2816358"/>
          </a:xfrm>
          <a:prstGeom prst="rect">
            <a:avLst/>
          </a:prstGeom>
        </p:spPr>
      </p:pic>
    </p:spTree>
    <p:extLst>
      <p:ext uri="{BB962C8B-B14F-4D97-AF65-F5344CB8AC3E}">
        <p14:creationId xmlns:p14="http://schemas.microsoft.com/office/powerpoint/2010/main" val="38578194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Vérifions les « joints »</a:t>
            </a: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522514" y="1825625"/>
                <a:ext cx="7374224" cy="4351338"/>
              </a:xfrm>
            </p:spPr>
            <p:txBody>
              <a:bodyPr>
                <a:normAutofit fontScale="92500" lnSpcReduction="20000"/>
              </a:bodyPr>
              <a:lstStyle/>
              <a:p>
                <a:pPr marL="0" indent="0">
                  <a:lnSpc>
                    <a:spcPct val="110000"/>
                  </a:lnSpc>
                  <a:buNone/>
                </a:pPr>
                <a:r>
                  <a:rPr lang="fr-CA" dirty="0"/>
                  <a:t>Comme la médiatrice est parallèle à </a:t>
                </a:r>
                <a:r>
                  <a:rPr lang="fr-CA" dirty="0">
                    <a:latin typeface="Arial" panose="020B0604020202020204" pitchFamily="34" charset="0"/>
                    <a:cs typeface="Arial" panose="020B0604020202020204" pitchFamily="34" charset="0"/>
                  </a:rPr>
                  <a:t>BC</a:t>
                </a:r>
                <a:r>
                  <a:rPr lang="fr-CA" dirty="0"/>
                  <a:t>, elle coupe </a:t>
                </a:r>
                <a:r>
                  <a:rPr lang="fr-CA" dirty="0">
                    <a:latin typeface="Arial" panose="020B0604020202020204" pitchFamily="34" charset="0"/>
                    <a:cs typeface="Arial" panose="020B0604020202020204" pitchFamily="34" charset="0"/>
                  </a:rPr>
                  <a:t>AB</a:t>
                </a:r>
                <a:r>
                  <a:rPr lang="fr-CA" dirty="0"/>
                  <a:t> en deux.</a:t>
                </a:r>
              </a:p>
              <a:p>
                <a:pPr marL="0" indent="0">
                  <a:lnSpc>
                    <a:spcPct val="110000"/>
                  </a:lnSpc>
                  <a:buNone/>
                </a:pPr>
                <a:r>
                  <a:rPr lang="fr-CA" dirty="0"/>
                  <a:t>Même argument pour </a:t>
                </a:r>
                <a:r>
                  <a:rPr lang="fr-CA" dirty="0">
                    <a:latin typeface="Arial" panose="020B0604020202020204" pitchFamily="34" charset="0"/>
                    <a:cs typeface="Arial" panose="020B0604020202020204" pitchFamily="34" charset="0"/>
                  </a:rPr>
                  <a:t>AC</a:t>
                </a:r>
                <a:r>
                  <a:rPr lang="fr-CA" dirty="0"/>
                  <a:t>.</a:t>
                </a:r>
              </a:p>
              <a:p>
                <a:pPr marL="0" indent="0">
                  <a:lnSpc>
                    <a:spcPct val="110000"/>
                  </a:lnSpc>
                  <a:buNone/>
                </a:pPr>
                <a:r>
                  <a:rPr lang="fr-CA" dirty="0"/>
                  <a:t>Donc </a:t>
                </a: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BF</a:t>
                </a:r>
                <a:r>
                  <a:rPr lang="fr-CA" dirty="0"/>
                  <a:t>=</a:t>
                </a:r>
                <a14:m>
                  <m:oMath xmlns:m="http://schemas.openxmlformats.org/officeDocument/2006/math">
                    <m:r>
                      <a:rPr lang="fr-CA" i="1" dirty="0" smtClean="0">
                        <a:latin typeface="Cambria Math" panose="02040503050406030204" pitchFamily="18" charset="0"/>
                      </a:rPr>
                      <m:t>𝑚</m:t>
                    </m:r>
                  </m:oMath>
                </a14:m>
                <a:r>
                  <a:rPr lang="fr-CA" dirty="0">
                    <a:latin typeface="Arial" panose="020B0604020202020204" pitchFamily="34" charset="0"/>
                    <a:cs typeface="Arial" panose="020B0604020202020204" pitchFamily="34" charset="0"/>
                  </a:rPr>
                  <a:t>AF</a:t>
                </a:r>
                <a:r>
                  <a:rPr lang="fr-CA" dirty="0"/>
                  <a:t> et </a:t>
                </a: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CG</a:t>
                </a:r>
                <a:r>
                  <a:rPr lang="fr-CA" dirty="0"/>
                  <a:t>=</a:t>
                </a:r>
                <a14:m>
                  <m:oMath xmlns:m="http://schemas.openxmlformats.org/officeDocument/2006/math">
                    <m:r>
                      <a:rPr lang="fr-CA" i="1" dirty="0" smtClean="0">
                        <a:latin typeface="Cambria Math" panose="02040503050406030204" pitchFamily="18" charset="0"/>
                      </a:rPr>
                      <m:t>𝑚</m:t>
                    </m:r>
                  </m:oMath>
                </a14:m>
                <a:r>
                  <a:rPr lang="fr-CA" dirty="0">
                    <a:latin typeface="Arial" panose="020B0604020202020204" pitchFamily="34" charset="0"/>
                    <a:cs typeface="Arial" panose="020B0604020202020204" pitchFamily="34" charset="0"/>
                  </a:rPr>
                  <a:t>AG.</a:t>
                </a: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522514" y="1825625"/>
                <a:ext cx="7374224" cy="4351338"/>
              </a:xfrm>
              <a:blipFill rotWithShape="0">
                <a:blip r:embed="rId3"/>
                <a:stretch>
                  <a:fillRect l="-3391" t="-4342"/>
                </a:stretch>
              </a:blipFill>
            </p:spPr>
            <p:txBody>
              <a:bodyPr/>
              <a:lstStyle/>
              <a:p>
                <a:r>
                  <a:rPr lang="fr-CA">
                    <a:noFill/>
                  </a:rPr>
                  <a:t> </a:t>
                </a:r>
              </a:p>
            </p:txBody>
          </p:sp>
        </mc:Fallback>
      </mc:AlternateContent>
      <p:sp>
        <p:nvSpPr>
          <p:cNvPr id="5" name="Rectangle 4"/>
          <p:cNvSpPr/>
          <p:nvPr/>
        </p:nvSpPr>
        <p:spPr>
          <a:xfrm>
            <a:off x="8647283" y="966487"/>
            <a:ext cx="3513063" cy="53189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5498" y="1027905"/>
            <a:ext cx="3150114" cy="2816358"/>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000" y="3469112"/>
            <a:ext cx="3657608" cy="2816358"/>
          </a:xfrm>
          <a:prstGeom prst="rect">
            <a:avLst/>
          </a:prstGeom>
        </p:spPr>
      </p:pic>
    </p:spTree>
    <p:extLst>
      <p:ext uri="{BB962C8B-B14F-4D97-AF65-F5344CB8AC3E}">
        <p14:creationId xmlns:p14="http://schemas.microsoft.com/office/powerpoint/2010/main" val="2834383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Théorème (peu surprenant)</a:t>
            </a:r>
          </a:p>
        </p:txBody>
      </p:sp>
      <p:sp>
        <p:nvSpPr>
          <p:cNvPr id="3" name="Espace réservé du contenu 2"/>
          <p:cNvSpPr>
            <a:spLocks noGrp="1"/>
          </p:cNvSpPr>
          <p:nvPr>
            <p:ph idx="1"/>
          </p:nvPr>
        </p:nvSpPr>
        <p:spPr/>
        <p:txBody>
          <a:bodyPr/>
          <a:lstStyle/>
          <a:p>
            <a:pPr marL="0" indent="0" algn="just">
              <a:buNone/>
            </a:pPr>
            <a:r>
              <a:rPr lang="fr-CA" dirty="0"/>
              <a:t>Si on découpe un polygone en un nombre fini de morceaux pour en reformer un autre, alors les deux polygones auront la même aire.</a:t>
            </a:r>
          </a:p>
        </p:txBody>
      </p:sp>
    </p:spTree>
    <p:extLst>
      <p:ext uri="{BB962C8B-B14F-4D97-AF65-F5344CB8AC3E}">
        <p14:creationId xmlns:p14="http://schemas.microsoft.com/office/powerpoint/2010/main" val="391968496"/>
      </p:ext>
    </p:extLst>
  </p:cSld>
  <p:clrMapOvr>
    <a:masterClrMapping/>
  </p:clrMapOvr>
  <p:transition spd="slow">
    <p:plus/>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Propositions</a:t>
            </a:r>
          </a:p>
        </p:txBody>
      </p:sp>
      <p:sp>
        <p:nvSpPr>
          <p:cNvPr id="3" name="Espace réservé du contenu 2"/>
          <p:cNvSpPr>
            <a:spLocks noGrp="1"/>
          </p:cNvSpPr>
          <p:nvPr>
            <p:ph idx="1"/>
          </p:nvPr>
        </p:nvSpPr>
        <p:spPr>
          <a:xfrm>
            <a:off x="838200" y="1392195"/>
            <a:ext cx="10867768" cy="5362832"/>
          </a:xfrm>
        </p:spPr>
        <p:txBody>
          <a:bodyPr>
            <a:normAutofit fontScale="92500" lnSpcReduction="10000"/>
          </a:bodyPr>
          <a:lstStyle/>
          <a:p>
            <a:r>
              <a:rPr lang="fr-CA" dirty="0">
                <a:solidFill>
                  <a:schemeClr val="accent1"/>
                </a:solidFill>
              </a:rPr>
              <a:t>Tout polygone peut être découpé en un nombre fini de triangles.</a:t>
            </a:r>
          </a:p>
          <a:p>
            <a:pPr>
              <a:lnSpc>
                <a:spcPct val="110000"/>
              </a:lnSpc>
            </a:pPr>
            <a:r>
              <a:rPr lang="fr-CA" dirty="0">
                <a:solidFill>
                  <a:schemeClr val="accent1"/>
                </a:solidFill>
              </a:rPr>
              <a:t>Tout triangle peut être découpé pour ensuite former un rectangle.</a:t>
            </a:r>
          </a:p>
          <a:p>
            <a:r>
              <a:rPr lang="fr-CA" b="1" dirty="0"/>
              <a:t>Tout rectangle peut être découpé pour ensuite former un carré.</a:t>
            </a:r>
          </a:p>
          <a:p>
            <a:r>
              <a:rPr lang="fr-CA" dirty="0">
                <a:solidFill>
                  <a:schemeClr val="accent1">
                    <a:lumMod val="75000"/>
                  </a:schemeClr>
                </a:solidFill>
              </a:rPr>
              <a:t>Toute paire de carrés peut être découpée pour ensuite former un carré.</a:t>
            </a:r>
          </a:p>
          <a:p>
            <a:endParaRPr lang="fr-CA" dirty="0"/>
          </a:p>
        </p:txBody>
      </p:sp>
    </p:spTree>
    <p:extLst>
      <p:ext uri="{BB962C8B-B14F-4D97-AF65-F5344CB8AC3E}">
        <p14:creationId xmlns:p14="http://schemas.microsoft.com/office/powerpoint/2010/main" val="3706254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954741" y="1825625"/>
            <a:ext cx="10515600" cy="4351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p:txBody>
          <a:bodyPr>
            <a:normAutofit fontScale="90000"/>
          </a:bodyPr>
          <a:lstStyle/>
          <a:p>
            <a:r>
              <a:rPr lang="fr-CA" dirty="0"/>
              <a:t>Tout rectangle peut être découpé pour ensuite former un carré.</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470" y="2620348"/>
            <a:ext cx="4352925" cy="2800350"/>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212" y="3133725"/>
            <a:ext cx="5429250" cy="2419350"/>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516" y="2394608"/>
            <a:ext cx="4251968" cy="3268988"/>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3498" y="2775201"/>
            <a:ext cx="4762510" cy="3268988"/>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123" y="1584681"/>
            <a:ext cx="5920753" cy="3779528"/>
          </a:xfrm>
          <a:prstGeom prst="rect">
            <a:avLst/>
          </a:prstGeom>
        </p:spPr>
      </p:pic>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4620" y="4199908"/>
            <a:ext cx="9357380" cy="2750825"/>
          </a:xfrm>
          <a:prstGeom prst="rect">
            <a:avLst/>
          </a:prstGeom>
        </p:spPr>
      </p:pic>
    </p:spTree>
    <p:extLst>
      <p:ext uri="{BB962C8B-B14F-4D97-AF65-F5344CB8AC3E}">
        <p14:creationId xmlns:p14="http://schemas.microsoft.com/office/powerpoint/2010/main" val="38286695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Démonstration</a:t>
            </a: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lstStyle/>
              <a:p>
                <a:pPr marL="0" indent="0">
                  <a:buNone/>
                </a:pPr>
                <a:r>
                  <a:rPr lang="fr-CA" dirty="0"/>
                  <a:t>Soit un rectangle </a:t>
                </a:r>
                <a14:m>
                  <m:oMath xmlns:m="http://schemas.openxmlformats.org/officeDocument/2006/math">
                    <m:r>
                      <a:rPr lang="fr-CA" i="1" dirty="0" smtClean="0">
                        <a:latin typeface="Cambria Math" panose="02040503050406030204" pitchFamily="18" charset="0"/>
                      </a:rPr>
                      <m:t>𝐿</m:t>
                    </m:r>
                    <m:r>
                      <a:rPr lang="fr-CA" i="1" dirty="0" smtClean="0">
                        <a:latin typeface="Cambria Math" panose="02040503050406030204" pitchFamily="18" charset="0"/>
                      </a:rPr>
                      <m:t>×</m:t>
                    </m:r>
                    <m:r>
                      <a:rPr lang="fr-CA" i="1" dirty="0" smtClean="0">
                        <a:latin typeface="Cambria Math" panose="02040503050406030204" pitchFamily="18" charset="0"/>
                      </a:rPr>
                      <m:t>𝑙</m:t>
                    </m:r>
                  </m:oMath>
                </a14:m>
                <a:endParaRPr lang="fr-CA" dirty="0"/>
              </a:p>
              <a:p>
                <a:pPr marL="0" indent="0">
                  <a:buNone/>
                </a:pPr>
                <a:r>
                  <a:rPr lang="fr-CA" dirty="0"/>
                  <a:t>Séparons la preuve en deux cas</a:t>
                </a:r>
              </a:p>
              <a:p>
                <a14:m>
                  <m:oMath xmlns:m="http://schemas.openxmlformats.org/officeDocument/2006/math">
                    <m:r>
                      <a:rPr lang="fr-CA" i="1" dirty="0" smtClean="0">
                        <a:latin typeface="Cambria Math" panose="02040503050406030204" pitchFamily="18" charset="0"/>
                      </a:rPr>
                      <m:t>𝑙</m:t>
                    </m:r>
                    <m:r>
                      <a:rPr lang="fr-CA" i="1" dirty="0" smtClean="0">
                        <a:latin typeface="Cambria Math" panose="02040503050406030204" pitchFamily="18" charset="0"/>
                      </a:rPr>
                      <m:t>&lt;</m:t>
                    </m:r>
                    <m:r>
                      <a:rPr lang="fr-CA" i="1" dirty="0" smtClean="0">
                        <a:latin typeface="Cambria Math" panose="02040503050406030204" pitchFamily="18" charset="0"/>
                      </a:rPr>
                      <m:t>𝐿</m:t>
                    </m:r>
                    <m:r>
                      <a:rPr lang="fr-CA" i="1" dirty="0" smtClean="0">
                        <a:latin typeface="Cambria Math" panose="02040503050406030204" pitchFamily="18" charset="0"/>
                      </a:rPr>
                      <m:t>≤4</m:t>
                    </m:r>
                    <m:r>
                      <a:rPr lang="fr-CA" i="1" dirty="0" smtClean="0">
                        <a:latin typeface="Cambria Math" panose="02040503050406030204" pitchFamily="18" charset="0"/>
                      </a:rPr>
                      <m:t>𝑙</m:t>
                    </m:r>
                  </m:oMath>
                </a14:m>
                <a:endParaRPr lang="fr-CA" dirty="0"/>
              </a:p>
              <a:p>
                <a14:m>
                  <m:oMath xmlns:m="http://schemas.openxmlformats.org/officeDocument/2006/math">
                    <m:r>
                      <a:rPr lang="fr-CA" i="1" dirty="0" smtClean="0">
                        <a:latin typeface="Cambria Math" panose="02040503050406030204" pitchFamily="18" charset="0"/>
                      </a:rPr>
                      <m:t>𝐿</m:t>
                    </m:r>
                    <m:r>
                      <a:rPr lang="fr-CA" i="1" dirty="0" smtClean="0">
                        <a:latin typeface="Cambria Math" panose="02040503050406030204" pitchFamily="18" charset="0"/>
                      </a:rPr>
                      <m:t>&gt;4</m:t>
                    </m:r>
                    <m:r>
                      <a:rPr lang="fr-CA" i="1" dirty="0" smtClean="0">
                        <a:latin typeface="Cambria Math" panose="02040503050406030204" pitchFamily="18" charset="0"/>
                      </a:rPr>
                      <m:t>𝑙</m:t>
                    </m:r>
                  </m:oMath>
                </a14:m>
                <a:endParaRPr lang="fr-CA"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0">
                <a:blip r:embed="rId2"/>
                <a:stretch>
                  <a:fillRect l="-2667" t="-4902"/>
                </a:stretch>
              </a:blipFill>
            </p:spPr>
            <p:txBody>
              <a:bodyPr/>
              <a:lstStyle/>
              <a:p>
                <a:r>
                  <a:rPr lang="fr-CA">
                    <a:noFill/>
                  </a:rPr>
                  <a:t> </a:t>
                </a:r>
              </a:p>
            </p:txBody>
          </p:sp>
        </mc:Fallback>
      </mc:AlternateContent>
    </p:spTree>
    <p:extLst>
      <p:ext uri="{BB962C8B-B14F-4D97-AF65-F5344CB8AC3E}">
        <p14:creationId xmlns:p14="http://schemas.microsoft.com/office/powerpoint/2010/main" val="14056252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p:cNvSpPr>
                <a:spLocks noGrp="1"/>
              </p:cNvSpPr>
              <p:nvPr>
                <p:ph type="title"/>
              </p:nvPr>
            </p:nvSpPr>
            <p:spPr/>
            <p:txBody>
              <a:bodyPr/>
              <a:lstStyle/>
              <a:p>
                <a:r>
                  <a:rPr lang="fr-CA" dirty="0"/>
                  <a:t>Premier cas: </a:t>
                </a:r>
                <a14:m>
                  <m:oMath xmlns:m="http://schemas.openxmlformats.org/officeDocument/2006/math">
                    <m:r>
                      <a:rPr lang="fr-CA" i="1" dirty="0" smtClean="0">
                        <a:latin typeface="Cambria Math" panose="02040503050406030204" pitchFamily="18" charset="0"/>
                      </a:rPr>
                      <m:t>𝑙</m:t>
                    </m:r>
                    <m:r>
                      <a:rPr lang="fr-CA" i="1" dirty="0" smtClean="0">
                        <a:latin typeface="Cambria Math" panose="02040503050406030204" pitchFamily="18" charset="0"/>
                      </a:rPr>
                      <m:t>&lt;</m:t>
                    </m:r>
                    <m:r>
                      <a:rPr lang="fr-CA" i="1" dirty="0" smtClean="0">
                        <a:latin typeface="Cambria Math" panose="02040503050406030204" pitchFamily="18" charset="0"/>
                      </a:rPr>
                      <m:t>𝐿</m:t>
                    </m:r>
                    <m:r>
                      <a:rPr lang="fr-CA" i="1" dirty="0" smtClean="0">
                        <a:latin typeface="Cambria Math" panose="02040503050406030204" pitchFamily="18" charset="0"/>
                      </a:rPr>
                      <m:t>≤4</m:t>
                    </m:r>
                    <m:r>
                      <a:rPr lang="fr-CA" i="1" dirty="0" smtClean="0">
                        <a:latin typeface="Cambria Math" panose="02040503050406030204" pitchFamily="18" charset="0"/>
                      </a:rPr>
                      <m:t>𝑙</m:t>
                    </m:r>
                  </m:oMath>
                </a14:m>
                <a:r>
                  <a:rPr lang="fr-CA" dirty="0"/>
                  <a:t> </a:t>
                </a:r>
              </a:p>
            </p:txBody>
          </p:sp>
        </mc:Choice>
        <mc:Fallback xmlns="">
          <p:sp>
            <p:nvSpPr>
              <p:cNvPr id="2" name="Titre 1"/>
              <p:cNvSpPr>
                <a:spLocks noGrp="1" noRot="1" noChangeAspect="1" noMove="1" noResize="1" noEditPoints="1" noAdjustHandles="1" noChangeArrowheads="1" noChangeShapeType="1" noTextEdit="1"/>
              </p:cNvSpPr>
              <p:nvPr>
                <p:ph type="title"/>
              </p:nvPr>
            </p:nvSpPr>
            <p:spPr>
              <a:blipFill rotWithShape="0">
                <a:blip r:embed="rId2"/>
                <a:stretch>
                  <a:fillRect l="-2667" b="-2765"/>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305696" y="1617231"/>
                <a:ext cx="10515600" cy="5088369"/>
              </a:xfrm>
            </p:spPr>
            <p:txBody>
              <a:bodyPr>
                <a:normAutofit fontScale="62500" lnSpcReduction="20000"/>
              </a:bodyPr>
              <a:lstStyle/>
              <a:p>
                <a:pPr marL="0" indent="0">
                  <a:lnSpc>
                    <a:spcPct val="120000"/>
                  </a:lnSpc>
                  <a:spcBef>
                    <a:spcPts val="0"/>
                  </a:spcBef>
                  <a:buNone/>
                </a:pPr>
                <a:r>
                  <a:rPr lang="fr-CA" dirty="0"/>
                  <a:t>Soit le rectangle </a:t>
                </a:r>
                <a:r>
                  <a:rPr lang="fr-CA" dirty="0">
                    <a:latin typeface="Arial" panose="020B0604020202020204" pitchFamily="34" charset="0"/>
                    <a:cs typeface="Arial" panose="020B0604020202020204" pitchFamily="34" charset="0"/>
                  </a:rPr>
                  <a:t>ABCD</a:t>
                </a:r>
                <a:r>
                  <a:rPr lang="fr-CA" dirty="0"/>
                  <a:t>, tel que </a:t>
                </a: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AB</a:t>
                </a:r>
                <a:r>
                  <a:rPr lang="fr-CA" dirty="0"/>
                  <a:t>=</a:t>
                </a:r>
                <a14:m>
                  <m:oMath xmlns:m="http://schemas.openxmlformats.org/officeDocument/2006/math">
                    <m:r>
                      <a:rPr lang="fr-CA" i="1" dirty="0" smtClean="0">
                        <a:latin typeface="Cambria Math" panose="02040503050406030204" pitchFamily="18" charset="0"/>
                      </a:rPr>
                      <m:t>𝑙</m:t>
                    </m:r>
                  </m:oMath>
                </a14:m>
                <a:r>
                  <a:rPr lang="fr-CA" dirty="0"/>
                  <a:t> et </a:t>
                </a: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BC</a:t>
                </a:r>
                <a:r>
                  <a:rPr lang="fr-CA" dirty="0"/>
                  <a:t>=</a:t>
                </a:r>
                <a14:m>
                  <m:oMath xmlns:m="http://schemas.openxmlformats.org/officeDocument/2006/math">
                    <m:r>
                      <a:rPr lang="fr-CA" i="1" dirty="0" smtClean="0">
                        <a:latin typeface="Cambria Math" panose="02040503050406030204" pitchFamily="18" charset="0"/>
                      </a:rPr>
                      <m:t>𝐿</m:t>
                    </m:r>
                  </m:oMath>
                </a14:m>
                <a:r>
                  <a:rPr lang="fr-CA" dirty="0"/>
                  <a:t>.</a:t>
                </a:r>
              </a:p>
              <a:p>
                <a:pPr marL="0" indent="0">
                  <a:lnSpc>
                    <a:spcPct val="120000"/>
                  </a:lnSpc>
                  <a:spcBef>
                    <a:spcPts val="0"/>
                  </a:spcBef>
                  <a:buNone/>
                </a:pPr>
                <a:r>
                  <a:rPr lang="fr-CA" dirty="0"/>
                  <a:t>Soit le point </a:t>
                </a:r>
                <a:r>
                  <a:rPr lang="fr-CA" dirty="0">
                    <a:latin typeface="Arial" panose="020B0604020202020204" pitchFamily="34" charset="0"/>
                    <a:cs typeface="Arial" panose="020B0604020202020204" pitchFamily="34" charset="0"/>
                  </a:rPr>
                  <a:t>E</a:t>
                </a:r>
                <a:r>
                  <a:rPr lang="fr-CA" dirty="0"/>
                  <a:t> sur </a:t>
                </a:r>
                <a:r>
                  <a:rPr lang="fr-CA" dirty="0">
                    <a:latin typeface="Arial" panose="020B0604020202020204" pitchFamily="34" charset="0"/>
                    <a:cs typeface="Arial" panose="020B0604020202020204" pitchFamily="34" charset="0"/>
                  </a:rPr>
                  <a:t>BC</a:t>
                </a:r>
                <a:r>
                  <a:rPr lang="fr-CA" dirty="0"/>
                  <a:t> tel que </a:t>
                </a: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BE</a:t>
                </a:r>
                <a:r>
                  <a:rPr lang="fr-CA" dirty="0"/>
                  <a:t>=</a:t>
                </a:r>
                <a14:m>
                  <m:oMath xmlns:m="http://schemas.openxmlformats.org/officeDocument/2006/math">
                    <m:rad>
                      <m:radPr>
                        <m:degHide m:val="on"/>
                        <m:ctrlPr>
                          <a:rPr lang="fr-CA" b="0" i="1" smtClean="0">
                            <a:latin typeface="Cambria Math" panose="02040503050406030204" pitchFamily="18" charset="0"/>
                          </a:rPr>
                        </m:ctrlPr>
                      </m:radPr>
                      <m:deg/>
                      <m:e>
                        <m:r>
                          <a:rPr lang="fr-CA" b="0" i="1" smtClean="0">
                            <a:latin typeface="Cambria Math" panose="02040503050406030204" pitchFamily="18" charset="0"/>
                          </a:rPr>
                          <m:t>𝐿𝑙</m:t>
                        </m:r>
                      </m:e>
                    </m:rad>
                  </m:oMath>
                </a14:m>
                <a:r>
                  <a:rPr lang="fr-CA" dirty="0"/>
                  <a:t>. </a:t>
                </a:r>
              </a:p>
              <a:p>
                <a:pPr marL="0" indent="0">
                  <a:lnSpc>
                    <a:spcPct val="120000"/>
                  </a:lnSpc>
                  <a:spcBef>
                    <a:spcPts val="0"/>
                  </a:spcBef>
                  <a:buNone/>
                </a:pPr>
                <a:r>
                  <a:rPr lang="fr-CA" dirty="0"/>
                  <a:t>On fait une coupe entre </a:t>
                </a:r>
                <a:r>
                  <a:rPr lang="fr-CA" dirty="0">
                    <a:latin typeface="Arial" panose="020B0604020202020204" pitchFamily="34" charset="0"/>
                    <a:cs typeface="Arial" panose="020B0604020202020204" pitchFamily="34" charset="0"/>
                  </a:rPr>
                  <a:t>A</a:t>
                </a:r>
                <a:r>
                  <a:rPr lang="fr-CA" dirty="0"/>
                  <a:t> et </a:t>
                </a:r>
                <a:r>
                  <a:rPr lang="fr-CA" dirty="0">
                    <a:latin typeface="Arial" panose="020B0604020202020204" pitchFamily="34" charset="0"/>
                    <a:cs typeface="Arial" panose="020B0604020202020204" pitchFamily="34" charset="0"/>
                  </a:rPr>
                  <a:t>E</a:t>
                </a:r>
                <a:r>
                  <a:rPr lang="fr-CA" dirty="0"/>
                  <a:t>.</a:t>
                </a:r>
              </a:p>
              <a:p>
                <a:pPr marL="0" indent="0">
                  <a:lnSpc>
                    <a:spcPct val="120000"/>
                  </a:lnSpc>
                  <a:spcBef>
                    <a:spcPts val="0"/>
                  </a:spcBef>
                  <a:buNone/>
                </a:pPr>
                <a:r>
                  <a:rPr lang="fr-CA" dirty="0"/>
                  <a:t>Soit le point </a:t>
                </a:r>
                <a:r>
                  <a:rPr lang="fr-CA" dirty="0">
                    <a:latin typeface="Arial" panose="020B0604020202020204" pitchFamily="34" charset="0"/>
                    <a:cs typeface="Arial" panose="020B0604020202020204" pitchFamily="34" charset="0"/>
                  </a:rPr>
                  <a:t>F</a:t>
                </a:r>
                <a:r>
                  <a:rPr lang="fr-CA" dirty="0"/>
                  <a:t> sur </a:t>
                </a:r>
                <a:r>
                  <a:rPr lang="fr-CA" dirty="0">
                    <a:latin typeface="Arial" panose="020B0604020202020204" pitchFamily="34" charset="0"/>
                    <a:cs typeface="Arial" panose="020B0604020202020204" pitchFamily="34" charset="0"/>
                  </a:rPr>
                  <a:t>DA</a:t>
                </a:r>
                <a:r>
                  <a:rPr lang="fr-CA" dirty="0"/>
                  <a:t> tel que </a:t>
                </a: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DF</a:t>
                </a:r>
                <a:r>
                  <a:rPr lang="fr-CA" dirty="0"/>
                  <a:t>=</a:t>
                </a:r>
                <a14:m>
                  <m:oMath xmlns:m="http://schemas.openxmlformats.org/officeDocument/2006/math">
                    <m:rad>
                      <m:radPr>
                        <m:degHide m:val="on"/>
                        <m:ctrlPr>
                          <a:rPr lang="fr-CA" i="1">
                            <a:latin typeface="Cambria Math" panose="02040503050406030204" pitchFamily="18" charset="0"/>
                          </a:rPr>
                        </m:ctrlPr>
                      </m:radPr>
                      <m:deg/>
                      <m:e>
                        <m:r>
                          <a:rPr lang="fr-CA" i="1">
                            <a:latin typeface="Cambria Math" panose="02040503050406030204" pitchFamily="18" charset="0"/>
                          </a:rPr>
                          <m:t>𝐿𝑙</m:t>
                        </m:r>
                      </m:e>
                    </m:rad>
                  </m:oMath>
                </a14:m>
                <a:r>
                  <a:rPr lang="fr-CA" dirty="0"/>
                  <a:t>.</a:t>
                </a:r>
                <a:endParaRPr lang="fr-CA" b="0" i="1" dirty="0">
                  <a:latin typeface="Cambria Math" panose="02040503050406030204" pitchFamily="18" charset="0"/>
                </a:endParaRPr>
              </a:p>
              <a:p>
                <a:pPr marL="0" indent="0">
                  <a:lnSpc>
                    <a:spcPct val="120000"/>
                  </a:lnSpc>
                  <a:spcBef>
                    <a:spcPts val="0"/>
                  </a:spcBef>
                  <a:buNone/>
                </a:pPr>
                <a14:m>
                  <m:oMathPara xmlns:m="http://schemas.openxmlformats.org/officeDocument/2006/math">
                    <m:oMathParaPr>
                      <m:jc m:val="left"/>
                    </m:oMathParaPr>
                    <m:oMath xmlns:m="http://schemas.openxmlformats.org/officeDocument/2006/math">
                      <m:r>
                        <m:rPr>
                          <m:nor/>
                        </m:rPr>
                        <a:rPr lang="fr-CA" i="1" dirty="0"/>
                        <m:t>Remarque</m:t>
                      </m:r>
                      <m:r>
                        <m:rPr>
                          <m:nor/>
                        </m:rPr>
                        <a:rPr lang="fr-CA" i="1" dirty="0"/>
                        <m:t>: </m:t>
                      </m:r>
                    </m:oMath>
                  </m:oMathPara>
                </a14:m>
                <a:endParaRPr lang="fr-CA" i="1" dirty="0"/>
              </a:p>
              <a:p>
                <a:pPr marL="0" indent="0">
                  <a:lnSpc>
                    <a:spcPct val="120000"/>
                  </a:lnSpc>
                  <a:spcBef>
                    <a:spcPts val="0"/>
                  </a:spcBef>
                  <a:buNone/>
                </a:pPr>
                <a14:m>
                  <m:oMath xmlns:m="http://schemas.openxmlformats.org/officeDocument/2006/math">
                    <m:r>
                      <a:rPr lang="fr-CA" b="0" i="1" dirty="0" smtClean="0">
                        <a:latin typeface="Cambria Math" panose="02040503050406030204" pitchFamily="18" charset="0"/>
                      </a:rPr>
                      <m:t>𝐿</m:t>
                    </m:r>
                    <m:r>
                      <a:rPr lang="fr-CA" b="0" i="1" dirty="0" smtClean="0">
                        <a:latin typeface="Cambria Math" panose="02040503050406030204" pitchFamily="18" charset="0"/>
                      </a:rPr>
                      <m:t>≤4</m:t>
                    </m:r>
                    <m:r>
                      <a:rPr lang="fr-CA" b="0" i="1" dirty="0" smtClean="0">
                        <a:latin typeface="Cambria Math" panose="02040503050406030204" pitchFamily="18" charset="0"/>
                      </a:rPr>
                      <m:t>𝑙</m:t>
                    </m:r>
                    <m:r>
                      <a:rPr lang="fr-CA" b="0" i="1" dirty="0" smtClean="0">
                        <a:latin typeface="Cambria Math" panose="02040503050406030204" pitchFamily="18" charset="0"/>
                      </a:rPr>
                      <m:t>⇒</m:t>
                    </m:r>
                    <m:sSup>
                      <m:sSupPr>
                        <m:ctrlPr>
                          <a:rPr lang="fr-CA" b="0" i="1" dirty="0" smtClean="0">
                            <a:latin typeface="Cambria Math" panose="02040503050406030204" pitchFamily="18" charset="0"/>
                          </a:rPr>
                        </m:ctrlPr>
                      </m:sSupPr>
                      <m:e>
                        <m:r>
                          <a:rPr lang="fr-CA" b="0" i="1" dirty="0" smtClean="0">
                            <a:latin typeface="Cambria Math" panose="02040503050406030204" pitchFamily="18" charset="0"/>
                          </a:rPr>
                          <m:t>𝐿</m:t>
                        </m:r>
                      </m:e>
                      <m:sup>
                        <m:r>
                          <a:rPr lang="fr-CA" b="0" i="1" dirty="0" smtClean="0">
                            <a:latin typeface="Cambria Math" panose="02040503050406030204" pitchFamily="18" charset="0"/>
                          </a:rPr>
                          <m:t>2</m:t>
                        </m:r>
                      </m:sup>
                    </m:sSup>
                    <m:r>
                      <a:rPr lang="fr-CA" b="0" i="1" dirty="0" smtClean="0">
                        <a:latin typeface="Cambria Math" panose="02040503050406030204" pitchFamily="18" charset="0"/>
                      </a:rPr>
                      <m:t>≤4</m:t>
                    </m:r>
                    <m:r>
                      <a:rPr lang="fr-CA" b="0" i="1" dirty="0" smtClean="0">
                        <a:latin typeface="Cambria Math" panose="02040503050406030204" pitchFamily="18" charset="0"/>
                      </a:rPr>
                      <m:t>𝐿𝑙</m:t>
                    </m:r>
                    <m:r>
                      <a:rPr lang="fr-CA" b="0" i="1" dirty="0" smtClean="0">
                        <a:latin typeface="Cambria Math" panose="02040503050406030204" pitchFamily="18" charset="0"/>
                      </a:rPr>
                      <m:t>⇒</m:t>
                    </m:r>
                    <m:r>
                      <a:rPr lang="fr-CA" b="0" i="1" dirty="0" smtClean="0">
                        <a:latin typeface="Cambria Math" panose="02040503050406030204" pitchFamily="18" charset="0"/>
                      </a:rPr>
                      <m:t>𝐿</m:t>
                    </m:r>
                    <m:r>
                      <a:rPr lang="fr-CA" b="0" i="1" dirty="0" smtClean="0">
                        <a:latin typeface="Cambria Math" panose="02040503050406030204" pitchFamily="18" charset="0"/>
                      </a:rPr>
                      <m:t>≤2</m:t>
                    </m:r>
                    <m:rad>
                      <m:radPr>
                        <m:degHide m:val="on"/>
                        <m:ctrlPr>
                          <a:rPr lang="fr-CA" b="0" i="1" dirty="0" smtClean="0">
                            <a:latin typeface="Cambria Math" panose="02040503050406030204" pitchFamily="18" charset="0"/>
                          </a:rPr>
                        </m:ctrlPr>
                      </m:radPr>
                      <m:deg/>
                      <m:e>
                        <m:r>
                          <a:rPr lang="fr-CA" b="0" i="1" dirty="0" smtClean="0">
                            <a:latin typeface="Cambria Math" panose="02040503050406030204" pitchFamily="18" charset="0"/>
                          </a:rPr>
                          <m:t>𝐿𝑙</m:t>
                        </m:r>
                      </m:e>
                    </m:rad>
                    <m:r>
                      <a:rPr lang="fr-CA" b="0" i="1" dirty="0" smtClean="0">
                        <a:latin typeface="Cambria Math" panose="02040503050406030204" pitchFamily="18" charset="0"/>
                      </a:rPr>
                      <m:t>⇒</m:t>
                    </m:r>
                    <m:r>
                      <a:rPr lang="fr-CA" b="0" i="1" dirty="0" smtClean="0">
                        <a:latin typeface="Cambria Math" panose="02040503050406030204" pitchFamily="18" charset="0"/>
                      </a:rPr>
                      <m:t>𝐿</m:t>
                    </m:r>
                    <m:r>
                      <a:rPr lang="fr-CA" b="0" i="1" dirty="0" smtClean="0">
                        <a:latin typeface="Cambria Math" panose="02040503050406030204" pitchFamily="18" charset="0"/>
                      </a:rPr>
                      <m:t>−</m:t>
                    </m:r>
                    <m:rad>
                      <m:radPr>
                        <m:degHide m:val="on"/>
                        <m:ctrlPr>
                          <a:rPr lang="fr-CA" b="0" i="1" dirty="0" smtClean="0">
                            <a:latin typeface="Cambria Math" panose="02040503050406030204" pitchFamily="18" charset="0"/>
                          </a:rPr>
                        </m:ctrlPr>
                      </m:radPr>
                      <m:deg/>
                      <m:e>
                        <m:r>
                          <a:rPr lang="fr-CA" b="0" i="1" dirty="0" smtClean="0">
                            <a:latin typeface="Cambria Math" panose="02040503050406030204" pitchFamily="18" charset="0"/>
                          </a:rPr>
                          <m:t>𝐿𝑙</m:t>
                        </m:r>
                      </m:e>
                    </m:rad>
                    <m:r>
                      <a:rPr lang="fr-CA" b="0" i="1" dirty="0" smtClean="0">
                        <a:latin typeface="Cambria Math" panose="02040503050406030204" pitchFamily="18" charset="0"/>
                      </a:rPr>
                      <m:t>≤</m:t>
                    </m:r>
                    <m:rad>
                      <m:radPr>
                        <m:degHide m:val="on"/>
                        <m:ctrlPr>
                          <a:rPr lang="fr-CA" b="0" i="1" dirty="0" smtClean="0">
                            <a:latin typeface="Cambria Math" panose="02040503050406030204" pitchFamily="18" charset="0"/>
                          </a:rPr>
                        </m:ctrlPr>
                      </m:radPr>
                      <m:deg/>
                      <m:e>
                        <m:r>
                          <a:rPr lang="fr-CA" b="0" i="1" dirty="0" smtClean="0">
                            <a:latin typeface="Cambria Math" panose="02040503050406030204" pitchFamily="18" charset="0"/>
                          </a:rPr>
                          <m:t>𝐿𝑙</m:t>
                        </m:r>
                      </m:e>
                    </m:rad>
                    <m:r>
                      <a:rPr lang="fr-CA" b="0" i="1" dirty="0" smtClean="0">
                        <a:latin typeface="Cambria Math" panose="02040503050406030204" pitchFamily="18" charset="0"/>
                      </a:rPr>
                      <m:t>⇒</m:t>
                    </m:r>
                    <m:r>
                      <a:rPr lang="fr-CA" i="1" dirty="0" smtClean="0">
                        <a:latin typeface="Cambria Math" panose="02040503050406030204" pitchFamily="18" charset="0"/>
                      </a:rPr>
                      <m:t>𝑚</m:t>
                    </m:r>
                  </m:oMath>
                </a14:m>
                <a:r>
                  <a:rPr lang="fr-CA" dirty="0">
                    <a:latin typeface="Arial" panose="020B0604020202020204" pitchFamily="34" charset="0"/>
                    <a:cs typeface="Arial" panose="020B0604020202020204" pitchFamily="34" charset="0"/>
                  </a:rPr>
                  <a:t>FA</a:t>
                </a:r>
                <a14:m>
                  <m:oMath xmlns:m="http://schemas.openxmlformats.org/officeDocument/2006/math">
                    <m:r>
                      <a:rPr lang="fr-CA" b="0" i="1" dirty="0" smtClean="0">
                        <a:latin typeface="Cambria Math" panose="02040503050406030204" pitchFamily="18" charset="0"/>
                      </a:rPr>
                      <m:t>≤</m:t>
                    </m:r>
                    <m:rad>
                      <m:radPr>
                        <m:degHide m:val="on"/>
                        <m:ctrlPr>
                          <a:rPr lang="fr-CA" b="0" i="1" dirty="0" smtClean="0">
                            <a:latin typeface="Cambria Math" panose="02040503050406030204" pitchFamily="18" charset="0"/>
                          </a:rPr>
                        </m:ctrlPr>
                      </m:radPr>
                      <m:deg/>
                      <m:e>
                        <m:r>
                          <a:rPr lang="fr-CA" b="0" i="1" dirty="0" smtClean="0">
                            <a:latin typeface="Cambria Math" panose="02040503050406030204" pitchFamily="18" charset="0"/>
                          </a:rPr>
                          <m:t>𝐿𝑙</m:t>
                        </m:r>
                      </m:e>
                    </m:rad>
                  </m:oMath>
                </a14:m>
                <a:endParaRPr lang="fr-CA" dirty="0"/>
              </a:p>
              <a:p>
                <a:pPr marL="0" indent="0">
                  <a:lnSpc>
                    <a:spcPct val="120000"/>
                  </a:lnSpc>
                  <a:spcBef>
                    <a:spcPts val="0"/>
                  </a:spcBef>
                  <a:buNone/>
                </a:pPr>
                <a:r>
                  <a:rPr lang="fr-CA" dirty="0"/>
                  <a:t>Donc la perpendiculaire de </a:t>
                </a:r>
                <a:r>
                  <a:rPr lang="fr-CA" dirty="0">
                    <a:latin typeface="Arial" panose="020B0604020202020204" pitchFamily="34" charset="0"/>
                    <a:cs typeface="Arial" panose="020B0604020202020204" pitchFamily="34" charset="0"/>
                  </a:rPr>
                  <a:t>DA</a:t>
                </a:r>
                <a:r>
                  <a:rPr lang="fr-CA" dirty="0"/>
                  <a:t> passant par </a:t>
                </a:r>
                <a:r>
                  <a:rPr lang="fr-CA" dirty="0">
                    <a:latin typeface="Arial" panose="020B0604020202020204" pitchFamily="34" charset="0"/>
                    <a:cs typeface="Arial" panose="020B0604020202020204" pitchFamily="34" charset="0"/>
                  </a:rPr>
                  <a:t>F </a:t>
                </a:r>
                <a:r>
                  <a:rPr lang="fr-CA" dirty="0"/>
                  <a:t>croise </a:t>
                </a:r>
                <a:r>
                  <a:rPr lang="fr-CA" dirty="0">
                    <a:latin typeface="Arial" panose="020B0604020202020204" pitchFamily="34" charset="0"/>
                    <a:cs typeface="Arial" panose="020B0604020202020204" pitchFamily="34" charset="0"/>
                  </a:rPr>
                  <a:t>AE</a:t>
                </a:r>
                <a:r>
                  <a:rPr lang="fr-CA" dirty="0"/>
                  <a:t>. </a:t>
                </a:r>
              </a:p>
              <a:p>
                <a:pPr marL="0" indent="0">
                  <a:lnSpc>
                    <a:spcPct val="120000"/>
                  </a:lnSpc>
                  <a:spcBef>
                    <a:spcPts val="0"/>
                  </a:spcBef>
                  <a:buNone/>
                </a:pPr>
                <a:r>
                  <a:rPr lang="fr-CA" dirty="0"/>
                  <a:t>Soit </a:t>
                </a:r>
                <a:r>
                  <a:rPr lang="fr-CA" dirty="0">
                    <a:latin typeface="Arial" panose="020B0604020202020204" pitchFamily="34" charset="0"/>
                    <a:cs typeface="Arial" panose="020B0604020202020204" pitchFamily="34" charset="0"/>
                  </a:rPr>
                  <a:t>G</a:t>
                </a:r>
                <a:r>
                  <a:rPr lang="fr-CA" dirty="0"/>
                  <a:t>, l’intersection de la perpendiculaire de </a:t>
                </a:r>
                <a:r>
                  <a:rPr lang="fr-CA" dirty="0">
                    <a:latin typeface="Arial" panose="020B0604020202020204" pitchFamily="34" charset="0"/>
                    <a:cs typeface="Arial" panose="020B0604020202020204" pitchFamily="34" charset="0"/>
                  </a:rPr>
                  <a:t>DA</a:t>
                </a:r>
                <a:r>
                  <a:rPr lang="fr-CA" dirty="0"/>
                  <a:t> passant par </a:t>
                </a:r>
                <a:r>
                  <a:rPr lang="fr-CA" dirty="0">
                    <a:latin typeface="Arial" panose="020B0604020202020204" pitchFamily="34" charset="0"/>
                    <a:cs typeface="Arial" panose="020B0604020202020204" pitchFamily="34" charset="0"/>
                  </a:rPr>
                  <a:t>F</a:t>
                </a:r>
                <a:r>
                  <a:rPr lang="fr-CA" dirty="0"/>
                  <a:t> et </a:t>
                </a:r>
                <a:r>
                  <a:rPr lang="fr-CA" dirty="0">
                    <a:latin typeface="Arial" panose="020B0604020202020204" pitchFamily="34" charset="0"/>
                    <a:cs typeface="Arial" panose="020B0604020202020204" pitchFamily="34" charset="0"/>
                  </a:rPr>
                  <a:t>AC</a:t>
                </a:r>
                <a:r>
                  <a:rPr lang="fr-CA" dirty="0"/>
                  <a:t>.</a:t>
                </a:r>
              </a:p>
              <a:p>
                <a:pPr marL="0" indent="0">
                  <a:lnSpc>
                    <a:spcPct val="120000"/>
                  </a:lnSpc>
                  <a:spcBef>
                    <a:spcPts val="0"/>
                  </a:spcBef>
                  <a:buNone/>
                </a:pPr>
                <a:r>
                  <a:rPr lang="fr-CA" dirty="0"/>
                  <a:t>On fait une coupe entre </a:t>
                </a:r>
                <a:r>
                  <a:rPr lang="fr-CA" dirty="0">
                    <a:latin typeface="Arial" panose="020B0604020202020204" pitchFamily="34" charset="0"/>
                    <a:cs typeface="Arial" panose="020B0604020202020204" pitchFamily="34" charset="0"/>
                  </a:rPr>
                  <a:t>FG</a:t>
                </a:r>
                <a:r>
                  <a:rPr lang="fr-CA" dirty="0"/>
                  <a:t>.</a:t>
                </a: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305696" y="1617231"/>
                <a:ext cx="10515600" cy="5088369"/>
              </a:xfrm>
              <a:blipFill>
                <a:blip r:embed="rId3"/>
                <a:stretch>
                  <a:fillRect l="-1333" t="-1557" r="-348"/>
                </a:stretch>
              </a:blipFill>
            </p:spPr>
            <p:txBody>
              <a:bodyPr/>
              <a:lstStyle/>
              <a:p>
                <a:r>
                  <a:rPr lang="fr-CA">
                    <a:noFill/>
                  </a:rPr>
                  <a:t> </a:t>
                </a:r>
              </a:p>
            </p:txBody>
          </p:sp>
        </mc:Fallback>
      </mc:AlternateContent>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6295" y="0"/>
            <a:ext cx="3742952" cy="2682246"/>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6295" y="0"/>
            <a:ext cx="3742952" cy="2682246"/>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592" y="10770"/>
            <a:ext cx="3742952" cy="2682246"/>
          </a:xfrm>
          <a:prstGeom prst="rect">
            <a:avLst/>
          </a:prstGeom>
        </p:spPr>
      </p:pic>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1033" y="0"/>
            <a:ext cx="3742952" cy="2682246"/>
          </a:xfrm>
          <a:prstGeom prst="rect">
            <a:avLst/>
          </a:prstGeom>
        </p:spPr>
      </p:pic>
      <p:pic>
        <p:nvPicPr>
          <p:cNvPr id="8" name="Imag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4736" y="-1805"/>
            <a:ext cx="3742952" cy="2682246"/>
          </a:xfrm>
          <a:prstGeom prst="rect">
            <a:avLst/>
          </a:prstGeom>
        </p:spPr>
      </p:pic>
      <p:pic>
        <p:nvPicPr>
          <p:cNvPr id="9" name="Imag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6295" y="-3610"/>
            <a:ext cx="3742952" cy="2682246"/>
          </a:xfrm>
          <a:prstGeom prst="rect">
            <a:avLst/>
          </a:prstGeom>
        </p:spPr>
      </p:pic>
      <mc:AlternateContent xmlns:mc="http://schemas.openxmlformats.org/markup-compatibility/2006" xmlns:a14="http://schemas.microsoft.com/office/drawing/2010/main">
        <mc:Choice Requires="a14">
          <p:sp>
            <p:nvSpPr>
              <p:cNvPr id="10" name="ZoneTexte 9"/>
              <p:cNvSpPr txBox="1"/>
              <p:nvPr/>
            </p:nvSpPr>
            <p:spPr>
              <a:xfrm>
                <a:off x="9983058" y="10770"/>
                <a:ext cx="53890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CA" sz="3200" b="0" i="1" smtClean="0">
                          <a:latin typeface="Cambria Math" panose="02040503050406030204" pitchFamily="18" charset="0"/>
                        </a:rPr>
                        <m:t>𝐿</m:t>
                      </m:r>
                    </m:oMath>
                  </m:oMathPara>
                </a14:m>
                <a:endParaRPr lang="fr-CA" sz="3200" dirty="0"/>
              </a:p>
            </p:txBody>
          </p:sp>
        </mc:Choice>
        <mc:Fallback xmlns="">
          <p:sp>
            <p:nvSpPr>
              <p:cNvPr id="10" name="ZoneTexte 9"/>
              <p:cNvSpPr txBox="1">
                <a:spLocks noRot="1" noChangeAspect="1" noMove="1" noResize="1" noEditPoints="1" noAdjustHandles="1" noChangeArrowheads="1" noChangeShapeType="1" noTextEdit="1"/>
              </p:cNvSpPr>
              <p:nvPr/>
            </p:nvSpPr>
            <p:spPr>
              <a:xfrm>
                <a:off x="9983058" y="10770"/>
                <a:ext cx="538901" cy="492443"/>
              </a:xfrm>
              <a:prstGeom prst="rect">
                <a:avLst/>
              </a:prstGeom>
              <a:blipFill rotWithShape="0">
                <a:blip r:embed="rId10"/>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1" name="ZoneTexte 10"/>
              <p:cNvSpPr txBox="1"/>
              <p:nvPr/>
            </p:nvSpPr>
            <p:spPr>
              <a:xfrm>
                <a:off x="11653099" y="1027906"/>
                <a:ext cx="53890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CA" sz="3200" b="0" i="1" smtClean="0">
                          <a:latin typeface="Cambria Math" panose="02040503050406030204" pitchFamily="18" charset="0"/>
                        </a:rPr>
                        <m:t>𝑙</m:t>
                      </m:r>
                    </m:oMath>
                  </m:oMathPara>
                </a14:m>
                <a:endParaRPr lang="fr-CA" sz="3200" dirty="0"/>
              </a:p>
            </p:txBody>
          </p:sp>
        </mc:Choice>
        <mc:Fallback xmlns="">
          <p:sp>
            <p:nvSpPr>
              <p:cNvPr id="11" name="ZoneTexte 10"/>
              <p:cNvSpPr txBox="1">
                <a:spLocks noRot="1" noChangeAspect="1" noMove="1" noResize="1" noEditPoints="1" noAdjustHandles="1" noChangeArrowheads="1" noChangeShapeType="1" noTextEdit="1"/>
              </p:cNvSpPr>
              <p:nvPr/>
            </p:nvSpPr>
            <p:spPr>
              <a:xfrm>
                <a:off x="11653099" y="1027906"/>
                <a:ext cx="538901" cy="492443"/>
              </a:xfrm>
              <a:prstGeom prst="rect">
                <a:avLst/>
              </a:prstGeom>
              <a:blipFill rotWithShape="0">
                <a:blip r:embed="rId11"/>
                <a:stretch>
                  <a:fillRect/>
                </a:stretch>
              </a:blipFill>
            </p:spPr>
            <p:txBody>
              <a:bodyPr/>
              <a:lstStyle/>
              <a:p>
                <a:r>
                  <a:rPr lang="fr-CA">
                    <a:noFill/>
                  </a:rPr>
                  <a:t> </a:t>
                </a:r>
              </a:p>
            </p:txBody>
          </p:sp>
        </mc:Fallback>
      </mc:AlternateContent>
    </p:spTree>
    <p:extLst>
      <p:ext uri="{BB962C8B-B14F-4D97-AF65-F5344CB8AC3E}">
        <p14:creationId xmlns:p14="http://schemas.microsoft.com/office/powerpoint/2010/main" val="8539728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Vérifions les angles</a:t>
            </a:r>
          </a:p>
        </p:txBody>
      </p:sp>
      <p:sp>
        <p:nvSpPr>
          <p:cNvPr id="3" name="Espace réservé du contenu 2"/>
          <p:cNvSpPr>
            <a:spLocks noGrp="1"/>
          </p:cNvSpPr>
          <p:nvPr>
            <p:ph idx="1"/>
          </p:nvPr>
        </p:nvSpPr>
        <p:spPr>
          <a:xfrm>
            <a:off x="271849" y="1825625"/>
            <a:ext cx="8888627" cy="4351338"/>
          </a:xfrm>
        </p:spPr>
        <p:txBody>
          <a:bodyPr/>
          <a:lstStyle/>
          <a:p>
            <a:r>
              <a:rPr lang="fr-CA" dirty="0"/>
              <a:t>L’angle EAB(E’GB’) est supplémentaire à l’angle EGF.</a:t>
            </a:r>
          </a:p>
          <a:p>
            <a:r>
              <a:rPr lang="fr-CA" dirty="0"/>
              <a:t>L’angle FGA(CE’E) est complémentaire à l’angle AEB.</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9736" y="71536"/>
            <a:ext cx="3262264" cy="5472527"/>
          </a:xfrm>
          <a:prstGeom prst="rect">
            <a:avLst/>
          </a:prstGeom>
        </p:spPr>
      </p:pic>
    </p:spTree>
    <p:extLst>
      <p:ext uri="{BB962C8B-B14F-4D97-AF65-F5344CB8AC3E}">
        <p14:creationId xmlns:p14="http://schemas.microsoft.com/office/powerpoint/2010/main" val="19844058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Vérifions les « joints »</a:t>
            </a:r>
          </a:p>
        </p:txBody>
      </p:sp>
      <p:sp>
        <p:nvSpPr>
          <p:cNvPr id="3" name="Espace réservé du contenu 2"/>
          <p:cNvSpPr>
            <a:spLocks noGrp="1"/>
          </p:cNvSpPr>
          <p:nvPr>
            <p:ph idx="1"/>
          </p:nvPr>
        </p:nvSpPr>
        <p:spPr>
          <a:xfrm>
            <a:off x="271849" y="1825625"/>
            <a:ext cx="8888627" cy="4351338"/>
          </a:xfrm>
        </p:spPr>
        <p:txBody>
          <a:bodyPr/>
          <a:lstStyle/>
          <a:p>
            <a:r>
              <a:rPr lang="fr-CA" dirty="0"/>
              <a:t>L’</a:t>
            </a:r>
            <a:r>
              <a:rPr lang="fr-CA" dirty="0" err="1"/>
              <a:t>hypothénus</a:t>
            </a:r>
            <a:r>
              <a:rPr lang="fr-CA" dirty="0"/>
              <a:t> </a:t>
            </a:r>
            <a:r>
              <a:rPr lang="fr-CA" dirty="0">
                <a:latin typeface="Arial" panose="020B0604020202020204" pitchFamily="34" charset="0"/>
                <a:cs typeface="Arial" panose="020B0604020202020204" pitchFamily="34" charset="0"/>
              </a:rPr>
              <a:t>EA</a:t>
            </a:r>
            <a:r>
              <a:rPr lang="fr-CA" dirty="0"/>
              <a:t>(</a:t>
            </a:r>
            <a:r>
              <a:rPr lang="fr-CA" dirty="0">
                <a:latin typeface="Arial" panose="020B0604020202020204" pitchFamily="34" charset="0"/>
                <a:cs typeface="Arial" panose="020B0604020202020204" pitchFamily="34" charset="0"/>
              </a:rPr>
              <a:t>E’G</a:t>
            </a:r>
            <a:r>
              <a:rPr lang="fr-CA" dirty="0"/>
              <a:t>) est formée des mêmes segments dans le rectangle(</a:t>
            </a:r>
            <a:r>
              <a:rPr lang="fr-CA" dirty="0">
                <a:latin typeface="Arial" panose="020B0604020202020204" pitchFamily="34" charset="0"/>
                <a:cs typeface="Arial" panose="020B0604020202020204" pitchFamily="34" charset="0"/>
              </a:rPr>
              <a:t>EG</a:t>
            </a:r>
            <a:r>
              <a:rPr lang="fr-CA" dirty="0"/>
              <a:t> et </a:t>
            </a:r>
            <a:r>
              <a:rPr lang="fr-CA" dirty="0">
                <a:latin typeface="Arial" panose="020B0604020202020204" pitchFamily="34" charset="0"/>
                <a:cs typeface="Arial" panose="020B0604020202020204" pitchFamily="34" charset="0"/>
              </a:rPr>
              <a:t>GA</a:t>
            </a:r>
            <a:r>
              <a:rPr lang="fr-CA" dirty="0"/>
              <a:t>) ou dans le carré(</a:t>
            </a:r>
            <a:r>
              <a:rPr lang="fr-CA" dirty="0">
                <a:latin typeface="Arial" panose="020B0604020202020204" pitchFamily="34" charset="0"/>
                <a:cs typeface="Arial" panose="020B0604020202020204" pitchFamily="34" charset="0"/>
              </a:rPr>
              <a:t>EG</a:t>
            </a:r>
            <a:r>
              <a:rPr lang="fr-CA" dirty="0"/>
              <a:t> et </a:t>
            </a:r>
            <a:r>
              <a:rPr lang="fr-CA" dirty="0">
                <a:latin typeface="Arial" panose="020B0604020202020204" pitchFamily="34" charset="0"/>
                <a:cs typeface="Arial" panose="020B0604020202020204" pitchFamily="34" charset="0"/>
              </a:rPr>
              <a:t>E’E</a:t>
            </a:r>
            <a:r>
              <a:rPr lang="fr-CA" dirty="0"/>
              <a:t>).</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9736" y="71536"/>
            <a:ext cx="3262264" cy="5472527"/>
          </a:xfrm>
          <a:prstGeom prst="rect">
            <a:avLst/>
          </a:prstGeom>
        </p:spPr>
      </p:pic>
    </p:spTree>
    <p:extLst>
      <p:ext uri="{BB962C8B-B14F-4D97-AF65-F5344CB8AC3E}">
        <p14:creationId xmlns:p14="http://schemas.microsoft.com/office/powerpoint/2010/main" val="25424907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Vérifions les longueurs</a:t>
            </a: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137984" y="1515762"/>
                <a:ext cx="8791752" cy="5058033"/>
              </a:xfrm>
            </p:spPr>
            <p:txBody>
              <a:bodyPr>
                <a:normAutofit fontScale="77500" lnSpcReduction="20000"/>
              </a:bodyPr>
              <a:lstStyle/>
              <a:p>
                <a:pPr marL="0" indent="0">
                  <a:lnSpc>
                    <a:spcPct val="120000"/>
                  </a:lnSpc>
                  <a:buNone/>
                </a:pPr>
                <a:r>
                  <a:rPr lang="fr-CA" dirty="0"/>
                  <a:t>Le triangle </a:t>
                </a:r>
                <a:r>
                  <a:rPr lang="fr-CA" dirty="0">
                    <a:latin typeface="Arial" panose="020B0604020202020204" pitchFamily="34" charset="0"/>
                    <a:cs typeface="Arial" panose="020B0604020202020204" pitchFamily="34" charset="0"/>
                  </a:rPr>
                  <a:t>AGF</a:t>
                </a:r>
                <a:r>
                  <a:rPr lang="fr-CA" dirty="0"/>
                  <a:t> est semblable au triangle </a:t>
                </a:r>
                <a:r>
                  <a:rPr lang="fr-CA" dirty="0">
                    <a:latin typeface="Arial" panose="020B0604020202020204" pitchFamily="34" charset="0"/>
                    <a:cs typeface="Arial" panose="020B0604020202020204" pitchFamily="34" charset="0"/>
                  </a:rPr>
                  <a:t>EAB</a:t>
                </a:r>
                <a:r>
                  <a:rPr lang="fr-CA" dirty="0"/>
                  <a:t>.</a:t>
                </a:r>
              </a:p>
              <a:p>
                <a:pPr marL="0" indent="0">
                  <a:lnSpc>
                    <a:spcPct val="120000"/>
                  </a:lnSpc>
                  <a:buNone/>
                </a:pPr>
                <a14:m>
                  <m:oMath xmlns:m="http://schemas.openxmlformats.org/officeDocument/2006/math">
                    <m:f>
                      <m:fPr>
                        <m:ctrlPr>
                          <a:rPr lang="fr-CA" i="1" smtClean="0">
                            <a:latin typeface="Cambria Math" panose="02040503050406030204" pitchFamily="18" charset="0"/>
                          </a:rPr>
                        </m:ctrlPr>
                      </m:fPr>
                      <m:num>
                        <m:r>
                          <a:rPr lang="fr-CA" b="0" i="1" smtClean="0">
                            <a:latin typeface="Cambria Math" panose="02040503050406030204" pitchFamily="18" charset="0"/>
                          </a:rPr>
                          <m:t>𝑚</m:t>
                        </m:r>
                        <m:r>
                          <m:rPr>
                            <m:sty m:val="p"/>
                          </m:rPr>
                          <a:rPr lang="fr-CA" b="0" i="0" smtClean="0">
                            <a:latin typeface="Cambria Math" panose="02040503050406030204" pitchFamily="18" charset="0"/>
                          </a:rPr>
                          <m:t>GF</m:t>
                        </m:r>
                      </m:num>
                      <m:den>
                        <m:r>
                          <a:rPr lang="fr-CA" b="0" i="1" smtClean="0">
                            <a:latin typeface="Cambria Math" panose="02040503050406030204" pitchFamily="18" charset="0"/>
                          </a:rPr>
                          <m:t>𝑚</m:t>
                        </m:r>
                        <m:r>
                          <m:rPr>
                            <m:sty m:val="p"/>
                          </m:rPr>
                          <a:rPr lang="fr-CA" b="0" i="0" smtClean="0">
                            <a:latin typeface="Cambria Math" panose="02040503050406030204" pitchFamily="18" charset="0"/>
                          </a:rPr>
                          <m:t>AB</m:t>
                        </m:r>
                      </m:den>
                    </m:f>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𝑚</m:t>
                        </m:r>
                        <m:r>
                          <m:rPr>
                            <m:sty m:val="p"/>
                          </m:rPr>
                          <a:rPr lang="fr-CA" b="0" i="0" smtClean="0">
                            <a:latin typeface="Cambria Math" panose="02040503050406030204" pitchFamily="18" charset="0"/>
                          </a:rPr>
                          <m:t>BE</m:t>
                        </m:r>
                      </m:num>
                      <m:den>
                        <m:r>
                          <a:rPr lang="fr-CA" b="0" i="1" smtClean="0">
                            <a:latin typeface="Cambria Math" panose="02040503050406030204" pitchFamily="18" charset="0"/>
                          </a:rPr>
                          <m:t>𝑚</m:t>
                        </m:r>
                        <m:r>
                          <m:rPr>
                            <m:sty m:val="p"/>
                          </m:rPr>
                          <a:rPr lang="fr-CA" b="0" i="0" smtClean="0">
                            <a:latin typeface="Cambria Math" panose="02040503050406030204" pitchFamily="18" charset="0"/>
                          </a:rPr>
                          <m:t>FA</m:t>
                        </m:r>
                      </m:den>
                    </m:f>
                    <m:r>
                      <a:rPr lang="fr-CA" b="0" i="1" smtClean="0">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𝑚</m:t>
                        </m:r>
                        <m:r>
                          <m:rPr>
                            <m:sty m:val="p"/>
                          </m:rPr>
                          <a:rPr lang="fr-CA" i="0">
                            <a:latin typeface="Cambria Math" panose="02040503050406030204" pitchFamily="18" charset="0"/>
                          </a:rPr>
                          <m:t>GF</m:t>
                        </m:r>
                      </m:num>
                      <m:den>
                        <m:r>
                          <a:rPr lang="fr-CA" b="0" i="1" smtClean="0">
                            <a:latin typeface="Cambria Math" panose="02040503050406030204" pitchFamily="18" charset="0"/>
                          </a:rPr>
                          <m:t>𝑙</m:t>
                        </m:r>
                      </m:den>
                    </m:f>
                    <m:r>
                      <a:rPr lang="fr-CA" i="1">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𝐿</m:t>
                        </m:r>
                        <m:r>
                          <a:rPr lang="fr-CA" i="1">
                            <a:latin typeface="Cambria Math" panose="02040503050406030204" pitchFamily="18" charset="0"/>
                          </a:rPr>
                          <m:t>−</m:t>
                        </m:r>
                        <m:rad>
                          <m:radPr>
                            <m:degHide m:val="on"/>
                            <m:ctrlPr>
                              <a:rPr lang="fr-CA" i="1">
                                <a:latin typeface="Cambria Math" panose="02040503050406030204" pitchFamily="18" charset="0"/>
                              </a:rPr>
                            </m:ctrlPr>
                          </m:radPr>
                          <m:deg/>
                          <m:e>
                            <m:r>
                              <a:rPr lang="fr-CA" i="1">
                                <a:latin typeface="Cambria Math" panose="02040503050406030204" pitchFamily="18" charset="0"/>
                              </a:rPr>
                              <m:t>𝐿𝑙</m:t>
                            </m:r>
                          </m:e>
                        </m:rad>
                      </m:num>
                      <m:den>
                        <m:rad>
                          <m:radPr>
                            <m:degHide m:val="on"/>
                            <m:ctrlPr>
                              <a:rPr lang="fr-CA" b="0" i="1" smtClean="0">
                                <a:latin typeface="Cambria Math" panose="02040503050406030204" pitchFamily="18" charset="0"/>
                              </a:rPr>
                            </m:ctrlPr>
                          </m:radPr>
                          <m:deg/>
                          <m:e>
                            <m:r>
                              <a:rPr lang="fr-CA" b="0" i="1" smtClean="0">
                                <a:latin typeface="Cambria Math" panose="02040503050406030204" pitchFamily="18" charset="0"/>
                              </a:rPr>
                              <m:t>𝐿𝑙</m:t>
                            </m:r>
                          </m:e>
                        </m:rad>
                      </m:den>
                    </m:f>
                  </m:oMath>
                </a14:m>
                <a:r>
                  <a:rPr lang="fr-CA" i="1" dirty="0">
                    <a:latin typeface="Cambria Math" panose="02040503050406030204" pitchFamily="18" charset="0"/>
                  </a:rPr>
                  <a:t> </a:t>
                </a:r>
                <a:br>
                  <a:rPr lang="fr-CA" i="1" dirty="0">
                    <a:latin typeface="Cambria Math" panose="02040503050406030204" pitchFamily="18" charset="0"/>
                  </a:rPr>
                </a:br>
                <a:r>
                  <a:rPr lang="fr-CA" dirty="0"/>
                  <a:t>⇒</a:t>
                </a: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GF</a:t>
                </a:r>
                <a:r>
                  <a:rPr lang="fr-CA" dirty="0"/>
                  <a:t> </a:t>
                </a:r>
                <a14:m>
                  <m:oMath xmlns:m="http://schemas.openxmlformats.org/officeDocument/2006/math">
                    <m:r>
                      <a:rPr lang="fr-CA" b="0" i="1" smtClean="0">
                        <a:latin typeface="Cambria Math" panose="02040503050406030204" pitchFamily="18" charset="0"/>
                      </a:rPr>
                      <m:t>=</m:t>
                    </m:r>
                    <m:f>
                      <m:fPr>
                        <m:ctrlPr>
                          <a:rPr lang="fr-CA" i="1">
                            <a:latin typeface="Cambria Math" panose="02040503050406030204" pitchFamily="18" charset="0"/>
                          </a:rPr>
                        </m:ctrlPr>
                      </m:fPr>
                      <m:num>
                        <m:r>
                          <a:rPr lang="fr-CA" b="0" i="1" smtClean="0">
                            <a:latin typeface="Cambria Math" panose="02040503050406030204" pitchFamily="18" charset="0"/>
                          </a:rPr>
                          <m:t>𝐿𝑙</m:t>
                        </m:r>
                        <m:rad>
                          <m:radPr>
                            <m:degHide m:val="on"/>
                            <m:ctrlPr>
                              <a:rPr lang="fr-CA" i="1">
                                <a:latin typeface="Cambria Math" panose="02040503050406030204" pitchFamily="18" charset="0"/>
                              </a:rPr>
                            </m:ctrlPr>
                          </m:radPr>
                          <m:deg/>
                          <m:e>
                            <m:r>
                              <a:rPr lang="fr-CA" i="1">
                                <a:latin typeface="Cambria Math" panose="02040503050406030204" pitchFamily="18" charset="0"/>
                              </a:rPr>
                              <m:t>𝐿𝑙</m:t>
                            </m:r>
                          </m:e>
                        </m:rad>
                        <m:r>
                          <a:rPr lang="fr-CA" b="0" i="1" smtClean="0">
                            <a:latin typeface="Cambria Math" panose="02040503050406030204" pitchFamily="18" charset="0"/>
                          </a:rPr>
                          <m:t>−</m:t>
                        </m:r>
                        <m:r>
                          <a:rPr lang="fr-CA" b="0" i="1" smtClean="0">
                            <a:latin typeface="Cambria Math" panose="02040503050406030204" pitchFamily="18" charset="0"/>
                          </a:rPr>
                          <m:t>𝐿</m:t>
                        </m:r>
                        <m:sSup>
                          <m:sSupPr>
                            <m:ctrlPr>
                              <a:rPr lang="fr-CA" b="0" i="1" smtClean="0">
                                <a:latin typeface="Cambria Math" panose="02040503050406030204" pitchFamily="18" charset="0"/>
                              </a:rPr>
                            </m:ctrlPr>
                          </m:sSupPr>
                          <m:e>
                            <m:r>
                              <a:rPr lang="fr-CA" b="0" i="1" smtClean="0">
                                <a:latin typeface="Cambria Math" panose="02040503050406030204" pitchFamily="18" charset="0"/>
                              </a:rPr>
                              <m:t>𝑙</m:t>
                            </m:r>
                          </m:e>
                          <m:sup>
                            <m:r>
                              <a:rPr lang="fr-CA" b="0" i="1" smtClean="0">
                                <a:latin typeface="Cambria Math" panose="02040503050406030204" pitchFamily="18" charset="0"/>
                              </a:rPr>
                              <m:t>2</m:t>
                            </m:r>
                          </m:sup>
                        </m:sSup>
                      </m:num>
                      <m:den>
                        <m:r>
                          <a:rPr lang="fr-CA" b="0" i="1" smtClean="0">
                            <a:latin typeface="Cambria Math" panose="02040503050406030204" pitchFamily="18" charset="0"/>
                          </a:rPr>
                          <m:t>𝐿𝑙</m:t>
                        </m:r>
                      </m:den>
                    </m:f>
                    <m:r>
                      <a:rPr lang="fr-CA" b="0" i="1" smtClean="0">
                        <a:latin typeface="Cambria Math" panose="02040503050406030204" pitchFamily="18" charset="0"/>
                      </a:rPr>
                      <m:t>=</m:t>
                    </m:r>
                    <m:rad>
                      <m:radPr>
                        <m:degHide m:val="on"/>
                        <m:ctrlPr>
                          <a:rPr lang="fr-CA" b="0" i="1" smtClean="0">
                            <a:latin typeface="Cambria Math" panose="02040503050406030204" pitchFamily="18" charset="0"/>
                          </a:rPr>
                        </m:ctrlPr>
                      </m:radPr>
                      <m:deg/>
                      <m:e>
                        <m:r>
                          <a:rPr lang="fr-CA" b="0" i="1" smtClean="0">
                            <a:latin typeface="Cambria Math" panose="02040503050406030204" pitchFamily="18" charset="0"/>
                          </a:rPr>
                          <m:t>𝐿𝑙</m:t>
                        </m:r>
                      </m:e>
                    </m:rad>
                    <m:r>
                      <a:rPr lang="fr-CA" b="0" i="1" smtClean="0">
                        <a:latin typeface="Cambria Math" panose="02040503050406030204" pitchFamily="18" charset="0"/>
                      </a:rPr>
                      <m:t>−</m:t>
                    </m:r>
                    <m:r>
                      <a:rPr lang="fr-CA" b="0" i="1" smtClean="0">
                        <a:latin typeface="Cambria Math" panose="02040503050406030204" pitchFamily="18" charset="0"/>
                      </a:rPr>
                      <m:t>𝑙</m:t>
                    </m:r>
                  </m:oMath>
                </a14:m>
                <a:r>
                  <a:rPr lang="fr-CA" dirty="0"/>
                  <a:t> </a:t>
                </a:r>
              </a:p>
              <a:p>
                <a:pPr marL="0" indent="0">
                  <a:lnSpc>
                    <a:spcPct val="120000"/>
                  </a:lnSpc>
                  <a:buNone/>
                </a:pPr>
                <a:r>
                  <a:rPr lang="fr-CA" dirty="0"/>
                  <a:t>Donc </a:t>
                </a:r>
              </a:p>
              <a:p>
                <a:pPr marL="0" indent="0">
                  <a:lnSpc>
                    <a:spcPct val="120000"/>
                  </a:lnSpc>
                  <a:buNone/>
                </a:pP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B’F</a:t>
                </a:r>
                <a:r>
                  <a:rPr lang="fr-CA" dirty="0"/>
                  <a:t>=</a:t>
                </a: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B’G</a:t>
                </a:r>
                <a:r>
                  <a:rPr lang="fr-CA" dirty="0" err="1"/>
                  <a:t>+</a:t>
                </a: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GF</a:t>
                </a:r>
                <a:r>
                  <a:rPr lang="fr-CA" dirty="0"/>
                  <a:t>=</a:t>
                </a:r>
                <a14:m>
                  <m:oMath xmlns:m="http://schemas.openxmlformats.org/officeDocument/2006/math">
                    <m:r>
                      <a:rPr lang="fr-CA" i="1" dirty="0" smtClean="0">
                        <a:latin typeface="Cambria Math" panose="02040503050406030204" pitchFamily="18" charset="0"/>
                      </a:rPr>
                      <m:t>𝑙</m:t>
                    </m:r>
                    <m:r>
                      <a:rPr lang="fr-CA" i="1" dirty="0" smtClean="0">
                        <a:latin typeface="Cambria Math" panose="02040503050406030204" pitchFamily="18" charset="0"/>
                      </a:rPr>
                      <m:t>+</m:t>
                    </m:r>
                    <m:rad>
                      <m:radPr>
                        <m:degHide m:val="on"/>
                        <m:ctrlPr>
                          <a:rPr lang="fr-CA" b="0" i="1" dirty="0" smtClean="0">
                            <a:latin typeface="Cambria Math" panose="02040503050406030204" pitchFamily="18" charset="0"/>
                          </a:rPr>
                        </m:ctrlPr>
                      </m:radPr>
                      <m:deg/>
                      <m:e>
                        <m:r>
                          <a:rPr lang="fr-CA" b="0" i="1" dirty="0" smtClean="0">
                            <a:latin typeface="Cambria Math" panose="02040503050406030204" pitchFamily="18" charset="0"/>
                          </a:rPr>
                          <m:t>𝐿𝑙</m:t>
                        </m:r>
                      </m:e>
                    </m:rad>
                    <m:r>
                      <a:rPr lang="fr-CA" b="0" i="1" dirty="0" smtClean="0">
                        <a:latin typeface="Cambria Math" panose="02040503050406030204" pitchFamily="18" charset="0"/>
                      </a:rPr>
                      <m:t>−</m:t>
                    </m:r>
                    <m:r>
                      <a:rPr lang="fr-CA" b="0" i="1" dirty="0" smtClean="0">
                        <a:latin typeface="Cambria Math" panose="02040503050406030204" pitchFamily="18" charset="0"/>
                      </a:rPr>
                      <m:t>𝑙</m:t>
                    </m:r>
                    <m:r>
                      <a:rPr lang="fr-CA" b="0" i="1" dirty="0" smtClean="0">
                        <a:latin typeface="Cambria Math" panose="02040503050406030204" pitchFamily="18" charset="0"/>
                      </a:rPr>
                      <m:t>=</m:t>
                    </m:r>
                    <m:rad>
                      <m:radPr>
                        <m:degHide m:val="on"/>
                        <m:ctrlPr>
                          <a:rPr lang="fr-CA" b="0" i="1" dirty="0" smtClean="0">
                            <a:latin typeface="Cambria Math" panose="02040503050406030204" pitchFamily="18" charset="0"/>
                          </a:rPr>
                        </m:ctrlPr>
                      </m:radPr>
                      <m:deg/>
                      <m:e>
                        <m:r>
                          <a:rPr lang="fr-CA" b="0" i="1" dirty="0" smtClean="0">
                            <a:latin typeface="Cambria Math" panose="02040503050406030204" pitchFamily="18" charset="0"/>
                          </a:rPr>
                          <m:t>𝐿𝑙</m:t>
                        </m:r>
                      </m:e>
                    </m:rad>
                  </m:oMath>
                </a14:m>
                <a:endParaRPr lang="fr-CA"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137984" y="1515762"/>
                <a:ext cx="8791752" cy="5058033"/>
              </a:xfrm>
              <a:blipFill rotWithShape="0">
                <a:blip r:embed="rId2"/>
                <a:stretch>
                  <a:fillRect l="-2219" t="-1930"/>
                </a:stretch>
              </a:blipFill>
            </p:spPr>
            <p:txBody>
              <a:bodyPr/>
              <a:lstStyle/>
              <a:p>
                <a:r>
                  <a:rPr lang="fr-CA">
                    <a:noFill/>
                  </a:rPr>
                  <a:t> </a:t>
                </a:r>
              </a:p>
            </p:txBody>
          </p:sp>
        </mc:Fallback>
      </mc:AlternateContent>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9736" y="71536"/>
            <a:ext cx="3262264" cy="5472527"/>
          </a:xfrm>
          <a:prstGeom prst="rect">
            <a:avLst/>
          </a:prstGeom>
        </p:spPr>
      </p:pic>
      <mc:AlternateContent xmlns:mc="http://schemas.openxmlformats.org/markup-compatibility/2006" xmlns:a14="http://schemas.microsoft.com/office/drawing/2010/main">
        <mc:Choice Requires="a14">
          <p:sp>
            <p:nvSpPr>
              <p:cNvPr id="5" name="ZoneTexte 4"/>
              <p:cNvSpPr txBox="1"/>
              <p:nvPr/>
            </p:nvSpPr>
            <p:spPr>
              <a:xfrm>
                <a:off x="9735773" y="1908003"/>
                <a:ext cx="723340" cy="5603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fr-CA" sz="3200" b="0" i="1" smtClean="0">
                              <a:latin typeface="Cambria Math" panose="02040503050406030204" pitchFamily="18" charset="0"/>
                            </a:rPr>
                          </m:ctrlPr>
                        </m:radPr>
                        <m:deg/>
                        <m:e>
                          <m:r>
                            <a:rPr lang="fr-CA" sz="3200" b="0" i="1" smtClean="0">
                              <a:latin typeface="Cambria Math" panose="02040503050406030204" pitchFamily="18" charset="0"/>
                            </a:rPr>
                            <m:t>𝐿𝑙</m:t>
                          </m:r>
                        </m:e>
                      </m:rad>
                    </m:oMath>
                  </m:oMathPara>
                </a14:m>
                <a:endParaRPr lang="fr-CA" sz="3200" dirty="0"/>
              </a:p>
            </p:txBody>
          </p:sp>
        </mc:Choice>
        <mc:Fallback xmlns="">
          <p:sp>
            <p:nvSpPr>
              <p:cNvPr id="5" name="ZoneTexte 4"/>
              <p:cNvSpPr txBox="1">
                <a:spLocks noRot="1" noChangeAspect="1" noMove="1" noResize="1" noEditPoints="1" noAdjustHandles="1" noChangeArrowheads="1" noChangeShapeType="1" noTextEdit="1"/>
              </p:cNvSpPr>
              <p:nvPr/>
            </p:nvSpPr>
            <p:spPr>
              <a:xfrm>
                <a:off x="9735773" y="1908003"/>
                <a:ext cx="723340" cy="560346"/>
              </a:xfrm>
              <a:prstGeom prst="rect">
                <a:avLst/>
              </a:prstGeom>
              <a:blipFill rotWithShape="0">
                <a:blip r:embed="rId4"/>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6" name="ZoneTexte 5"/>
              <p:cNvSpPr txBox="1"/>
              <p:nvPr/>
            </p:nvSpPr>
            <p:spPr>
              <a:xfrm>
                <a:off x="10560868" y="71536"/>
                <a:ext cx="723340" cy="5603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fr-CA" sz="3200" b="0" i="1" smtClean="0">
                              <a:latin typeface="Cambria Math" panose="02040503050406030204" pitchFamily="18" charset="0"/>
                            </a:rPr>
                          </m:ctrlPr>
                        </m:radPr>
                        <m:deg/>
                        <m:e>
                          <m:r>
                            <a:rPr lang="fr-CA" sz="3200" b="0" i="1" smtClean="0">
                              <a:latin typeface="Cambria Math" panose="02040503050406030204" pitchFamily="18" charset="0"/>
                            </a:rPr>
                            <m:t>𝐿𝑙</m:t>
                          </m:r>
                        </m:e>
                      </m:rad>
                    </m:oMath>
                  </m:oMathPara>
                </a14:m>
                <a:endParaRPr lang="fr-CA" sz="3200" dirty="0"/>
              </a:p>
            </p:txBody>
          </p:sp>
        </mc:Choice>
        <mc:Fallback xmlns="">
          <p:sp>
            <p:nvSpPr>
              <p:cNvPr id="6" name="ZoneTexte 5"/>
              <p:cNvSpPr txBox="1">
                <a:spLocks noRot="1" noChangeAspect="1" noMove="1" noResize="1" noEditPoints="1" noAdjustHandles="1" noChangeArrowheads="1" noChangeShapeType="1" noTextEdit="1"/>
              </p:cNvSpPr>
              <p:nvPr/>
            </p:nvSpPr>
            <p:spPr>
              <a:xfrm>
                <a:off x="10560868" y="71536"/>
                <a:ext cx="723340" cy="560346"/>
              </a:xfrm>
              <a:prstGeom prst="rect">
                <a:avLst/>
              </a:prstGeom>
              <a:blipFill rotWithShape="0">
                <a:blip r:embed="rId5"/>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7" name="ZoneTexte 6"/>
              <p:cNvSpPr txBox="1"/>
              <p:nvPr/>
            </p:nvSpPr>
            <p:spPr>
              <a:xfrm>
                <a:off x="8811819" y="946503"/>
                <a:ext cx="23583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A" sz="3200" b="0" i="1" smtClean="0">
                          <a:latin typeface="Cambria Math" panose="02040503050406030204" pitchFamily="18" charset="0"/>
                        </a:rPr>
                        <m:t>𝑙</m:t>
                      </m:r>
                    </m:oMath>
                  </m:oMathPara>
                </a14:m>
                <a:endParaRPr lang="fr-CA" sz="3200" dirty="0"/>
              </a:p>
            </p:txBody>
          </p:sp>
        </mc:Choice>
        <mc:Fallback xmlns="">
          <p:sp>
            <p:nvSpPr>
              <p:cNvPr id="7" name="ZoneTexte 6"/>
              <p:cNvSpPr txBox="1">
                <a:spLocks noRot="1" noChangeAspect="1" noMove="1" noResize="1" noEditPoints="1" noAdjustHandles="1" noChangeArrowheads="1" noChangeShapeType="1" noTextEdit="1"/>
              </p:cNvSpPr>
              <p:nvPr/>
            </p:nvSpPr>
            <p:spPr>
              <a:xfrm>
                <a:off x="8811819" y="946503"/>
                <a:ext cx="235834" cy="492443"/>
              </a:xfrm>
              <a:prstGeom prst="rect">
                <a:avLst/>
              </a:prstGeom>
              <a:blipFill rotWithShape="0">
                <a:blip r:embed="rId6"/>
                <a:stretch>
                  <a:fillRect/>
                </a:stretch>
              </a:blipFill>
            </p:spPr>
            <p:txBody>
              <a:bodyPr/>
              <a:lstStyle/>
              <a:p>
                <a:r>
                  <a:rPr lang="fr-CA">
                    <a:noFill/>
                  </a:rPr>
                  <a:t> </a:t>
                </a:r>
              </a:p>
            </p:txBody>
          </p:sp>
        </mc:Fallback>
      </mc:AlternateContent>
    </p:spTree>
    <p:extLst>
      <p:ext uri="{BB962C8B-B14F-4D97-AF65-F5344CB8AC3E}">
        <p14:creationId xmlns:p14="http://schemas.microsoft.com/office/powerpoint/2010/main" val="936612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7386817" y="280555"/>
            <a:ext cx="4603478" cy="1517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2" name="Titre 1"/>
              <p:cNvSpPr>
                <a:spLocks noGrp="1"/>
              </p:cNvSpPr>
              <p:nvPr>
                <p:ph type="title"/>
              </p:nvPr>
            </p:nvSpPr>
            <p:spPr>
              <a:xfrm>
                <a:off x="391391" y="0"/>
                <a:ext cx="10515600" cy="1325563"/>
              </a:xfrm>
            </p:spPr>
            <p:txBody>
              <a:bodyPr/>
              <a:lstStyle/>
              <a:p>
                <a:r>
                  <a:rPr lang="fr-CA" dirty="0"/>
                  <a:t>Deuxième cas: </a:t>
                </a:r>
                <a14:m>
                  <m:oMath xmlns:m="http://schemas.openxmlformats.org/officeDocument/2006/math">
                    <m:r>
                      <a:rPr lang="fr-CA" b="0" i="0" dirty="0" smtClean="0">
                        <a:latin typeface="Cambria Math" panose="02040503050406030204" pitchFamily="18" charset="0"/>
                      </a:rPr>
                      <m:t>4</m:t>
                    </m:r>
                    <m:r>
                      <a:rPr lang="fr-CA" i="1" dirty="0">
                        <a:latin typeface="Cambria Math" panose="02040503050406030204" pitchFamily="18" charset="0"/>
                      </a:rPr>
                      <m:t>𝑙</m:t>
                    </m:r>
                    <m:r>
                      <a:rPr lang="fr-CA" i="1" dirty="0">
                        <a:latin typeface="Cambria Math" panose="02040503050406030204" pitchFamily="18" charset="0"/>
                      </a:rPr>
                      <m:t>&lt;</m:t>
                    </m:r>
                    <m:r>
                      <a:rPr lang="fr-CA" i="1" dirty="0">
                        <a:latin typeface="Cambria Math" panose="02040503050406030204" pitchFamily="18" charset="0"/>
                      </a:rPr>
                      <m:t>𝐿</m:t>
                    </m:r>
                  </m:oMath>
                </a14:m>
                <a:r>
                  <a:rPr lang="fr-CA" dirty="0"/>
                  <a:t> </a:t>
                </a:r>
              </a:p>
            </p:txBody>
          </p:sp>
        </mc:Choice>
        <mc:Fallback xmlns="">
          <p:sp>
            <p:nvSpPr>
              <p:cNvPr id="2" name="Titre 1"/>
              <p:cNvSpPr>
                <a:spLocks noGrp="1" noRot="1" noChangeAspect="1" noMove="1" noResize="1" noEditPoints="1" noAdjustHandles="1" noChangeArrowheads="1" noChangeShapeType="1" noTextEdit="1"/>
              </p:cNvSpPr>
              <p:nvPr>
                <p:ph type="title"/>
              </p:nvPr>
            </p:nvSpPr>
            <p:spPr>
              <a:xfrm>
                <a:off x="391391" y="0"/>
                <a:ext cx="10515600" cy="1325563"/>
              </a:xfrm>
              <a:blipFill rotWithShape="0">
                <a:blip r:embed="rId2"/>
                <a:stretch>
                  <a:fillRect l="-2609" b="-2765"/>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72736" y="1325563"/>
                <a:ext cx="11751304" cy="5532437"/>
              </a:xfrm>
            </p:spPr>
            <p:txBody>
              <a:bodyPr>
                <a:normAutofit fontScale="55000" lnSpcReduction="20000"/>
              </a:bodyPr>
              <a:lstStyle/>
              <a:p>
                <a:pPr marL="0" indent="0">
                  <a:lnSpc>
                    <a:spcPct val="120000"/>
                  </a:lnSpc>
                  <a:buNone/>
                </a:pPr>
                <a:r>
                  <a:rPr lang="fr-CA" sz="5500" dirty="0"/>
                  <a:t>Soit </a:t>
                </a:r>
                <a14:m>
                  <m:oMath xmlns:m="http://schemas.openxmlformats.org/officeDocument/2006/math">
                    <m:r>
                      <a:rPr lang="fr-CA" sz="5500" b="0" i="1" smtClean="0">
                        <a:latin typeface="Cambria Math" panose="02040503050406030204" pitchFamily="18" charset="0"/>
                      </a:rPr>
                      <m:t>𝑘</m:t>
                    </m:r>
                    <m:r>
                      <a:rPr lang="fr-CA" sz="5500" b="0" i="1" smtClean="0">
                        <a:latin typeface="Cambria Math" panose="02040503050406030204" pitchFamily="18" charset="0"/>
                      </a:rPr>
                      <m:t>∈</m:t>
                    </m:r>
                    <m:r>
                      <a:rPr lang="fr-CA" sz="5500" b="0" i="1" smtClean="0">
                        <a:latin typeface="Cambria Math" panose="02040503050406030204" pitchFamily="18" charset="0"/>
                      </a:rPr>
                      <m:t>ℕ</m:t>
                    </m:r>
                    <m:r>
                      <a:rPr lang="fr-CA" sz="5500" b="0" i="1" smtClean="0">
                        <a:latin typeface="Cambria Math" panose="02040503050406030204" pitchFamily="18" charset="0"/>
                      </a:rPr>
                      <m:t>, </m:t>
                    </m:r>
                    <m:r>
                      <a:rPr lang="fr-CA" sz="5500" b="0" i="1" smtClean="0">
                        <a:latin typeface="Cambria Math" panose="02040503050406030204" pitchFamily="18" charset="0"/>
                      </a:rPr>
                      <m:t>𝑘</m:t>
                    </m:r>
                    <m:r>
                      <a:rPr lang="fr-CA" sz="5500" b="0" i="0" smtClean="0">
                        <a:latin typeface="Cambria Math" panose="02040503050406030204" pitchFamily="18" charset="0"/>
                      </a:rPr>
                      <m:t>≥2</m:t>
                    </m:r>
                  </m:oMath>
                </a14:m>
                <a:r>
                  <a:rPr lang="fr-CA" sz="5500" dirty="0"/>
                  <a:t> tel que </a:t>
                </a:r>
                <a14:m>
                  <m:oMath xmlns:m="http://schemas.openxmlformats.org/officeDocument/2006/math">
                    <m:sSup>
                      <m:sSupPr>
                        <m:ctrlPr>
                          <a:rPr lang="fr-CA" sz="5100" b="0" i="1" smtClean="0">
                            <a:latin typeface="Cambria Math" panose="02040503050406030204" pitchFamily="18" charset="0"/>
                          </a:rPr>
                        </m:ctrlPr>
                      </m:sSupPr>
                      <m:e>
                        <m:r>
                          <a:rPr lang="fr-CA" sz="5100" b="0" i="1" smtClean="0">
                            <a:latin typeface="Cambria Math" panose="02040503050406030204" pitchFamily="18" charset="0"/>
                          </a:rPr>
                          <m:t>𝑘</m:t>
                        </m:r>
                      </m:e>
                      <m:sup>
                        <m:r>
                          <a:rPr lang="fr-CA" sz="5100" b="0" i="1" smtClean="0">
                            <a:latin typeface="Cambria Math" panose="02040503050406030204" pitchFamily="18" charset="0"/>
                          </a:rPr>
                          <m:t>2</m:t>
                        </m:r>
                      </m:sup>
                    </m:sSup>
                    <m:r>
                      <a:rPr lang="fr-CA" sz="5100" b="0" i="1" smtClean="0">
                        <a:latin typeface="Cambria Math" panose="02040503050406030204" pitchFamily="18" charset="0"/>
                      </a:rPr>
                      <m:t>𝑙</m:t>
                    </m:r>
                    <m:r>
                      <a:rPr lang="fr-CA" sz="5100" b="0" i="1" smtClean="0">
                        <a:latin typeface="Cambria Math" panose="02040503050406030204" pitchFamily="18" charset="0"/>
                      </a:rPr>
                      <m:t>&lt;</m:t>
                    </m:r>
                    <m:r>
                      <a:rPr lang="fr-CA" sz="5100" b="0" i="1" smtClean="0">
                        <a:latin typeface="Cambria Math" panose="02040503050406030204" pitchFamily="18" charset="0"/>
                      </a:rPr>
                      <m:t>𝐿</m:t>
                    </m:r>
                    <m:r>
                      <a:rPr lang="fr-CA" sz="5100" b="0" i="1" smtClean="0">
                        <a:latin typeface="Cambria Math" panose="02040503050406030204" pitchFamily="18" charset="0"/>
                      </a:rPr>
                      <m:t>≤</m:t>
                    </m:r>
                    <m:sSup>
                      <m:sSupPr>
                        <m:ctrlPr>
                          <a:rPr lang="fr-CA" sz="5100" b="0" i="1" smtClean="0">
                            <a:latin typeface="Cambria Math" panose="02040503050406030204" pitchFamily="18" charset="0"/>
                          </a:rPr>
                        </m:ctrlPr>
                      </m:sSupPr>
                      <m:e>
                        <m:d>
                          <m:dPr>
                            <m:ctrlPr>
                              <a:rPr lang="fr-CA" sz="5100" b="0" i="1" smtClean="0">
                                <a:latin typeface="Cambria Math" panose="02040503050406030204" pitchFamily="18" charset="0"/>
                              </a:rPr>
                            </m:ctrlPr>
                          </m:dPr>
                          <m:e>
                            <m:r>
                              <a:rPr lang="fr-CA" sz="5100" b="0" i="1" smtClean="0">
                                <a:latin typeface="Cambria Math" panose="02040503050406030204" pitchFamily="18" charset="0"/>
                              </a:rPr>
                              <m:t>𝑘</m:t>
                            </m:r>
                            <m:r>
                              <a:rPr lang="fr-CA" sz="5100" b="0" i="1" smtClean="0">
                                <a:latin typeface="Cambria Math" panose="02040503050406030204" pitchFamily="18" charset="0"/>
                              </a:rPr>
                              <m:t>+1</m:t>
                            </m:r>
                          </m:e>
                        </m:d>
                      </m:e>
                      <m:sup>
                        <m:r>
                          <a:rPr lang="fr-CA" sz="5100" b="0" i="1" smtClean="0">
                            <a:latin typeface="Cambria Math" panose="02040503050406030204" pitchFamily="18" charset="0"/>
                          </a:rPr>
                          <m:t>2</m:t>
                        </m:r>
                      </m:sup>
                    </m:sSup>
                    <m:r>
                      <a:rPr lang="fr-CA" sz="5100" b="0" i="1" smtClean="0">
                        <a:latin typeface="Cambria Math" panose="02040503050406030204" pitchFamily="18" charset="0"/>
                      </a:rPr>
                      <m:t>𝑙</m:t>
                    </m:r>
                    <m:r>
                      <a:rPr lang="fr-CA" sz="5100" b="0" i="1" smtClean="0">
                        <a:latin typeface="Cambria Math" panose="02040503050406030204" pitchFamily="18" charset="0"/>
                      </a:rPr>
                      <m:t>.</m:t>
                    </m:r>
                  </m:oMath>
                </a14:m>
                <a:endParaRPr lang="fr-CA" sz="5100" b="0" dirty="0"/>
              </a:p>
              <a:p>
                <a:pPr marL="0" indent="0">
                  <a:lnSpc>
                    <a:spcPct val="120000"/>
                  </a:lnSpc>
                  <a:spcBef>
                    <a:spcPts val="0"/>
                  </a:spcBef>
                  <a:buNone/>
                </a:pPr>
                <a:r>
                  <a:rPr lang="fr-CA" sz="5500" dirty="0"/>
                  <a:t>Soit le rectangle </a:t>
                </a:r>
                <a:r>
                  <a:rPr lang="fr-CA" sz="5500" dirty="0">
                    <a:latin typeface="Arial" panose="020B0604020202020204" pitchFamily="34" charset="0"/>
                    <a:cs typeface="Arial" panose="020B0604020202020204" pitchFamily="34" charset="0"/>
                  </a:rPr>
                  <a:t>ABCD</a:t>
                </a:r>
                <a:r>
                  <a:rPr lang="fr-CA" sz="5500" dirty="0"/>
                  <a:t>, tel que </a:t>
                </a:r>
                <a:r>
                  <a:rPr lang="fr-CA" sz="5500" dirty="0" err="1"/>
                  <a:t>m</a:t>
                </a:r>
                <a:r>
                  <a:rPr lang="fr-CA" sz="5500" dirty="0" err="1">
                    <a:latin typeface="Arial" panose="020B0604020202020204" pitchFamily="34" charset="0"/>
                    <a:cs typeface="Arial" panose="020B0604020202020204" pitchFamily="34" charset="0"/>
                  </a:rPr>
                  <a:t>AB</a:t>
                </a:r>
                <a:r>
                  <a:rPr lang="fr-CA" sz="5500" dirty="0"/>
                  <a:t>=</a:t>
                </a:r>
                <a14:m>
                  <m:oMath xmlns:m="http://schemas.openxmlformats.org/officeDocument/2006/math">
                    <m:r>
                      <a:rPr lang="fr-CA" sz="5500" i="1" dirty="0">
                        <a:latin typeface="Cambria Math" panose="02040503050406030204" pitchFamily="18" charset="0"/>
                      </a:rPr>
                      <m:t>𝑙</m:t>
                    </m:r>
                  </m:oMath>
                </a14:m>
                <a:r>
                  <a:rPr lang="fr-CA" sz="5500" dirty="0"/>
                  <a:t> et </a:t>
                </a:r>
                <a:r>
                  <a:rPr lang="fr-CA" sz="5500" dirty="0" err="1"/>
                  <a:t>m</a:t>
                </a:r>
                <a:r>
                  <a:rPr lang="fr-CA" sz="5500" dirty="0" err="1">
                    <a:latin typeface="Arial" panose="020B0604020202020204" pitchFamily="34" charset="0"/>
                    <a:cs typeface="Arial" panose="020B0604020202020204" pitchFamily="34" charset="0"/>
                  </a:rPr>
                  <a:t>BC</a:t>
                </a:r>
                <a:r>
                  <a:rPr lang="fr-CA" sz="5500" dirty="0"/>
                  <a:t>=</a:t>
                </a:r>
                <a14:m>
                  <m:oMath xmlns:m="http://schemas.openxmlformats.org/officeDocument/2006/math">
                    <m:r>
                      <a:rPr lang="fr-CA" sz="5500" i="1" dirty="0">
                        <a:latin typeface="Cambria Math" panose="02040503050406030204" pitchFamily="18" charset="0"/>
                      </a:rPr>
                      <m:t>𝐿</m:t>
                    </m:r>
                  </m:oMath>
                </a14:m>
                <a:r>
                  <a:rPr lang="fr-CA" sz="5500" dirty="0"/>
                  <a:t>.</a:t>
                </a:r>
              </a:p>
              <a:p>
                <a:pPr marL="0" indent="0">
                  <a:lnSpc>
                    <a:spcPct val="120000"/>
                  </a:lnSpc>
                  <a:spcBef>
                    <a:spcPts val="0"/>
                  </a:spcBef>
                  <a:buNone/>
                </a:pPr>
                <a:r>
                  <a:rPr lang="fr-CA" sz="5500" dirty="0"/>
                  <a:t>Soit le point </a:t>
                </a:r>
                <a:r>
                  <a:rPr lang="fr-CA" sz="5500" dirty="0">
                    <a:latin typeface="Arial" panose="020B0604020202020204" pitchFamily="34" charset="0"/>
                    <a:cs typeface="Arial" panose="020B0604020202020204" pitchFamily="34" charset="0"/>
                  </a:rPr>
                  <a:t>E</a:t>
                </a:r>
                <a:r>
                  <a:rPr lang="fr-CA" sz="5500" dirty="0"/>
                  <a:t> sur </a:t>
                </a:r>
                <a:r>
                  <a:rPr lang="fr-CA" sz="5500" dirty="0">
                    <a:latin typeface="Arial" panose="020B0604020202020204" pitchFamily="34" charset="0"/>
                    <a:cs typeface="Arial" panose="020B0604020202020204" pitchFamily="34" charset="0"/>
                  </a:rPr>
                  <a:t>BC</a:t>
                </a:r>
                <a:r>
                  <a:rPr lang="fr-CA" sz="5500" dirty="0"/>
                  <a:t> tel que </a:t>
                </a:r>
                <a:r>
                  <a:rPr lang="fr-CA" sz="5500" dirty="0" err="1"/>
                  <a:t>m</a:t>
                </a:r>
                <a:r>
                  <a:rPr lang="fr-CA" sz="5500" dirty="0" err="1">
                    <a:latin typeface="Arial" panose="020B0604020202020204" pitchFamily="34" charset="0"/>
                    <a:cs typeface="Arial" panose="020B0604020202020204" pitchFamily="34" charset="0"/>
                  </a:rPr>
                  <a:t>BE</a:t>
                </a:r>
                <a:r>
                  <a:rPr lang="fr-CA" sz="5500" dirty="0"/>
                  <a:t>=</a:t>
                </a:r>
                <a14:m>
                  <m:oMath xmlns:m="http://schemas.openxmlformats.org/officeDocument/2006/math">
                    <m:rad>
                      <m:radPr>
                        <m:degHide m:val="on"/>
                        <m:ctrlPr>
                          <a:rPr lang="fr-CA" sz="5500" i="1">
                            <a:latin typeface="Cambria Math" panose="02040503050406030204" pitchFamily="18" charset="0"/>
                          </a:rPr>
                        </m:ctrlPr>
                      </m:radPr>
                      <m:deg/>
                      <m:e>
                        <m:r>
                          <a:rPr lang="fr-CA" sz="5500" i="1">
                            <a:latin typeface="Cambria Math" panose="02040503050406030204" pitchFamily="18" charset="0"/>
                          </a:rPr>
                          <m:t>𝐿𝑙</m:t>
                        </m:r>
                      </m:e>
                    </m:rad>
                  </m:oMath>
                </a14:m>
                <a:r>
                  <a:rPr lang="fr-CA" sz="5500" dirty="0"/>
                  <a:t>. </a:t>
                </a:r>
              </a:p>
              <a:p>
                <a:pPr marL="0" indent="0">
                  <a:lnSpc>
                    <a:spcPct val="120000"/>
                  </a:lnSpc>
                  <a:spcBef>
                    <a:spcPts val="0"/>
                  </a:spcBef>
                  <a:buNone/>
                </a:pPr>
                <a:r>
                  <a:rPr lang="fr-CA" sz="5500" dirty="0"/>
                  <a:t>On fait une coupe entre </a:t>
                </a:r>
                <a:r>
                  <a:rPr lang="fr-CA" sz="5500" dirty="0">
                    <a:latin typeface="Arial" panose="020B0604020202020204" pitchFamily="34" charset="0"/>
                    <a:cs typeface="Arial" panose="020B0604020202020204" pitchFamily="34" charset="0"/>
                  </a:rPr>
                  <a:t>A</a:t>
                </a:r>
                <a:r>
                  <a:rPr lang="fr-CA" sz="5500" dirty="0"/>
                  <a:t> et </a:t>
                </a:r>
                <a:r>
                  <a:rPr lang="fr-CA" sz="5500" dirty="0">
                    <a:latin typeface="Arial" panose="020B0604020202020204" pitchFamily="34" charset="0"/>
                    <a:cs typeface="Arial" panose="020B0604020202020204" pitchFamily="34" charset="0"/>
                  </a:rPr>
                  <a:t>E</a:t>
                </a:r>
                <a:r>
                  <a:rPr lang="fr-CA" sz="5500" dirty="0"/>
                  <a:t>.</a:t>
                </a:r>
              </a:p>
              <a:p>
                <a:pPr marL="0" indent="0">
                  <a:lnSpc>
                    <a:spcPct val="120000"/>
                  </a:lnSpc>
                  <a:spcBef>
                    <a:spcPts val="0"/>
                  </a:spcBef>
                  <a:buNone/>
                </a:pPr>
                <a:r>
                  <a:rPr lang="fr-CA" sz="5500" dirty="0"/>
                  <a:t>Soit les points </a:t>
                </a:r>
                <a:r>
                  <a:rPr lang="fr-CA" sz="5500" dirty="0">
                    <a:latin typeface="Arial" panose="020B0604020202020204" pitchFamily="34" charset="0"/>
                    <a:cs typeface="Arial" panose="020B0604020202020204" pitchFamily="34" charset="0"/>
                  </a:rPr>
                  <a:t>F</a:t>
                </a:r>
                <a:r>
                  <a:rPr lang="fr-CA" sz="5500" baseline="-25000" dirty="0">
                    <a:latin typeface="Arial" panose="020B0604020202020204" pitchFamily="34" charset="0"/>
                    <a:cs typeface="Arial" panose="020B0604020202020204" pitchFamily="34" charset="0"/>
                  </a:rPr>
                  <a:t>i</a:t>
                </a:r>
                <a:r>
                  <a:rPr lang="fr-CA" sz="5500" dirty="0"/>
                  <a:t> sur </a:t>
                </a:r>
                <a:r>
                  <a:rPr lang="fr-CA" sz="5500" dirty="0">
                    <a:latin typeface="Arial" panose="020B0604020202020204" pitchFamily="34" charset="0"/>
                    <a:cs typeface="Arial" panose="020B0604020202020204" pitchFamily="34" charset="0"/>
                  </a:rPr>
                  <a:t>DA</a:t>
                </a:r>
                <a:r>
                  <a:rPr lang="fr-CA" sz="5500" dirty="0"/>
                  <a:t> tel que </a:t>
                </a:r>
                <a:r>
                  <a:rPr lang="fr-CA" sz="5500" dirty="0" err="1"/>
                  <a:t>m</a:t>
                </a:r>
                <a:r>
                  <a:rPr lang="fr-CA" sz="5500" dirty="0" err="1">
                    <a:latin typeface="Arial" panose="020B0604020202020204" pitchFamily="34" charset="0"/>
                    <a:cs typeface="Arial" panose="020B0604020202020204" pitchFamily="34" charset="0"/>
                  </a:rPr>
                  <a:t>DF</a:t>
                </a:r>
                <a:r>
                  <a:rPr lang="fr-CA" sz="5500" baseline="-25000" dirty="0" err="1">
                    <a:latin typeface="Arial" panose="020B0604020202020204" pitchFamily="34" charset="0"/>
                    <a:cs typeface="Arial" panose="020B0604020202020204" pitchFamily="34" charset="0"/>
                  </a:rPr>
                  <a:t>i</a:t>
                </a:r>
                <a:r>
                  <a:rPr lang="fr-CA" sz="5500" dirty="0"/>
                  <a:t>=</a:t>
                </a:r>
                <a14:m>
                  <m:oMath xmlns:m="http://schemas.openxmlformats.org/officeDocument/2006/math">
                    <m:r>
                      <a:rPr lang="fr-CA" sz="5500" b="0" i="1" dirty="0" smtClean="0">
                        <a:latin typeface="Cambria Math" panose="02040503050406030204" pitchFamily="18" charset="0"/>
                      </a:rPr>
                      <m:t>𝑖</m:t>
                    </m:r>
                    <m:rad>
                      <m:radPr>
                        <m:degHide m:val="on"/>
                        <m:ctrlPr>
                          <a:rPr lang="fr-CA" sz="5500" i="1">
                            <a:latin typeface="Cambria Math" panose="02040503050406030204" pitchFamily="18" charset="0"/>
                          </a:rPr>
                        </m:ctrlPr>
                      </m:radPr>
                      <m:deg/>
                      <m:e>
                        <m:r>
                          <a:rPr lang="fr-CA" sz="5500" i="1">
                            <a:latin typeface="Cambria Math" panose="02040503050406030204" pitchFamily="18" charset="0"/>
                          </a:rPr>
                          <m:t>𝐿𝑙</m:t>
                        </m:r>
                      </m:e>
                    </m:rad>
                  </m:oMath>
                </a14:m>
                <a:r>
                  <a:rPr lang="fr-CA" sz="5500" dirty="0"/>
                  <a:t> pour </a:t>
                </a:r>
                <a14:m>
                  <m:oMath xmlns:m="http://schemas.openxmlformats.org/officeDocument/2006/math">
                    <m:r>
                      <a:rPr lang="fr-CA" sz="5500" i="1" dirty="0" smtClean="0">
                        <a:latin typeface="Cambria Math" panose="02040503050406030204" pitchFamily="18" charset="0"/>
                      </a:rPr>
                      <m:t>𝑖</m:t>
                    </m:r>
                  </m:oMath>
                </a14:m>
                <a:r>
                  <a:rPr lang="fr-CA" sz="5500" dirty="0"/>
                  <a:t> de 1 à </a:t>
                </a:r>
                <a14:m>
                  <m:oMath xmlns:m="http://schemas.openxmlformats.org/officeDocument/2006/math">
                    <m:r>
                      <a:rPr lang="fr-CA" sz="5500" i="1" dirty="0" smtClean="0">
                        <a:latin typeface="Cambria Math" panose="02040503050406030204" pitchFamily="18" charset="0"/>
                      </a:rPr>
                      <m:t>𝑘</m:t>
                    </m:r>
                  </m:oMath>
                </a14:m>
                <a:r>
                  <a:rPr lang="fr-CA" sz="5500" dirty="0"/>
                  <a:t>.</a:t>
                </a:r>
              </a:p>
              <a:p>
                <a:pPr marL="0" indent="0">
                  <a:lnSpc>
                    <a:spcPct val="120000"/>
                  </a:lnSpc>
                  <a:spcBef>
                    <a:spcPts val="0"/>
                  </a:spcBef>
                  <a:buNone/>
                </a:pPr>
                <a:r>
                  <a:rPr lang="fr-CA" dirty="0">
                    <a:latin typeface="Cambria Math" panose="02040503050406030204" pitchFamily="18" charset="0"/>
                  </a:rPr>
                  <a:t>Remarque:</a:t>
                </a:r>
              </a:p>
              <a:p>
                <a:pPr marL="0" indent="0">
                  <a:lnSpc>
                    <a:spcPct val="120000"/>
                  </a:lnSpc>
                  <a:spcBef>
                    <a:spcPts val="0"/>
                  </a:spcBef>
                  <a:buNone/>
                </a:pPr>
                <a14:m>
                  <m:oMath xmlns:m="http://schemas.openxmlformats.org/officeDocument/2006/math">
                    <m:r>
                      <a:rPr lang="fr-CA" sz="4400" b="0" i="1" smtClean="0">
                        <a:latin typeface="Cambria Math" panose="02040503050406030204" pitchFamily="18" charset="0"/>
                      </a:rPr>
                      <m:t>𝐿</m:t>
                    </m:r>
                    <m:r>
                      <a:rPr lang="fr-CA" sz="4400" b="0" i="1" smtClean="0">
                        <a:latin typeface="Cambria Math" panose="02040503050406030204" pitchFamily="18" charset="0"/>
                      </a:rPr>
                      <m:t>≤</m:t>
                    </m:r>
                    <m:sSup>
                      <m:sSupPr>
                        <m:ctrlPr>
                          <a:rPr lang="fr-CA" sz="4400" b="0" i="1" smtClean="0">
                            <a:latin typeface="Cambria Math" panose="02040503050406030204" pitchFamily="18" charset="0"/>
                          </a:rPr>
                        </m:ctrlPr>
                      </m:sSupPr>
                      <m:e>
                        <m:d>
                          <m:dPr>
                            <m:ctrlPr>
                              <a:rPr lang="fr-CA" sz="4400" b="0" i="1" smtClean="0">
                                <a:latin typeface="Cambria Math" panose="02040503050406030204" pitchFamily="18" charset="0"/>
                              </a:rPr>
                            </m:ctrlPr>
                          </m:dPr>
                          <m:e>
                            <m:r>
                              <a:rPr lang="fr-CA" sz="4400" b="0" i="1" smtClean="0">
                                <a:latin typeface="Cambria Math" panose="02040503050406030204" pitchFamily="18" charset="0"/>
                              </a:rPr>
                              <m:t>𝑘</m:t>
                            </m:r>
                            <m:r>
                              <a:rPr lang="fr-CA" sz="4400" b="0" i="1" smtClean="0">
                                <a:latin typeface="Cambria Math" panose="02040503050406030204" pitchFamily="18" charset="0"/>
                              </a:rPr>
                              <m:t>+1</m:t>
                            </m:r>
                          </m:e>
                        </m:d>
                      </m:e>
                      <m:sup>
                        <m:r>
                          <a:rPr lang="fr-CA" sz="4400" b="0" i="1" smtClean="0">
                            <a:latin typeface="Cambria Math" panose="02040503050406030204" pitchFamily="18" charset="0"/>
                          </a:rPr>
                          <m:t>2</m:t>
                        </m:r>
                      </m:sup>
                    </m:sSup>
                    <m:r>
                      <a:rPr lang="fr-CA" sz="4400" b="0" i="1" smtClean="0">
                        <a:latin typeface="Cambria Math" panose="02040503050406030204" pitchFamily="18" charset="0"/>
                      </a:rPr>
                      <m:t>𝑙</m:t>
                    </m:r>
                    <m:r>
                      <a:rPr lang="fr-CA" sz="4400" b="0" i="1" smtClean="0">
                        <a:latin typeface="Cambria Math" panose="02040503050406030204" pitchFamily="18" charset="0"/>
                      </a:rPr>
                      <m:t>⇒</m:t>
                    </m:r>
                    <m:sSup>
                      <m:sSupPr>
                        <m:ctrlPr>
                          <a:rPr lang="fr-CA" sz="4400" b="0" i="1" smtClean="0">
                            <a:latin typeface="Cambria Math" panose="02040503050406030204" pitchFamily="18" charset="0"/>
                          </a:rPr>
                        </m:ctrlPr>
                      </m:sSupPr>
                      <m:e>
                        <m:r>
                          <a:rPr lang="fr-CA" sz="4400" b="0" i="1" smtClean="0">
                            <a:latin typeface="Cambria Math" panose="02040503050406030204" pitchFamily="18" charset="0"/>
                          </a:rPr>
                          <m:t>𝐿</m:t>
                        </m:r>
                      </m:e>
                      <m:sup>
                        <m:r>
                          <a:rPr lang="fr-CA" sz="4400" b="0" i="1" smtClean="0">
                            <a:latin typeface="Cambria Math" panose="02040503050406030204" pitchFamily="18" charset="0"/>
                          </a:rPr>
                          <m:t>2</m:t>
                        </m:r>
                      </m:sup>
                    </m:sSup>
                    <m:r>
                      <a:rPr lang="fr-CA" sz="4400" b="0" i="1" smtClean="0">
                        <a:latin typeface="Cambria Math" panose="02040503050406030204" pitchFamily="18" charset="0"/>
                      </a:rPr>
                      <m:t>≤</m:t>
                    </m:r>
                    <m:sSup>
                      <m:sSupPr>
                        <m:ctrlPr>
                          <a:rPr lang="fr-CA" sz="4400" b="0" i="1" smtClean="0">
                            <a:latin typeface="Cambria Math" panose="02040503050406030204" pitchFamily="18" charset="0"/>
                          </a:rPr>
                        </m:ctrlPr>
                      </m:sSupPr>
                      <m:e>
                        <m:d>
                          <m:dPr>
                            <m:ctrlPr>
                              <a:rPr lang="fr-CA" sz="4400" b="0" i="1" smtClean="0">
                                <a:latin typeface="Cambria Math" panose="02040503050406030204" pitchFamily="18" charset="0"/>
                              </a:rPr>
                            </m:ctrlPr>
                          </m:dPr>
                          <m:e>
                            <m:r>
                              <a:rPr lang="fr-CA" sz="4400" b="0" i="1" smtClean="0">
                                <a:latin typeface="Cambria Math" panose="02040503050406030204" pitchFamily="18" charset="0"/>
                              </a:rPr>
                              <m:t>𝑘</m:t>
                            </m:r>
                            <m:r>
                              <a:rPr lang="fr-CA" sz="4400" b="0" i="1" smtClean="0">
                                <a:latin typeface="Cambria Math" panose="02040503050406030204" pitchFamily="18" charset="0"/>
                              </a:rPr>
                              <m:t>+1</m:t>
                            </m:r>
                          </m:e>
                        </m:d>
                      </m:e>
                      <m:sup>
                        <m:r>
                          <a:rPr lang="fr-CA" sz="4400" b="0" i="1" smtClean="0">
                            <a:latin typeface="Cambria Math" panose="02040503050406030204" pitchFamily="18" charset="0"/>
                          </a:rPr>
                          <m:t>2</m:t>
                        </m:r>
                      </m:sup>
                    </m:sSup>
                    <m:r>
                      <a:rPr lang="fr-CA" sz="4400" b="0" i="1" smtClean="0">
                        <a:latin typeface="Cambria Math" panose="02040503050406030204" pitchFamily="18" charset="0"/>
                      </a:rPr>
                      <m:t>𝑙𝐿</m:t>
                    </m:r>
                    <m:r>
                      <a:rPr lang="fr-CA" sz="4400" i="1">
                        <a:latin typeface="Cambria Math" panose="02040503050406030204" pitchFamily="18" charset="0"/>
                      </a:rPr>
                      <m:t>⇒</m:t>
                    </m:r>
                    <m:r>
                      <a:rPr lang="fr-CA" sz="4400" b="0" i="1" smtClean="0">
                        <a:latin typeface="Cambria Math" panose="02040503050406030204" pitchFamily="18" charset="0"/>
                      </a:rPr>
                      <m:t>𝐿</m:t>
                    </m:r>
                    <m:r>
                      <a:rPr lang="fr-CA" sz="4400" b="0" i="1" smtClean="0">
                        <a:latin typeface="Cambria Math" panose="02040503050406030204" pitchFamily="18" charset="0"/>
                      </a:rPr>
                      <m:t>≤</m:t>
                    </m:r>
                    <m:d>
                      <m:dPr>
                        <m:ctrlPr>
                          <a:rPr lang="fr-CA" sz="4400" b="0" i="1" smtClean="0">
                            <a:latin typeface="Cambria Math" panose="02040503050406030204" pitchFamily="18" charset="0"/>
                          </a:rPr>
                        </m:ctrlPr>
                      </m:dPr>
                      <m:e>
                        <m:r>
                          <a:rPr lang="fr-CA" sz="4400" b="0" i="1" smtClean="0">
                            <a:latin typeface="Cambria Math" panose="02040503050406030204" pitchFamily="18" charset="0"/>
                          </a:rPr>
                          <m:t>𝑘</m:t>
                        </m:r>
                        <m:r>
                          <a:rPr lang="fr-CA" sz="4400" b="0" i="1" smtClean="0">
                            <a:latin typeface="Cambria Math" panose="02040503050406030204" pitchFamily="18" charset="0"/>
                          </a:rPr>
                          <m:t>+1</m:t>
                        </m:r>
                      </m:e>
                    </m:d>
                    <m:rad>
                      <m:radPr>
                        <m:degHide m:val="on"/>
                        <m:ctrlPr>
                          <a:rPr lang="fr-CA" sz="4400" b="0" i="1" smtClean="0">
                            <a:latin typeface="Cambria Math" panose="02040503050406030204" pitchFamily="18" charset="0"/>
                          </a:rPr>
                        </m:ctrlPr>
                      </m:radPr>
                      <m:deg/>
                      <m:e>
                        <m:r>
                          <a:rPr lang="fr-CA" sz="4400" b="0" i="1" smtClean="0">
                            <a:latin typeface="Cambria Math" panose="02040503050406030204" pitchFamily="18" charset="0"/>
                          </a:rPr>
                          <m:t>𝐿𝑙</m:t>
                        </m:r>
                      </m:e>
                    </m:rad>
                    <m:r>
                      <a:rPr lang="fr-CA" sz="4400" i="1">
                        <a:latin typeface="Cambria Math" panose="02040503050406030204" pitchFamily="18" charset="0"/>
                      </a:rPr>
                      <m:t>⇒</m:t>
                    </m:r>
                    <m:r>
                      <a:rPr lang="fr-CA" sz="4400" b="0" i="1" smtClean="0">
                        <a:latin typeface="Cambria Math" panose="02040503050406030204" pitchFamily="18" charset="0"/>
                      </a:rPr>
                      <m:t>𝐿</m:t>
                    </m:r>
                    <m:r>
                      <a:rPr lang="fr-CA" sz="4400" b="0" i="1" smtClean="0">
                        <a:latin typeface="Cambria Math" panose="02040503050406030204" pitchFamily="18" charset="0"/>
                      </a:rPr>
                      <m:t>−</m:t>
                    </m:r>
                    <m:r>
                      <a:rPr lang="fr-CA" sz="4400" b="0" i="1" smtClean="0">
                        <a:latin typeface="Cambria Math" panose="02040503050406030204" pitchFamily="18" charset="0"/>
                      </a:rPr>
                      <m:t>𝑘</m:t>
                    </m:r>
                    <m:rad>
                      <m:radPr>
                        <m:degHide m:val="on"/>
                        <m:ctrlPr>
                          <a:rPr lang="fr-CA" sz="4400" b="0" i="1" smtClean="0">
                            <a:latin typeface="Cambria Math" panose="02040503050406030204" pitchFamily="18" charset="0"/>
                          </a:rPr>
                        </m:ctrlPr>
                      </m:radPr>
                      <m:deg/>
                      <m:e>
                        <m:r>
                          <a:rPr lang="fr-CA" sz="4400" b="0" i="1" smtClean="0">
                            <a:latin typeface="Cambria Math" panose="02040503050406030204" pitchFamily="18" charset="0"/>
                          </a:rPr>
                          <m:t>𝐿𝑙</m:t>
                        </m:r>
                      </m:e>
                    </m:rad>
                    <m:r>
                      <a:rPr lang="fr-CA" sz="4400" b="0" i="1" smtClean="0">
                        <a:latin typeface="Cambria Math" panose="02040503050406030204" pitchFamily="18" charset="0"/>
                      </a:rPr>
                      <m:t>≤</m:t>
                    </m:r>
                    <m:rad>
                      <m:radPr>
                        <m:degHide m:val="on"/>
                        <m:ctrlPr>
                          <a:rPr lang="fr-CA" sz="4400" i="1">
                            <a:latin typeface="Cambria Math" panose="02040503050406030204" pitchFamily="18" charset="0"/>
                          </a:rPr>
                        </m:ctrlPr>
                      </m:radPr>
                      <m:deg/>
                      <m:e>
                        <m:r>
                          <a:rPr lang="fr-CA" sz="4400" i="1">
                            <a:latin typeface="Cambria Math" panose="02040503050406030204" pitchFamily="18" charset="0"/>
                          </a:rPr>
                          <m:t>𝐿𝑙</m:t>
                        </m:r>
                      </m:e>
                    </m:rad>
                    <m:r>
                      <a:rPr lang="fr-CA" sz="4400" i="1">
                        <a:latin typeface="Cambria Math" panose="02040503050406030204" pitchFamily="18" charset="0"/>
                      </a:rPr>
                      <m:t>⇒</m:t>
                    </m:r>
                    <m:r>
                      <a:rPr lang="fr-CA" sz="4400" b="0" i="1" smtClean="0">
                        <a:latin typeface="Cambria Math" panose="02040503050406030204" pitchFamily="18" charset="0"/>
                      </a:rPr>
                      <m:t>𝑚</m:t>
                    </m:r>
                  </m:oMath>
                </a14:m>
                <a:r>
                  <a:rPr lang="fr-CA" sz="4400" dirty="0">
                    <a:latin typeface="Arial" panose="020B0604020202020204" pitchFamily="34" charset="0"/>
                    <a:cs typeface="Arial" panose="020B0604020202020204" pitchFamily="34" charset="0"/>
                  </a:rPr>
                  <a:t>AF</a:t>
                </a:r>
                <a14:m>
                  <m:oMath xmlns:m="http://schemas.openxmlformats.org/officeDocument/2006/math">
                    <m:r>
                      <a:rPr lang="fr-CA" sz="4400" i="1" baseline="-25000" dirty="0" smtClean="0">
                        <a:latin typeface="Cambria Math" panose="02040503050406030204" pitchFamily="18" charset="0"/>
                        <a:cs typeface="Arial" panose="020B0604020202020204" pitchFamily="34" charset="0"/>
                      </a:rPr>
                      <m:t>𝑘</m:t>
                    </m:r>
                    <m:r>
                      <a:rPr lang="fr-CA" sz="4400" b="0" i="1" dirty="0" smtClean="0">
                        <a:latin typeface="Cambria Math" panose="02040503050406030204" pitchFamily="18" charset="0"/>
                      </a:rPr>
                      <m:t>≤</m:t>
                    </m:r>
                    <m:rad>
                      <m:radPr>
                        <m:degHide m:val="on"/>
                        <m:ctrlPr>
                          <a:rPr lang="fr-CA" sz="4400" b="0" i="1" dirty="0" smtClean="0">
                            <a:latin typeface="Cambria Math" panose="02040503050406030204" pitchFamily="18" charset="0"/>
                          </a:rPr>
                        </m:ctrlPr>
                      </m:radPr>
                      <m:deg/>
                      <m:e>
                        <m:r>
                          <a:rPr lang="fr-CA" sz="4400" b="0" i="1" dirty="0" smtClean="0">
                            <a:latin typeface="Cambria Math" panose="02040503050406030204" pitchFamily="18" charset="0"/>
                          </a:rPr>
                          <m:t>𝐿𝑙</m:t>
                        </m:r>
                      </m:e>
                    </m:rad>
                  </m:oMath>
                </a14:m>
                <a:endParaRPr lang="fr-CA" sz="4400" dirty="0">
                  <a:latin typeface="Cambria Math" panose="02040503050406030204" pitchFamily="18" charset="0"/>
                </a:endParaRPr>
              </a:p>
              <a:p>
                <a:pPr marL="0" indent="0">
                  <a:lnSpc>
                    <a:spcPct val="120000"/>
                  </a:lnSpc>
                  <a:spcBef>
                    <a:spcPts val="0"/>
                  </a:spcBef>
                  <a:buNone/>
                </a:pPr>
                <a:r>
                  <a:rPr lang="fr-CA" sz="5500" dirty="0">
                    <a:latin typeface="Cambria Math" panose="02040503050406030204" pitchFamily="18" charset="0"/>
                  </a:rPr>
                  <a:t>Donc la perpendiculaire à </a:t>
                </a:r>
                <a:r>
                  <a:rPr lang="fr-CA" sz="5500" dirty="0">
                    <a:latin typeface="Arial" panose="020B0604020202020204" pitchFamily="34" charset="0"/>
                    <a:cs typeface="Arial" panose="020B0604020202020204" pitchFamily="34" charset="0"/>
                  </a:rPr>
                  <a:t>DA</a:t>
                </a:r>
                <a:r>
                  <a:rPr lang="fr-CA" sz="5500" dirty="0">
                    <a:latin typeface="Cambria Math" panose="02040503050406030204" pitchFamily="18" charset="0"/>
                  </a:rPr>
                  <a:t> passant par </a:t>
                </a:r>
                <a:r>
                  <a:rPr lang="fr-CA" sz="5500" dirty="0" err="1">
                    <a:latin typeface="Arial" panose="020B0604020202020204" pitchFamily="34" charset="0"/>
                    <a:cs typeface="Arial" panose="020B0604020202020204" pitchFamily="34" charset="0"/>
                  </a:rPr>
                  <a:t>F</a:t>
                </a:r>
                <a14:m>
                  <m:oMath xmlns:m="http://schemas.openxmlformats.org/officeDocument/2006/math">
                    <m:r>
                      <a:rPr lang="fr-CA" sz="5500" i="1" baseline="-25000" dirty="0" smtClean="0">
                        <a:latin typeface="Cambria Math" panose="02040503050406030204" pitchFamily="18" charset="0"/>
                        <a:cs typeface="Arial" panose="020B0604020202020204" pitchFamily="34" charset="0"/>
                      </a:rPr>
                      <m:t>𝑘</m:t>
                    </m:r>
                  </m:oMath>
                </a14:m>
                <a:r>
                  <a:rPr lang="fr-CA" sz="5500" dirty="0">
                    <a:latin typeface="Cambria Math" panose="02040503050406030204" pitchFamily="18" charset="0"/>
                  </a:rPr>
                  <a:t> croise </a:t>
                </a:r>
                <a:r>
                  <a:rPr lang="fr-CA" sz="5500" dirty="0">
                    <a:latin typeface="Arial" panose="020B0604020202020204" pitchFamily="34" charset="0"/>
                    <a:cs typeface="Arial" panose="020B0604020202020204" pitchFamily="34" charset="0"/>
                  </a:rPr>
                  <a:t>AE</a:t>
                </a:r>
                <a:r>
                  <a:rPr lang="fr-CA" sz="5500" dirty="0">
                    <a:latin typeface="Cambria Math" panose="02040503050406030204" pitchFamily="18" charset="0"/>
                  </a:rPr>
                  <a:t> et toutes les autres perpendiculaires passant par les points </a:t>
                </a:r>
                <a:r>
                  <a:rPr lang="fr-CA" sz="5500" dirty="0">
                    <a:latin typeface="Arial" panose="020B0604020202020204" pitchFamily="34" charset="0"/>
                    <a:cs typeface="Arial" panose="020B0604020202020204" pitchFamily="34" charset="0"/>
                  </a:rPr>
                  <a:t>F</a:t>
                </a:r>
                <a14:m>
                  <m:oMath xmlns:m="http://schemas.openxmlformats.org/officeDocument/2006/math">
                    <m:r>
                      <a:rPr lang="fr-CA" sz="5500" i="1" baseline="-25000" dirty="0" smtClean="0">
                        <a:latin typeface="Cambria Math" panose="02040503050406030204" pitchFamily="18" charset="0"/>
                        <a:cs typeface="Arial" panose="020B0604020202020204" pitchFamily="34" charset="0"/>
                      </a:rPr>
                      <m:t>𝑖</m:t>
                    </m:r>
                  </m:oMath>
                </a14:m>
                <a:r>
                  <a:rPr lang="fr-CA" sz="5500" dirty="0">
                    <a:latin typeface="Cambria Math" panose="02040503050406030204" pitchFamily="18" charset="0"/>
                  </a:rPr>
                  <a:t> ne croisent pas </a:t>
                </a:r>
                <a:r>
                  <a:rPr lang="fr-CA" sz="5500" dirty="0">
                    <a:latin typeface="Arial" panose="020B0604020202020204" pitchFamily="34" charset="0"/>
                    <a:cs typeface="Arial" panose="020B0604020202020204" pitchFamily="34" charset="0"/>
                  </a:rPr>
                  <a:t>AE</a:t>
                </a:r>
                <a:r>
                  <a:rPr lang="fr-CA" sz="5500" dirty="0">
                    <a:latin typeface="Cambria Math" panose="02040503050406030204" pitchFamily="18" charset="0"/>
                  </a:rPr>
                  <a:t>.</a:t>
                </a:r>
              </a:p>
              <a:p>
                <a:pPr marL="0" indent="0">
                  <a:lnSpc>
                    <a:spcPct val="120000"/>
                  </a:lnSpc>
                  <a:spcBef>
                    <a:spcPts val="0"/>
                  </a:spcBef>
                  <a:buNone/>
                </a:pPr>
                <a:r>
                  <a:rPr lang="fr-CA" sz="5500" dirty="0">
                    <a:latin typeface="Cambria Math" panose="02040503050406030204" pitchFamily="18" charset="0"/>
                  </a:rPr>
                  <a:t>On fait des coupes selon toutes les perpendiculaires passant par les </a:t>
                </a:r>
                <a:r>
                  <a:rPr lang="fr-CA" sz="5500" dirty="0">
                    <a:latin typeface="Arial" panose="020B0604020202020204" pitchFamily="34" charset="0"/>
                    <a:cs typeface="Arial" panose="020B0604020202020204" pitchFamily="34" charset="0"/>
                  </a:rPr>
                  <a:t>F</a:t>
                </a:r>
                <a14:m>
                  <m:oMath xmlns:m="http://schemas.openxmlformats.org/officeDocument/2006/math">
                    <m:r>
                      <a:rPr lang="fr-CA" sz="5500" i="1" baseline="-25000" dirty="0" smtClean="0">
                        <a:latin typeface="Cambria Math" panose="02040503050406030204" pitchFamily="18" charset="0"/>
                        <a:cs typeface="Arial" panose="020B0604020202020204" pitchFamily="34" charset="0"/>
                      </a:rPr>
                      <m:t>𝑖</m:t>
                    </m:r>
                  </m:oMath>
                </a14:m>
                <a:r>
                  <a:rPr lang="fr-CA" sz="5500" dirty="0">
                    <a:latin typeface="Cambria Math" panose="02040503050406030204" pitchFamily="18" charset="0"/>
                  </a:rPr>
                  <a:t>, et la dernière coupe s’arrête sur </a:t>
                </a:r>
                <a:r>
                  <a:rPr lang="fr-CA" sz="5500" dirty="0">
                    <a:latin typeface="Arial" panose="020B0604020202020204" pitchFamily="34" charset="0"/>
                    <a:cs typeface="Arial" panose="020B0604020202020204" pitchFamily="34" charset="0"/>
                  </a:rPr>
                  <a:t>AE</a:t>
                </a:r>
                <a:r>
                  <a:rPr lang="fr-CA" sz="5500" dirty="0">
                    <a:latin typeface="Cambria Math" panose="02040503050406030204" pitchFamily="18" charset="0"/>
                  </a:rPr>
                  <a:t>.</a:t>
                </a:r>
              </a:p>
              <a:p>
                <a:pPr marL="0" indent="0">
                  <a:buNone/>
                </a:pPr>
                <a:endParaRPr lang="fr-CA"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72736" y="1325563"/>
                <a:ext cx="11751304" cy="5532437"/>
              </a:xfrm>
              <a:blipFill>
                <a:blip r:embed="rId3"/>
                <a:stretch>
                  <a:fillRect l="-1245" t="-1432" r="-207"/>
                </a:stretch>
              </a:blipFill>
            </p:spPr>
            <p:txBody>
              <a:bodyPr/>
              <a:lstStyle/>
              <a:p>
                <a:r>
                  <a:rPr lang="fr-CA">
                    <a:noFill/>
                  </a:rPr>
                  <a:t> </a:t>
                </a:r>
              </a:p>
            </p:txBody>
          </p:sp>
        </mc:Fallback>
      </mc:AlternateContent>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6817" y="419669"/>
            <a:ext cx="4805183" cy="1271019"/>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6816" y="416686"/>
            <a:ext cx="4805183" cy="1271019"/>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6817" y="413703"/>
            <a:ext cx="4805183" cy="1271019"/>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6817" y="409426"/>
            <a:ext cx="4805183" cy="1271019"/>
          </a:xfrm>
          <a:prstGeom prst="rect">
            <a:avLst/>
          </a:prstGeom>
        </p:spPr>
      </p:pic>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6817" y="413188"/>
            <a:ext cx="4805183" cy="1271019"/>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86817" y="422870"/>
            <a:ext cx="4805183" cy="1271019"/>
          </a:xfrm>
          <a:prstGeom prst="rect">
            <a:avLst/>
          </a:prstGeom>
        </p:spPr>
      </p:pic>
    </p:spTree>
    <p:extLst>
      <p:ext uri="{BB962C8B-B14F-4D97-AF65-F5344CB8AC3E}">
        <p14:creationId xmlns:p14="http://schemas.microsoft.com/office/powerpoint/2010/main" val="9363041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Vérifications</a:t>
            </a:r>
          </a:p>
        </p:txBody>
      </p:sp>
      <p:sp>
        <p:nvSpPr>
          <p:cNvPr id="3" name="Espace réservé du contenu 2"/>
          <p:cNvSpPr>
            <a:spLocks noGrp="1"/>
          </p:cNvSpPr>
          <p:nvPr>
            <p:ph idx="1"/>
          </p:nvPr>
        </p:nvSpPr>
        <p:spPr/>
        <p:txBody>
          <a:bodyPr/>
          <a:lstStyle/>
          <a:p>
            <a:pPr marL="0" indent="0">
              <a:buNone/>
            </a:pPr>
            <a:r>
              <a:rPr lang="fr-CA" dirty="0"/>
              <a:t>Pas nécessaire pour les angles et joints.</a:t>
            </a:r>
          </a:p>
          <a:p>
            <a:pPr marL="0" indent="0">
              <a:buNone/>
            </a:pPr>
            <a:endParaRPr lang="fr-CA" dirty="0"/>
          </a:p>
          <a:p>
            <a:pPr marL="0" indent="0">
              <a:buNone/>
            </a:pPr>
            <a:r>
              <a:rPr lang="fr-CA" dirty="0"/>
              <a:t>C’est la même démonstration</a:t>
            </a:r>
          </a:p>
          <a:p>
            <a:pPr marL="0" indent="0">
              <a:buNone/>
            </a:pPr>
            <a:r>
              <a:rPr lang="fr-CA" dirty="0"/>
              <a:t> </a:t>
            </a:r>
          </a:p>
        </p:txBody>
      </p:sp>
    </p:spTree>
    <p:extLst>
      <p:ext uri="{BB962C8B-B14F-4D97-AF65-F5344CB8AC3E}">
        <p14:creationId xmlns:p14="http://schemas.microsoft.com/office/powerpoint/2010/main" val="25683711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9878" y="365125"/>
            <a:ext cx="7027128" cy="1325563"/>
          </a:xfrm>
        </p:spPr>
        <p:txBody>
          <a:bodyPr>
            <a:normAutofit fontScale="90000"/>
          </a:bodyPr>
          <a:lstStyle/>
          <a:p>
            <a:r>
              <a:rPr lang="fr-CA" dirty="0"/>
              <a:t>Vérifions les longueurs des côtés</a:t>
            </a:r>
          </a:p>
        </p:txBody>
      </p:sp>
      <p:sp>
        <p:nvSpPr>
          <p:cNvPr id="4" name="Rectangle à coins arrondis 3"/>
          <p:cNvSpPr/>
          <p:nvPr/>
        </p:nvSpPr>
        <p:spPr>
          <a:xfrm>
            <a:off x="7529384" y="365966"/>
            <a:ext cx="4662616" cy="15065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6" name="Espace réservé du contenu 5"/>
              <p:cNvSpPr>
                <a:spLocks noGrp="1"/>
              </p:cNvSpPr>
              <p:nvPr>
                <p:ph idx="1"/>
              </p:nvPr>
            </p:nvSpPr>
            <p:spPr>
              <a:xfrm>
                <a:off x="279918" y="1825625"/>
                <a:ext cx="8886272" cy="4814072"/>
              </a:xfrm>
            </p:spPr>
            <p:txBody>
              <a:bodyPr>
                <a:normAutofit fontScale="62500" lnSpcReduction="20000"/>
              </a:bodyPr>
              <a:lstStyle/>
              <a:p>
                <a:pPr marL="0" indent="0">
                  <a:lnSpc>
                    <a:spcPct val="120000"/>
                  </a:lnSpc>
                  <a:buNone/>
                </a:pPr>
                <a:r>
                  <a:rPr lang="fr-CA" dirty="0"/>
                  <a:t>Le triangle </a:t>
                </a:r>
                <a:r>
                  <a:rPr lang="fr-CA" dirty="0" err="1">
                    <a:latin typeface="Arial" panose="020B0604020202020204" pitchFamily="34" charset="0"/>
                    <a:cs typeface="Arial" panose="020B0604020202020204" pitchFamily="34" charset="0"/>
                  </a:rPr>
                  <a:t>AGF</a:t>
                </a:r>
                <a:r>
                  <a:rPr lang="fr-CA" baseline="-25000" dirty="0" err="1">
                    <a:latin typeface="Arial" panose="020B0604020202020204" pitchFamily="34" charset="0"/>
                    <a:cs typeface="Arial" panose="020B0604020202020204" pitchFamily="34" charset="0"/>
                  </a:rPr>
                  <a:t>k</a:t>
                </a:r>
                <a:r>
                  <a:rPr lang="fr-CA" dirty="0"/>
                  <a:t> est semblable au triangle </a:t>
                </a:r>
                <a:r>
                  <a:rPr lang="fr-CA" dirty="0">
                    <a:latin typeface="Arial" panose="020B0604020202020204" pitchFamily="34" charset="0"/>
                    <a:cs typeface="Arial" panose="020B0604020202020204" pitchFamily="34" charset="0"/>
                  </a:rPr>
                  <a:t>EAB</a:t>
                </a:r>
                <a:r>
                  <a:rPr lang="fr-CA" dirty="0"/>
                  <a:t>.</a:t>
                </a:r>
              </a:p>
              <a:p>
                <a:pPr marL="0" indent="0">
                  <a:lnSpc>
                    <a:spcPct val="120000"/>
                  </a:lnSpc>
                  <a:buNone/>
                </a:pPr>
                <a14:m>
                  <m:oMath xmlns:m="http://schemas.openxmlformats.org/officeDocument/2006/math">
                    <m:f>
                      <m:fPr>
                        <m:ctrlPr>
                          <a:rPr lang="fr-CA" i="1">
                            <a:latin typeface="Cambria Math" panose="02040503050406030204" pitchFamily="18" charset="0"/>
                          </a:rPr>
                        </m:ctrlPr>
                      </m:fPr>
                      <m:num>
                        <m:r>
                          <a:rPr lang="fr-CA" i="1">
                            <a:latin typeface="Cambria Math" panose="02040503050406030204" pitchFamily="18" charset="0"/>
                          </a:rPr>
                          <m:t>𝑚</m:t>
                        </m:r>
                        <m:sSub>
                          <m:sSubPr>
                            <m:ctrlPr>
                              <a:rPr lang="fr-CA" b="0" i="1" smtClean="0">
                                <a:latin typeface="Cambria Math" panose="02040503050406030204" pitchFamily="18" charset="0"/>
                              </a:rPr>
                            </m:ctrlPr>
                          </m:sSubPr>
                          <m:e>
                            <m:r>
                              <m:rPr>
                                <m:sty m:val="p"/>
                              </m:rPr>
                              <a:rPr lang="fr-CA">
                                <a:latin typeface="Cambria Math" panose="02040503050406030204" pitchFamily="18" charset="0"/>
                              </a:rPr>
                              <m:t>GF</m:t>
                            </m:r>
                          </m:e>
                          <m:sub>
                            <m:r>
                              <m:rPr>
                                <m:sty m:val="p"/>
                              </m:rPr>
                              <a:rPr lang="fr-CA" b="0" i="0" smtClean="0">
                                <a:latin typeface="Cambria Math" panose="02040503050406030204" pitchFamily="18" charset="0"/>
                              </a:rPr>
                              <m:t>k</m:t>
                            </m:r>
                          </m:sub>
                        </m:sSub>
                      </m:num>
                      <m:den>
                        <m:r>
                          <a:rPr lang="fr-CA" i="1">
                            <a:latin typeface="Cambria Math" panose="02040503050406030204" pitchFamily="18" charset="0"/>
                          </a:rPr>
                          <m:t>𝑚</m:t>
                        </m:r>
                        <m:r>
                          <m:rPr>
                            <m:sty m:val="p"/>
                          </m:rPr>
                          <a:rPr lang="fr-CA">
                            <a:latin typeface="Cambria Math" panose="02040503050406030204" pitchFamily="18" charset="0"/>
                          </a:rPr>
                          <m:t>AB</m:t>
                        </m:r>
                      </m:den>
                    </m:f>
                    <m:r>
                      <a:rPr lang="fr-CA" i="1">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𝑚</m:t>
                        </m:r>
                        <m:r>
                          <m:rPr>
                            <m:sty m:val="p"/>
                          </m:rPr>
                          <a:rPr lang="fr-CA">
                            <a:latin typeface="Cambria Math" panose="02040503050406030204" pitchFamily="18" charset="0"/>
                          </a:rPr>
                          <m:t>BE</m:t>
                        </m:r>
                      </m:num>
                      <m:den>
                        <m:r>
                          <a:rPr lang="fr-CA" i="1">
                            <a:latin typeface="Cambria Math" panose="02040503050406030204" pitchFamily="18" charset="0"/>
                          </a:rPr>
                          <m:t>𝑚</m:t>
                        </m:r>
                        <m:sSub>
                          <m:sSubPr>
                            <m:ctrlPr>
                              <a:rPr lang="fr-CA" b="0" i="1" smtClean="0">
                                <a:latin typeface="Cambria Math" panose="02040503050406030204" pitchFamily="18" charset="0"/>
                              </a:rPr>
                            </m:ctrlPr>
                          </m:sSubPr>
                          <m:e>
                            <m:r>
                              <m:rPr>
                                <m:sty m:val="p"/>
                              </m:rPr>
                              <a:rPr lang="fr-CA">
                                <a:latin typeface="Cambria Math" panose="02040503050406030204" pitchFamily="18" charset="0"/>
                              </a:rPr>
                              <m:t>F</m:t>
                            </m:r>
                          </m:e>
                          <m:sub>
                            <m:r>
                              <m:rPr>
                                <m:sty m:val="p"/>
                              </m:rPr>
                              <a:rPr lang="fr-CA" b="0" i="0" smtClean="0">
                                <a:latin typeface="Cambria Math" panose="02040503050406030204" pitchFamily="18" charset="0"/>
                              </a:rPr>
                              <m:t>k</m:t>
                            </m:r>
                          </m:sub>
                        </m:sSub>
                        <m:r>
                          <m:rPr>
                            <m:sty m:val="p"/>
                          </m:rPr>
                          <a:rPr lang="fr-CA">
                            <a:latin typeface="Cambria Math" panose="02040503050406030204" pitchFamily="18" charset="0"/>
                          </a:rPr>
                          <m:t>A</m:t>
                        </m:r>
                      </m:den>
                    </m:f>
                    <m:r>
                      <a:rPr lang="fr-CA" i="1">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𝑚</m:t>
                        </m:r>
                        <m:r>
                          <m:rPr>
                            <m:sty m:val="p"/>
                          </m:rPr>
                          <a:rPr lang="fr-CA">
                            <a:latin typeface="Cambria Math" panose="02040503050406030204" pitchFamily="18" charset="0"/>
                          </a:rPr>
                          <m:t>GF</m:t>
                        </m:r>
                      </m:num>
                      <m:den>
                        <m:r>
                          <a:rPr lang="fr-CA" i="1">
                            <a:latin typeface="Cambria Math" panose="02040503050406030204" pitchFamily="18" charset="0"/>
                          </a:rPr>
                          <m:t>𝑙</m:t>
                        </m:r>
                      </m:den>
                    </m:f>
                    <m:r>
                      <a:rPr lang="fr-CA" i="1">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𝐿</m:t>
                        </m:r>
                        <m:r>
                          <a:rPr lang="fr-CA" i="1">
                            <a:latin typeface="Cambria Math" panose="02040503050406030204" pitchFamily="18" charset="0"/>
                          </a:rPr>
                          <m:t>−</m:t>
                        </m:r>
                        <m:r>
                          <a:rPr lang="fr-CA" b="0" i="1" smtClean="0">
                            <a:latin typeface="Cambria Math" panose="02040503050406030204" pitchFamily="18" charset="0"/>
                          </a:rPr>
                          <m:t>𝑘</m:t>
                        </m:r>
                        <m:rad>
                          <m:radPr>
                            <m:degHide m:val="on"/>
                            <m:ctrlPr>
                              <a:rPr lang="fr-CA" i="1">
                                <a:latin typeface="Cambria Math" panose="02040503050406030204" pitchFamily="18" charset="0"/>
                              </a:rPr>
                            </m:ctrlPr>
                          </m:radPr>
                          <m:deg/>
                          <m:e>
                            <m:r>
                              <a:rPr lang="fr-CA" i="1">
                                <a:latin typeface="Cambria Math" panose="02040503050406030204" pitchFamily="18" charset="0"/>
                              </a:rPr>
                              <m:t>𝐿𝑙</m:t>
                            </m:r>
                          </m:e>
                        </m:rad>
                      </m:num>
                      <m:den>
                        <m:rad>
                          <m:radPr>
                            <m:degHide m:val="on"/>
                            <m:ctrlPr>
                              <a:rPr lang="fr-CA" i="1">
                                <a:latin typeface="Cambria Math" panose="02040503050406030204" pitchFamily="18" charset="0"/>
                              </a:rPr>
                            </m:ctrlPr>
                          </m:radPr>
                          <m:deg/>
                          <m:e>
                            <m:r>
                              <a:rPr lang="fr-CA" i="1">
                                <a:latin typeface="Cambria Math" panose="02040503050406030204" pitchFamily="18" charset="0"/>
                              </a:rPr>
                              <m:t>𝐿𝑙</m:t>
                            </m:r>
                          </m:e>
                        </m:rad>
                      </m:den>
                    </m:f>
                  </m:oMath>
                </a14:m>
                <a:r>
                  <a:rPr lang="fr-CA" i="1" dirty="0">
                    <a:latin typeface="Cambria Math" panose="02040503050406030204" pitchFamily="18" charset="0"/>
                  </a:rPr>
                  <a:t> </a:t>
                </a:r>
                <a:br>
                  <a:rPr lang="fr-CA" i="1" dirty="0">
                    <a:latin typeface="Cambria Math" panose="02040503050406030204" pitchFamily="18" charset="0"/>
                  </a:rPr>
                </a:br>
                <a:r>
                  <a:rPr lang="fr-CA" dirty="0"/>
                  <a:t>⇒</a:t>
                </a:r>
                <a14:m>
                  <m:oMath xmlns:m="http://schemas.openxmlformats.org/officeDocument/2006/math">
                    <m:r>
                      <a:rPr lang="fr-CA" i="1" dirty="0">
                        <a:latin typeface="Cambria Math" panose="02040503050406030204" pitchFamily="18" charset="0"/>
                      </a:rPr>
                      <m:t>𝑚</m:t>
                    </m:r>
                  </m:oMath>
                </a14:m>
                <a:r>
                  <a:rPr lang="fr-CA" dirty="0">
                    <a:latin typeface="Arial" panose="020B0604020202020204" pitchFamily="34" charset="0"/>
                    <a:cs typeface="Arial" panose="020B0604020202020204" pitchFamily="34" charset="0"/>
                  </a:rPr>
                  <a:t>GF</a:t>
                </a:r>
                <a:r>
                  <a:rPr lang="fr-CA" baseline="-25000" dirty="0">
                    <a:latin typeface="Arial" panose="020B0604020202020204" pitchFamily="34" charset="0"/>
                    <a:cs typeface="Arial" panose="020B0604020202020204" pitchFamily="34" charset="0"/>
                  </a:rPr>
                  <a:t>k</a:t>
                </a:r>
                <a:r>
                  <a:rPr lang="fr-CA" dirty="0"/>
                  <a:t> </a:t>
                </a:r>
                <a14:m>
                  <m:oMath xmlns:m="http://schemas.openxmlformats.org/officeDocument/2006/math">
                    <m:r>
                      <a:rPr lang="fr-CA" i="1">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𝐿𝑙</m:t>
                        </m:r>
                        <m:rad>
                          <m:radPr>
                            <m:degHide m:val="on"/>
                            <m:ctrlPr>
                              <a:rPr lang="fr-CA" i="1">
                                <a:latin typeface="Cambria Math" panose="02040503050406030204" pitchFamily="18" charset="0"/>
                              </a:rPr>
                            </m:ctrlPr>
                          </m:radPr>
                          <m:deg/>
                          <m:e>
                            <m:r>
                              <a:rPr lang="fr-CA" i="1">
                                <a:latin typeface="Cambria Math" panose="02040503050406030204" pitchFamily="18" charset="0"/>
                              </a:rPr>
                              <m:t>𝐿𝑙</m:t>
                            </m:r>
                          </m:e>
                        </m:rad>
                        <m:r>
                          <a:rPr lang="fr-CA" i="1">
                            <a:latin typeface="Cambria Math" panose="02040503050406030204" pitchFamily="18" charset="0"/>
                          </a:rPr>
                          <m:t>−</m:t>
                        </m:r>
                        <m:r>
                          <a:rPr lang="fr-CA" b="0" i="1" smtClean="0">
                            <a:latin typeface="Cambria Math" panose="02040503050406030204" pitchFamily="18" charset="0"/>
                          </a:rPr>
                          <m:t>𝑘</m:t>
                        </m:r>
                        <m:r>
                          <a:rPr lang="fr-CA" i="1">
                            <a:latin typeface="Cambria Math" panose="02040503050406030204" pitchFamily="18" charset="0"/>
                          </a:rPr>
                          <m:t>𝐿</m:t>
                        </m:r>
                        <m:sSup>
                          <m:sSupPr>
                            <m:ctrlPr>
                              <a:rPr lang="fr-CA" i="1">
                                <a:latin typeface="Cambria Math" panose="02040503050406030204" pitchFamily="18" charset="0"/>
                              </a:rPr>
                            </m:ctrlPr>
                          </m:sSupPr>
                          <m:e>
                            <m:r>
                              <a:rPr lang="fr-CA" i="1">
                                <a:latin typeface="Cambria Math" panose="02040503050406030204" pitchFamily="18" charset="0"/>
                              </a:rPr>
                              <m:t>𝑙</m:t>
                            </m:r>
                          </m:e>
                          <m:sup>
                            <m:r>
                              <a:rPr lang="fr-CA" i="1">
                                <a:latin typeface="Cambria Math" panose="02040503050406030204" pitchFamily="18" charset="0"/>
                              </a:rPr>
                              <m:t>2</m:t>
                            </m:r>
                          </m:sup>
                        </m:sSup>
                      </m:num>
                      <m:den>
                        <m:r>
                          <a:rPr lang="fr-CA" i="1">
                            <a:latin typeface="Cambria Math" panose="02040503050406030204" pitchFamily="18" charset="0"/>
                          </a:rPr>
                          <m:t>𝐿𝑙</m:t>
                        </m:r>
                      </m:den>
                    </m:f>
                    <m:r>
                      <a:rPr lang="fr-CA" i="1">
                        <a:latin typeface="Cambria Math" panose="02040503050406030204" pitchFamily="18" charset="0"/>
                      </a:rPr>
                      <m:t>=</m:t>
                    </m:r>
                    <m:rad>
                      <m:radPr>
                        <m:degHide m:val="on"/>
                        <m:ctrlPr>
                          <a:rPr lang="fr-CA" i="1">
                            <a:latin typeface="Cambria Math" panose="02040503050406030204" pitchFamily="18" charset="0"/>
                          </a:rPr>
                        </m:ctrlPr>
                      </m:radPr>
                      <m:deg/>
                      <m:e>
                        <m:r>
                          <a:rPr lang="fr-CA" i="1">
                            <a:latin typeface="Cambria Math" panose="02040503050406030204" pitchFamily="18" charset="0"/>
                          </a:rPr>
                          <m:t>𝐿𝑙</m:t>
                        </m:r>
                      </m:e>
                    </m:rad>
                    <m:r>
                      <a:rPr lang="fr-CA" i="1">
                        <a:latin typeface="Cambria Math" panose="02040503050406030204" pitchFamily="18" charset="0"/>
                      </a:rPr>
                      <m:t>−</m:t>
                    </m:r>
                    <m:r>
                      <a:rPr lang="fr-CA" b="0" i="1" smtClean="0">
                        <a:latin typeface="Cambria Math" panose="02040503050406030204" pitchFamily="18" charset="0"/>
                      </a:rPr>
                      <m:t>𝑘</m:t>
                    </m:r>
                    <m:r>
                      <a:rPr lang="fr-CA" i="1">
                        <a:latin typeface="Cambria Math" panose="02040503050406030204" pitchFamily="18" charset="0"/>
                      </a:rPr>
                      <m:t>𝑙</m:t>
                    </m:r>
                  </m:oMath>
                </a14:m>
                <a:r>
                  <a:rPr lang="fr-CA" dirty="0"/>
                  <a:t> </a:t>
                </a:r>
              </a:p>
              <a:p>
                <a:pPr marL="0" indent="0">
                  <a:lnSpc>
                    <a:spcPct val="120000"/>
                  </a:lnSpc>
                  <a:buNone/>
                </a:pPr>
                <a:r>
                  <a:rPr lang="fr-CA" dirty="0"/>
                  <a:t>Donc </a:t>
                </a:r>
              </a:p>
              <a:p>
                <a:pPr marL="0" indent="0">
                  <a:lnSpc>
                    <a:spcPct val="120000"/>
                  </a:lnSpc>
                  <a:buNone/>
                </a:pPr>
                <a14:m>
                  <m:oMath xmlns:m="http://schemas.openxmlformats.org/officeDocument/2006/math">
                    <m:r>
                      <a:rPr lang="fr-CA" i="1" dirty="0">
                        <a:latin typeface="Cambria Math" panose="02040503050406030204" pitchFamily="18" charset="0"/>
                      </a:rPr>
                      <m:t>𝑚</m:t>
                    </m:r>
                  </m:oMath>
                </a14:m>
                <a:r>
                  <a:rPr lang="fr-CA" dirty="0">
                    <a:latin typeface="Arial" panose="020B0604020202020204" pitchFamily="34" charset="0"/>
                    <a:cs typeface="Arial" panose="020B0604020202020204" pitchFamily="34" charset="0"/>
                  </a:rPr>
                  <a:t>B’F</a:t>
                </a:r>
                <a:r>
                  <a:rPr lang="fr-CA" baseline="-25000" dirty="0">
                    <a:latin typeface="Arial" panose="020B0604020202020204" pitchFamily="34" charset="0"/>
                    <a:cs typeface="Arial" panose="020B0604020202020204" pitchFamily="34" charset="0"/>
                  </a:rPr>
                  <a:t>1</a:t>
                </a:r>
                <a:r>
                  <a:rPr lang="fr-CA" dirty="0"/>
                  <a:t>=</a:t>
                </a:r>
                <a14:m>
                  <m:oMath xmlns:m="http://schemas.openxmlformats.org/officeDocument/2006/math">
                    <m:r>
                      <a:rPr lang="fr-CA" i="1" dirty="0">
                        <a:latin typeface="Cambria Math" panose="02040503050406030204" pitchFamily="18" charset="0"/>
                      </a:rPr>
                      <m:t>𝑚</m:t>
                    </m:r>
                  </m:oMath>
                </a14:m>
                <a:r>
                  <a:rPr lang="fr-CA" dirty="0">
                    <a:latin typeface="Arial" panose="020B0604020202020204" pitchFamily="34" charset="0"/>
                    <a:cs typeface="Arial" panose="020B0604020202020204" pitchFamily="34" charset="0"/>
                  </a:rPr>
                  <a:t>B’A’</a:t>
                </a:r>
                <a:r>
                  <a:rPr lang="fr-CA" dirty="0"/>
                  <a:t>+</a:t>
                </a:r>
                <a14:m>
                  <m:oMath xmlns:m="http://schemas.openxmlformats.org/officeDocument/2006/math">
                    <m:r>
                      <a:rPr lang="fr-CA" i="1" dirty="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A’Fk</a:t>
                </a:r>
                <a:r>
                  <a:rPr lang="fr-CA" dirty="0">
                    <a:latin typeface="Arial" panose="020B0604020202020204" pitchFamily="34" charset="0"/>
                    <a:cs typeface="Arial" panose="020B0604020202020204" pitchFamily="34" charset="0"/>
                  </a:rPr>
                  <a:t>+</a:t>
                </a:r>
                <a14:m>
                  <m:oMath xmlns:m="http://schemas.openxmlformats.org/officeDocument/2006/math">
                    <m:nary>
                      <m:naryPr>
                        <m:chr m:val="∑"/>
                        <m:ctrlPr>
                          <a:rPr lang="fr-CA" i="1" smtClean="0">
                            <a:latin typeface="Cambria Math" panose="02040503050406030204" pitchFamily="18" charset="0"/>
                            <a:cs typeface="Arial" panose="020B0604020202020204" pitchFamily="34" charset="0"/>
                          </a:rPr>
                        </m:ctrlPr>
                      </m:naryPr>
                      <m:sub>
                        <m:r>
                          <m:rPr>
                            <m:brk m:alnAt="23"/>
                          </m:rPr>
                          <a:rPr lang="fr-CA" b="0" i="1" smtClean="0">
                            <a:latin typeface="Cambria Math" panose="02040503050406030204" pitchFamily="18" charset="0"/>
                            <a:cs typeface="Arial" panose="020B0604020202020204" pitchFamily="34" charset="0"/>
                          </a:rPr>
                          <m:t>𝑖</m:t>
                        </m:r>
                        <m:r>
                          <a:rPr lang="fr-CA" b="0" i="1" smtClean="0">
                            <a:latin typeface="Cambria Math" panose="02040503050406030204" pitchFamily="18" charset="0"/>
                            <a:cs typeface="Arial" panose="020B0604020202020204" pitchFamily="34" charset="0"/>
                          </a:rPr>
                          <m:t>=1</m:t>
                        </m:r>
                      </m:sub>
                      <m:sup>
                        <m:r>
                          <a:rPr lang="fr-CA" b="0" i="1" smtClean="0">
                            <a:latin typeface="Cambria Math" panose="02040503050406030204" pitchFamily="18" charset="0"/>
                            <a:cs typeface="Arial" panose="020B0604020202020204" pitchFamily="34" charset="0"/>
                          </a:rPr>
                          <m:t>𝑘</m:t>
                        </m:r>
                        <m:r>
                          <a:rPr lang="fr-CA" b="0" i="1" smtClean="0">
                            <a:latin typeface="Cambria Math" panose="02040503050406030204" pitchFamily="18" charset="0"/>
                            <a:cs typeface="Arial" panose="020B0604020202020204" pitchFamily="34" charset="0"/>
                          </a:rPr>
                          <m:t>−1</m:t>
                        </m:r>
                      </m:sup>
                      <m:e>
                        <m:r>
                          <a:rPr lang="fr-CA" b="0" i="1" smtClean="0">
                            <a:latin typeface="Cambria Math" panose="02040503050406030204" pitchFamily="18" charset="0"/>
                            <a:cs typeface="Arial" panose="020B0604020202020204" pitchFamily="34" charset="0"/>
                          </a:rPr>
                          <m:t>𝑚</m:t>
                        </m:r>
                        <m:sSub>
                          <m:sSubPr>
                            <m:ctrlPr>
                              <a:rPr lang="fr-CA" b="0" i="1" smtClean="0">
                                <a:latin typeface="Cambria Math" panose="02040503050406030204" pitchFamily="18" charset="0"/>
                                <a:cs typeface="Arial" panose="020B0604020202020204" pitchFamily="34" charset="0"/>
                              </a:rPr>
                            </m:ctrlPr>
                          </m:sSubPr>
                          <m:e>
                            <m:r>
                              <a:rPr lang="fr-CA" b="0" i="1" smtClean="0">
                                <a:latin typeface="Cambria Math" panose="02040503050406030204" pitchFamily="18" charset="0"/>
                                <a:cs typeface="Arial" panose="020B0604020202020204" pitchFamily="34" charset="0"/>
                              </a:rPr>
                              <m:t>𝐹</m:t>
                            </m:r>
                          </m:e>
                          <m:sub>
                            <m:r>
                              <a:rPr lang="fr-CA" b="0" i="1" smtClean="0">
                                <a:latin typeface="Cambria Math" panose="02040503050406030204" pitchFamily="18" charset="0"/>
                                <a:cs typeface="Arial" panose="020B0604020202020204" pitchFamily="34" charset="0"/>
                              </a:rPr>
                              <m:t>𝑖</m:t>
                            </m:r>
                          </m:sub>
                        </m:sSub>
                        <m:sSub>
                          <m:sSubPr>
                            <m:ctrlPr>
                              <a:rPr lang="fr-CA" b="0" i="1" smtClean="0">
                                <a:latin typeface="Cambria Math" panose="02040503050406030204" pitchFamily="18" charset="0"/>
                                <a:cs typeface="Arial" panose="020B0604020202020204" pitchFamily="34" charset="0"/>
                              </a:rPr>
                            </m:ctrlPr>
                          </m:sSubPr>
                          <m:e>
                            <m:r>
                              <a:rPr lang="fr-CA" b="0" i="1" smtClean="0">
                                <a:latin typeface="Cambria Math" panose="02040503050406030204" pitchFamily="18" charset="0"/>
                                <a:cs typeface="Arial" panose="020B0604020202020204" pitchFamily="34" charset="0"/>
                              </a:rPr>
                              <m:t>𝐹</m:t>
                            </m:r>
                          </m:e>
                          <m:sub>
                            <m:r>
                              <a:rPr lang="fr-CA" b="0" i="1" smtClean="0">
                                <a:latin typeface="Cambria Math" panose="02040503050406030204" pitchFamily="18" charset="0"/>
                                <a:cs typeface="Arial" panose="020B0604020202020204" pitchFamily="34" charset="0"/>
                              </a:rPr>
                              <m:t>𝑖</m:t>
                            </m:r>
                            <m:r>
                              <a:rPr lang="fr-CA" b="0" i="1" smtClean="0">
                                <a:latin typeface="Cambria Math" panose="02040503050406030204" pitchFamily="18" charset="0"/>
                                <a:cs typeface="Arial" panose="020B0604020202020204" pitchFamily="34" charset="0"/>
                              </a:rPr>
                              <m:t>+1</m:t>
                            </m:r>
                          </m:sub>
                        </m:sSub>
                      </m:e>
                    </m:nary>
                  </m:oMath>
                </a14:m>
                <a:endParaRPr lang="fr-CA" dirty="0"/>
              </a:p>
              <a:p>
                <a:pPr marL="0" indent="0">
                  <a:lnSpc>
                    <a:spcPct val="120000"/>
                  </a:lnSpc>
                  <a:buNone/>
                </a:pPr>
                <a:r>
                  <a:rPr lang="fr-CA" dirty="0"/>
                  <a:t>=</a:t>
                </a:r>
                <a14:m>
                  <m:oMath xmlns:m="http://schemas.openxmlformats.org/officeDocument/2006/math">
                    <m:r>
                      <a:rPr lang="fr-CA" i="1" dirty="0">
                        <a:latin typeface="Cambria Math" panose="02040503050406030204" pitchFamily="18" charset="0"/>
                      </a:rPr>
                      <m:t>𝑙</m:t>
                    </m:r>
                    <m:r>
                      <a:rPr lang="fr-CA" i="1" dirty="0">
                        <a:latin typeface="Cambria Math" panose="02040503050406030204" pitchFamily="18" charset="0"/>
                      </a:rPr>
                      <m:t>+</m:t>
                    </m:r>
                    <m:d>
                      <m:dPr>
                        <m:ctrlPr>
                          <a:rPr lang="fr-CA" b="0" i="1" dirty="0" smtClean="0">
                            <a:latin typeface="Cambria Math" panose="02040503050406030204" pitchFamily="18" charset="0"/>
                          </a:rPr>
                        </m:ctrlPr>
                      </m:dPr>
                      <m:e>
                        <m:rad>
                          <m:radPr>
                            <m:degHide m:val="on"/>
                            <m:ctrlPr>
                              <a:rPr lang="fr-CA" i="1" dirty="0">
                                <a:latin typeface="Cambria Math" panose="02040503050406030204" pitchFamily="18" charset="0"/>
                              </a:rPr>
                            </m:ctrlPr>
                          </m:radPr>
                          <m:deg/>
                          <m:e>
                            <m:r>
                              <a:rPr lang="fr-CA" i="1" dirty="0">
                                <a:latin typeface="Cambria Math" panose="02040503050406030204" pitchFamily="18" charset="0"/>
                              </a:rPr>
                              <m:t>𝐿𝑙</m:t>
                            </m:r>
                          </m:e>
                        </m:rad>
                        <m:r>
                          <a:rPr lang="fr-CA" i="1" dirty="0">
                            <a:latin typeface="Cambria Math" panose="02040503050406030204" pitchFamily="18" charset="0"/>
                          </a:rPr>
                          <m:t>−</m:t>
                        </m:r>
                        <m:r>
                          <a:rPr lang="fr-CA" b="0" i="1" dirty="0" smtClean="0">
                            <a:latin typeface="Cambria Math" panose="02040503050406030204" pitchFamily="18" charset="0"/>
                          </a:rPr>
                          <m:t>𝑘</m:t>
                        </m:r>
                        <m:r>
                          <a:rPr lang="fr-CA" i="1" dirty="0">
                            <a:latin typeface="Cambria Math" panose="02040503050406030204" pitchFamily="18" charset="0"/>
                          </a:rPr>
                          <m:t>𝑙</m:t>
                        </m:r>
                      </m:e>
                    </m:d>
                    <m:r>
                      <a:rPr lang="fr-CA" b="0" i="1" dirty="0" smtClean="0">
                        <a:latin typeface="Cambria Math" panose="02040503050406030204" pitchFamily="18" charset="0"/>
                      </a:rPr>
                      <m:t>+</m:t>
                    </m:r>
                    <m:d>
                      <m:dPr>
                        <m:ctrlPr>
                          <a:rPr lang="fr-CA" b="0" i="1" dirty="0" smtClean="0">
                            <a:latin typeface="Cambria Math" panose="02040503050406030204" pitchFamily="18" charset="0"/>
                          </a:rPr>
                        </m:ctrlPr>
                      </m:dPr>
                      <m:e>
                        <m:r>
                          <a:rPr lang="fr-CA" b="0" i="1" dirty="0" smtClean="0">
                            <a:latin typeface="Cambria Math" panose="02040503050406030204" pitchFamily="18" charset="0"/>
                          </a:rPr>
                          <m:t>𝑘</m:t>
                        </m:r>
                        <m:r>
                          <a:rPr lang="fr-CA" b="0" i="1" dirty="0" smtClean="0">
                            <a:latin typeface="Cambria Math" panose="02040503050406030204" pitchFamily="18" charset="0"/>
                          </a:rPr>
                          <m:t>−1</m:t>
                        </m:r>
                      </m:e>
                    </m:d>
                    <m:r>
                      <a:rPr lang="fr-CA" b="0" i="1" dirty="0" smtClean="0">
                        <a:latin typeface="Cambria Math" panose="02040503050406030204" pitchFamily="18" charset="0"/>
                      </a:rPr>
                      <m:t>𝑙</m:t>
                    </m:r>
                    <m:r>
                      <a:rPr lang="fr-CA" i="1" dirty="0">
                        <a:latin typeface="Cambria Math" panose="02040503050406030204" pitchFamily="18" charset="0"/>
                      </a:rPr>
                      <m:t>=</m:t>
                    </m:r>
                    <m:r>
                      <a:rPr lang="fr-CA" b="0" i="1" dirty="0" smtClean="0">
                        <a:latin typeface="Cambria Math" panose="02040503050406030204" pitchFamily="18" charset="0"/>
                      </a:rPr>
                      <m:t>𝑙</m:t>
                    </m:r>
                    <m:r>
                      <a:rPr lang="fr-CA" b="0" i="1" dirty="0" smtClean="0">
                        <a:latin typeface="Cambria Math" panose="02040503050406030204" pitchFamily="18" charset="0"/>
                      </a:rPr>
                      <m:t>+</m:t>
                    </m:r>
                    <m:rad>
                      <m:radPr>
                        <m:degHide m:val="on"/>
                        <m:ctrlPr>
                          <a:rPr lang="fr-CA" i="1" dirty="0">
                            <a:latin typeface="Cambria Math" panose="02040503050406030204" pitchFamily="18" charset="0"/>
                          </a:rPr>
                        </m:ctrlPr>
                      </m:radPr>
                      <m:deg/>
                      <m:e>
                        <m:r>
                          <a:rPr lang="fr-CA" i="1" dirty="0">
                            <a:latin typeface="Cambria Math" panose="02040503050406030204" pitchFamily="18" charset="0"/>
                          </a:rPr>
                          <m:t>𝐿𝑙</m:t>
                        </m:r>
                      </m:e>
                    </m:rad>
                    <m:r>
                      <a:rPr lang="fr-CA" b="0" i="1" dirty="0" smtClean="0">
                        <a:latin typeface="Cambria Math" panose="02040503050406030204" pitchFamily="18" charset="0"/>
                      </a:rPr>
                      <m:t>−</m:t>
                    </m:r>
                    <m:r>
                      <a:rPr lang="fr-CA" b="0" i="1" dirty="0" smtClean="0">
                        <a:latin typeface="Cambria Math" panose="02040503050406030204" pitchFamily="18" charset="0"/>
                      </a:rPr>
                      <m:t>𝑘𝑙</m:t>
                    </m:r>
                    <m:r>
                      <a:rPr lang="fr-CA" b="0" i="1" dirty="0" smtClean="0">
                        <a:latin typeface="Cambria Math" panose="02040503050406030204" pitchFamily="18" charset="0"/>
                      </a:rPr>
                      <m:t>+</m:t>
                    </m:r>
                    <m:r>
                      <a:rPr lang="fr-CA" b="0" i="1" dirty="0" smtClean="0">
                        <a:latin typeface="Cambria Math" panose="02040503050406030204" pitchFamily="18" charset="0"/>
                      </a:rPr>
                      <m:t>𝑘𝑙</m:t>
                    </m:r>
                    <m:r>
                      <a:rPr lang="fr-CA" b="0" i="1" dirty="0" smtClean="0">
                        <a:latin typeface="Cambria Math" panose="02040503050406030204" pitchFamily="18" charset="0"/>
                      </a:rPr>
                      <m:t>−</m:t>
                    </m:r>
                    <m:r>
                      <a:rPr lang="fr-CA" b="0" i="1" dirty="0" smtClean="0">
                        <a:latin typeface="Cambria Math" panose="02040503050406030204" pitchFamily="18" charset="0"/>
                      </a:rPr>
                      <m:t>𝑙</m:t>
                    </m:r>
                  </m:oMath>
                </a14:m>
                <a:br>
                  <a:rPr lang="fr-CA" dirty="0"/>
                </a:br>
                <a14:m>
                  <m:oMath xmlns:m="http://schemas.openxmlformats.org/officeDocument/2006/math">
                    <m:r>
                      <a:rPr lang="fr-CA" b="0" i="1" smtClean="0">
                        <a:latin typeface="Cambria Math" panose="02040503050406030204" pitchFamily="18" charset="0"/>
                      </a:rPr>
                      <m:t>=</m:t>
                    </m:r>
                    <m:rad>
                      <m:radPr>
                        <m:degHide m:val="on"/>
                        <m:ctrlPr>
                          <a:rPr lang="fr-CA" b="0" i="1" smtClean="0">
                            <a:latin typeface="Cambria Math" panose="02040503050406030204" pitchFamily="18" charset="0"/>
                          </a:rPr>
                        </m:ctrlPr>
                      </m:radPr>
                      <m:deg/>
                      <m:e>
                        <m:r>
                          <a:rPr lang="fr-CA" b="0" i="1" smtClean="0">
                            <a:latin typeface="Cambria Math" panose="02040503050406030204" pitchFamily="18" charset="0"/>
                          </a:rPr>
                          <m:t>𝐿𝑙</m:t>
                        </m:r>
                      </m:e>
                    </m:rad>
                  </m:oMath>
                </a14:m>
                <a:r>
                  <a:rPr lang="fr-CA" dirty="0"/>
                  <a:t> </a:t>
                </a:r>
              </a:p>
            </p:txBody>
          </p:sp>
        </mc:Choice>
        <mc:Fallback xmlns="">
          <p:sp>
            <p:nvSpPr>
              <p:cNvPr id="6" name="Espace réservé du contenu 5"/>
              <p:cNvSpPr>
                <a:spLocks noGrp="1" noRot="1" noChangeAspect="1" noMove="1" noResize="1" noEditPoints="1" noAdjustHandles="1" noChangeArrowheads="1" noChangeShapeType="1" noTextEdit="1"/>
              </p:cNvSpPr>
              <p:nvPr>
                <p:ph idx="1"/>
              </p:nvPr>
            </p:nvSpPr>
            <p:spPr>
              <a:xfrm>
                <a:off x="279918" y="1825625"/>
                <a:ext cx="8886272" cy="4814072"/>
              </a:xfrm>
              <a:blipFill rotWithShape="0">
                <a:blip r:embed="rId2"/>
                <a:stretch>
                  <a:fillRect l="-1646" t="-1646"/>
                </a:stretch>
              </a:blipFill>
            </p:spPr>
            <p:txBody>
              <a:bodyPr/>
              <a:lstStyle/>
              <a:p>
                <a:r>
                  <a:rPr lang="fr-CA">
                    <a:noFill/>
                  </a:rPr>
                  <a:t> </a:t>
                </a:r>
              </a:p>
            </p:txBody>
          </p:sp>
        </mc:Fallback>
      </mc:AlternateContent>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9384" y="601504"/>
            <a:ext cx="4805183" cy="1271019"/>
          </a:xfrm>
          <a:prstGeom prst="rect">
            <a:avLst/>
          </a:prstGeom>
        </p:spPr>
      </p:pic>
      <p:sp>
        <p:nvSpPr>
          <p:cNvPr id="8" name="Rectangle à coins arrondis 7"/>
          <p:cNvSpPr/>
          <p:nvPr/>
        </p:nvSpPr>
        <p:spPr>
          <a:xfrm>
            <a:off x="9308757" y="3262184"/>
            <a:ext cx="2693773" cy="33775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6185" y="2839457"/>
            <a:ext cx="2519177" cy="4091949"/>
          </a:xfrm>
          <a:prstGeom prst="rect">
            <a:avLst/>
          </a:prstGeom>
        </p:spPr>
      </p:pic>
    </p:spTree>
    <p:extLst>
      <p:ext uri="{BB962C8B-B14F-4D97-AF65-F5344CB8AC3E}">
        <p14:creationId xmlns:p14="http://schemas.microsoft.com/office/powerpoint/2010/main" val="16326641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884903" y="1690687"/>
            <a:ext cx="10176387" cy="47396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471" y="500362"/>
            <a:ext cx="5245584" cy="5461726"/>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5706" y="968570"/>
            <a:ext cx="5245584" cy="5461726"/>
          </a:xfrm>
          <a:prstGeom prst="rect">
            <a:avLst/>
          </a:prstGeom>
        </p:spPr>
      </p:pic>
      <p:sp>
        <p:nvSpPr>
          <p:cNvPr id="2" name="Titre 1"/>
          <p:cNvSpPr>
            <a:spLocks noGrp="1"/>
          </p:cNvSpPr>
          <p:nvPr>
            <p:ph type="title"/>
          </p:nvPr>
        </p:nvSpPr>
        <p:spPr/>
        <p:txBody>
          <a:bodyPr/>
          <a:lstStyle/>
          <a:p>
            <a:r>
              <a:rPr lang="fr-CA" dirty="0"/>
              <a:t>Exemple</a:t>
            </a:r>
          </a:p>
        </p:txBody>
      </p:sp>
    </p:spTree>
    <p:extLst>
      <p:ext uri="{BB962C8B-B14F-4D97-AF65-F5344CB8AC3E}">
        <p14:creationId xmlns:p14="http://schemas.microsoft.com/office/powerpoint/2010/main" val="32214755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Propositions</a:t>
            </a:r>
          </a:p>
        </p:txBody>
      </p:sp>
      <p:sp>
        <p:nvSpPr>
          <p:cNvPr id="3" name="Espace réservé du contenu 2"/>
          <p:cNvSpPr>
            <a:spLocks noGrp="1"/>
          </p:cNvSpPr>
          <p:nvPr>
            <p:ph idx="1"/>
          </p:nvPr>
        </p:nvSpPr>
        <p:spPr>
          <a:xfrm>
            <a:off x="838200" y="1392195"/>
            <a:ext cx="10867768" cy="5362832"/>
          </a:xfrm>
        </p:spPr>
        <p:txBody>
          <a:bodyPr>
            <a:normAutofit fontScale="92500" lnSpcReduction="10000"/>
          </a:bodyPr>
          <a:lstStyle/>
          <a:p>
            <a:r>
              <a:rPr lang="fr-CA" dirty="0">
                <a:solidFill>
                  <a:schemeClr val="accent1"/>
                </a:solidFill>
              </a:rPr>
              <a:t>Tout polygone peut être découpé en un nombre fini de triangles.</a:t>
            </a:r>
          </a:p>
          <a:p>
            <a:pPr>
              <a:lnSpc>
                <a:spcPct val="110000"/>
              </a:lnSpc>
            </a:pPr>
            <a:r>
              <a:rPr lang="fr-CA" dirty="0">
                <a:solidFill>
                  <a:schemeClr val="accent1"/>
                </a:solidFill>
              </a:rPr>
              <a:t>Tout triangle peut être découpé pour ensuite former un rectangle.</a:t>
            </a:r>
          </a:p>
          <a:p>
            <a:r>
              <a:rPr lang="fr-CA" dirty="0">
                <a:solidFill>
                  <a:schemeClr val="accent1"/>
                </a:solidFill>
              </a:rPr>
              <a:t>Tout rectangle peut être découpé pour ensuite former un carré.</a:t>
            </a:r>
          </a:p>
          <a:p>
            <a:r>
              <a:rPr lang="fr-CA" b="1" dirty="0"/>
              <a:t>Toute paire de carrés peut être découpée pour ensuite former un carré.</a:t>
            </a:r>
          </a:p>
          <a:p>
            <a:endParaRPr lang="fr-CA" dirty="0"/>
          </a:p>
        </p:txBody>
      </p:sp>
    </p:spTree>
    <p:extLst>
      <p:ext uri="{BB962C8B-B14F-4D97-AF65-F5344CB8AC3E}">
        <p14:creationId xmlns:p14="http://schemas.microsoft.com/office/powerpoint/2010/main" val="34986690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954741" y="1825625"/>
            <a:ext cx="10515600" cy="4351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838200" y="365125"/>
            <a:ext cx="10771094" cy="1325563"/>
          </a:xfrm>
        </p:spPr>
        <p:txBody>
          <a:bodyPr>
            <a:normAutofit fontScale="90000"/>
          </a:bodyPr>
          <a:lstStyle/>
          <a:p>
            <a:r>
              <a:rPr lang="fr-CA" dirty="0"/>
              <a:t>Toute paire de carrés peut être découpée pour ensuite former un carré.</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741" y="1937184"/>
            <a:ext cx="4923140" cy="4128219"/>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021" y="1897249"/>
            <a:ext cx="5018013" cy="4208088"/>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453" y="1992529"/>
            <a:ext cx="5722625" cy="4111772"/>
          </a:xfrm>
          <a:prstGeom prst="rect">
            <a:avLst/>
          </a:prstGeom>
        </p:spPr>
      </p:pic>
    </p:spTree>
    <p:extLst>
      <p:ext uri="{BB962C8B-B14F-4D97-AF65-F5344CB8AC3E}">
        <p14:creationId xmlns:p14="http://schemas.microsoft.com/office/powerpoint/2010/main" val="34058696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416" y="365125"/>
            <a:ext cx="7084541" cy="1325563"/>
          </a:xfrm>
        </p:spPr>
        <p:txBody>
          <a:bodyPr>
            <a:noAutofit/>
          </a:bodyPr>
          <a:lstStyle/>
          <a:p>
            <a:r>
              <a:rPr lang="fr-CA" sz="3600" dirty="0"/>
              <a:t>Toute paire de carrés peut être découpée pour ensuite former un carré.</a:t>
            </a: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148281" y="2092411"/>
                <a:ext cx="11673016" cy="4646139"/>
              </a:xfrm>
            </p:spPr>
            <p:txBody>
              <a:bodyPr>
                <a:noAutofit/>
              </a:bodyPr>
              <a:lstStyle/>
              <a:p>
                <a:pPr marL="0" indent="0">
                  <a:lnSpc>
                    <a:spcPct val="120000"/>
                  </a:lnSpc>
                  <a:buNone/>
                </a:pPr>
                <a:r>
                  <a:rPr lang="fr-CA" sz="2700" dirty="0"/>
                  <a:t>Soit les carrés </a:t>
                </a:r>
                <a:r>
                  <a:rPr lang="fr-CA" sz="2700" dirty="0">
                    <a:latin typeface="Arial" panose="020B0604020202020204" pitchFamily="34" charset="0"/>
                    <a:cs typeface="Arial" panose="020B0604020202020204" pitchFamily="34" charset="0"/>
                  </a:rPr>
                  <a:t>ABCD</a:t>
                </a:r>
                <a:r>
                  <a:rPr lang="fr-CA" sz="2700" dirty="0"/>
                  <a:t> et </a:t>
                </a:r>
                <a:r>
                  <a:rPr lang="fr-CA" sz="2700" dirty="0">
                    <a:latin typeface="Arial" panose="020B0604020202020204" pitchFamily="34" charset="0"/>
                    <a:cs typeface="Arial" panose="020B0604020202020204" pitchFamily="34" charset="0"/>
                  </a:rPr>
                  <a:t>EFGH</a:t>
                </a:r>
                <a:r>
                  <a:rPr lang="fr-CA" sz="2700" dirty="0"/>
                  <a:t> de dimension </a:t>
                </a:r>
                <a14:m>
                  <m:oMath xmlns:m="http://schemas.openxmlformats.org/officeDocument/2006/math">
                    <m:r>
                      <a:rPr lang="fr-CA" sz="2700" b="0" i="1" smtClean="0">
                        <a:latin typeface="Cambria Math" panose="02040503050406030204" pitchFamily="18" charset="0"/>
                      </a:rPr>
                      <m:t>𝑎</m:t>
                    </m:r>
                    <m:r>
                      <a:rPr lang="fr-CA" sz="2700" b="0" i="1" smtClean="0">
                        <a:latin typeface="Cambria Math" panose="02040503050406030204" pitchFamily="18" charset="0"/>
                      </a:rPr>
                      <m:t>×</m:t>
                    </m:r>
                    <m:r>
                      <a:rPr lang="fr-CA" sz="2700" b="0" i="1" smtClean="0">
                        <a:latin typeface="Cambria Math" panose="02040503050406030204" pitchFamily="18" charset="0"/>
                      </a:rPr>
                      <m:t>𝑎</m:t>
                    </m:r>
                  </m:oMath>
                </a14:m>
                <a:r>
                  <a:rPr lang="fr-CA" sz="2700" dirty="0"/>
                  <a:t> et </a:t>
                </a:r>
                <a14:m>
                  <m:oMath xmlns:m="http://schemas.openxmlformats.org/officeDocument/2006/math">
                    <m:r>
                      <a:rPr lang="fr-CA" sz="2700" b="0" i="1" smtClean="0">
                        <a:latin typeface="Cambria Math" panose="02040503050406030204" pitchFamily="18" charset="0"/>
                      </a:rPr>
                      <m:t>𝑏</m:t>
                    </m:r>
                    <m:r>
                      <a:rPr lang="fr-CA" sz="2700" b="0" i="1" smtClean="0">
                        <a:latin typeface="Cambria Math" panose="02040503050406030204" pitchFamily="18" charset="0"/>
                      </a:rPr>
                      <m:t>×</m:t>
                    </m:r>
                    <m:r>
                      <a:rPr lang="fr-CA" sz="2700" b="0" i="1" smtClean="0">
                        <a:latin typeface="Cambria Math" panose="02040503050406030204" pitchFamily="18" charset="0"/>
                      </a:rPr>
                      <m:t>𝑏</m:t>
                    </m:r>
                  </m:oMath>
                </a14:m>
                <a:r>
                  <a:rPr lang="fr-CA" sz="2700" dirty="0"/>
                  <a:t> avec </a:t>
                </a:r>
                <a14:m>
                  <m:oMath xmlns:m="http://schemas.openxmlformats.org/officeDocument/2006/math">
                    <m:r>
                      <a:rPr lang="fr-CA" sz="2700" b="0" i="1" smtClean="0">
                        <a:latin typeface="Cambria Math" panose="02040503050406030204" pitchFamily="18" charset="0"/>
                      </a:rPr>
                      <m:t>𝑎</m:t>
                    </m:r>
                    <m:r>
                      <a:rPr lang="fr-CA" sz="2700" b="0" i="1" smtClean="0">
                        <a:latin typeface="Cambria Math" panose="02040503050406030204" pitchFamily="18" charset="0"/>
                      </a:rPr>
                      <m:t>&gt;</m:t>
                    </m:r>
                    <m:r>
                      <a:rPr lang="fr-CA" sz="2700" b="0" i="1" smtClean="0">
                        <a:latin typeface="Cambria Math" panose="02040503050406030204" pitchFamily="18" charset="0"/>
                      </a:rPr>
                      <m:t>𝑏</m:t>
                    </m:r>
                  </m:oMath>
                </a14:m>
                <a:r>
                  <a:rPr lang="fr-CA" sz="2700" dirty="0"/>
                  <a:t>.</a:t>
                </a:r>
              </a:p>
              <a:p>
                <a:pPr marL="0" indent="0">
                  <a:lnSpc>
                    <a:spcPct val="120000"/>
                  </a:lnSpc>
                  <a:buNone/>
                </a:pPr>
                <a:r>
                  <a:rPr lang="fr-CA" sz="2700" dirty="0"/>
                  <a:t>(Si </a:t>
                </a:r>
                <a14:m>
                  <m:oMath xmlns:m="http://schemas.openxmlformats.org/officeDocument/2006/math">
                    <m:r>
                      <a:rPr lang="fr-CA" sz="2700" i="1" dirty="0" smtClean="0">
                        <a:latin typeface="Cambria Math" panose="02040503050406030204" pitchFamily="18" charset="0"/>
                      </a:rPr>
                      <m:t>𝑎</m:t>
                    </m:r>
                    <m:r>
                      <a:rPr lang="fr-CA" sz="2700" i="1" dirty="0" smtClean="0">
                        <a:latin typeface="Cambria Math" panose="02040503050406030204" pitchFamily="18" charset="0"/>
                      </a:rPr>
                      <m:t>=</m:t>
                    </m:r>
                    <m:r>
                      <a:rPr lang="fr-CA" sz="2700" i="1" dirty="0" smtClean="0">
                        <a:latin typeface="Cambria Math" panose="02040503050406030204" pitchFamily="18" charset="0"/>
                      </a:rPr>
                      <m:t>𝑏</m:t>
                    </m:r>
                  </m:oMath>
                </a14:m>
                <a:r>
                  <a:rPr lang="fr-CA" sz="2700" dirty="0"/>
                  <a:t>, on a le cas facile de 4 couper chaque carré en deux triangles rectangles isocèles).</a:t>
                </a:r>
              </a:p>
              <a:p>
                <a:pPr marL="0" indent="0">
                  <a:lnSpc>
                    <a:spcPct val="120000"/>
                  </a:lnSpc>
                  <a:buNone/>
                </a:pPr>
                <a:r>
                  <a:rPr lang="fr-CA" sz="2700" dirty="0"/>
                  <a:t>Le point </a:t>
                </a:r>
                <a:r>
                  <a:rPr lang="fr-CA" sz="2700" dirty="0">
                    <a:latin typeface="Arial" panose="020B0604020202020204" pitchFamily="34" charset="0"/>
                    <a:cs typeface="Arial" panose="020B0604020202020204" pitchFamily="34" charset="0"/>
                  </a:rPr>
                  <a:t>N</a:t>
                </a:r>
                <a:r>
                  <a:rPr lang="fr-CA" sz="2700" dirty="0"/>
                  <a:t> est sur </a:t>
                </a:r>
                <a:r>
                  <a:rPr lang="fr-CA" sz="2700" dirty="0">
                    <a:latin typeface="Arial" panose="020B0604020202020204" pitchFamily="34" charset="0"/>
                    <a:cs typeface="Arial" panose="020B0604020202020204" pitchFamily="34" charset="0"/>
                  </a:rPr>
                  <a:t>CD</a:t>
                </a:r>
                <a:r>
                  <a:rPr lang="fr-CA" sz="2700" dirty="0"/>
                  <a:t> tel que </a:t>
                </a:r>
                <a14:m>
                  <m:oMath xmlns:m="http://schemas.openxmlformats.org/officeDocument/2006/math">
                    <m:r>
                      <a:rPr lang="fr-CA" sz="2700" i="1" dirty="0" smtClean="0">
                        <a:latin typeface="Cambria Math" panose="02040503050406030204" pitchFamily="18" charset="0"/>
                      </a:rPr>
                      <m:t>𝑚</m:t>
                    </m:r>
                  </m:oMath>
                </a14:m>
                <a:r>
                  <a:rPr lang="fr-CA" sz="2700" dirty="0">
                    <a:latin typeface="Arial" panose="020B0604020202020204" pitchFamily="34" charset="0"/>
                    <a:cs typeface="Arial" panose="020B0604020202020204" pitchFamily="34" charset="0"/>
                  </a:rPr>
                  <a:t>NC</a:t>
                </a:r>
                <a:r>
                  <a:rPr lang="fr-CA" sz="2700" dirty="0"/>
                  <a:t>=</a:t>
                </a:r>
                <a14:m>
                  <m:oMath xmlns:m="http://schemas.openxmlformats.org/officeDocument/2006/math">
                    <m:r>
                      <a:rPr lang="fr-CA" sz="2700" i="1" dirty="0" smtClean="0">
                        <a:latin typeface="Cambria Math" panose="02040503050406030204" pitchFamily="18" charset="0"/>
                      </a:rPr>
                      <m:t>𝑏</m:t>
                    </m:r>
                  </m:oMath>
                </a14:m>
                <a:r>
                  <a:rPr lang="fr-CA" sz="2700" dirty="0"/>
                  <a:t>. </a:t>
                </a:r>
              </a:p>
              <a:p>
                <a:pPr marL="0" indent="0">
                  <a:lnSpc>
                    <a:spcPct val="120000"/>
                  </a:lnSpc>
                  <a:buNone/>
                </a:pPr>
                <a:r>
                  <a:rPr lang="fr-CA" sz="2700" dirty="0"/>
                  <a:t>Le point </a:t>
                </a:r>
                <a:r>
                  <a:rPr lang="fr-CA" sz="2700" dirty="0">
                    <a:latin typeface="Arial" panose="020B0604020202020204" pitchFamily="34" charset="0"/>
                    <a:cs typeface="Arial" panose="020B0604020202020204" pitchFamily="34" charset="0"/>
                  </a:rPr>
                  <a:t>M</a:t>
                </a:r>
                <a:r>
                  <a:rPr lang="fr-CA" sz="2700" dirty="0"/>
                  <a:t> est sur </a:t>
                </a:r>
                <a:r>
                  <a:rPr lang="fr-CA" sz="2700" dirty="0">
                    <a:latin typeface="Arial" panose="020B0604020202020204" pitchFamily="34" charset="0"/>
                    <a:cs typeface="Arial" panose="020B0604020202020204" pitchFamily="34" charset="0"/>
                  </a:rPr>
                  <a:t>AD</a:t>
                </a:r>
                <a:r>
                  <a:rPr lang="fr-CA" sz="2700" dirty="0"/>
                  <a:t> tel que </a:t>
                </a:r>
                <a:r>
                  <a:rPr lang="fr-CA" sz="2700" dirty="0">
                    <a:latin typeface="Arial" panose="020B0604020202020204" pitchFamily="34" charset="0"/>
                    <a:cs typeface="Arial" panose="020B0604020202020204" pitchFamily="34" charset="0"/>
                  </a:rPr>
                  <a:t>BNM</a:t>
                </a:r>
                <a:r>
                  <a:rPr lang="fr-CA" sz="2700" dirty="0"/>
                  <a:t> forme un angle droit.</a:t>
                </a:r>
              </a:p>
              <a:p>
                <a:pPr marL="0" indent="0">
                  <a:lnSpc>
                    <a:spcPct val="120000"/>
                  </a:lnSpc>
                  <a:buNone/>
                </a:pPr>
                <a:r>
                  <a:rPr lang="fr-CA" sz="2700" dirty="0"/>
                  <a:t>On coupe selon </a:t>
                </a:r>
                <a:r>
                  <a:rPr lang="fr-CA" sz="2700" dirty="0">
                    <a:latin typeface="Arial" panose="020B0604020202020204" pitchFamily="34" charset="0"/>
                    <a:cs typeface="Arial" panose="020B0604020202020204" pitchFamily="34" charset="0"/>
                  </a:rPr>
                  <a:t>MN</a:t>
                </a:r>
                <a:r>
                  <a:rPr lang="fr-CA" sz="2700" dirty="0"/>
                  <a:t> et </a:t>
                </a:r>
                <a:r>
                  <a:rPr lang="fr-CA" sz="2700" dirty="0">
                    <a:latin typeface="Arial" panose="020B0604020202020204" pitchFamily="34" charset="0"/>
                    <a:cs typeface="Arial" panose="020B0604020202020204" pitchFamily="34" charset="0"/>
                  </a:rPr>
                  <a:t>NB</a:t>
                </a:r>
                <a:r>
                  <a:rPr lang="fr-CA" sz="2700" dirty="0"/>
                  <a:t>.</a:t>
                </a:r>
              </a:p>
              <a:p>
                <a:pPr marL="0" indent="0">
                  <a:lnSpc>
                    <a:spcPct val="120000"/>
                  </a:lnSpc>
                  <a:buNone/>
                </a:pPr>
                <a:r>
                  <a:rPr lang="fr-CA" sz="2700" dirty="0"/>
                  <a:t>On trace </a:t>
                </a:r>
                <a:r>
                  <a:rPr lang="fr-CA" sz="2700" dirty="0">
                    <a:latin typeface="Arial" panose="020B0604020202020204" pitchFamily="34" charset="0"/>
                    <a:cs typeface="Arial" panose="020B0604020202020204" pitchFamily="34" charset="0"/>
                  </a:rPr>
                  <a:t>O</a:t>
                </a:r>
                <a:r>
                  <a:rPr lang="fr-CA" sz="2700" dirty="0"/>
                  <a:t> sur </a:t>
                </a:r>
                <a:r>
                  <a:rPr lang="fr-CA" sz="2700" dirty="0">
                    <a:latin typeface="Arial" panose="020B0604020202020204" pitchFamily="34" charset="0"/>
                    <a:cs typeface="Arial" panose="020B0604020202020204" pitchFamily="34" charset="0"/>
                  </a:rPr>
                  <a:t>GH</a:t>
                </a:r>
                <a:r>
                  <a:rPr lang="fr-CA" sz="2700" dirty="0"/>
                  <a:t> tel que l’angle </a:t>
                </a:r>
                <a:r>
                  <a:rPr lang="fr-CA" sz="2700" dirty="0">
                    <a:latin typeface="Arial" panose="020B0604020202020204" pitchFamily="34" charset="0"/>
                    <a:cs typeface="Arial" panose="020B0604020202020204" pitchFamily="34" charset="0"/>
                  </a:rPr>
                  <a:t>GFO</a:t>
                </a:r>
                <a:r>
                  <a:rPr lang="fr-CA" sz="2700" dirty="0"/>
                  <a:t> est le même l’angle </a:t>
                </a:r>
                <a:r>
                  <a:rPr lang="fr-CA" sz="2700" dirty="0">
                    <a:latin typeface="Arial" panose="020B0604020202020204" pitchFamily="34" charset="0"/>
                    <a:cs typeface="Arial" panose="020B0604020202020204" pitchFamily="34" charset="0"/>
                  </a:rPr>
                  <a:t>CBN</a:t>
                </a:r>
                <a:r>
                  <a:rPr lang="fr-CA" sz="2700" dirty="0"/>
                  <a:t>.</a:t>
                </a:r>
              </a:p>
              <a:p>
                <a:pPr marL="0" indent="0">
                  <a:lnSpc>
                    <a:spcPct val="120000"/>
                  </a:lnSpc>
                  <a:buNone/>
                </a:pPr>
                <a:r>
                  <a:rPr lang="fr-CA" sz="2700" dirty="0"/>
                  <a:t>On coupe selon </a:t>
                </a:r>
                <a:r>
                  <a:rPr lang="fr-CA" sz="2700" dirty="0">
                    <a:latin typeface="Arial" panose="020B0604020202020204" pitchFamily="34" charset="0"/>
                    <a:cs typeface="Arial" panose="020B0604020202020204" pitchFamily="34" charset="0"/>
                  </a:rPr>
                  <a:t>GH</a:t>
                </a:r>
                <a:r>
                  <a:rPr lang="fr-CA" sz="2700" dirty="0"/>
                  <a:t>.</a:t>
                </a: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148281" y="2092411"/>
                <a:ext cx="11673016" cy="4646139"/>
              </a:xfrm>
              <a:blipFill rotWithShape="0">
                <a:blip r:embed="rId2"/>
                <a:stretch>
                  <a:fillRect l="-992" t="-525" b="-6037"/>
                </a:stretch>
              </a:blipFill>
            </p:spPr>
            <p:txBody>
              <a:bodyPr/>
              <a:lstStyle/>
              <a:p>
                <a:r>
                  <a:rPr lang="fr-CA">
                    <a:noFill/>
                  </a:rPr>
                  <a:t> </a:t>
                </a:r>
              </a:p>
            </p:txBody>
          </p:sp>
        </mc:Fallback>
      </mc:AlternateContent>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50" y="-252257"/>
            <a:ext cx="4739650" cy="2560325"/>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1964" y="-252258"/>
            <a:ext cx="4739650" cy="2560325"/>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1578" y="-252259"/>
            <a:ext cx="4739650" cy="2560325"/>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6437" y="-252260"/>
            <a:ext cx="4739650" cy="2560325"/>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6050" y="-252263"/>
            <a:ext cx="4739650" cy="2560325"/>
          </a:xfrm>
          <a:prstGeom prst="rect">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3243" y="-252263"/>
            <a:ext cx="4739650" cy="2560325"/>
          </a:xfrm>
          <a:prstGeom prst="rect">
            <a:avLst/>
          </a:prstGeom>
        </p:spPr>
      </p:pic>
      <mc:AlternateContent xmlns:mc="http://schemas.openxmlformats.org/markup-compatibility/2006" xmlns:a14="http://schemas.microsoft.com/office/drawing/2010/main">
        <mc:Choice Requires="a14">
          <p:sp>
            <p:nvSpPr>
              <p:cNvPr id="13" name="ZoneTexte 12"/>
              <p:cNvSpPr txBox="1"/>
              <p:nvPr/>
            </p:nvSpPr>
            <p:spPr>
              <a:xfrm>
                <a:off x="7240863" y="720122"/>
                <a:ext cx="413255"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A" sz="4000" b="0" i="1" smtClean="0">
                          <a:latin typeface="Cambria Math" panose="02040503050406030204" pitchFamily="18" charset="0"/>
                        </a:rPr>
                        <m:t>𝑎</m:t>
                      </m:r>
                    </m:oMath>
                  </m:oMathPara>
                </a14:m>
                <a:endParaRPr lang="fr-CA" sz="4000" dirty="0"/>
              </a:p>
            </p:txBody>
          </p:sp>
        </mc:Choice>
        <mc:Fallback xmlns="">
          <p:sp>
            <p:nvSpPr>
              <p:cNvPr id="13" name="ZoneTexte 12"/>
              <p:cNvSpPr txBox="1">
                <a:spLocks noRot="1" noChangeAspect="1" noMove="1" noResize="1" noEditPoints="1" noAdjustHandles="1" noChangeArrowheads="1" noChangeShapeType="1" noTextEdit="1"/>
              </p:cNvSpPr>
              <p:nvPr/>
            </p:nvSpPr>
            <p:spPr>
              <a:xfrm>
                <a:off x="7240863" y="720122"/>
                <a:ext cx="413255" cy="615553"/>
              </a:xfrm>
              <a:prstGeom prst="rect">
                <a:avLst/>
              </a:prstGeom>
              <a:blipFill rotWithShape="0">
                <a:blip r:embed="rId9"/>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4" name="ZoneTexte 13"/>
              <p:cNvSpPr txBox="1"/>
              <p:nvPr/>
            </p:nvSpPr>
            <p:spPr>
              <a:xfrm>
                <a:off x="10010957" y="968220"/>
                <a:ext cx="413255"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A" sz="4000" b="0" i="1" smtClean="0">
                          <a:latin typeface="Cambria Math" panose="02040503050406030204" pitchFamily="18" charset="0"/>
                        </a:rPr>
                        <m:t>𝑏</m:t>
                      </m:r>
                    </m:oMath>
                  </m:oMathPara>
                </a14:m>
                <a:endParaRPr lang="fr-CA" sz="4000" dirty="0"/>
              </a:p>
            </p:txBody>
          </p:sp>
        </mc:Choice>
        <mc:Fallback xmlns="">
          <p:sp>
            <p:nvSpPr>
              <p:cNvPr id="14" name="ZoneTexte 13"/>
              <p:cNvSpPr txBox="1">
                <a:spLocks noRot="1" noChangeAspect="1" noMove="1" noResize="1" noEditPoints="1" noAdjustHandles="1" noChangeArrowheads="1" noChangeShapeType="1" noTextEdit="1"/>
              </p:cNvSpPr>
              <p:nvPr/>
            </p:nvSpPr>
            <p:spPr>
              <a:xfrm>
                <a:off x="10010957" y="968220"/>
                <a:ext cx="413255" cy="615553"/>
              </a:xfrm>
              <a:prstGeom prst="rect">
                <a:avLst/>
              </a:prstGeom>
              <a:blipFill rotWithShape="0">
                <a:blip r:embed="rId10"/>
                <a:stretch>
                  <a:fillRect/>
                </a:stretch>
              </a:blipFill>
            </p:spPr>
            <p:txBody>
              <a:bodyPr/>
              <a:lstStyle/>
              <a:p>
                <a:r>
                  <a:rPr lang="fr-CA">
                    <a:noFill/>
                  </a:rPr>
                  <a:t> </a:t>
                </a:r>
              </a:p>
            </p:txBody>
          </p:sp>
        </mc:Fallback>
      </mc:AlternateContent>
      <p:pic>
        <p:nvPicPr>
          <p:cNvPr id="4" name="Imag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1392" y="2533359"/>
            <a:ext cx="4489756" cy="4238741"/>
          </a:xfrm>
          <a:prstGeom prst="rect">
            <a:avLst/>
          </a:prstGeom>
        </p:spPr>
      </p:pic>
    </p:spTree>
    <p:extLst>
      <p:ext uri="{BB962C8B-B14F-4D97-AF65-F5344CB8AC3E}">
        <p14:creationId xmlns:p14="http://schemas.microsoft.com/office/powerpoint/2010/main" val="1417364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7153835" y="143435"/>
            <a:ext cx="4975412" cy="65083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p:txBody>
          <a:bodyPr/>
          <a:lstStyle/>
          <a:p>
            <a:r>
              <a:rPr lang="fr-CA" dirty="0"/>
              <a:t>Vérifions les angles</a:t>
            </a: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107092" y="1532238"/>
                <a:ext cx="6921237" cy="5239265"/>
              </a:xfrm>
            </p:spPr>
            <p:txBody>
              <a:bodyPr>
                <a:normAutofit fontScale="77500" lnSpcReduction="20000"/>
              </a:bodyPr>
              <a:lstStyle/>
              <a:p>
                <a:pPr marL="0" indent="0">
                  <a:lnSpc>
                    <a:spcPct val="120000"/>
                  </a:lnSpc>
                  <a:buNone/>
                </a:pPr>
                <a:r>
                  <a:rPr lang="fr-CA" dirty="0"/>
                  <a:t>Les angles </a:t>
                </a:r>
                <a:r>
                  <a:rPr lang="fr-CA" dirty="0">
                    <a:latin typeface="Arial" panose="020B0604020202020204" pitchFamily="34" charset="0"/>
                    <a:cs typeface="Arial" panose="020B0604020202020204" pitchFamily="34" charset="0"/>
                  </a:rPr>
                  <a:t>CBN</a:t>
                </a:r>
                <a:r>
                  <a:rPr lang="fr-CA" dirty="0"/>
                  <a:t>, </a:t>
                </a:r>
                <a:r>
                  <a:rPr lang="fr-CA" dirty="0">
                    <a:latin typeface="Arial" panose="020B0604020202020204" pitchFamily="34" charset="0"/>
                    <a:cs typeface="Arial" panose="020B0604020202020204" pitchFamily="34" charset="0"/>
                  </a:rPr>
                  <a:t>DNM</a:t>
                </a:r>
                <a:r>
                  <a:rPr lang="fr-CA" dirty="0"/>
                  <a:t>, </a:t>
                </a:r>
                <a:r>
                  <a:rPr lang="fr-CA" dirty="0">
                    <a:latin typeface="Arial" panose="020B0604020202020204" pitchFamily="34" charset="0"/>
                    <a:cs typeface="Arial" panose="020B0604020202020204" pitchFamily="34" charset="0"/>
                  </a:rPr>
                  <a:t>GFO</a:t>
                </a:r>
                <a:r>
                  <a:rPr lang="fr-CA" dirty="0"/>
                  <a:t> sont égaux (</a:t>
                </a:r>
                <a14:m>
                  <m:oMath xmlns:m="http://schemas.openxmlformats.org/officeDocument/2006/math">
                    <m:r>
                      <a:rPr lang="fr-CA" b="0" i="1" smtClean="0">
                        <a:latin typeface="Cambria Math" panose="02040503050406030204" pitchFamily="18" charset="0"/>
                      </a:rPr>
                      <m:t>𝛼</m:t>
                    </m:r>
                    <m:r>
                      <a:rPr lang="fr-CA" b="0" i="1" smtClean="0">
                        <a:latin typeface="Cambria Math" panose="02040503050406030204" pitchFamily="18" charset="0"/>
                      </a:rPr>
                      <m:t>)</m:t>
                    </m:r>
                  </m:oMath>
                </a14:m>
                <a:r>
                  <a:rPr lang="fr-CA" dirty="0"/>
                  <a:t>.</a:t>
                </a:r>
              </a:p>
              <a:p>
                <a:pPr marL="0" indent="0">
                  <a:lnSpc>
                    <a:spcPct val="120000"/>
                  </a:lnSpc>
                  <a:buNone/>
                </a:pPr>
                <a:r>
                  <a:rPr lang="fr-CA" dirty="0"/>
                  <a:t>Les angles </a:t>
                </a:r>
                <a:r>
                  <a:rPr lang="fr-CA" dirty="0">
                    <a:latin typeface="Arial" panose="020B0604020202020204" pitchFamily="34" charset="0"/>
                    <a:cs typeface="Arial" panose="020B0604020202020204" pitchFamily="34" charset="0"/>
                  </a:rPr>
                  <a:t>CNB</a:t>
                </a:r>
                <a:r>
                  <a:rPr lang="fr-CA" dirty="0"/>
                  <a:t>, </a:t>
                </a:r>
                <a:r>
                  <a:rPr lang="fr-CA" dirty="0">
                    <a:latin typeface="Arial" panose="020B0604020202020204" pitchFamily="34" charset="0"/>
                    <a:cs typeface="Arial" panose="020B0604020202020204" pitchFamily="34" charset="0"/>
                  </a:rPr>
                  <a:t>DMN</a:t>
                </a:r>
                <a:r>
                  <a:rPr lang="fr-CA" dirty="0"/>
                  <a:t>, </a:t>
                </a:r>
                <a:r>
                  <a:rPr lang="fr-CA" dirty="0">
                    <a:latin typeface="Arial" panose="020B0604020202020204" pitchFamily="34" charset="0"/>
                    <a:cs typeface="Arial" panose="020B0604020202020204" pitchFamily="34" charset="0"/>
                  </a:rPr>
                  <a:t>GOF</a:t>
                </a:r>
                <a:r>
                  <a:rPr lang="fr-CA" dirty="0"/>
                  <a:t> et </a:t>
                </a:r>
                <a:r>
                  <a:rPr lang="fr-CA" dirty="0">
                    <a:latin typeface="Arial" panose="020B0604020202020204" pitchFamily="34" charset="0"/>
                    <a:cs typeface="Arial" panose="020B0604020202020204" pitchFamily="34" charset="0"/>
                  </a:rPr>
                  <a:t>OFE</a:t>
                </a:r>
                <a:r>
                  <a:rPr lang="fr-CA" dirty="0"/>
                  <a:t> sont complémentaires aux angles précédents (</a:t>
                </a:r>
                <a14:m>
                  <m:oMath xmlns:m="http://schemas.openxmlformats.org/officeDocument/2006/math">
                    <m:r>
                      <a:rPr lang="fr-CA" b="0" i="0" smtClean="0">
                        <a:latin typeface="Cambria Math" panose="02040503050406030204" pitchFamily="18" charset="0"/>
                      </a:rPr>
                      <m:t>90</m:t>
                    </m:r>
                    <m:r>
                      <a:rPr lang="fr-CA" b="0" i="1" smtClean="0">
                        <a:latin typeface="Cambria Math" panose="02040503050406030204" pitchFamily="18" charset="0"/>
                        <a:ea typeface="Cambria Math" panose="02040503050406030204" pitchFamily="18" charset="0"/>
                      </a:rPr>
                      <m:t>°</m:t>
                    </m:r>
                    <m:r>
                      <a:rPr lang="fr-CA" b="0" i="1" smtClean="0">
                        <a:latin typeface="Cambria Math" panose="02040503050406030204" pitchFamily="18" charset="0"/>
                      </a:rPr>
                      <m:t>−</m:t>
                    </m:r>
                    <m:r>
                      <a:rPr lang="fr-CA" b="0" i="1" smtClean="0">
                        <a:latin typeface="Cambria Math" panose="02040503050406030204" pitchFamily="18" charset="0"/>
                      </a:rPr>
                      <m:t>𝛼</m:t>
                    </m:r>
                    <m:r>
                      <a:rPr lang="fr-CA" b="0" i="1" smtClean="0">
                        <a:latin typeface="Cambria Math" panose="02040503050406030204" pitchFamily="18" charset="0"/>
                      </a:rPr>
                      <m:t>)</m:t>
                    </m:r>
                  </m:oMath>
                </a14:m>
                <a:r>
                  <a:rPr lang="fr-CA" dirty="0"/>
                  <a:t>.</a:t>
                </a:r>
              </a:p>
              <a:p>
                <a:pPr marL="0" indent="0">
                  <a:lnSpc>
                    <a:spcPct val="120000"/>
                  </a:lnSpc>
                  <a:buNone/>
                </a:pPr>
                <a:r>
                  <a:rPr lang="fr-CA" dirty="0"/>
                  <a:t>Les angles </a:t>
                </a:r>
                <a:r>
                  <a:rPr lang="fr-CA" dirty="0">
                    <a:latin typeface="Arial" panose="020B0604020202020204" pitchFamily="34" charset="0"/>
                    <a:cs typeface="Arial" panose="020B0604020202020204" pitchFamily="34" charset="0"/>
                  </a:rPr>
                  <a:t>NMA</a:t>
                </a:r>
                <a:r>
                  <a:rPr lang="fr-CA" dirty="0"/>
                  <a:t>, </a:t>
                </a:r>
                <a:r>
                  <a:rPr lang="fr-CA" dirty="0">
                    <a:latin typeface="Arial" panose="020B0604020202020204" pitchFamily="34" charset="0"/>
                    <a:cs typeface="Arial" panose="020B0604020202020204" pitchFamily="34" charset="0"/>
                  </a:rPr>
                  <a:t>FOH</a:t>
                </a:r>
                <a:r>
                  <a:rPr lang="fr-CA" dirty="0"/>
                  <a:t> sont supplémentaires aux angles précédents (</a:t>
                </a:r>
                <a14:m>
                  <m:oMath xmlns:m="http://schemas.openxmlformats.org/officeDocument/2006/math">
                    <m:r>
                      <a:rPr lang="fr-CA">
                        <a:latin typeface="Cambria Math" panose="02040503050406030204" pitchFamily="18" charset="0"/>
                      </a:rPr>
                      <m:t>90</m:t>
                    </m:r>
                    <m:r>
                      <a:rPr lang="fr-CA" i="1">
                        <a:latin typeface="Cambria Math" panose="02040503050406030204" pitchFamily="18" charset="0"/>
                        <a:ea typeface="Cambria Math" panose="02040503050406030204" pitchFamily="18" charset="0"/>
                      </a:rPr>
                      <m:t>°</m:t>
                    </m:r>
                    <m:r>
                      <a:rPr lang="fr-CA" b="0" i="1" smtClean="0">
                        <a:latin typeface="Cambria Math" panose="02040503050406030204" pitchFamily="18" charset="0"/>
                        <a:ea typeface="Cambria Math" panose="02040503050406030204" pitchFamily="18" charset="0"/>
                      </a:rPr>
                      <m:t>+</m:t>
                    </m:r>
                    <m:r>
                      <a:rPr lang="fr-CA" i="1">
                        <a:latin typeface="Cambria Math" panose="02040503050406030204" pitchFamily="18" charset="0"/>
                      </a:rPr>
                      <m:t>𝛼</m:t>
                    </m:r>
                    <m:r>
                      <a:rPr lang="fr-CA" i="1">
                        <a:latin typeface="Cambria Math" panose="02040503050406030204" pitchFamily="18" charset="0"/>
                      </a:rPr>
                      <m:t>)</m:t>
                    </m:r>
                  </m:oMath>
                </a14:m>
                <a:r>
                  <a:rPr lang="fr-CA" dirty="0"/>
                  <a:t>.</a:t>
                </a:r>
              </a:p>
              <a:p>
                <a:pPr marL="0" indent="0">
                  <a:buNone/>
                </a:pPr>
                <a:endParaRPr lang="fr-CA"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107092" y="1532238"/>
                <a:ext cx="6921237" cy="5239265"/>
              </a:xfrm>
              <a:blipFill rotWithShape="0">
                <a:blip r:embed="rId2"/>
                <a:stretch>
                  <a:fillRect l="-2819" t="-1860" r="-2555"/>
                </a:stretch>
              </a:blipFill>
            </p:spPr>
            <p:txBody>
              <a:bodyPr/>
              <a:lstStyle/>
              <a:p>
                <a:r>
                  <a:rPr lang="fr-CA">
                    <a:noFill/>
                  </a:rPr>
                  <a:t> </a:t>
                </a:r>
              </a:p>
            </p:txBody>
          </p:sp>
        </mc:Fallback>
      </mc:AlternateContent>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245" y="294216"/>
            <a:ext cx="5124725" cy="5783854"/>
          </a:xfrm>
          <a:prstGeom prst="rect">
            <a:avLst/>
          </a:prstGeom>
        </p:spPr>
      </p:pic>
    </p:spTree>
    <p:extLst>
      <p:ext uri="{BB962C8B-B14F-4D97-AF65-F5344CB8AC3E}">
        <p14:creationId xmlns:p14="http://schemas.microsoft.com/office/powerpoint/2010/main" val="8411873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6838" y="185830"/>
            <a:ext cx="10515600" cy="1325563"/>
          </a:xfrm>
        </p:spPr>
        <p:txBody>
          <a:bodyPr/>
          <a:lstStyle/>
          <a:p>
            <a:r>
              <a:rPr lang="fr-CA" dirty="0"/>
              <a:t>Vérifions les « joints »</a:t>
            </a: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236839" y="1446684"/>
                <a:ext cx="7194902" cy="5151824"/>
              </a:xfrm>
            </p:spPr>
            <p:txBody>
              <a:bodyPr>
                <a:normAutofit fontScale="55000" lnSpcReduction="20000"/>
              </a:bodyPr>
              <a:lstStyle/>
              <a:p>
                <a:pPr marL="0" indent="0">
                  <a:lnSpc>
                    <a:spcPct val="120000"/>
                  </a:lnSpc>
                  <a:buNone/>
                </a:pPr>
                <a14:m>
                  <m:oMath xmlns:m="http://schemas.openxmlformats.org/officeDocument/2006/math">
                    <m:r>
                      <a:rPr lang="fr-CA" i="1" dirty="0" smtClean="0">
                        <a:latin typeface="Cambria Math" panose="02040503050406030204" pitchFamily="18" charset="0"/>
                      </a:rPr>
                      <m:t>𝑚</m:t>
                    </m:r>
                  </m:oMath>
                </a14:m>
                <a:r>
                  <a:rPr lang="fr-CA" dirty="0">
                    <a:latin typeface="Arial" panose="020B0604020202020204" pitchFamily="34" charset="0"/>
                    <a:cs typeface="Arial" panose="020B0604020202020204" pitchFamily="34" charset="0"/>
                  </a:rPr>
                  <a:t>JR</a:t>
                </a:r>
                <a:r>
                  <a:rPr lang="fr-CA" dirty="0"/>
                  <a:t>=</a:t>
                </a:r>
                <a14:m>
                  <m:oMath xmlns:m="http://schemas.openxmlformats.org/officeDocument/2006/math">
                    <m:r>
                      <a:rPr lang="fr-CA" i="1" dirty="0" smtClean="0">
                        <a:latin typeface="Cambria Math" panose="02040503050406030204" pitchFamily="18" charset="0"/>
                      </a:rPr>
                      <m:t>𝑏</m:t>
                    </m:r>
                  </m:oMath>
                </a14:m>
                <a:endParaRPr lang="fr-CA" dirty="0"/>
              </a:p>
              <a:p>
                <a:pPr marL="0" indent="0">
                  <a:lnSpc>
                    <a:spcPct val="120000"/>
                  </a:lnSpc>
                  <a:buNone/>
                </a:pPr>
                <a14:m>
                  <m:oMath xmlns:m="http://schemas.openxmlformats.org/officeDocument/2006/math">
                    <m:r>
                      <a:rPr lang="fr-CA" i="1" dirty="0" smtClean="0">
                        <a:latin typeface="Cambria Math" panose="02040503050406030204" pitchFamily="18" charset="0"/>
                      </a:rPr>
                      <m:t>𝑚</m:t>
                    </m:r>
                  </m:oMath>
                </a14:m>
                <a:r>
                  <a:rPr lang="fr-CA" dirty="0">
                    <a:latin typeface="Arial" panose="020B0604020202020204" pitchFamily="34" charset="0"/>
                    <a:cs typeface="Arial" panose="020B0604020202020204" pitchFamily="34" charset="0"/>
                  </a:rPr>
                  <a:t>P</a:t>
                </a:r>
                <a:r>
                  <a:rPr lang="fr-CA" dirty="0" err="1">
                    <a:latin typeface="Arial" panose="020B0604020202020204" pitchFamily="34" charset="0"/>
                    <a:cs typeface="Arial" panose="020B0604020202020204" pitchFamily="34" charset="0"/>
                  </a:rPr>
                  <a:t>L</a:t>
                </a:r>
                <a:r>
                  <a:rPr lang="fr-CA" dirty="0"/>
                  <a:t>=</a:t>
                </a:r>
                <a14:m>
                  <m:oMath xmlns:m="http://schemas.openxmlformats.org/officeDocument/2006/math">
                    <m:r>
                      <a:rPr lang="fr-CA" i="1" dirty="0" smtClean="0">
                        <a:latin typeface="Cambria Math" panose="02040503050406030204" pitchFamily="18" charset="0"/>
                      </a:rPr>
                      <m:t>𝑎</m:t>
                    </m:r>
                  </m:oMath>
                </a14:m>
                <a:endParaRPr lang="fr-CA" dirty="0"/>
              </a:p>
              <a:p>
                <a:pPr marL="0" indent="0">
                  <a:lnSpc>
                    <a:spcPct val="120000"/>
                  </a:lnSpc>
                  <a:buNone/>
                </a:pPr>
                <a14:m>
                  <m:oMath xmlns:m="http://schemas.openxmlformats.org/officeDocument/2006/math">
                    <m:f>
                      <m:fPr>
                        <m:ctrlPr>
                          <a:rPr lang="fr-CA" i="1" smtClean="0">
                            <a:latin typeface="Cambria Math" panose="02040503050406030204" pitchFamily="18" charset="0"/>
                          </a:rPr>
                        </m:ctrlPr>
                      </m:fPr>
                      <m:num>
                        <m:r>
                          <a:rPr lang="fr-CA" b="0" i="1" smtClean="0">
                            <a:latin typeface="Cambria Math" panose="02040503050406030204" pitchFamily="18" charset="0"/>
                          </a:rPr>
                          <m:t>𝑚</m:t>
                        </m:r>
                        <m:r>
                          <m:rPr>
                            <m:sty m:val="p"/>
                          </m:rPr>
                          <a:rPr lang="fr-CA" b="0" i="0" smtClean="0">
                            <a:latin typeface="Cambria Math" panose="02040503050406030204" pitchFamily="18" charset="0"/>
                          </a:rPr>
                          <m:t>MD</m:t>
                        </m:r>
                      </m:num>
                      <m:den>
                        <m:r>
                          <a:rPr lang="fr-CA" b="0" i="1" smtClean="0">
                            <a:latin typeface="Cambria Math" panose="02040503050406030204" pitchFamily="18" charset="0"/>
                          </a:rPr>
                          <m:t>𝑚</m:t>
                        </m:r>
                        <m:r>
                          <m:rPr>
                            <m:sty m:val="p"/>
                          </m:rPr>
                          <a:rPr lang="fr-CA" b="0" i="0" smtClean="0">
                            <a:latin typeface="Cambria Math" panose="02040503050406030204" pitchFamily="18" charset="0"/>
                          </a:rPr>
                          <m:t>ND</m:t>
                        </m:r>
                      </m:den>
                    </m:f>
                    <m:r>
                      <a:rPr lang="fr-CA" b="0" i="1" smtClean="0">
                        <a:latin typeface="Cambria Math" panose="02040503050406030204" pitchFamily="18" charset="0"/>
                      </a:rPr>
                      <m:t>=</m:t>
                    </m:r>
                    <m:f>
                      <m:fPr>
                        <m:ctrlPr>
                          <a:rPr lang="fr-CA" b="0" i="1" smtClean="0">
                            <a:latin typeface="Cambria Math" panose="02040503050406030204" pitchFamily="18" charset="0"/>
                          </a:rPr>
                        </m:ctrlPr>
                      </m:fPr>
                      <m:num>
                        <m:r>
                          <a:rPr lang="fr-CA" b="0" i="1" smtClean="0">
                            <a:latin typeface="Cambria Math" panose="02040503050406030204" pitchFamily="18" charset="0"/>
                          </a:rPr>
                          <m:t>𝑚</m:t>
                        </m:r>
                        <m:r>
                          <m:rPr>
                            <m:sty m:val="p"/>
                          </m:rPr>
                          <a:rPr lang="fr-CA" b="0" i="0" smtClean="0">
                            <a:latin typeface="Cambria Math" panose="02040503050406030204" pitchFamily="18" charset="0"/>
                          </a:rPr>
                          <m:t>NC</m:t>
                        </m:r>
                      </m:num>
                      <m:den>
                        <m:r>
                          <a:rPr lang="fr-CA" b="0" i="1" smtClean="0">
                            <a:latin typeface="Cambria Math" panose="02040503050406030204" pitchFamily="18" charset="0"/>
                          </a:rPr>
                          <m:t>𝑚</m:t>
                        </m:r>
                        <m:r>
                          <m:rPr>
                            <m:sty m:val="p"/>
                          </m:rPr>
                          <a:rPr lang="fr-CA" b="0" i="0" smtClean="0">
                            <a:latin typeface="Cambria Math" panose="02040503050406030204" pitchFamily="18" charset="0"/>
                          </a:rPr>
                          <m:t>BC</m:t>
                        </m:r>
                      </m:den>
                    </m:f>
                    <m:r>
                      <a:rPr lang="fr-CA" b="0" i="1" smtClean="0">
                        <a:latin typeface="Cambria Math" panose="02040503050406030204" pitchFamily="18" charset="0"/>
                      </a:rPr>
                      <m:t>⇒</m:t>
                    </m:r>
                    <m:r>
                      <a:rPr lang="fr-CA" b="0" i="1" smtClean="0">
                        <a:latin typeface="Cambria Math" panose="02040503050406030204" pitchFamily="18" charset="0"/>
                      </a:rPr>
                      <m:t>𝑚</m:t>
                    </m:r>
                    <m:r>
                      <m:rPr>
                        <m:sty m:val="p"/>
                      </m:rPr>
                      <a:rPr lang="fr-CA" b="0" i="0" smtClean="0">
                        <a:latin typeface="Cambria Math" panose="02040503050406030204" pitchFamily="18" charset="0"/>
                      </a:rPr>
                      <m:t>MD</m:t>
                    </m:r>
                    <m:r>
                      <a:rPr lang="fr-CA" b="0" i="1" smtClean="0">
                        <a:latin typeface="Cambria Math" panose="02040503050406030204" pitchFamily="18" charset="0"/>
                      </a:rPr>
                      <m:t>=</m:t>
                    </m:r>
                    <m:f>
                      <m:fPr>
                        <m:ctrlPr>
                          <a:rPr lang="fr-CA" b="0" i="1" smtClean="0">
                            <a:latin typeface="Cambria Math" panose="02040503050406030204" pitchFamily="18" charset="0"/>
                          </a:rPr>
                        </m:ctrlPr>
                      </m:fPr>
                      <m:num>
                        <m:d>
                          <m:dPr>
                            <m:ctrlPr>
                              <a:rPr lang="fr-CA" b="0" i="1" smtClean="0">
                                <a:latin typeface="Cambria Math" panose="02040503050406030204" pitchFamily="18" charset="0"/>
                              </a:rPr>
                            </m:ctrlPr>
                          </m:dPr>
                          <m:e>
                            <m:r>
                              <a:rPr lang="fr-CA" b="0" i="1" smtClean="0">
                                <a:latin typeface="Cambria Math" panose="02040503050406030204" pitchFamily="18" charset="0"/>
                              </a:rPr>
                              <m:t>𝑎</m:t>
                            </m:r>
                            <m:r>
                              <a:rPr lang="fr-CA" b="0" i="1" smtClean="0">
                                <a:latin typeface="Cambria Math" panose="02040503050406030204" pitchFamily="18" charset="0"/>
                              </a:rPr>
                              <m:t>−</m:t>
                            </m:r>
                            <m:r>
                              <a:rPr lang="fr-CA" b="0" i="1" smtClean="0">
                                <a:latin typeface="Cambria Math" panose="02040503050406030204" pitchFamily="18" charset="0"/>
                              </a:rPr>
                              <m:t>𝑏</m:t>
                            </m:r>
                          </m:e>
                        </m:d>
                        <m:r>
                          <a:rPr lang="fr-CA" b="0" i="1" smtClean="0">
                            <a:latin typeface="Cambria Math" panose="02040503050406030204" pitchFamily="18" charset="0"/>
                          </a:rPr>
                          <m:t>𝑏</m:t>
                        </m:r>
                      </m:num>
                      <m:den>
                        <m:r>
                          <a:rPr lang="fr-CA" b="0" i="1" smtClean="0">
                            <a:latin typeface="Cambria Math" panose="02040503050406030204" pitchFamily="18" charset="0"/>
                          </a:rPr>
                          <m:t>𝑎</m:t>
                        </m:r>
                      </m:den>
                    </m:f>
                    <m:r>
                      <a:rPr lang="fr-CA" b="0" i="1" smtClean="0">
                        <a:latin typeface="Cambria Math" panose="02040503050406030204" pitchFamily="18" charset="0"/>
                      </a:rPr>
                      <m:t>=</m:t>
                    </m:r>
                    <m:r>
                      <a:rPr lang="fr-CA" b="0" i="1" smtClean="0">
                        <a:latin typeface="Cambria Math" panose="02040503050406030204" pitchFamily="18" charset="0"/>
                      </a:rPr>
                      <m:t>𝑏</m:t>
                    </m:r>
                    <m:r>
                      <a:rPr lang="fr-CA" b="0" i="1" smtClean="0">
                        <a:latin typeface="Cambria Math" panose="02040503050406030204" pitchFamily="18" charset="0"/>
                      </a:rPr>
                      <m:t>−</m:t>
                    </m:r>
                    <m:f>
                      <m:fPr>
                        <m:ctrlPr>
                          <a:rPr lang="fr-CA" b="0" i="1" smtClean="0">
                            <a:latin typeface="Cambria Math" panose="02040503050406030204" pitchFamily="18" charset="0"/>
                          </a:rPr>
                        </m:ctrlPr>
                      </m:fPr>
                      <m:num>
                        <m:sSup>
                          <m:sSupPr>
                            <m:ctrlPr>
                              <a:rPr lang="fr-CA" b="0" i="1" smtClean="0">
                                <a:latin typeface="Cambria Math" panose="02040503050406030204" pitchFamily="18" charset="0"/>
                              </a:rPr>
                            </m:ctrlPr>
                          </m:sSupPr>
                          <m:e>
                            <m:r>
                              <a:rPr lang="fr-CA" b="0" i="1" smtClean="0">
                                <a:latin typeface="Cambria Math" panose="02040503050406030204" pitchFamily="18" charset="0"/>
                              </a:rPr>
                              <m:t>𝑏</m:t>
                            </m:r>
                          </m:e>
                          <m:sup>
                            <m:r>
                              <a:rPr lang="fr-CA" b="0" i="1" smtClean="0">
                                <a:latin typeface="Cambria Math" panose="02040503050406030204" pitchFamily="18" charset="0"/>
                              </a:rPr>
                              <m:t>2</m:t>
                            </m:r>
                          </m:sup>
                        </m:sSup>
                      </m:num>
                      <m:den>
                        <m:r>
                          <a:rPr lang="fr-CA" b="0" i="1" smtClean="0">
                            <a:latin typeface="Cambria Math" panose="02040503050406030204" pitchFamily="18" charset="0"/>
                          </a:rPr>
                          <m:t>𝑎</m:t>
                        </m:r>
                      </m:den>
                    </m:f>
                  </m:oMath>
                </a14:m>
                <a:r>
                  <a:rPr lang="fr-CA" dirty="0"/>
                  <a:t> </a:t>
                </a:r>
              </a:p>
              <a:p>
                <a:pPr marL="0" indent="0">
                  <a:lnSpc>
                    <a:spcPct val="120000"/>
                  </a:lnSpc>
                  <a:buNone/>
                </a:pPr>
                <a14:m>
                  <m:oMath xmlns:m="http://schemas.openxmlformats.org/officeDocument/2006/math">
                    <m:f>
                      <m:fPr>
                        <m:ctrlPr>
                          <a:rPr lang="fr-CA" b="0" i="1" smtClean="0">
                            <a:latin typeface="Cambria Math" panose="02040503050406030204" pitchFamily="18" charset="0"/>
                          </a:rPr>
                        </m:ctrlPr>
                      </m:fPr>
                      <m:num>
                        <m:r>
                          <a:rPr lang="fr-CA" i="1">
                            <a:latin typeface="Cambria Math" panose="02040503050406030204" pitchFamily="18" charset="0"/>
                          </a:rPr>
                          <m:t>𝑚</m:t>
                        </m:r>
                        <m:r>
                          <m:rPr>
                            <m:sty m:val="p"/>
                          </m:rPr>
                          <a:rPr lang="fr-CA" i="0">
                            <a:latin typeface="Cambria Math" panose="02040503050406030204" pitchFamily="18" charset="0"/>
                          </a:rPr>
                          <m:t>OG</m:t>
                        </m:r>
                        <m:r>
                          <m:rPr>
                            <m:nor/>
                          </m:rPr>
                          <a:rPr lang="fr-CA" dirty="0"/>
                          <m:t> </m:t>
                        </m:r>
                      </m:num>
                      <m:den>
                        <m:r>
                          <a:rPr lang="fr-CA" b="0" i="1" smtClean="0">
                            <a:latin typeface="Cambria Math" panose="02040503050406030204" pitchFamily="18" charset="0"/>
                          </a:rPr>
                          <m:t>𝑚</m:t>
                        </m:r>
                        <m:r>
                          <m:rPr>
                            <m:sty m:val="p"/>
                          </m:rPr>
                          <a:rPr lang="fr-CA" b="0" i="0" smtClean="0">
                            <a:latin typeface="Cambria Math" panose="02040503050406030204" pitchFamily="18" charset="0"/>
                          </a:rPr>
                          <m:t>FG</m:t>
                        </m:r>
                      </m:den>
                    </m:f>
                    <m:r>
                      <a:rPr lang="fr-CA" b="0" i="1" smtClean="0">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𝑚</m:t>
                        </m:r>
                        <m:r>
                          <m:rPr>
                            <m:sty m:val="p"/>
                          </m:rPr>
                          <a:rPr lang="fr-CA" i="0">
                            <a:latin typeface="Cambria Math" panose="02040503050406030204" pitchFamily="18" charset="0"/>
                          </a:rPr>
                          <m:t>NC</m:t>
                        </m:r>
                      </m:num>
                      <m:den>
                        <m:r>
                          <a:rPr lang="fr-CA" i="1">
                            <a:latin typeface="Cambria Math" panose="02040503050406030204" pitchFamily="18" charset="0"/>
                          </a:rPr>
                          <m:t>𝑚</m:t>
                        </m:r>
                        <m:r>
                          <m:rPr>
                            <m:sty m:val="p"/>
                          </m:rPr>
                          <a:rPr lang="fr-CA" i="0">
                            <a:latin typeface="Cambria Math" panose="02040503050406030204" pitchFamily="18" charset="0"/>
                          </a:rPr>
                          <m:t>BC</m:t>
                        </m:r>
                      </m:den>
                    </m:f>
                    <m:r>
                      <a:rPr lang="fr-CA" i="1">
                        <a:latin typeface="Cambria Math" panose="02040503050406030204" pitchFamily="18" charset="0"/>
                      </a:rPr>
                      <m:t>⇒</m:t>
                    </m:r>
                    <m:r>
                      <a:rPr lang="fr-CA" i="1">
                        <a:latin typeface="Cambria Math" panose="02040503050406030204" pitchFamily="18" charset="0"/>
                      </a:rPr>
                      <m:t>𝑚</m:t>
                    </m:r>
                    <m:r>
                      <m:rPr>
                        <m:sty m:val="p"/>
                      </m:rPr>
                      <a:rPr lang="fr-CA" b="0" i="0" smtClean="0">
                        <a:latin typeface="Cambria Math" panose="02040503050406030204" pitchFamily="18" charset="0"/>
                      </a:rPr>
                      <m:t>OG</m:t>
                    </m:r>
                    <m:r>
                      <a:rPr lang="fr-CA" i="1">
                        <a:latin typeface="Cambria Math" panose="02040503050406030204" pitchFamily="18" charset="0"/>
                      </a:rPr>
                      <m:t>=</m:t>
                    </m:r>
                    <m:f>
                      <m:fPr>
                        <m:ctrlPr>
                          <a:rPr lang="fr-CA" i="1">
                            <a:latin typeface="Cambria Math" panose="02040503050406030204" pitchFamily="18" charset="0"/>
                          </a:rPr>
                        </m:ctrlPr>
                      </m:fPr>
                      <m:num>
                        <m:sSup>
                          <m:sSupPr>
                            <m:ctrlPr>
                              <a:rPr lang="fr-CA" b="0" i="1" smtClean="0">
                                <a:latin typeface="Cambria Math" panose="02040503050406030204" pitchFamily="18" charset="0"/>
                              </a:rPr>
                            </m:ctrlPr>
                          </m:sSupPr>
                          <m:e>
                            <m:r>
                              <a:rPr lang="fr-CA" b="0" i="1" smtClean="0">
                                <a:latin typeface="Cambria Math" panose="02040503050406030204" pitchFamily="18" charset="0"/>
                              </a:rPr>
                              <m:t>𝑏</m:t>
                            </m:r>
                          </m:e>
                          <m:sup>
                            <m:r>
                              <a:rPr lang="fr-CA" b="0" i="1" smtClean="0">
                                <a:latin typeface="Cambria Math" panose="02040503050406030204" pitchFamily="18" charset="0"/>
                              </a:rPr>
                              <m:t>2</m:t>
                            </m:r>
                          </m:sup>
                        </m:sSup>
                      </m:num>
                      <m:den>
                        <m:r>
                          <a:rPr lang="fr-CA" i="1">
                            <a:latin typeface="Cambria Math" panose="02040503050406030204" pitchFamily="18" charset="0"/>
                          </a:rPr>
                          <m:t>𝑎</m:t>
                        </m:r>
                      </m:den>
                    </m:f>
                  </m:oMath>
                </a14:m>
                <a:r>
                  <a:rPr lang="fr-CA" dirty="0"/>
                  <a:t> </a:t>
                </a:r>
              </a:p>
              <a:p>
                <a:pPr marL="0" indent="0">
                  <a:lnSpc>
                    <a:spcPct val="120000"/>
                  </a:lnSpc>
                  <a:buNone/>
                </a:pPr>
                <a14:m>
                  <m:oMath xmlns:m="http://schemas.openxmlformats.org/officeDocument/2006/math">
                    <m:r>
                      <a:rPr lang="fr-CA" i="1" dirty="0" smtClean="0">
                        <a:latin typeface="Cambria Math" panose="02040503050406030204" pitchFamily="18" charset="0"/>
                      </a:rPr>
                      <m:t>𝑚</m:t>
                    </m:r>
                  </m:oMath>
                </a14:m>
                <a:r>
                  <a:rPr lang="fr-CA" dirty="0">
                    <a:latin typeface="Arial" panose="020B0604020202020204" pitchFamily="34" charset="0"/>
                    <a:cs typeface="Arial" panose="020B0604020202020204" pitchFamily="34" charset="0"/>
                  </a:rPr>
                  <a:t>QP</a:t>
                </a:r>
                <a:r>
                  <a:rPr lang="fr-CA" dirty="0"/>
                  <a:t>+</a:t>
                </a:r>
                <a14:m>
                  <m:oMath xmlns:m="http://schemas.openxmlformats.org/officeDocument/2006/math">
                    <m:r>
                      <a:rPr lang="fr-CA" i="1" dirty="0" smtClean="0">
                        <a:latin typeface="Cambria Math" panose="02040503050406030204" pitchFamily="18" charset="0"/>
                      </a:rPr>
                      <m:t>𝑚</m:t>
                    </m:r>
                  </m:oMath>
                </a14:m>
                <a:r>
                  <a:rPr lang="fr-CA" dirty="0">
                    <a:latin typeface="Arial" panose="020B0604020202020204" pitchFamily="34" charset="0"/>
                    <a:cs typeface="Arial" panose="020B0604020202020204" pitchFamily="34" charset="0"/>
                  </a:rPr>
                  <a:t>PK</a:t>
                </a:r>
                <a:r>
                  <a:rPr lang="fr-CA" dirty="0"/>
                  <a:t>=</a:t>
                </a:r>
                <a14:m>
                  <m:oMath xmlns:m="http://schemas.openxmlformats.org/officeDocument/2006/math">
                    <m:r>
                      <a:rPr lang="fr-CA" i="1" dirty="0" smtClean="0">
                        <a:latin typeface="Cambria Math" panose="02040503050406030204" pitchFamily="18" charset="0"/>
                      </a:rPr>
                      <m:t>𝑚</m:t>
                    </m:r>
                  </m:oMath>
                </a14:m>
                <a:r>
                  <a:rPr lang="fr-CA" dirty="0">
                    <a:latin typeface="Arial" panose="020B0604020202020204" pitchFamily="34" charset="0"/>
                    <a:cs typeface="Arial" panose="020B0604020202020204" pitchFamily="34" charset="0"/>
                  </a:rPr>
                  <a:t>MA</a:t>
                </a:r>
                <a:r>
                  <a:rPr lang="fr-CA" dirty="0"/>
                  <a:t>+</a:t>
                </a:r>
                <a14:m>
                  <m:oMath xmlns:m="http://schemas.openxmlformats.org/officeDocument/2006/math">
                    <m:r>
                      <a:rPr lang="fr-CA" i="1" dirty="0" smtClean="0">
                        <a:latin typeface="Cambria Math" panose="02040503050406030204" pitchFamily="18" charset="0"/>
                      </a:rPr>
                      <m:t>𝑚</m:t>
                    </m:r>
                  </m:oMath>
                </a14:m>
                <a:r>
                  <a:rPr lang="fr-CA" dirty="0">
                    <a:latin typeface="Arial" panose="020B0604020202020204" pitchFamily="34" charset="0"/>
                    <a:cs typeface="Arial" panose="020B0604020202020204" pitchFamily="34" charset="0"/>
                  </a:rPr>
                  <a:t>CN</a:t>
                </a:r>
              </a:p>
              <a:p>
                <a:pPr marL="0" indent="0">
                  <a:lnSpc>
                    <a:spcPct val="120000"/>
                  </a:lnSpc>
                  <a:buNone/>
                </a:pPr>
                <a:r>
                  <a:rPr lang="fr-CA" dirty="0"/>
                  <a:t>=</a:t>
                </a:r>
                <a14:m>
                  <m:oMath xmlns:m="http://schemas.openxmlformats.org/officeDocument/2006/math">
                    <m:r>
                      <a:rPr lang="fr-CA" b="0" i="1" smtClean="0">
                        <a:latin typeface="Cambria Math" panose="02040503050406030204" pitchFamily="18" charset="0"/>
                      </a:rPr>
                      <m:t>𝑎</m:t>
                    </m:r>
                    <m:r>
                      <a:rPr lang="fr-CA" b="0" i="1" smtClean="0">
                        <a:latin typeface="Cambria Math" panose="02040503050406030204" pitchFamily="18" charset="0"/>
                      </a:rPr>
                      <m:t>−</m:t>
                    </m:r>
                    <m:d>
                      <m:dPr>
                        <m:ctrlPr>
                          <a:rPr lang="fr-CA" b="0" i="1" smtClean="0">
                            <a:latin typeface="Cambria Math" panose="02040503050406030204" pitchFamily="18" charset="0"/>
                          </a:rPr>
                        </m:ctrlPr>
                      </m:dPr>
                      <m:e>
                        <m:r>
                          <a:rPr lang="fr-CA" b="0" i="1" smtClean="0">
                            <a:latin typeface="Cambria Math" panose="02040503050406030204" pitchFamily="18" charset="0"/>
                          </a:rPr>
                          <m:t>𝑏</m:t>
                        </m:r>
                        <m:r>
                          <a:rPr lang="fr-CA" b="0" i="1" smtClean="0">
                            <a:latin typeface="Cambria Math" panose="02040503050406030204" pitchFamily="18" charset="0"/>
                          </a:rPr>
                          <m:t>−</m:t>
                        </m:r>
                        <m:f>
                          <m:fPr>
                            <m:ctrlPr>
                              <a:rPr lang="fr-CA" b="0" i="1" smtClean="0">
                                <a:latin typeface="Cambria Math" panose="02040503050406030204" pitchFamily="18" charset="0"/>
                              </a:rPr>
                            </m:ctrlPr>
                          </m:fPr>
                          <m:num>
                            <m:sSup>
                              <m:sSupPr>
                                <m:ctrlPr>
                                  <a:rPr lang="fr-CA" b="0" i="1" smtClean="0">
                                    <a:latin typeface="Cambria Math" panose="02040503050406030204" pitchFamily="18" charset="0"/>
                                  </a:rPr>
                                </m:ctrlPr>
                              </m:sSupPr>
                              <m:e>
                                <m:r>
                                  <a:rPr lang="fr-CA" b="0" i="1" smtClean="0">
                                    <a:latin typeface="Cambria Math" panose="02040503050406030204" pitchFamily="18" charset="0"/>
                                  </a:rPr>
                                  <m:t>𝑏</m:t>
                                </m:r>
                              </m:e>
                              <m:sup>
                                <m:r>
                                  <a:rPr lang="fr-CA" b="0" i="1" smtClean="0">
                                    <a:latin typeface="Cambria Math" panose="02040503050406030204" pitchFamily="18" charset="0"/>
                                  </a:rPr>
                                  <m:t>2</m:t>
                                </m:r>
                              </m:sup>
                            </m:sSup>
                          </m:num>
                          <m:den>
                            <m:r>
                              <a:rPr lang="fr-CA" b="0" i="1" smtClean="0">
                                <a:latin typeface="Cambria Math" panose="02040503050406030204" pitchFamily="18" charset="0"/>
                              </a:rPr>
                              <m:t>𝑎</m:t>
                            </m:r>
                          </m:den>
                        </m:f>
                      </m:e>
                    </m:d>
                    <m:r>
                      <a:rPr lang="fr-CA" b="0" i="1" smtClean="0">
                        <a:latin typeface="Cambria Math" panose="02040503050406030204" pitchFamily="18" charset="0"/>
                      </a:rPr>
                      <m:t>+</m:t>
                    </m:r>
                    <m:r>
                      <a:rPr lang="fr-CA" b="0" i="1" smtClean="0">
                        <a:latin typeface="Cambria Math" panose="02040503050406030204" pitchFamily="18" charset="0"/>
                      </a:rPr>
                      <m:t>𝑏</m:t>
                    </m:r>
                    <m:r>
                      <a:rPr lang="fr-CA" b="0" i="1" smtClean="0">
                        <a:latin typeface="Cambria Math" panose="02040503050406030204" pitchFamily="18" charset="0"/>
                      </a:rPr>
                      <m:t>=</m:t>
                    </m:r>
                    <m:r>
                      <a:rPr lang="fr-CA" b="0" i="1" smtClean="0">
                        <a:latin typeface="Cambria Math" panose="02040503050406030204" pitchFamily="18" charset="0"/>
                      </a:rPr>
                      <m:t>𝑎</m:t>
                    </m:r>
                    <m:r>
                      <a:rPr lang="fr-CA" b="0" i="1" smtClean="0">
                        <a:latin typeface="Cambria Math" panose="02040503050406030204" pitchFamily="18" charset="0"/>
                      </a:rPr>
                      <m:t>+</m:t>
                    </m:r>
                    <m:f>
                      <m:fPr>
                        <m:ctrlPr>
                          <a:rPr lang="fr-CA" b="0" i="1" smtClean="0">
                            <a:latin typeface="Cambria Math" panose="02040503050406030204" pitchFamily="18" charset="0"/>
                          </a:rPr>
                        </m:ctrlPr>
                      </m:fPr>
                      <m:num>
                        <m:sSup>
                          <m:sSupPr>
                            <m:ctrlPr>
                              <a:rPr lang="fr-CA" b="0" i="1" smtClean="0">
                                <a:latin typeface="Cambria Math" panose="02040503050406030204" pitchFamily="18" charset="0"/>
                              </a:rPr>
                            </m:ctrlPr>
                          </m:sSupPr>
                          <m:e>
                            <m:r>
                              <a:rPr lang="fr-CA" b="0" i="1" smtClean="0">
                                <a:latin typeface="Cambria Math" panose="02040503050406030204" pitchFamily="18" charset="0"/>
                              </a:rPr>
                              <m:t>𝑏</m:t>
                            </m:r>
                          </m:e>
                          <m:sup>
                            <m:r>
                              <a:rPr lang="fr-CA" b="0" i="1" smtClean="0">
                                <a:latin typeface="Cambria Math" panose="02040503050406030204" pitchFamily="18" charset="0"/>
                              </a:rPr>
                              <m:t>2</m:t>
                            </m:r>
                          </m:sup>
                        </m:sSup>
                      </m:num>
                      <m:den>
                        <m:r>
                          <a:rPr lang="fr-CA" b="0" i="1" smtClean="0">
                            <a:latin typeface="Cambria Math" panose="02040503050406030204" pitchFamily="18" charset="0"/>
                          </a:rPr>
                          <m:t>𝑎</m:t>
                        </m:r>
                      </m:den>
                    </m:f>
                  </m:oMath>
                </a14:m>
                <a:endParaRPr lang="fr-CA" dirty="0"/>
              </a:p>
              <a:p>
                <a:pPr marL="0" indent="0">
                  <a:lnSpc>
                    <a:spcPct val="120000"/>
                  </a:lnSpc>
                  <a:buNone/>
                </a:pP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QR</a:t>
                </a:r>
                <a:r>
                  <a:rPr lang="fr-CA" dirty="0" err="1"/>
                  <a:t>+</a:t>
                </a: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RW</a:t>
                </a:r>
                <a:r>
                  <a:rPr lang="fr-CA" dirty="0" err="1"/>
                  <a:t>+</a:t>
                </a: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WK</a:t>
                </a:r>
                <a:r>
                  <a:rPr lang="fr-CA" dirty="0"/>
                  <a:t>=</a:t>
                </a: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OG</a:t>
                </a:r>
                <a:r>
                  <a:rPr lang="fr-CA" dirty="0" err="1"/>
                  <a:t>+</a:t>
                </a:r>
                <a14:m>
                  <m:oMath xmlns:m="http://schemas.openxmlformats.org/officeDocument/2006/math">
                    <m:r>
                      <a:rPr lang="fr-CA" i="1" dirty="0" smtClean="0">
                        <a:latin typeface="Cambria Math" panose="02040503050406030204" pitchFamily="18" charset="0"/>
                      </a:rPr>
                      <m:t>𝑚</m:t>
                    </m:r>
                  </m:oMath>
                </a14:m>
                <a:r>
                  <a:rPr lang="fr-CA" dirty="0" err="1">
                    <a:latin typeface="Arial" panose="020B0604020202020204" pitchFamily="34" charset="0"/>
                    <a:cs typeface="Arial" panose="020B0604020202020204" pitchFamily="34" charset="0"/>
                  </a:rPr>
                  <a:t>EH</a:t>
                </a:r>
                <a:r>
                  <a:rPr lang="fr-CA" dirty="0" err="1"/>
                  <a:t>+</a:t>
                </a:r>
                <a14:m>
                  <m:oMath xmlns:m="http://schemas.openxmlformats.org/officeDocument/2006/math">
                    <m:r>
                      <a:rPr lang="fr-CA" i="1" dirty="0" smtClean="0">
                        <a:latin typeface="Cambria Math" panose="02040503050406030204" pitchFamily="18" charset="0"/>
                      </a:rPr>
                      <m:t>𝑚</m:t>
                    </m:r>
                  </m:oMath>
                </a14:m>
                <a:r>
                  <a:rPr lang="fr-CA" dirty="0">
                    <a:latin typeface="Arial" panose="020B0604020202020204" pitchFamily="34" charset="0"/>
                    <a:cs typeface="Arial" panose="020B0604020202020204" pitchFamily="34" charset="0"/>
                  </a:rPr>
                  <a:t>DN</a:t>
                </a:r>
              </a:p>
              <a:p>
                <a:pPr marL="0" indent="0">
                  <a:lnSpc>
                    <a:spcPct val="120000"/>
                  </a:lnSpc>
                  <a:buNone/>
                </a:pPr>
                <a:r>
                  <a:rPr lang="fr-CA" dirty="0"/>
                  <a:t>=</a:t>
                </a:r>
                <a14:m>
                  <m:oMath xmlns:m="http://schemas.openxmlformats.org/officeDocument/2006/math">
                    <m:f>
                      <m:fPr>
                        <m:ctrlPr>
                          <a:rPr lang="fr-CA" b="0" i="1" dirty="0" smtClean="0">
                            <a:latin typeface="Cambria Math" panose="02040503050406030204" pitchFamily="18" charset="0"/>
                          </a:rPr>
                        </m:ctrlPr>
                      </m:fPr>
                      <m:num>
                        <m:sSup>
                          <m:sSupPr>
                            <m:ctrlPr>
                              <a:rPr lang="fr-CA" b="0" i="1" dirty="0" smtClean="0">
                                <a:latin typeface="Cambria Math" panose="02040503050406030204" pitchFamily="18" charset="0"/>
                              </a:rPr>
                            </m:ctrlPr>
                          </m:sSupPr>
                          <m:e>
                            <m:r>
                              <a:rPr lang="fr-CA" b="0" i="1" dirty="0" smtClean="0">
                                <a:latin typeface="Cambria Math" panose="02040503050406030204" pitchFamily="18" charset="0"/>
                              </a:rPr>
                              <m:t>𝑏</m:t>
                            </m:r>
                          </m:e>
                          <m:sup>
                            <m:r>
                              <a:rPr lang="fr-CA" b="0" i="1" dirty="0" smtClean="0">
                                <a:latin typeface="Cambria Math" panose="02040503050406030204" pitchFamily="18" charset="0"/>
                              </a:rPr>
                              <m:t>2</m:t>
                            </m:r>
                          </m:sup>
                        </m:sSup>
                      </m:num>
                      <m:den>
                        <m:r>
                          <a:rPr lang="fr-CA" b="0" i="1" dirty="0" smtClean="0">
                            <a:latin typeface="Cambria Math" panose="02040503050406030204" pitchFamily="18" charset="0"/>
                          </a:rPr>
                          <m:t>𝑎</m:t>
                        </m:r>
                      </m:den>
                    </m:f>
                    <m:r>
                      <a:rPr lang="fr-CA" b="0" i="1" dirty="0" smtClean="0">
                        <a:latin typeface="Cambria Math" panose="02040503050406030204" pitchFamily="18" charset="0"/>
                      </a:rPr>
                      <m:t>+</m:t>
                    </m:r>
                    <m:r>
                      <a:rPr lang="fr-CA" b="0" i="1" dirty="0" smtClean="0">
                        <a:latin typeface="Cambria Math" panose="02040503050406030204" pitchFamily="18" charset="0"/>
                      </a:rPr>
                      <m:t>𝑏</m:t>
                    </m:r>
                    <m:r>
                      <a:rPr lang="fr-CA" b="0" i="1" dirty="0" smtClean="0">
                        <a:latin typeface="Cambria Math" panose="02040503050406030204" pitchFamily="18" charset="0"/>
                      </a:rPr>
                      <m:t>+</m:t>
                    </m:r>
                    <m:d>
                      <m:dPr>
                        <m:ctrlPr>
                          <a:rPr lang="fr-CA" b="0" i="1" dirty="0" smtClean="0">
                            <a:latin typeface="Cambria Math" panose="02040503050406030204" pitchFamily="18" charset="0"/>
                          </a:rPr>
                        </m:ctrlPr>
                      </m:dPr>
                      <m:e>
                        <m:r>
                          <a:rPr lang="fr-CA" b="0" i="1" dirty="0" smtClean="0">
                            <a:latin typeface="Cambria Math" panose="02040503050406030204" pitchFamily="18" charset="0"/>
                          </a:rPr>
                          <m:t>𝑎</m:t>
                        </m:r>
                        <m:r>
                          <a:rPr lang="fr-CA" b="0" i="1" dirty="0" smtClean="0">
                            <a:latin typeface="Cambria Math" panose="02040503050406030204" pitchFamily="18" charset="0"/>
                          </a:rPr>
                          <m:t>−</m:t>
                        </m:r>
                        <m:r>
                          <a:rPr lang="fr-CA" b="0" i="1" dirty="0" smtClean="0">
                            <a:latin typeface="Cambria Math" panose="02040503050406030204" pitchFamily="18" charset="0"/>
                          </a:rPr>
                          <m:t>𝑏</m:t>
                        </m:r>
                      </m:e>
                    </m:d>
                    <m:r>
                      <a:rPr lang="fr-CA" b="0" i="1" dirty="0" smtClean="0">
                        <a:latin typeface="Cambria Math" panose="02040503050406030204" pitchFamily="18" charset="0"/>
                      </a:rPr>
                      <m:t>=</m:t>
                    </m:r>
                    <m:r>
                      <a:rPr lang="fr-CA" b="0" i="1" dirty="0" smtClean="0">
                        <a:latin typeface="Cambria Math" panose="02040503050406030204" pitchFamily="18" charset="0"/>
                      </a:rPr>
                      <m:t>𝑎</m:t>
                    </m:r>
                    <m:r>
                      <a:rPr lang="fr-CA" b="0" i="1" dirty="0" smtClean="0">
                        <a:latin typeface="Cambria Math" panose="02040503050406030204" pitchFamily="18" charset="0"/>
                      </a:rPr>
                      <m:t>+</m:t>
                    </m:r>
                    <m:f>
                      <m:fPr>
                        <m:ctrlPr>
                          <a:rPr lang="fr-CA" b="0" i="1" dirty="0" smtClean="0">
                            <a:latin typeface="Cambria Math" panose="02040503050406030204" pitchFamily="18" charset="0"/>
                          </a:rPr>
                        </m:ctrlPr>
                      </m:fPr>
                      <m:num>
                        <m:sSup>
                          <m:sSupPr>
                            <m:ctrlPr>
                              <a:rPr lang="fr-CA" b="0" i="1" dirty="0" smtClean="0">
                                <a:latin typeface="Cambria Math" panose="02040503050406030204" pitchFamily="18" charset="0"/>
                              </a:rPr>
                            </m:ctrlPr>
                          </m:sSupPr>
                          <m:e>
                            <m:r>
                              <a:rPr lang="fr-CA" b="0" i="1" dirty="0" smtClean="0">
                                <a:latin typeface="Cambria Math" panose="02040503050406030204" pitchFamily="18" charset="0"/>
                              </a:rPr>
                              <m:t>𝑏</m:t>
                            </m:r>
                          </m:e>
                          <m:sup>
                            <m:r>
                              <a:rPr lang="fr-CA" b="0" i="1" dirty="0" smtClean="0">
                                <a:latin typeface="Cambria Math" panose="02040503050406030204" pitchFamily="18" charset="0"/>
                              </a:rPr>
                              <m:t>2</m:t>
                            </m:r>
                          </m:sup>
                        </m:sSup>
                      </m:num>
                      <m:den>
                        <m:r>
                          <a:rPr lang="fr-CA" b="0" i="1" dirty="0" smtClean="0">
                            <a:latin typeface="Cambria Math" panose="02040503050406030204" pitchFamily="18" charset="0"/>
                          </a:rPr>
                          <m:t>𝑎</m:t>
                        </m:r>
                      </m:den>
                    </m:f>
                  </m:oMath>
                </a14:m>
                <a:r>
                  <a:rPr lang="fr-CA" dirty="0"/>
                  <a:t> </a:t>
                </a: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236839" y="1446684"/>
                <a:ext cx="7194902" cy="5151824"/>
              </a:xfrm>
              <a:blipFill rotWithShape="0">
                <a:blip r:embed="rId2"/>
                <a:stretch>
                  <a:fillRect l="-1525" t="-1065"/>
                </a:stretch>
              </a:blipFill>
            </p:spPr>
            <p:txBody>
              <a:bodyPr/>
              <a:lstStyle/>
              <a:p>
                <a:r>
                  <a:rPr lang="fr-CA">
                    <a:noFill/>
                  </a:rPr>
                  <a:t> </a:t>
                </a:r>
              </a:p>
            </p:txBody>
          </p:sp>
        </mc:Fallback>
      </mc:AlternateContent>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5245" y="508559"/>
            <a:ext cx="5204874" cy="5874311"/>
          </a:xfrm>
          <a:prstGeom prst="rect">
            <a:avLst/>
          </a:prstGeom>
        </p:spPr>
      </p:pic>
      <mc:AlternateContent xmlns:mc="http://schemas.openxmlformats.org/markup-compatibility/2006" xmlns:a14="http://schemas.microsoft.com/office/drawing/2010/main">
        <mc:Choice Requires="a14">
          <p:sp>
            <p:nvSpPr>
              <p:cNvPr id="7" name="ZoneTexte 6"/>
              <p:cNvSpPr txBox="1"/>
              <p:nvPr/>
            </p:nvSpPr>
            <p:spPr>
              <a:xfrm>
                <a:off x="7875494" y="508559"/>
                <a:ext cx="37196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A" sz="3600" b="0" i="1" smtClean="0">
                          <a:latin typeface="Cambria Math" panose="02040503050406030204" pitchFamily="18" charset="0"/>
                        </a:rPr>
                        <m:t>𝑎</m:t>
                      </m:r>
                    </m:oMath>
                  </m:oMathPara>
                </a14:m>
                <a:endParaRPr lang="fr-CA" sz="3600" dirty="0"/>
              </a:p>
            </p:txBody>
          </p:sp>
        </mc:Choice>
        <mc:Fallback xmlns="">
          <p:sp>
            <p:nvSpPr>
              <p:cNvPr id="7" name="ZoneTexte 6"/>
              <p:cNvSpPr txBox="1">
                <a:spLocks noRot="1" noChangeAspect="1" noMove="1" noResize="1" noEditPoints="1" noAdjustHandles="1" noChangeArrowheads="1" noChangeShapeType="1" noTextEdit="1"/>
              </p:cNvSpPr>
              <p:nvPr/>
            </p:nvSpPr>
            <p:spPr>
              <a:xfrm>
                <a:off x="7875494" y="508559"/>
                <a:ext cx="371961" cy="553998"/>
              </a:xfrm>
              <a:prstGeom prst="rect">
                <a:avLst/>
              </a:prstGeom>
              <a:blipFill rotWithShape="0">
                <a:blip r:embed="rId4"/>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061474" y="2491299"/>
                <a:ext cx="547458"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CA" sz="3600" b="0" i="1" smtClean="0">
                          <a:latin typeface="Cambria Math" panose="02040503050406030204" pitchFamily="18" charset="0"/>
                        </a:rPr>
                        <m:t>𝑏</m:t>
                      </m:r>
                    </m:oMath>
                  </m:oMathPara>
                </a14:m>
                <a:endParaRPr lang="fr-CA" sz="3600" dirty="0"/>
              </a:p>
            </p:txBody>
          </p:sp>
        </mc:Choice>
        <mc:Fallback xmlns="">
          <p:sp>
            <p:nvSpPr>
              <p:cNvPr id="8" name="Rectangle 7"/>
              <p:cNvSpPr>
                <a:spLocks noRot="1" noChangeAspect="1" noMove="1" noResize="1" noEditPoints="1" noAdjustHandles="1" noChangeArrowheads="1" noChangeShapeType="1" noTextEdit="1"/>
              </p:cNvSpPr>
              <p:nvPr/>
            </p:nvSpPr>
            <p:spPr>
              <a:xfrm>
                <a:off x="8061474" y="2491299"/>
                <a:ext cx="547458" cy="646331"/>
              </a:xfrm>
              <a:prstGeom prst="rect">
                <a:avLst/>
              </a:prstGeom>
              <a:blipFill rotWithShape="0">
                <a:blip r:embed="rId5"/>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478709" y="972881"/>
                <a:ext cx="547458"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CA" sz="3600" b="0" i="1" smtClean="0">
                          <a:latin typeface="Cambria Math" panose="02040503050406030204" pitchFamily="18" charset="0"/>
                        </a:rPr>
                        <m:t>𝑏</m:t>
                      </m:r>
                    </m:oMath>
                  </m:oMathPara>
                </a14:m>
                <a:endParaRPr lang="fr-CA" sz="3600" dirty="0"/>
              </a:p>
            </p:txBody>
          </p:sp>
        </mc:Choice>
        <mc:Fallback xmlns="">
          <p:sp>
            <p:nvSpPr>
              <p:cNvPr id="9" name="Rectangle 8"/>
              <p:cNvSpPr>
                <a:spLocks noRot="1" noChangeAspect="1" noMove="1" noResize="1" noEditPoints="1" noAdjustHandles="1" noChangeArrowheads="1" noChangeShapeType="1" noTextEdit="1"/>
              </p:cNvSpPr>
              <p:nvPr/>
            </p:nvSpPr>
            <p:spPr>
              <a:xfrm>
                <a:off x="10478709" y="972881"/>
                <a:ext cx="547458" cy="646331"/>
              </a:xfrm>
              <a:prstGeom prst="rect">
                <a:avLst/>
              </a:prstGeom>
              <a:blipFill rotWithShape="0">
                <a:blip r:embed="rId6"/>
                <a:stretch>
                  <a:fillRect/>
                </a:stretch>
              </a:blipFill>
            </p:spPr>
            <p:txBody>
              <a:bodyPr/>
              <a:lstStyle/>
              <a:p>
                <a:r>
                  <a:rPr lang="fr-CA">
                    <a:noFill/>
                  </a:rPr>
                  <a:t> </a:t>
                </a:r>
              </a:p>
            </p:txBody>
          </p:sp>
        </mc:Fallback>
      </mc:AlternateContent>
    </p:spTree>
    <p:extLst>
      <p:ext uri="{BB962C8B-B14F-4D97-AF65-F5344CB8AC3E}">
        <p14:creationId xmlns:p14="http://schemas.microsoft.com/office/powerpoint/2010/main" val="8701846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6838" y="185830"/>
            <a:ext cx="10515600" cy="1325563"/>
          </a:xfrm>
        </p:spPr>
        <p:txBody>
          <a:bodyPr/>
          <a:lstStyle/>
          <a:p>
            <a:r>
              <a:rPr lang="fr-CA" dirty="0"/>
              <a:t>Vérifions les côtés</a:t>
            </a: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93403" y="2937155"/>
                <a:ext cx="7903114" cy="3362249"/>
              </a:xfrm>
            </p:spPr>
            <p:txBody>
              <a:bodyPr>
                <a:normAutofit/>
              </a:bodyPr>
              <a:lstStyle/>
              <a:p>
                <a:pPr marL="0" indent="0">
                  <a:lnSpc>
                    <a:spcPct val="120000"/>
                  </a:lnSpc>
                  <a:buNone/>
                </a:pPr>
                <a14:m>
                  <m:oMath xmlns:m="http://schemas.openxmlformats.org/officeDocument/2006/math">
                    <m:r>
                      <a:rPr lang="fr-CA" sz="4200" i="1" dirty="0" smtClean="0">
                        <a:latin typeface="Cambria Math" panose="02040503050406030204" pitchFamily="18" charset="0"/>
                      </a:rPr>
                      <m:t>𝑚</m:t>
                    </m:r>
                  </m:oMath>
                </a14:m>
                <a:r>
                  <a:rPr lang="fr-CA" sz="4200" dirty="0">
                    <a:latin typeface="Arial" panose="020B0604020202020204" pitchFamily="34" charset="0"/>
                    <a:cs typeface="Arial" panose="020B0604020202020204" pitchFamily="34" charset="0"/>
                  </a:rPr>
                  <a:t>IL</a:t>
                </a:r>
                <a:r>
                  <a:rPr lang="fr-CA" sz="4200" dirty="0"/>
                  <a:t>=</a:t>
                </a:r>
                <a14:m>
                  <m:oMath xmlns:m="http://schemas.openxmlformats.org/officeDocument/2006/math">
                    <m:r>
                      <a:rPr lang="fr-CA" sz="4200" i="1" dirty="0" smtClean="0">
                        <a:latin typeface="Cambria Math" panose="02040503050406030204" pitchFamily="18" charset="0"/>
                      </a:rPr>
                      <m:t>𝑚</m:t>
                    </m:r>
                  </m:oMath>
                </a14:m>
                <a:r>
                  <a:rPr lang="fr-CA" sz="4200" dirty="0">
                    <a:latin typeface="Arial" panose="020B0604020202020204" pitchFamily="34" charset="0"/>
                    <a:cs typeface="Arial" panose="020B0604020202020204" pitchFamily="34" charset="0"/>
                  </a:rPr>
                  <a:t>BN</a:t>
                </a:r>
                <a:r>
                  <a:rPr lang="fr-CA" sz="4200" dirty="0"/>
                  <a:t>=</a:t>
                </a:r>
                <a14:m>
                  <m:oMath xmlns:m="http://schemas.openxmlformats.org/officeDocument/2006/math">
                    <m:rad>
                      <m:radPr>
                        <m:degHide m:val="on"/>
                        <m:ctrlPr>
                          <a:rPr lang="fr-CA" sz="4200" b="0" i="1" smtClean="0">
                            <a:latin typeface="Cambria Math" panose="02040503050406030204" pitchFamily="18" charset="0"/>
                          </a:rPr>
                        </m:ctrlPr>
                      </m:radPr>
                      <m:deg/>
                      <m:e>
                        <m:sSup>
                          <m:sSupPr>
                            <m:ctrlPr>
                              <a:rPr lang="fr-CA" sz="4200" b="0" i="1" smtClean="0">
                                <a:latin typeface="Cambria Math" panose="02040503050406030204" pitchFamily="18" charset="0"/>
                              </a:rPr>
                            </m:ctrlPr>
                          </m:sSupPr>
                          <m:e>
                            <m:r>
                              <a:rPr lang="fr-CA" sz="4200" b="0" i="1" smtClean="0">
                                <a:latin typeface="Cambria Math" panose="02040503050406030204" pitchFamily="18" charset="0"/>
                              </a:rPr>
                              <m:t>𝑎</m:t>
                            </m:r>
                          </m:e>
                          <m:sup>
                            <m:r>
                              <a:rPr lang="fr-CA" sz="4200" b="0" i="1" smtClean="0">
                                <a:latin typeface="Cambria Math" panose="02040503050406030204" pitchFamily="18" charset="0"/>
                              </a:rPr>
                              <m:t>2</m:t>
                            </m:r>
                          </m:sup>
                        </m:sSup>
                        <m:r>
                          <a:rPr lang="fr-CA" sz="4200" b="0" i="1" smtClean="0">
                            <a:latin typeface="Cambria Math" panose="02040503050406030204" pitchFamily="18" charset="0"/>
                          </a:rPr>
                          <m:t>+</m:t>
                        </m:r>
                        <m:sSup>
                          <m:sSupPr>
                            <m:ctrlPr>
                              <a:rPr lang="fr-CA" sz="4200" b="0" i="1" smtClean="0">
                                <a:latin typeface="Cambria Math" panose="02040503050406030204" pitchFamily="18" charset="0"/>
                              </a:rPr>
                            </m:ctrlPr>
                          </m:sSupPr>
                          <m:e>
                            <m:r>
                              <a:rPr lang="fr-CA" sz="4200" b="0" i="1" smtClean="0">
                                <a:latin typeface="Cambria Math" panose="02040503050406030204" pitchFamily="18" charset="0"/>
                              </a:rPr>
                              <m:t>𝑏</m:t>
                            </m:r>
                          </m:e>
                          <m:sup>
                            <m:r>
                              <a:rPr lang="fr-CA" sz="4200" b="0" i="1" smtClean="0">
                                <a:latin typeface="Cambria Math" panose="02040503050406030204" pitchFamily="18" charset="0"/>
                              </a:rPr>
                              <m:t>2</m:t>
                            </m:r>
                          </m:sup>
                        </m:sSup>
                      </m:e>
                    </m:rad>
                  </m:oMath>
                </a14:m>
                <a:r>
                  <a:rPr lang="fr-CA" sz="4200" dirty="0"/>
                  <a:t>=</a:t>
                </a:r>
                <a14:m>
                  <m:oMath xmlns:m="http://schemas.openxmlformats.org/officeDocument/2006/math">
                    <m:r>
                      <a:rPr lang="fr-CA" sz="4200" i="1" dirty="0" smtClean="0">
                        <a:latin typeface="Cambria Math" panose="02040503050406030204" pitchFamily="18" charset="0"/>
                      </a:rPr>
                      <m:t>𝑚</m:t>
                    </m:r>
                  </m:oMath>
                </a14:m>
                <a:r>
                  <a:rPr lang="fr-CA" sz="4200" dirty="0" err="1">
                    <a:latin typeface="Arial" panose="020B0604020202020204" pitchFamily="34" charset="0"/>
                    <a:cs typeface="Arial" panose="020B0604020202020204" pitchFamily="34" charset="0"/>
                  </a:rPr>
                  <a:t>BN</a:t>
                </a:r>
                <a:r>
                  <a:rPr lang="fr-CA" sz="4200" dirty="0"/>
                  <a:t>=</a:t>
                </a:r>
                <a14:m>
                  <m:oMath xmlns:m="http://schemas.openxmlformats.org/officeDocument/2006/math">
                    <m:r>
                      <a:rPr lang="fr-CA" sz="4200" i="1" dirty="0" smtClean="0">
                        <a:latin typeface="Cambria Math" panose="02040503050406030204" pitchFamily="18" charset="0"/>
                      </a:rPr>
                      <m:t>𝑚</m:t>
                    </m:r>
                  </m:oMath>
                </a14:m>
                <a:r>
                  <a:rPr lang="fr-CA" sz="4200" dirty="0" err="1">
                    <a:latin typeface="Arial" panose="020B0604020202020204" pitchFamily="34" charset="0"/>
                    <a:cs typeface="Arial" panose="020B0604020202020204" pitchFamily="34" charset="0"/>
                  </a:rPr>
                  <a:t>LK</a:t>
                </a:r>
                <a:endParaRPr lang="fr-CA" sz="4200" dirty="0">
                  <a:latin typeface="Arial" panose="020B0604020202020204" pitchFamily="34" charset="0"/>
                  <a:cs typeface="Arial" panose="020B0604020202020204" pitchFamily="34" charset="0"/>
                </a:endParaRP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93403" y="2937155"/>
                <a:ext cx="7903114" cy="3362249"/>
              </a:xfrm>
              <a:blipFill rotWithShape="0">
                <a:blip r:embed="rId2"/>
                <a:stretch>
                  <a:fillRect r="-2776"/>
                </a:stretch>
              </a:blipFill>
            </p:spPr>
            <p:txBody>
              <a:bodyPr/>
              <a:lstStyle/>
              <a:p>
                <a:r>
                  <a:rPr lang="fr-CA">
                    <a:noFill/>
                  </a:rPr>
                  <a:t> </a:t>
                </a:r>
              </a:p>
            </p:txBody>
          </p:sp>
        </mc:Fallback>
      </mc:AlternateContent>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151" y="0"/>
            <a:ext cx="5204874" cy="587431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404355" y="1980311"/>
                <a:ext cx="547458"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CA" sz="3600" i="1">
                          <a:latin typeface="Cambria Math" panose="02040503050406030204" pitchFamily="18" charset="0"/>
                        </a:rPr>
                        <m:t>𝑏</m:t>
                      </m:r>
                    </m:oMath>
                  </m:oMathPara>
                </a14:m>
                <a:endParaRPr lang="fr-CA" sz="3600" dirty="0"/>
              </a:p>
            </p:txBody>
          </p:sp>
        </mc:Choice>
        <mc:Fallback xmlns="">
          <p:sp>
            <p:nvSpPr>
              <p:cNvPr id="4" name="Rectangle 3"/>
              <p:cNvSpPr>
                <a:spLocks noRot="1" noChangeAspect="1" noMove="1" noResize="1" noEditPoints="1" noAdjustHandles="1" noChangeArrowheads="1" noChangeShapeType="1" noTextEdit="1"/>
              </p:cNvSpPr>
              <p:nvPr/>
            </p:nvSpPr>
            <p:spPr>
              <a:xfrm>
                <a:off x="8404355" y="1980311"/>
                <a:ext cx="547458" cy="646331"/>
              </a:xfrm>
              <a:prstGeom prst="rect">
                <a:avLst/>
              </a:prstGeom>
              <a:blipFill rotWithShape="0">
                <a:blip r:embed="rId4"/>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752438" y="445183"/>
                <a:ext cx="547458"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CA" sz="3600" i="1">
                          <a:latin typeface="Cambria Math" panose="02040503050406030204" pitchFamily="18" charset="0"/>
                        </a:rPr>
                        <m:t>𝑏</m:t>
                      </m:r>
                    </m:oMath>
                  </m:oMathPara>
                </a14:m>
                <a:endParaRPr lang="fr-CA" sz="3600" dirty="0"/>
              </a:p>
            </p:txBody>
          </p:sp>
        </mc:Choice>
        <mc:Fallback xmlns="">
          <p:sp>
            <p:nvSpPr>
              <p:cNvPr id="5" name="Rectangle 4"/>
              <p:cNvSpPr>
                <a:spLocks noRot="1" noChangeAspect="1" noMove="1" noResize="1" noEditPoints="1" noAdjustHandles="1" noChangeArrowheads="1" noChangeShapeType="1" noTextEdit="1"/>
              </p:cNvSpPr>
              <p:nvPr/>
            </p:nvSpPr>
            <p:spPr>
              <a:xfrm>
                <a:off x="10752438" y="445183"/>
                <a:ext cx="547458" cy="646331"/>
              </a:xfrm>
              <a:prstGeom prst="rect">
                <a:avLst/>
              </a:prstGeom>
              <a:blipFill rotWithShape="0">
                <a:blip r:embed="rId5"/>
                <a:stretch>
                  <a:fillRect/>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202214" y="1254777"/>
                <a:ext cx="55662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CA" sz="3600" b="0" i="1" smtClean="0">
                          <a:latin typeface="Cambria Math" panose="02040503050406030204" pitchFamily="18" charset="0"/>
                        </a:rPr>
                        <m:t>𝑎</m:t>
                      </m:r>
                    </m:oMath>
                  </m:oMathPara>
                </a14:m>
                <a:endParaRPr lang="fr-CA" sz="3600" dirty="0"/>
              </a:p>
            </p:txBody>
          </p:sp>
        </mc:Choice>
        <mc:Fallback xmlns="">
          <p:sp>
            <p:nvSpPr>
              <p:cNvPr id="7" name="Rectangle 6"/>
              <p:cNvSpPr>
                <a:spLocks noRot="1" noChangeAspect="1" noMove="1" noResize="1" noEditPoints="1" noAdjustHandles="1" noChangeArrowheads="1" noChangeShapeType="1" noTextEdit="1"/>
              </p:cNvSpPr>
              <p:nvPr/>
            </p:nvSpPr>
            <p:spPr>
              <a:xfrm>
                <a:off x="9202214" y="1254777"/>
                <a:ext cx="556627" cy="646331"/>
              </a:xfrm>
              <a:prstGeom prst="rect">
                <a:avLst/>
              </a:prstGeom>
              <a:blipFill rotWithShape="0">
                <a:blip r:embed="rId6"/>
                <a:stretch>
                  <a:fillRect/>
                </a:stretch>
              </a:blipFill>
            </p:spPr>
            <p:txBody>
              <a:bodyPr/>
              <a:lstStyle/>
              <a:p>
                <a:r>
                  <a:rPr lang="fr-CA">
                    <a:noFill/>
                  </a:rPr>
                  <a:t> </a:t>
                </a:r>
              </a:p>
            </p:txBody>
          </p:sp>
        </mc:Fallback>
      </mc:AlternateContent>
    </p:spTree>
    <p:extLst>
      <p:ext uri="{BB962C8B-B14F-4D97-AF65-F5344CB8AC3E}">
        <p14:creationId xmlns:p14="http://schemas.microsoft.com/office/powerpoint/2010/main" val="17708104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Propositions</a:t>
            </a:r>
          </a:p>
        </p:txBody>
      </p:sp>
      <p:sp>
        <p:nvSpPr>
          <p:cNvPr id="3" name="Espace réservé du contenu 2"/>
          <p:cNvSpPr>
            <a:spLocks noGrp="1"/>
          </p:cNvSpPr>
          <p:nvPr>
            <p:ph idx="1"/>
          </p:nvPr>
        </p:nvSpPr>
        <p:spPr>
          <a:xfrm>
            <a:off x="838200" y="1392195"/>
            <a:ext cx="10867768" cy="5362832"/>
          </a:xfrm>
        </p:spPr>
        <p:txBody>
          <a:bodyPr>
            <a:normAutofit fontScale="92500" lnSpcReduction="10000"/>
          </a:bodyPr>
          <a:lstStyle/>
          <a:p>
            <a:r>
              <a:rPr lang="fr-CA" dirty="0"/>
              <a:t>Tout polygone peut être découpé en un nombre fini de triangles.</a:t>
            </a:r>
          </a:p>
          <a:p>
            <a:pPr>
              <a:lnSpc>
                <a:spcPct val="110000"/>
              </a:lnSpc>
            </a:pPr>
            <a:r>
              <a:rPr lang="fr-CA" dirty="0"/>
              <a:t>Tout triangle peut être découpé pour ensuite former un rectangle.</a:t>
            </a:r>
          </a:p>
          <a:p>
            <a:r>
              <a:rPr lang="fr-CA" dirty="0"/>
              <a:t>Tout rectangle peut être découpé pour ensuite former un carré.</a:t>
            </a:r>
          </a:p>
          <a:p>
            <a:r>
              <a:rPr lang="fr-CA" dirty="0"/>
              <a:t>Toute paire de carrés peut être découpée pour ensuite former un carré.</a:t>
            </a:r>
          </a:p>
          <a:p>
            <a:endParaRPr lang="fr-CA" dirty="0"/>
          </a:p>
        </p:txBody>
      </p:sp>
      <p:sp>
        <p:nvSpPr>
          <p:cNvPr id="4" name="Rectangle 3"/>
          <p:cNvSpPr/>
          <p:nvPr/>
        </p:nvSpPr>
        <p:spPr>
          <a:xfrm>
            <a:off x="1330036" y="1690687"/>
            <a:ext cx="9362209" cy="4439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dirty="0">
                <a:latin typeface="Cambria" panose="02040503050406030204" pitchFamily="18" charset="0"/>
              </a:rPr>
              <a:t>Bref, tout polygone peut être découpé en un nombre fini de morceaux pour ensuite former un carré.</a:t>
            </a:r>
          </a:p>
        </p:txBody>
      </p:sp>
    </p:spTree>
    <p:extLst>
      <p:ext uri="{BB962C8B-B14F-4D97-AF65-F5344CB8AC3E}">
        <p14:creationId xmlns:p14="http://schemas.microsoft.com/office/powerpoint/2010/main" val="12458628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155985" y="1430767"/>
            <a:ext cx="11868471" cy="5214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p:txBody>
          <a:bodyPr/>
          <a:lstStyle/>
          <a:p>
            <a:r>
              <a:rPr lang="fr-CA" dirty="0"/>
              <a:t>Exemple</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1971" y="1690688"/>
            <a:ext cx="11556500" cy="4616594"/>
          </a:xfrm>
        </p:spPr>
      </p:pic>
    </p:spTree>
    <p:extLst>
      <p:ext uri="{BB962C8B-B14F-4D97-AF65-F5344CB8AC3E}">
        <p14:creationId xmlns:p14="http://schemas.microsoft.com/office/powerpoint/2010/main" val="14806982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Proposition suivante</a:t>
            </a:r>
          </a:p>
        </p:txBody>
      </p:sp>
      <p:sp>
        <p:nvSpPr>
          <p:cNvPr id="3" name="Espace réservé du contenu 2"/>
          <p:cNvSpPr>
            <a:spLocks noGrp="1"/>
          </p:cNvSpPr>
          <p:nvPr>
            <p:ph idx="1"/>
          </p:nvPr>
        </p:nvSpPr>
        <p:spPr/>
        <p:txBody>
          <a:bodyPr/>
          <a:lstStyle/>
          <a:p>
            <a:pPr marL="0" indent="0">
              <a:buNone/>
            </a:pPr>
            <a:r>
              <a:rPr lang="fr-CA" dirty="0"/>
              <a:t>Si deux polygones de même surface peuvent être découpés en un nombre fini de morceaux pour former chacun un carré, alors il est existe un découpage du premier polygone pour former le deuxième.</a:t>
            </a:r>
          </a:p>
        </p:txBody>
      </p:sp>
    </p:spTree>
    <p:extLst>
      <p:ext uri="{BB962C8B-B14F-4D97-AF65-F5344CB8AC3E}">
        <p14:creationId xmlns:p14="http://schemas.microsoft.com/office/powerpoint/2010/main" val="37374911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991673" y="2608118"/>
            <a:ext cx="9839459" cy="37952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p:txBody>
          <a:bodyPr/>
          <a:lstStyle/>
          <a:p>
            <a:r>
              <a:rPr lang="fr-CA" dirty="0"/>
              <a:t>Solution</a:t>
            </a:r>
          </a:p>
        </p:txBody>
      </p:sp>
      <p:sp>
        <p:nvSpPr>
          <p:cNvPr id="3" name="Espace réservé du contenu 2"/>
          <p:cNvSpPr>
            <a:spLocks noGrp="1"/>
          </p:cNvSpPr>
          <p:nvPr>
            <p:ph idx="1"/>
          </p:nvPr>
        </p:nvSpPr>
        <p:spPr>
          <a:xfrm>
            <a:off x="838200" y="1529411"/>
            <a:ext cx="10515600" cy="4351338"/>
          </a:xfrm>
        </p:spPr>
        <p:txBody>
          <a:bodyPr/>
          <a:lstStyle/>
          <a:p>
            <a:pPr marL="0" indent="0">
              <a:buNone/>
            </a:pPr>
            <a:r>
              <a:rPr lang="fr-CA" dirty="0"/>
              <a:t>Superposer les deux découpages.</a:t>
            </a: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r="58997"/>
          <a:stretch/>
        </p:blipFill>
        <p:spPr>
          <a:xfrm>
            <a:off x="838200" y="2324838"/>
            <a:ext cx="4178643" cy="4071195"/>
          </a:xfrm>
          <a:prstGeom prst="rect">
            <a:avLst/>
          </a:prstGeom>
        </p:spPr>
      </p:pic>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r="58997"/>
          <a:stretch/>
        </p:blipFill>
        <p:spPr>
          <a:xfrm>
            <a:off x="3745344" y="2317492"/>
            <a:ext cx="4178643" cy="4071195"/>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4134" y="2529282"/>
            <a:ext cx="4686142" cy="4018836"/>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3274" y="2529282"/>
            <a:ext cx="4686142" cy="4018836"/>
          </a:xfrm>
          <a:prstGeom prst="rect">
            <a:avLst/>
          </a:prstGeom>
        </p:spPr>
      </p:pic>
    </p:spTree>
    <p:extLst>
      <p:ext uri="{BB962C8B-B14F-4D97-AF65-F5344CB8AC3E}">
        <p14:creationId xmlns:p14="http://schemas.microsoft.com/office/powerpoint/2010/main" val="10429901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5" presetClass="exit" presetSubtype="0" fill="hold" nodeType="clickEffect">
                                  <p:stCondLst>
                                    <p:cond delay="0"/>
                                  </p:stCondLst>
                                  <p:childTnLst>
                                    <p:animEffect transition="out" filter="fade">
                                      <p:cBhvr>
                                        <p:cTn id="20" dur="2000"/>
                                        <p:tgtEl>
                                          <p:spTgt spid="4"/>
                                        </p:tgtEl>
                                      </p:cBhvr>
                                    </p:animEffect>
                                    <p:anim calcmode="lin" valueType="num">
                                      <p:cBhvr>
                                        <p:cTn id="21"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2" dur="2000"/>
                                        <p:tgtEl>
                                          <p:spTgt spid="4"/>
                                        </p:tgtEl>
                                        <p:attrNameLst>
                                          <p:attrName>ppt_h</p:attrName>
                                        </p:attrNameLst>
                                      </p:cBhvr>
                                      <p:tavLst>
                                        <p:tav tm="0">
                                          <p:val>
                                            <p:strVal val="ppt_h"/>
                                          </p:val>
                                        </p:tav>
                                        <p:tav tm="100000">
                                          <p:val>
                                            <p:strVal val="ppt_h"/>
                                          </p:val>
                                        </p:tav>
                                      </p:tavLst>
                                    </p:anim>
                                    <p:set>
                                      <p:cBhvr>
                                        <p:cTn id="23" dur="1" fill="hold">
                                          <p:stCondLst>
                                            <p:cond delay="1999"/>
                                          </p:stCondLst>
                                        </p:cTn>
                                        <p:tgtEl>
                                          <p:spTgt spid="4"/>
                                        </p:tgtEl>
                                        <p:attrNameLst>
                                          <p:attrName>style.visibility</p:attrName>
                                        </p:attrNameLst>
                                      </p:cBhvr>
                                      <p:to>
                                        <p:strVal val="hidden"/>
                                      </p:to>
                                    </p:set>
                                  </p:childTnLst>
                                </p:cTn>
                              </p:par>
                              <p:par>
                                <p:cTn id="24" presetID="45" presetClass="exit" presetSubtype="0" fill="hold" nodeType="withEffect">
                                  <p:stCondLst>
                                    <p:cond delay="0"/>
                                  </p:stCondLst>
                                  <p:childTnLst>
                                    <p:animEffect transition="out" filter="fade">
                                      <p:cBhvr>
                                        <p:cTn id="25" dur="2000"/>
                                        <p:tgtEl>
                                          <p:spTgt spid="8"/>
                                        </p:tgtEl>
                                      </p:cBhvr>
                                    </p:animEffect>
                                    <p:anim calcmode="lin" valueType="num">
                                      <p:cBhvr>
                                        <p:cTn id="2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7" dur="2000"/>
                                        <p:tgtEl>
                                          <p:spTgt spid="8"/>
                                        </p:tgtEl>
                                        <p:attrNameLst>
                                          <p:attrName>ppt_h</p:attrName>
                                        </p:attrNameLst>
                                      </p:cBhvr>
                                      <p:tavLst>
                                        <p:tav tm="0">
                                          <p:val>
                                            <p:strVal val="ppt_h"/>
                                          </p:val>
                                        </p:tav>
                                        <p:tav tm="100000">
                                          <p:val>
                                            <p:strVal val="ppt_h"/>
                                          </p:val>
                                        </p:tav>
                                      </p:tavLst>
                                    </p:anim>
                                    <p:set>
                                      <p:cBhvr>
                                        <p:cTn id="28" dur="1" fill="hold">
                                          <p:stCondLst>
                                            <p:cond delay="1999"/>
                                          </p:stCondLst>
                                        </p:cTn>
                                        <p:tgtEl>
                                          <p:spTgt spid="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98808" y="1690688"/>
            <a:ext cx="11394383" cy="47842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7380" y="1863683"/>
            <a:ext cx="10964608" cy="4281744"/>
          </a:xfrm>
        </p:spPr>
      </p:pic>
      <p:sp>
        <p:nvSpPr>
          <p:cNvPr id="2" name="Titre 1"/>
          <p:cNvSpPr>
            <a:spLocks noGrp="1"/>
          </p:cNvSpPr>
          <p:nvPr>
            <p:ph type="title"/>
          </p:nvPr>
        </p:nvSpPr>
        <p:spPr/>
        <p:txBody>
          <a:bodyPr/>
          <a:lstStyle/>
          <a:p>
            <a:r>
              <a:rPr lang="fr-CA" dirty="0"/>
              <a:t>Contre-exemple</a:t>
            </a:r>
          </a:p>
        </p:txBody>
      </p:sp>
    </p:spTree>
    <p:extLst>
      <p:ext uri="{BB962C8B-B14F-4D97-AF65-F5344CB8AC3E}">
        <p14:creationId xmlns:p14="http://schemas.microsoft.com/office/powerpoint/2010/main" val="36269225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Peut-on faire mieux?</a:t>
            </a:r>
          </a:p>
        </p:txBody>
      </p:sp>
      <p:sp>
        <p:nvSpPr>
          <p:cNvPr id="3" name="Espace réservé du contenu 2"/>
          <p:cNvSpPr>
            <a:spLocks noGrp="1"/>
          </p:cNvSpPr>
          <p:nvPr>
            <p:ph idx="1"/>
          </p:nvPr>
        </p:nvSpPr>
        <p:spPr/>
        <p:txBody>
          <a:bodyPr/>
          <a:lstStyle/>
          <a:p>
            <a:pPr marL="0" indent="0">
              <a:buNone/>
            </a:pPr>
            <a:r>
              <a:rPr lang="fr-CA" dirty="0"/>
              <a:t>Oui</a:t>
            </a:r>
          </a:p>
          <a:p>
            <a:pPr marL="0" indent="0">
              <a:buNone/>
            </a:pPr>
            <a:r>
              <a:rPr lang="fr-CA" dirty="0"/>
              <a:t>La démonstration permet d’obtenir un découpage entre deux polygones, mais ce n’est pas optimal.</a:t>
            </a:r>
          </a:p>
          <a:p>
            <a:pPr marL="0" indent="0">
              <a:buNone/>
            </a:pPr>
            <a:endParaRPr lang="fr-CA" dirty="0"/>
          </a:p>
        </p:txBody>
      </p:sp>
    </p:spTree>
    <p:extLst>
      <p:ext uri="{BB962C8B-B14F-4D97-AF65-F5344CB8AC3E}">
        <p14:creationId xmlns:p14="http://schemas.microsoft.com/office/powerpoint/2010/main" val="37905440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325532" y="3361386"/>
            <a:ext cx="7357221" cy="33960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143489" y="186901"/>
            <a:ext cx="10515600" cy="1325563"/>
          </a:xfrm>
        </p:spPr>
        <p:txBody>
          <a:bodyPr/>
          <a:lstStyle/>
          <a:p>
            <a:r>
              <a:rPr lang="fr-CA" dirty="0"/>
              <a:t>Voici des découpages intéressants</a:t>
            </a:r>
          </a:p>
        </p:txBody>
      </p:sp>
      <p:sp>
        <p:nvSpPr>
          <p:cNvPr id="3" name="Espace réservé du contenu 2"/>
          <p:cNvSpPr>
            <a:spLocks noGrp="1"/>
          </p:cNvSpPr>
          <p:nvPr>
            <p:ph idx="1"/>
          </p:nvPr>
        </p:nvSpPr>
        <p:spPr/>
        <p:txBody>
          <a:bodyPr/>
          <a:lstStyle/>
          <a:p>
            <a:pPr marL="0" indent="0">
              <a:buNone/>
            </a:pPr>
            <a:r>
              <a:rPr lang="fr-CA" dirty="0"/>
              <a:t>Carré en triangle équilatéral</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532" y="3490731"/>
            <a:ext cx="4555245" cy="3435103"/>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6300" y="4117052"/>
            <a:ext cx="2827025" cy="2640335"/>
          </a:xfrm>
          <a:prstGeom prst="rect">
            <a:avLst/>
          </a:prstGeom>
        </p:spPr>
      </p:pic>
      <p:sp>
        <p:nvSpPr>
          <p:cNvPr id="6" name="ZoneTexte 5"/>
          <p:cNvSpPr txBox="1"/>
          <p:nvPr/>
        </p:nvSpPr>
        <p:spPr>
          <a:xfrm>
            <a:off x="10550660" y="257325"/>
            <a:ext cx="1606278" cy="369332"/>
          </a:xfrm>
          <a:prstGeom prst="rect">
            <a:avLst/>
          </a:prstGeom>
          <a:noFill/>
        </p:spPr>
        <p:txBody>
          <a:bodyPr wrap="square" rtlCol="0">
            <a:spAutoFit/>
          </a:bodyPr>
          <a:lstStyle/>
          <a:p>
            <a:r>
              <a:rPr lang="fr-CA" dirty="0"/>
              <a:t>1905-Dudeney</a:t>
            </a:r>
          </a:p>
        </p:txBody>
      </p:sp>
      <p:pic>
        <p:nvPicPr>
          <p:cNvPr id="1026" name="Picture 2" descr="https://upload.wikimedia.org/wikipedia/commons/thumb/6/6d/Henry_Dudeney.jpg/220px-Henry_Duden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4028" y="737919"/>
            <a:ext cx="1459543" cy="17846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à coins arrondis 8"/>
          <p:cNvSpPr/>
          <p:nvPr/>
        </p:nvSpPr>
        <p:spPr>
          <a:xfrm>
            <a:off x="8158877" y="3030072"/>
            <a:ext cx="3826935" cy="37273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9247" y="3322836"/>
            <a:ext cx="3547221" cy="3170747"/>
          </a:xfrm>
          <a:prstGeom prst="rect">
            <a:avLst/>
          </a:prstGeom>
        </p:spPr>
      </p:pic>
    </p:spTree>
    <p:extLst>
      <p:ext uri="{BB962C8B-B14F-4D97-AF65-F5344CB8AC3E}">
        <p14:creationId xmlns:p14="http://schemas.microsoft.com/office/powerpoint/2010/main" val="24926331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Carré en ennéagone</a:t>
            </a:r>
          </a:p>
        </p:txBody>
      </p:sp>
      <p:pic>
        <p:nvPicPr>
          <p:cNvPr id="1028" name="Picture 4" descr="9_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5048" y="1906075"/>
            <a:ext cx="9386051" cy="428866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713667" y="6194739"/>
            <a:ext cx="6233375" cy="369332"/>
          </a:xfrm>
          <a:prstGeom prst="rect">
            <a:avLst/>
          </a:prstGeom>
          <a:noFill/>
        </p:spPr>
        <p:txBody>
          <a:bodyPr wrap="square" rtlCol="0">
            <a:spAutoFit/>
          </a:bodyPr>
          <a:lstStyle/>
          <a:p>
            <a:r>
              <a:rPr lang="fr-CA" dirty="0"/>
              <a:t>http://p9.storage.canalblog.com/99/39/210892/20695155.png</a:t>
            </a:r>
          </a:p>
        </p:txBody>
      </p:sp>
    </p:spTree>
    <p:extLst>
      <p:ext uri="{BB962C8B-B14F-4D97-AF65-F5344CB8AC3E}">
        <p14:creationId xmlns:p14="http://schemas.microsoft.com/office/powerpoint/2010/main" val="22931928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23930"/>
            <a:ext cx="10515600" cy="1325563"/>
          </a:xfrm>
        </p:spPr>
        <p:txBody>
          <a:bodyPr>
            <a:normAutofit fontScale="90000"/>
          </a:bodyPr>
          <a:lstStyle/>
          <a:p>
            <a:r>
              <a:rPr lang="fr-CA" dirty="0"/>
              <a:t>Tableau des meilleurs résultats pour les polygones réguliers</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492255564"/>
              </p:ext>
            </p:extLst>
          </p:nvPr>
        </p:nvGraphicFramePr>
        <p:xfrm>
          <a:off x="838200" y="1593805"/>
          <a:ext cx="10515600" cy="5120640"/>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168400">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gridCol w="1168400">
                  <a:extLst>
                    <a:ext uri="{9D8B030D-6E8A-4147-A177-3AD203B41FA5}">
                      <a16:colId xmlns:a16="http://schemas.microsoft.com/office/drawing/2014/main" val="20004"/>
                    </a:ext>
                  </a:extLst>
                </a:gridCol>
                <a:gridCol w="1168400">
                  <a:extLst>
                    <a:ext uri="{9D8B030D-6E8A-4147-A177-3AD203B41FA5}">
                      <a16:colId xmlns:a16="http://schemas.microsoft.com/office/drawing/2014/main" val="20005"/>
                    </a:ext>
                  </a:extLst>
                </a:gridCol>
                <a:gridCol w="1168400">
                  <a:extLst>
                    <a:ext uri="{9D8B030D-6E8A-4147-A177-3AD203B41FA5}">
                      <a16:colId xmlns:a16="http://schemas.microsoft.com/office/drawing/2014/main" val="20006"/>
                    </a:ext>
                  </a:extLst>
                </a:gridCol>
                <a:gridCol w="1168400">
                  <a:extLst>
                    <a:ext uri="{9D8B030D-6E8A-4147-A177-3AD203B41FA5}">
                      <a16:colId xmlns:a16="http://schemas.microsoft.com/office/drawing/2014/main" val="20007"/>
                    </a:ext>
                  </a:extLst>
                </a:gridCol>
                <a:gridCol w="1168400">
                  <a:extLst>
                    <a:ext uri="{9D8B030D-6E8A-4147-A177-3AD203B41FA5}">
                      <a16:colId xmlns:a16="http://schemas.microsoft.com/office/drawing/2014/main" val="20008"/>
                    </a:ext>
                  </a:extLst>
                </a:gridCol>
              </a:tblGrid>
              <a:tr h="370840">
                <a:tc>
                  <a:txBody>
                    <a:bodyPr/>
                    <a:lstStyle/>
                    <a:p>
                      <a:endParaRPr lang="fr-CA" dirty="0"/>
                    </a:p>
                  </a:txBody>
                  <a:tcPr>
                    <a:solidFill>
                      <a:schemeClr val="bg1"/>
                    </a:solidFill>
                  </a:tcPr>
                </a:tc>
                <a:tc>
                  <a:txBody>
                    <a:bodyPr/>
                    <a:lstStyle/>
                    <a:p>
                      <a:endParaRPr lang="fr-CA" dirty="0"/>
                    </a:p>
                    <a:p>
                      <a:endParaRPr lang="fr-CA" dirty="0"/>
                    </a:p>
                  </a:txBody>
                  <a:tcPr>
                    <a:solidFill>
                      <a:schemeClr val="bg1"/>
                    </a:solidFill>
                  </a:tcPr>
                </a:tc>
                <a:tc>
                  <a:txBody>
                    <a:bodyPr/>
                    <a:lstStyle/>
                    <a:p>
                      <a:endParaRPr lang="fr-CA" dirty="0"/>
                    </a:p>
                  </a:txBody>
                  <a:tcPr>
                    <a:solidFill>
                      <a:schemeClr val="bg1"/>
                    </a:solidFill>
                  </a:tcPr>
                </a:tc>
                <a:tc>
                  <a:txBody>
                    <a:bodyPr/>
                    <a:lstStyle/>
                    <a:p>
                      <a:endParaRPr lang="fr-CA" dirty="0"/>
                    </a:p>
                  </a:txBody>
                  <a:tcPr>
                    <a:solidFill>
                      <a:schemeClr val="bg1"/>
                    </a:solidFill>
                  </a:tcPr>
                </a:tc>
                <a:tc>
                  <a:txBody>
                    <a:bodyPr/>
                    <a:lstStyle/>
                    <a:p>
                      <a:endParaRPr lang="fr-CA" dirty="0"/>
                    </a:p>
                  </a:txBody>
                  <a:tcPr>
                    <a:solidFill>
                      <a:schemeClr val="bg1"/>
                    </a:solidFill>
                  </a:tcPr>
                </a:tc>
                <a:tc>
                  <a:txBody>
                    <a:bodyPr/>
                    <a:lstStyle/>
                    <a:p>
                      <a:endParaRPr lang="fr-CA" dirty="0"/>
                    </a:p>
                  </a:txBody>
                  <a:tcPr>
                    <a:solidFill>
                      <a:schemeClr val="bg1"/>
                    </a:solidFill>
                  </a:tcPr>
                </a:tc>
                <a:tc>
                  <a:txBody>
                    <a:bodyPr/>
                    <a:lstStyle/>
                    <a:p>
                      <a:endParaRPr lang="fr-CA" dirty="0"/>
                    </a:p>
                  </a:txBody>
                  <a:tcPr>
                    <a:solidFill>
                      <a:schemeClr val="bg1"/>
                    </a:solidFill>
                  </a:tcPr>
                </a:tc>
                <a:tc>
                  <a:txBody>
                    <a:bodyPr/>
                    <a:lstStyle/>
                    <a:p>
                      <a:endParaRPr lang="fr-CA" dirty="0"/>
                    </a:p>
                  </a:txBody>
                  <a:tcPr>
                    <a:solidFill>
                      <a:schemeClr val="bg1"/>
                    </a:solidFill>
                  </a:tcPr>
                </a:tc>
                <a:tc>
                  <a:txBody>
                    <a:bodyPr/>
                    <a:lstStyle/>
                    <a:p>
                      <a:endParaRPr lang="fr-CA" dirty="0"/>
                    </a:p>
                  </a:txBody>
                  <a:tcPr>
                    <a:solidFill>
                      <a:schemeClr val="bg1"/>
                    </a:solidFill>
                  </a:tcPr>
                </a:tc>
                <a:extLst>
                  <a:ext uri="{0D108BD9-81ED-4DB2-BD59-A6C34878D82A}">
                    <a16:rowId xmlns:a16="http://schemas.microsoft.com/office/drawing/2014/main" val="10000"/>
                  </a:ext>
                </a:extLst>
              </a:tr>
              <a:tr h="370840">
                <a:tc>
                  <a:txBody>
                    <a:bodyPr/>
                    <a:lstStyle/>
                    <a:p>
                      <a:endParaRPr lang="fr-CA" dirty="0"/>
                    </a:p>
                  </a:txBody>
                  <a:tcPr>
                    <a:solidFill>
                      <a:schemeClr val="bg1"/>
                    </a:solidFill>
                  </a:tcPr>
                </a:tc>
                <a:tc>
                  <a:txBody>
                    <a:bodyPr/>
                    <a:lstStyle/>
                    <a:p>
                      <a:pPr algn="ctr"/>
                      <a:r>
                        <a:rPr lang="fr-CA" sz="3600" dirty="0">
                          <a:latin typeface="Cambria" panose="02040503050406030204" pitchFamily="18" charset="0"/>
                        </a:rPr>
                        <a:t>1</a:t>
                      </a:r>
                    </a:p>
                  </a:txBody>
                  <a:tcPr/>
                </a:tc>
                <a:tc>
                  <a:txBody>
                    <a:bodyPr/>
                    <a:lstStyle/>
                    <a:p>
                      <a:pPr algn="ctr"/>
                      <a:r>
                        <a:rPr lang="fr-CA" sz="3600" dirty="0">
                          <a:latin typeface="Cambria" panose="02040503050406030204" pitchFamily="18" charset="0"/>
                        </a:rPr>
                        <a:t>4</a:t>
                      </a:r>
                    </a:p>
                  </a:txBody>
                  <a:tcPr/>
                </a:tc>
                <a:tc>
                  <a:txBody>
                    <a:bodyPr/>
                    <a:lstStyle/>
                    <a:p>
                      <a:pPr algn="ctr"/>
                      <a:r>
                        <a:rPr lang="fr-CA" sz="3600" dirty="0">
                          <a:latin typeface="Cambria" panose="02040503050406030204" pitchFamily="18" charset="0"/>
                        </a:rPr>
                        <a:t>6</a:t>
                      </a:r>
                    </a:p>
                  </a:txBody>
                  <a:tcPr/>
                </a:tc>
                <a:tc>
                  <a:txBody>
                    <a:bodyPr/>
                    <a:lstStyle/>
                    <a:p>
                      <a:pPr algn="ctr"/>
                      <a:r>
                        <a:rPr lang="fr-CA" sz="3600" dirty="0">
                          <a:latin typeface="Cambria" panose="02040503050406030204" pitchFamily="18" charset="0"/>
                        </a:rPr>
                        <a:t>5</a:t>
                      </a:r>
                    </a:p>
                  </a:txBody>
                  <a:tcPr/>
                </a:tc>
                <a:tc>
                  <a:txBody>
                    <a:bodyPr/>
                    <a:lstStyle/>
                    <a:p>
                      <a:pPr algn="ctr"/>
                      <a:r>
                        <a:rPr lang="fr-CA" sz="3600" dirty="0">
                          <a:latin typeface="Cambria" panose="02040503050406030204" pitchFamily="18" charset="0"/>
                        </a:rPr>
                        <a:t>8</a:t>
                      </a:r>
                    </a:p>
                  </a:txBody>
                  <a:tcPr/>
                </a:tc>
                <a:tc>
                  <a:txBody>
                    <a:bodyPr/>
                    <a:lstStyle/>
                    <a:p>
                      <a:pPr algn="ctr"/>
                      <a:r>
                        <a:rPr lang="fr-CA" sz="3600" dirty="0">
                          <a:latin typeface="Cambria" panose="02040503050406030204" pitchFamily="18" charset="0"/>
                        </a:rPr>
                        <a:t>7</a:t>
                      </a:r>
                    </a:p>
                  </a:txBody>
                  <a:tcPr/>
                </a:tc>
                <a:tc>
                  <a:txBody>
                    <a:bodyPr/>
                    <a:lstStyle/>
                    <a:p>
                      <a:pPr algn="ctr"/>
                      <a:r>
                        <a:rPr lang="fr-CA" sz="3600" dirty="0">
                          <a:latin typeface="Cambria" panose="02040503050406030204" pitchFamily="18" charset="0"/>
                        </a:rPr>
                        <a:t>8</a:t>
                      </a:r>
                    </a:p>
                  </a:txBody>
                  <a:tcPr/>
                </a:tc>
                <a:tc>
                  <a:txBody>
                    <a:bodyPr/>
                    <a:lstStyle/>
                    <a:p>
                      <a:pPr algn="ctr"/>
                      <a:r>
                        <a:rPr lang="fr-CA" sz="3600" dirty="0">
                          <a:latin typeface="Cambria" panose="02040503050406030204" pitchFamily="18" charset="0"/>
                        </a:rPr>
                        <a:t>7</a:t>
                      </a:r>
                    </a:p>
                  </a:txBody>
                  <a:tcPr/>
                </a:tc>
                <a:extLst>
                  <a:ext uri="{0D108BD9-81ED-4DB2-BD59-A6C34878D82A}">
                    <a16:rowId xmlns:a16="http://schemas.microsoft.com/office/drawing/2014/main" val="10001"/>
                  </a:ext>
                </a:extLst>
              </a:tr>
              <a:tr h="370840">
                <a:tc>
                  <a:txBody>
                    <a:bodyPr/>
                    <a:lstStyle/>
                    <a:p>
                      <a:endParaRPr lang="fr-CA" dirty="0"/>
                    </a:p>
                  </a:txBody>
                  <a:tcPr>
                    <a:solidFill>
                      <a:schemeClr val="bg1"/>
                    </a:solidFill>
                  </a:tcPr>
                </a:tc>
                <a:tc>
                  <a:txBody>
                    <a:bodyPr/>
                    <a:lstStyle/>
                    <a:p>
                      <a:pPr algn="ctr"/>
                      <a:endParaRPr lang="fr-CA" sz="3600" dirty="0">
                        <a:latin typeface="Cambria" panose="02040503050406030204" pitchFamily="18" charset="0"/>
                      </a:endParaRPr>
                    </a:p>
                  </a:txBody>
                  <a:tcPr/>
                </a:tc>
                <a:tc>
                  <a:txBody>
                    <a:bodyPr/>
                    <a:lstStyle/>
                    <a:p>
                      <a:pPr algn="ctr"/>
                      <a:r>
                        <a:rPr lang="fr-CA" sz="3600" dirty="0">
                          <a:latin typeface="Cambria" panose="02040503050406030204" pitchFamily="18" charset="0"/>
                        </a:rPr>
                        <a:t>1</a:t>
                      </a:r>
                    </a:p>
                  </a:txBody>
                  <a:tcPr/>
                </a:tc>
                <a:tc>
                  <a:txBody>
                    <a:bodyPr/>
                    <a:lstStyle/>
                    <a:p>
                      <a:pPr algn="ctr"/>
                      <a:r>
                        <a:rPr lang="fr-CA" sz="3600" dirty="0">
                          <a:latin typeface="Cambria" panose="02040503050406030204" pitchFamily="18" charset="0"/>
                        </a:rPr>
                        <a:t>6</a:t>
                      </a:r>
                    </a:p>
                  </a:txBody>
                  <a:tcPr/>
                </a:tc>
                <a:tc>
                  <a:txBody>
                    <a:bodyPr/>
                    <a:lstStyle/>
                    <a:p>
                      <a:pPr algn="ctr"/>
                      <a:r>
                        <a:rPr lang="fr-CA" sz="3600" dirty="0">
                          <a:latin typeface="Cambria" panose="02040503050406030204" pitchFamily="18" charset="0"/>
                        </a:rPr>
                        <a:t>5</a:t>
                      </a:r>
                    </a:p>
                  </a:txBody>
                  <a:tcPr/>
                </a:tc>
                <a:tc>
                  <a:txBody>
                    <a:bodyPr/>
                    <a:lstStyle/>
                    <a:p>
                      <a:pPr algn="ctr"/>
                      <a:r>
                        <a:rPr lang="fr-CA" sz="3600" dirty="0">
                          <a:latin typeface="Cambria" panose="02040503050406030204" pitchFamily="18" charset="0"/>
                        </a:rPr>
                        <a:t>7</a:t>
                      </a:r>
                    </a:p>
                  </a:txBody>
                  <a:tcPr/>
                </a:tc>
                <a:tc>
                  <a:txBody>
                    <a:bodyPr/>
                    <a:lstStyle/>
                    <a:p>
                      <a:pPr algn="ctr"/>
                      <a:r>
                        <a:rPr lang="fr-CA" sz="3600" dirty="0">
                          <a:latin typeface="Cambria" panose="02040503050406030204" pitchFamily="18" charset="0"/>
                        </a:rPr>
                        <a:t>5</a:t>
                      </a:r>
                    </a:p>
                  </a:txBody>
                  <a:tcPr/>
                </a:tc>
                <a:tc>
                  <a:txBody>
                    <a:bodyPr/>
                    <a:lstStyle/>
                    <a:p>
                      <a:pPr algn="ctr"/>
                      <a:r>
                        <a:rPr lang="fr-CA" sz="3600" dirty="0">
                          <a:latin typeface="Cambria" panose="02040503050406030204" pitchFamily="18" charset="0"/>
                        </a:rPr>
                        <a:t>9</a:t>
                      </a:r>
                    </a:p>
                  </a:txBody>
                  <a:tcPr/>
                </a:tc>
                <a:tc>
                  <a:txBody>
                    <a:bodyPr/>
                    <a:lstStyle/>
                    <a:p>
                      <a:pPr algn="ctr"/>
                      <a:r>
                        <a:rPr lang="fr-CA" sz="3600" dirty="0">
                          <a:latin typeface="Cambria" panose="02040503050406030204" pitchFamily="18" charset="0"/>
                        </a:rPr>
                        <a:t>7</a:t>
                      </a:r>
                    </a:p>
                  </a:txBody>
                  <a:tcPr/>
                </a:tc>
                <a:extLst>
                  <a:ext uri="{0D108BD9-81ED-4DB2-BD59-A6C34878D82A}">
                    <a16:rowId xmlns:a16="http://schemas.microsoft.com/office/drawing/2014/main" val="10002"/>
                  </a:ext>
                </a:extLst>
              </a:tr>
              <a:tr h="370840">
                <a:tc>
                  <a:txBody>
                    <a:bodyPr/>
                    <a:lstStyle/>
                    <a:p>
                      <a:endParaRPr lang="fr-CA" dirty="0"/>
                    </a:p>
                  </a:txBody>
                  <a:tcPr>
                    <a:solidFill>
                      <a:schemeClr val="bg1"/>
                    </a:solidFill>
                  </a:tcPr>
                </a:tc>
                <a:tc>
                  <a:txBody>
                    <a:bodyPr/>
                    <a:lstStyle/>
                    <a:p>
                      <a:pPr algn="ctr"/>
                      <a:endParaRPr lang="fr-CA" sz="3600" dirty="0">
                        <a:latin typeface="Cambria" panose="02040503050406030204" pitchFamily="18" charset="0"/>
                      </a:endParaRPr>
                    </a:p>
                  </a:txBody>
                  <a:tcPr/>
                </a:tc>
                <a:tc>
                  <a:txBody>
                    <a:bodyPr/>
                    <a:lstStyle/>
                    <a:p>
                      <a:pPr algn="ctr"/>
                      <a:endParaRPr lang="fr-CA" sz="3600">
                        <a:latin typeface="Cambria" panose="02040503050406030204" pitchFamily="18" charset="0"/>
                      </a:endParaRPr>
                    </a:p>
                  </a:txBody>
                  <a:tcPr/>
                </a:tc>
                <a:tc>
                  <a:txBody>
                    <a:bodyPr/>
                    <a:lstStyle/>
                    <a:p>
                      <a:pPr algn="ctr"/>
                      <a:r>
                        <a:rPr lang="fr-CA" sz="3600" dirty="0">
                          <a:latin typeface="Cambria" panose="02040503050406030204" pitchFamily="18" charset="0"/>
                        </a:rPr>
                        <a:t>1</a:t>
                      </a:r>
                    </a:p>
                  </a:txBody>
                  <a:tcPr/>
                </a:tc>
                <a:tc>
                  <a:txBody>
                    <a:bodyPr/>
                    <a:lstStyle/>
                    <a:p>
                      <a:pPr algn="ctr"/>
                      <a:r>
                        <a:rPr lang="fr-CA" sz="3600" dirty="0">
                          <a:latin typeface="Cambria" panose="02040503050406030204" pitchFamily="18" charset="0"/>
                        </a:rPr>
                        <a:t>7</a:t>
                      </a:r>
                    </a:p>
                  </a:txBody>
                  <a:tcPr/>
                </a:tc>
                <a:tc>
                  <a:txBody>
                    <a:bodyPr/>
                    <a:lstStyle/>
                    <a:p>
                      <a:pPr algn="ctr"/>
                      <a:r>
                        <a:rPr lang="fr-CA" sz="3600" dirty="0">
                          <a:latin typeface="Cambria" panose="02040503050406030204" pitchFamily="18" charset="0"/>
                        </a:rPr>
                        <a:t>9</a:t>
                      </a:r>
                    </a:p>
                  </a:txBody>
                  <a:tcPr/>
                </a:tc>
                <a:tc>
                  <a:txBody>
                    <a:bodyPr/>
                    <a:lstStyle/>
                    <a:p>
                      <a:pPr algn="ctr"/>
                      <a:r>
                        <a:rPr lang="fr-CA" sz="3600" dirty="0">
                          <a:latin typeface="Cambria" panose="02040503050406030204" pitchFamily="18" charset="0"/>
                        </a:rPr>
                        <a:t>9</a:t>
                      </a:r>
                    </a:p>
                  </a:txBody>
                  <a:tcPr/>
                </a:tc>
                <a:tc>
                  <a:txBody>
                    <a:bodyPr/>
                    <a:lstStyle/>
                    <a:p>
                      <a:pPr algn="ctr"/>
                      <a:r>
                        <a:rPr lang="fr-CA" sz="3600" dirty="0">
                          <a:latin typeface="Cambria" panose="02040503050406030204" pitchFamily="18" charset="0"/>
                        </a:rPr>
                        <a:t>10</a:t>
                      </a:r>
                    </a:p>
                  </a:txBody>
                  <a:tcPr/>
                </a:tc>
                <a:tc>
                  <a:txBody>
                    <a:bodyPr/>
                    <a:lstStyle/>
                    <a:p>
                      <a:pPr algn="ctr"/>
                      <a:r>
                        <a:rPr lang="fr-CA" sz="3600" dirty="0">
                          <a:latin typeface="Cambria" panose="02040503050406030204" pitchFamily="18" charset="0"/>
                        </a:rPr>
                        <a:t>10</a:t>
                      </a:r>
                    </a:p>
                  </a:txBody>
                  <a:tcPr/>
                </a:tc>
                <a:extLst>
                  <a:ext uri="{0D108BD9-81ED-4DB2-BD59-A6C34878D82A}">
                    <a16:rowId xmlns:a16="http://schemas.microsoft.com/office/drawing/2014/main" val="10003"/>
                  </a:ext>
                </a:extLst>
              </a:tr>
              <a:tr h="370840">
                <a:tc>
                  <a:txBody>
                    <a:bodyPr/>
                    <a:lstStyle/>
                    <a:p>
                      <a:endParaRPr lang="fr-CA" dirty="0"/>
                    </a:p>
                  </a:txBody>
                  <a:tcPr>
                    <a:solidFill>
                      <a:schemeClr val="bg1"/>
                    </a:solidFill>
                  </a:tcPr>
                </a:tc>
                <a:tc>
                  <a:txBody>
                    <a:bodyPr/>
                    <a:lstStyle/>
                    <a:p>
                      <a:pPr algn="ctr"/>
                      <a:endParaRPr lang="fr-CA" sz="3600" dirty="0">
                        <a:latin typeface="Cambria" panose="02040503050406030204" pitchFamily="18" charset="0"/>
                      </a:endParaRPr>
                    </a:p>
                  </a:txBody>
                  <a:tcPr/>
                </a:tc>
                <a:tc>
                  <a:txBody>
                    <a:bodyPr/>
                    <a:lstStyle/>
                    <a:p>
                      <a:pPr algn="ctr"/>
                      <a:endParaRPr lang="fr-CA" sz="3600">
                        <a:latin typeface="Cambria" panose="02040503050406030204" pitchFamily="18" charset="0"/>
                      </a:endParaRPr>
                    </a:p>
                  </a:txBody>
                  <a:tcPr/>
                </a:tc>
                <a:tc>
                  <a:txBody>
                    <a:bodyPr/>
                    <a:lstStyle/>
                    <a:p>
                      <a:pPr algn="ctr"/>
                      <a:endParaRPr lang="fr-CA" sz="3600">
                        <a:latin typeface="Cambria" panose="02040503050406030204" pitchFamily="18" charset="0"/>
                      </a:endParaRPr>
                    </a:p>
                  </a:txBody>
                  <a:tcPr/>
                </a:tc>
                <a:tc>
                  <a:txBody>
                    <a:bodyPr/>
                    <a:lstStyle/>
                    <a:p>
                      <a:pPr algn="ctr"/>
                      <a:r>
                        <a:rPr lang="fr-CA" sz="3600" dirty="0">
                          <a:latin typeface="Cambria" panose="02040503050406030204" pitchFamily="18" charset="0"/>
                        </a:rPr>
                        <a:t>1</a:t>
                      </a:r>
                    </a:p>
                  </a:txBody>
                  <a:tcPr/>
                </a:tc>
                <a:tc>
                  <a:txBody>
                    <a:bodyPr/>
                    <a:lstStyle/>
                    <a:p>
                      <a:pPr algn="ctr"/>
                      <a:r>
                        <a:rPr lang="fr-CA" sz="3600" dirty="0">
                          <a:latin typeface="Cambria" panose="02040503050406030204" pitchFamily="18" charset="0"/>
                        </a:rPr>
                        <a:t>8</a:t>
                      </a:r>
                    </a:p>
                  </a:txBody>
                  <a:tcPr/>
                </a:tc>
                <a:tc>
                  <a:txBody>
                    <a:bodyPr/>
                    <a:lstStyle/>
                    <a:p>
                      <a:pPr algn="ctr"/>
                      <a:r>
                        <a:rPr lang="fr-CA" sz="3600" dirty="0">
                          <a:latin typeface="Cambria" panose="02040503050406030204" pitchFamily="18" charset="0"/>
                        </a:rPr>
                        <a:t>8</a:t>
                      </a:r>
                    </a:p>
                  </a:txBody>
                  <a:tcPr/>
                </a:tc>
                <a:tc>
                  <a:txBody>
                    <a:bodyPr/>
                    <a:lstStyle/>
                    <a:p>
                      <a:pPr algn="ctr"/>
                      <a:r>
                        <a:rPr lang="fr-CA" sz="3600" dirty="0">
                          <a:latin typeface="Cambria" panose="02040503050406030204" pitchFamily="18" charset="0"/>
                        </a:rPr>
                        <a:t>11</a:t>
                      </a:r>
                    </a:p>
                  </a:txBody>
                  <a:tcPr/>
                </a:tc>
                <a:tc>
                  <a:txBody>
                    <a:bodyPr/>
                    <a:lstStyle/>
                    <a:p>
                      <a:pPr algn="ctr"/>
                      <a:r>
                        <a:rPr lang="fr-CA" sz="3600" dirty="0">
                          <a:latin typeface="Cambria" panose="02040503050406030204" pitchFamily="18" charset="0"/>
                        </a:rPr>
                        <a:t>9</a:t>
                      </a:r>
                    </a:p>
                  </a:txBody>
                  <a:tcPr/>
                </a:tc>
                <a:extLst>
                  <a:ext uri="{0D108BD9-81ED-4DB2-BD59-A6C34878D82A}">
                    <a16:rowId xmlns:a16="http://schemas.microsoft.com/office/drawing/2014/main" val="10004"/>
                  </a:ext>
                </a:extLst>
              </a:tr>
              <a:tr h="370840">
                <a:tc>
                  <a:txBody>
                    <a:bodyPr/>
                    <a:lstStyle/>
                    <a:p>
                      <a:endParaRPr lang="fr-CA" dirty="0"/>
                    </a:p>
                  </a:txBody>
                  <a:tcPr>
                    <a:solidFill>
                      <a:schemeClr val="bg1"/>
                    </a:solidFill>
                  </a:tcPr>
                </a:tc>
                <a:tc>
                  <a:txBody>
                    <a:bodyPr/>
                    <a:lstStyle/>
                    <a:p>
                      <a:pPr algn="ctr"/>
                      <a:endParaRPr lang="fr-CA" sz="3600">
                        <a:latin typeface="Cambria" panose="02040503050406030204" pitchFamily="18" charset="0"/>
                      </a:endParaRPr>
                    </a:p>
                  </a:txBody>
                  <a:tcPr/>
                </a:tc>
                <a:tc>
                  <a:txBody>
                    <a:bodyPr/>
                    <a:lstStyle/>
                    <a:p>
                      <a:pPr algn="ctr"/>
                      <a:endParaRPr lang="fr-CA" sz="3600">
                        <a:latin typeface="Cambria" panose="02040503050406030204" pitchFamily="18" charset="0"/>
                      </a:endParaRPr>
                    </a:p>
                  </a:txBody>
                  <a:tcPr/>
                </a:tc>
                <a:tc>
                  <a:txBody>
                    <a:bodyPr/>
                    <a:lstStyle/>
                    <a:p>
                      <a:pPr algn="ctr"/>
                      <a:endParaRPr lang="fr-CA" sz="3600">
                        <a:latin typeface="Cambria" panose="02040503050406030204" pitchFamily="18" charset="0"/>
                      </a:endParaRPr>
                    </a:p>
                  </a:txBody>
                  <a:tcPr/>
                </a:tc>
                <a:tc>
                  <a:txBody>
                    <a:bodyPr/>
                    <a:lstStyle/>
                    <a:p>
                      <a:pPr algn="ctr"/>
                      <a:endParaRPr lang="fr-CA" sz="3600">
                        <a:latin typeface="Cambria" panose="02040503050406030204" pitchFamily="18" charset="0"/>
                      </a:endParaRPr>
                    </a:p>
                  </a:txBody>
                  <a:tcPr/>
                </a:tc>
                <a:tc>
                  <a:txBody>
                    <a:bodyPr/>
                    <a:lstStyle/>
                    <a:p>
                      <a:pPr algn="ctr"/>
                      <a:r>
                        <a:rPr lang="fr-CA" sz="3600" dirty="0">
                          <a:latin typeface="Cambria" panose="02040503050406030204" pitchFamily="18" charset="0"/>
                        </a:rPr>
                        <a:t>1</a:t>
                      </a:r>
                    </a:p>
                  </a:txBody>
                  <a:tcPr/>
                </a:tc>
                <a:tc>
                  <a:txBody>
                    <a:bodyPr/>
                    <a:lstStyle/>
                    <a:p>
                      <a:pPr algn="ctr"/>
                      <a:r>
                        <a:rPr lang="fr-CA" sz="3600" dirty="0">
                          <a:latin typeface="Cambria" panose="02040503050406030204" pitchFamily="18" charset="0"/>
                        </a:rPr>
                        <a:t>11</a:t>
                      </a:r>
                    </a:p>
                  </a:txBody>
                  <a:tcPr/>
                </a:tc>
                <a:tc>
                  <a:txBody>
                    <a:bodyPr/>
                    <a:lstStyle/>
                    <a:p>
                      <a:pPr algn="ctr"/>
                      <a:r>
                        <a:rPr lang="fr-CA" sz="3600" dirty="0">
                          <a:latin typeface="Cambria" panose="02040503050406030204" pitchFamily="18" charset="0"/>
                        </a:rPr>
                        <a:t>13</a:t>
                      </a:r>
                    </a:p>
                  </a:txBody>
                  <a:tcPr/>
                </a:tc>
                <a:tc>
                  <a:txBody>
                    <a:bodyPr/>
                    <a:lstStyle/>
                    <a:p>
                      <a:pPr algn="ctr"/>
                      <a:r>
                        <a:rPr lang="fr-CA" sz="3600" dirty="0">
                          <a:latin typeface="Cambria" panose="02040503050406030204" pitchFamily="18" charset="0"/>
                        </a:rPr>
                        <a:t>11</a:t>
                      </a:r>
                    </a:p>
                  </a:txBody>
                  <a:tcPr/>
                </a:tc>
                <a:extLst>
                  <a:ext uri="{0D108BD9-81ED-4DB2-BD59-A6C34878D82A}">
                    <a16:rowId xmlns:a16="http://schemas.microsoft.com/office/drawing/2014/main" val="10005"/>
                  </a:ext>
                </a:extLst>
              </a:tr>
              <a:tr h="370840">
                <a:tc>
                  <a:txBody>
                    <a:bodyPr/>
                    <a:lstStyle/>
                    <a:p>
                      <a:endParaRPr lang="fr-CA" dirty="0"/>
                    </a:p>
                  </a:txBody>
                  <a:tcPr>
                    <a:solidFill>
                      <a:schemeClr val="bg1"/>
                    </a:solidFill>
                  </a:tcPr>
                </a:tc>
                <a:tc>
                  <a:txBody>
                    <a:bodyPr/>
                    <a:lstStyle/>
                    <a:p>
                      <a:pPr algn="ctr"/>
                      <a:endParaRPr lang="fr-CA" sz="3600">
                        <a:latin typeface="Cambria" panose="02040503050406030204" pitchFamily="18" charset="0"/>
                      </a:endParaRPr>
                    </a:p>
                  </a:txBody>
                  <a:tcPr/>
                </a:tc>
                <a:tc>
                  <a:txBody>
                    <a:bodyPr/>
                    <a:lstStyle/>
                    <a:p>
                      <a:pPr algn="ctr"/>
                      <a:endParaRPr lang="fr-CA" sz="3600">
                        <a:latin typeface="Cambria" panose="02040503050406030204" pitchFamily="18" charset="0"/>
                      </a:endParaRPr>
                    </a:p>
                  </a:txBody>
                  <a:tcPr/>
                </a:tc>
                <a:tc>
                  <a:txBody>
                    <a:bodyPr/>
                    <a:lstStyle/>
                    <a:p>
                      <a:pPr algn="ctr"/>
                      <a:endParaRPr lang="fr-CA" sz="3600">
                        <a:latin typeface="Cambria" panose="02040503050406030204" pitchFamily="18" charset="0"/>
                      </a:endParaRPr>
                    </a:p>
                  </a:txBody>
                  <a:tcPr/>
                </a:tc>
                <a:tc>
                  <a:txBody>
                    <a:bodyPr/>
                    <a:lstStyle/>
                    <a:p>
                      <a:pPr algn="ctr"/>
                      <a:endParaRPr lang="fr-CA" sz="3600">
                        <a:latin typeface="Cambria" panose="02040503050406030204" pitchFamily="18" charset="0"/>
                      </a:endParaRPr>
                    </a:p>
                  </a:txBody>
                  <a:tcPr/>
                </a:tc>
                <a:tc>
                  <a:txBody>
                    <a:bodyPr/>
                    <a:lstStyle/>
                    <a:p>
                      <a:pPr algn="ctr"/>
                      <a:endParaRPr lang="fr-CA" sz="3600">
                        <a:latin typeface="Cambria" panose="02040503050406030204" pitchFamily="18" charset="0"/>
                      </a:endParaRPr>
                    </a:p>
                  </a:txBody>
                  <a:tcPr/>
                </a:tc>
                <a:tc>
                  <a:txBody>
                    <a:bodyPr/>
                    <a:lstStyle/>
                    <a:p>
                      <a:pPr algn="ctr"/>
                      <a:r>
                        <a:rPr lang="fr-CA" sz="3600" dirty="0">
                          <a:latin typeface="Cambria" panose="02040503050406030204" pitchFamily="18" charset="0"/>
                        </a:rPr>
                        <a:t>1</a:t>
                      </a:r>
                    </a:p>
                  </a:txBody>
                  <a:tcPr/>
                </a:tc>
                <a:tc>
                  <a:txBody>
                    <a:bodyPr/>
                    <a:lstStyle/>
                    <a:p>
                      <a:pPr algn="ctr"/>
                      <a:r>
                        <a:rPr lang="fr-CA" sz="3600" dirty="0">
                          <a:latin typeface="Cambria" panose="02040503050406030204" pitchFamily="18" charset="0"/>
                        </a:rPr>
                        <a:t>12</a:t>
                      </a:r>
                    </a:p>
                  </a:txBody>
                  <a:tcPr/>
                </a:tc>
                <a:tc>
                  <a:txBody>
                    <a:bodyPr/>
                    <a:lstStyle/>
                    <a:p>
                      <a:pPr algn="ctr"/>
                      <a:r>
                        <a:rPr lang="fr-CA" sz="3600" dirty="0">
                          <a:latin typeface="Cambria" panose="02040503050406030204" pitchFamily="18" charset="0"/>
                        </a:rPr>
                        <a:t>10</a:t>
                      </a:r>
                    </a:p>
                  </a:txBody>
                  <a:tcPr/>
                </a:tc>
                <a:extLst>
                  <a:ext uri="{0D108BD9-81ED-4DB2-BD59-A6C34878D82A}">
                    <a16:rowId xmlns:a16="http://schemas.microsoft.com/office/drawing/2014/main" val="10006"/>
                  </a:ext>
                </a:extLst>
              </a:tr>
              <a:tr h="370840">
                <a:tc>
                  <a:txBody>
                    <a:bodyPr/>
                    <a:lstStyle/>
                    <a:p>
                      <a:endParaRPr lang="fr-CA" dirty="0"/>
                    </a:p>
                  </a:txBody>
                  <a:tcPr>
                    <a:solidFill>
                      <a:schemeClr val="bg1"/>
                    </a:solidFill>
                  </a:tcPr>
                </a:tc>
                <a:tc>
                  <a:txBody>
                    <a:bodyPr/>
                    <a:lstStyle/>
                    <a:p>
                      <a:pPr algn="ctr"/>
                      <a:endParaRPr lang="fr-CA" sz="3600">
                        <a:latin typeface="Cambria" panose="02040503050406030204" pitchFamily="18" charset="0"/>
                      </a:endParaRPr>
                    </a:p>
                  </a:txBody>
                  <a:tcPr/>
                </a:tc>
                <a:tc>
                  <a:txBody>
                    <a:bodyPr/>
                    <a:lstStyle/>
                    <a:p>
                      <a:pPr algn="ctr"/>
                      <a:endParaRPr lang="fr-CA" sz="3600" dirty="0">
                        <a:latin typeface="Cambria" panose="02040503050406030204" pitchFamily="18" charset="0"/>
                      </a:endParaRPr>
                    </a:p>
                  </a:txBody>
                  <a:tcPr/>
                </a:tc>
                <a:tc>
                  <a:txBody>
                    <a:bodyPr/>
                    <a:lstStyle/>
                    <a:p>
                      <a:pPr algn="ctr"/>
                      <a:endParaRPr lang="fr-CA" sz="3600">
                        <a:latin typeface="Cambria" panose="02040503050406030204" pitchFamily="18" charset="0"/>
                      </a:endParaRPr>
                    </a:p>
                  </a:txBody>
                  <a:tcPr/>
                </a:tc>
                <a:tc>
                  <a:txBody>
                    <a:bodyPr/>
                    <a:lstStyle/>
                    <a:p>
                      <a:pPr algn="ctr"/>
                      <a:endParaRPr lang="fr-CA" sz="3600" dirty="0">
                        <a:latin typeface="Cambria" panose="02040503050406030204" pitchFamily="18" charset="0"/>
                      </a:endParaRPr>
                    </a:p>
                  </a:txBody>
                  <a:tcPr/>
                </a:tc>
                <a:tc>
                  <a:txBody>
                    <a:bodyPr/>
                    <a:lstStyle/>
                    <a:p>
                      <a:pPr algn="ctr"/>
                      <a:endParaRPr lang="fr-CA" sz="3600">
                        <a:latin typeface="Cambria" panose="02040503050406030204" pitchFamily="18" charset="0"/>
                      </a:endParaRPr>
                    </a:p>
                  </a:txBody>
                  <a:tcPr/>
                </a:tc>
                <a:tc>
                  <a:txBody>
                    <a:bodyPr/>
                    <a:lstStyle/>
                    <a:p>
                      <a:pPr algn="ctr"/>
                      <a:endParaRPr lang="fr-CA" sz="3600">
                        <a:latin typeface="Cambria" panose="02040503050406030204" pitchFamily="18" charset="0"/>
                      </a:endParaRPr>
                    </a:p>
                  </a:txBody>
                  <a:tcPr/>
                </a:tc>
                <a:tc>
                  <a:txBody>
                    <a:bodyPr/>
                    <a:lstStyle/>
                    <a:p>
                      <a:pPr algn="ctr"/>
                      <a:r>
                        <a:rPr lang="fr-CA" sz="3600" dirty="0">
                          <a:latin typeface="Cambria" panose="02040503050406030204" pitchFamily="18" charset="0"/>
                        </a:rPr>
                        <a:t>1</a:t>
                      </a:r>
                    </a:p>
                  </a:txBody>
                  <a:tcPr/>
                </a:tc>
                <a:tc>
                  <a:txBody>
                    <a:bodyPr/>
                    <a:lstStyle/>
                    <a:p>
                      <a:pPr algn="ctr"/>
                      <a:r>
                        <a:rPr lang="fr-CA" sz="3600" dirty="0">
                          <a:latin typeface="Cambria" panose="02040503050406030204" pitchFamily="18" charset="0"/>
                        </a:rPr>
                        <a:t>13</a:t>
                      </a:r>
                    </a:p>
                  </a:txBody>
                  <a:tcPr/>
                </a:tc>
                <a:extLst>
                  <a:ext uri="{0D108BD9-81ED-4DB2-BD59-A6C34878D82A}">
                    <a16:rowId xmlns:a16="http://schemas.microsoft.com/office/drawing/2014/main" val="10007"/>
                  </a:ext>
                </a:extLst>
              </a:tr>
            </a:tbl>
          </a:graphicData>
        </a:graphic>
      </p:graphicFrame>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219" y="2240924"/>
            <a:ext cx="640167" cy="562571"/>
          </a:xfrm>
          <a:prstGeom prst="rect">
            <a:avLst/>
          </a:prstGeom>
        </p:spPr>
      </p:pic>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2929" y="1684521"/>
            <a:ext cx="640167" cy="562571"/>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5639" y="1559949"/>
            <a:ext cx="591206" cy="658773"/>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219" y="2803495"/>
            <a:ext cx="591206" cy="658773"/>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9350" y="1578029"/>
            <a:ext cx="756593" cy="622612"/>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005" y="3462268"/>
            <a:ext cx="756593" cy="622612"/>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0353" y="1619174"/>
            <a:ext cx="676163" cy="552690"/>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866" y="4159811"/>
            <a:ext cx="665732" cy="544164"/>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6057" y="1619174"/>
            <a:ext cx="579224" cy="599548"/>
          </a:xfrm>
          <a:prstGeom prst="rect">
            <a:avLst/>
          </a:prstGeom>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689" y="4799800"/>
            <a:ext cx="579224" cy="599548"/>
          </a:xfrm>
          <a:prstGeom prst="rect">
            <a:avLst/>
          </a:prstGeom>
        </p:spPr>
      </p:pic>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1761" y="1619174"/>
            <a:ext cx="543917" cy="552690"/>
          </a:xfrm>
          <a:prstGeom prst="rect">
            <a:avLst/>
          </a:prstGeom>
        </p:spPr>
      </p:pic>
      <p:pic>
        <p:nvPicPr>
          <p:cNvPr id="21" name="Imag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969" y="5475970"/>
            <a:ext cx="571705" cy="580926"/>
          </a:xfrm>
          <a:prstGeom prst="rect">
            <a:avLst/>
          </a:prstGeom>
        </p:spPr>
      </p:pic>
      <p:pic>
        <p:nvPicPr>
          <p:cNvPr id="22" name="Imag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5395" y="1621932"/>
            <a:ext cx="630591" cy="549932"/>
          </a:xfrm>
          <a:prstGeom prst="rect">
            <a:avLst/>
          </a:prstGeom>
        </p:spPr>
      </p:pic>
      <p:pic>
        <p:nvPicPr>
          <p:cNvPr id="23" name="Imag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7750" y="6123625"/>
            <a:ext cx="630591" cy="549932"/>
          </a:xfrm>
          <a:prstGeom prst="rect">
            <a:avLst/>
          </a:prstGeom>
        </p:spPr>
      </p:pic>
      <p:pic>
        <p:nvPicPr>
          <p:cNvPr id="24" name="Imag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4493" y="1619174"/>
            <a:ext cx="609378" cy="552690"/>
          </a:xfrm>
          <a:prstGeom prst="rect">
            <a:avLst/>
          </a:prstGeom>
        </p:spPr>
      </p:pic>
    </p:spTree>
    <p:extLst>
      <p:ext uri="{BB962C8B-B14F-4D97-AF65-F5344CB8AC3E}">
        <p14:creationId xmlns:p14="http://schemas.microsoft.com/office/powerpoint/2010/main" val="32759704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Quelques découpages du pentagone</a:t>
            </a:r>
            <a:br>
              <a:rPr lang="fr-CA" dirty="0"/>
            </a:br>
            <a:r>
              <a:rPr lang="fr-CA" dirty="0">
                <a:solidFill>
                  <a:schemeClr val="tx1"/>
                </a:solidFill>
                <a:latin typeface="Cambria" panose="02040503050406030204" pitchFamily="18" charset="0"/>
              </a:rPr>
              <a:t>http://home.btconnect.com/</a:t>
            </a:r>
          </a:p>
        </p:txBody>
      </p:sp>
      <p:pic>
        <p:nvPicPr>
          <p:cNvPr id="2050" name="Picture 2" descr="Triangle - Pentag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1956" y="1825625"/>
            <a:ext cx="678808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quare - Pentag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956" y="1825626"/>
            <a:ext cx="678808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entagon - Hexag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1956" y="1825624"/>
            <a:ext cx="6788089" cy="435133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entagon - Heptag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54" y="1825624"/>
            <a:ext cx="6788089" cy="435133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entagon - Octag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1952" y="1825624"/>
            <a:ext cx="6788089" cy="435133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entagon - Octag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1950" y="1825624"/>
            <a:ext cx="6788091" cy="435134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Pentagon - Enneag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1948" y="1825622"/>
            <a:ext cx="6788093" cy="435134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Pentagon - Decag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1944" y="1825620"/>
            <a:ext cx="6788097" cy="435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259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0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0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06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0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06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0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06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chemin horizontal 9"/>
          <p:cNvSpPr/>
          <p:nvPr/>
        </p:nvSpPr>
        <p:spPr>
          <a:xfrm>
            <a:off x="4800600" y="4801058"/>
            <a:ext cx="6941127" cy="1817952"/>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CA"/>
          </a:p>
        </p:txBody>
      </p:sp>
      <p:sp>
        <p:nvSpPr>
          <p:cNvPr id="2" name="Titre 1"/>
          <p:cNvSpPr>
            <a:spLocks noGrp="1"/>
          </p:cNvSpPr>
          <p:nvPr>
            <p:ph type="title"/>
          </p:nvPr>
        </p:nvSpPr>
        <p:spPr/>
        <p:txBody>
          <a:bodyPr>
            <a:normAutofit/>
          </a:bodyPr>
          <a:lstStyle/>
          <a:p>
            <a:r>
              <a:rPr lang="fr-CA" dirty="0"/>
              <a:t>Généralisation: Surface courbe ?</a:t>
            </a:r>
          </a:p>
        </p:txBody>
      </p:sp>
      <p:sp>
        <p:nvSpPr>
          <p:cNvPr id="3" name="Espace réservé du contenu 2"/>
          <p:cNvSpPr>
            <a:spLocks noGrp="1"/>
          </p:cNvSpPr>
          <p:nvPr>
            <p:ph idx="1"/>
          </p:nvPr>
        </p:nvSpPr>
        <p:spPr/>
        <p:txBody>
          <a:bodyPr>
            <a:normAutofit lnSpcReduction="10000"/>
          </a:bodyPr>
          <a:lstStyle/>
          <a:p>
            <a:pPr marL="0" indent="0">
              <a:buNone/>
            </a:pPr>
            <a:r>
              <a:rPr lang="fr-CA" dirty="0"/>
              <a:t>Oui </a:t>
            </a:r>
          </a:p>
          <a:p>
            <a:pPr marL="0" indent="0">
              <a:buNone/>
            </a:pPr>
            <a:endParaRPr lang="fr-CA" dirty="0"/>
          </a:p>
          <a:p>
            <a:pPr marL="0" indent="0">
              <a:buNone/>
            </a:pPr>
            <a:endParaRPr lang="fr-CA" dirty="0"/>
          </a:p>
          <a:p>
            <a:pPr marL="0" indent="0">
              <a:buNone/>
            </a:pPr>
            <a:r>
              <a:rPr lang="fr-CA" dirty="0"/>
              <a:t>Et non</a:t>
            </a:r>
          </a:p>
          <a:p>
            <a:pPr marL="0" indent="0">
              <a:buNone/>
            </a:pPr>
            <a:endParaRPr lang="fr-CA" dirty="0"/>
          </a:p>
          <a:p>
            <a:pPr marL="0" indent="0">
              <a:buNone/>
            </a:pPr>
            <a:r>
              <a:rPr lang="fr-CA" dirty="0"/>
              <a:t>Ou presque…</a:t>
            </a:r>
          </a:p>
        </p:txBody>
      </p:sp>
      <p:pic>
        <p:nvPicPr>
          <p:cNvPr id="3074" name="Picture 2" descr="carre_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838" y="1350818"/>
            <a:ext cx="38004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unul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4911" y="1350818"/>
            <a:ext cx="3390900" cy="192405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281597" y="3167147"/>
            <a:ext cx="4397231" cy="292388"/>
          </a:xfrm>
          <a:prstGeom prst="rect">
            <a:avLst/>
          </a:prstGeom>
          <a:noFill/>
        </p:spPr>
        <p:txBody>
          <a:bodyPr wrap="square" rtlCol="0">
            <a:spAutoFit/>
          </a:bodyPr>
          <a:lstStyle/>
          <a:p>
            <a:r>
              <a:rPr lang="fr-CA" sz="1300" dirty="0"/>
              <a:t>http://p7.storage.canalblog.com/73/65/210892/20718514.jpg</a:t>
            </a:r>
          </a:p>
        </p:txBody>
      </p:sp>
      <p:sp>
        <p:nvSpPr>
          <p:cNvPr id="5" name="ZoneTexte 4"/>
          <p:cNvSpPr txBox="1"/>
          <p:nvPr/>
        </p:nvSpPr>
        <p:spPr>
          <a:xfrm>
            <a:off x="7188343" y="3167147"/>
            <a:ext cx="4468091" cy="292388"/>
          </a:xfrm>
          <a:prstGeom prst="rect">
            <a:avLst/>
          </a:prstGeom>
          <a:noFill/>
        </p:spPr>
        <p:txBody>
          <a:bodyPr wrap="square" rtlCol="0">
            <a:spAutoFit/>
          </a:bodyPr>
          <a:lstStyle/>
          <a:p>
            <a:r>
              <a:rPr lang="fr-CA" sz="1300" dirty="0"/>
              <a:t>http://p2.storage.canalblog.com/29/79/210892/20979627.png</a:t>
            </a:r>
          </a:p>
        </p:txBody>
      </p:sp>
      <p:sp>
        <p:nvSpPr>
          <p:cNvPr id="6" name="Ellipse 5"/>
          <p:cNvSpPr/>
          <p:nvPr/>
        </p:nvSpPr>
        <p:spPr>
          <a:xfrm>
            <a:off x="3500148" y="3400280"/>
            <a:ext cx="1537854" cy="153785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7" name="Rectangle 6"/>
          <p:cNvSpPr/>
          <p:nvPr/>
        </p:nvSpPr>
        <p:spPr>
          <a:xfrm>
            <a:off x="6216817" y="3517528"/>
            <a:ext cx="1226656" cy="12266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9" name="ZoneTexte 8"/>
          <p:cNvSpPr txBox="1"/>
          <p:nvPr/>
        </p:nvSpPr>
        <p:spPr>
          <a:xfrm>
            <a:off x="5037425" y="5106224"/>
            <a:ext cx="6787430" cy="1200329"/>
          </a:xfrm>
          <a:prstGeom prst="rect">
            <a:avLst/>
          </a:prstGeom>
          <a:noFill/>
        </p:spPr>
        <p:txBody>
          <a:bodyPr wrap="square" rtlCol="0">
            <a:spAutoFit/>
          </a:bodyPr>
          <a:lstStyle/>
          <a:p>
            <a:r>
              <a:rPr lang="fr-CA" sz="2400" dirty="0"/>
              <a:t>En 1989, Miklós </a:t>
            </a:r>
            <a:r>
              <a:rPr lang="fr-CA" sz="2400" dirty="0" err="1"/>
              <a:t>Laczkovich</a:t>
            </a:r>
            <a:r>
              <a:rPr lang="fr-CA" sz="2400" dirty="0"/>
              <a:t> propose un découpage avec 10</a:t>
            </a:r>
            <a:r>
              <a:rPr lang="fr-CA" sz="2400" baseline="30000" dirty="0"/>
              <a:t>50 </a:t>
            </a:r>
            <a:r>
              <a:rPr lang="fr-CA" sz="2400" dirty="0"/>
              <a:t>pièces, </a:t>
            </a:r>
          </a:p>
          <a:p>
            <a:r>
              <a:rPr lang="fr-CA" sz="2400" dirty="0"/>
              <a:t>des pièces sans surfaces et sans définitions précises.</a:t>
            </a:r>
            <a:endParaRPr lang="fr-CA" sz="2400" baseline="30000" dirty="0"/>
          </a:p>
        </p:txBody>
      </p:sp>
    </p:spTree>
    <p:extLst>
      <p:ext uri="{BB962C8B-B14F-4D97-AF65-F5344CB8AC3E}">
        <p14:creationId xmlns:p14="http://schemas.microsoft.com/office/powerpoint/2010/main" val="39056660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uiExpand="1" build="p"/>
      <p:bldP spid="4" grpId="0"/>
      <p:bldP spid="5" grpId="0"/>
      <p:bldP spid="6" grpId="0" animBg="1"/>
      <p:bldP spid="7"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Généralisation en 3 dimensions</a:t>
            </a:r>
          </a:p>
        </p:txBody>
      </p:sp>
      <p:sp>
        <p:nvSpPr>
          <p:cNvPr id="3" name="Espace réservé du contenu 2"/>
          <p:cNvSpPr>
            <a:spLocks noGrp="1"/>
          </p:cNvSpPr>
          <p:nvPr>
            <p:ph idx="1"/>
          </p:nvPr>
        </p:nvSpPr>
        <p:spPr/>
        <p:txBody>
          <a:bodyPr/>
          <a:lstStyle/>
          <a:p>
            <a:pPr marL="0" indent="0">
              <a:buNone/>
            </a:pPr>
            <a:r>
              <a:rPr lang="fr-CA" dirty="0"/>
              <a:t>« </a:t>
            </a:r>
            <a:r>
              <a:rPr lang="fr-CA" i="1" dirty="0"/>
              <a:t>Étant donnés deux polyèdres d'égal volume, peut-on découper le premier polyèdre en des polyèdres et les rassembler pour former le second polyèdre ?</a:t>
            </a:r>
            <a:r>
              <a:rPr lang="fr-CA" dirty="0"/>
              <a:t> »</a:t>
            </a:r>
          </a:p>
          <a:p>
            <a:pPr marL="0" indent="0">
              <a:buNone/>
            </a:pPr>
            <a:r>
              <a:rPr lang="fr-CA" dirty="0"/>
              <a:t>	3</a:t>
            </a:r>
            <a:r>
              <a:rPr lang="fr-CA" baseline="30000" dirty="0"/>
              <a:t>e</a:t>
            </a:r>
            <a:r>
              <a:rPr lang="fr-CA" dirty="0"/>
              <a:t> problème de Hilbert</a:t>
            </a:r>
          </a:p>
        </p:txBody>
      </p:sp>
    </p:spTree>
    <p:extLst>
      <p:ext uri="{BB962C8B-B14F-4D97-AF65-F5344CB8AC3E}">
        <p14:creationId xmlns:p14="http://schemas.microsoft.com/office/powerpoint/2010/main" val="18274633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NON</a:t>
            </a: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normAutofit fontScale="92500"/>
              </a:bodyPr>
              <a:lstStyle/>
              <a:p>
                <a:pPr marL="0" indent="0">
                  <a:buNone/>
                </a:pPr>
                <a:r>
                  <a:rPr lang="fr-CA" dirty="0"/>
                  <a:t>Dehn a trouvé un invariant (l’invariant de </a:t>
                </a:r>
                <a:r>
                  <a:rPr lang="fr-CA" dirty="0" err="1"/>
                  <a:t>Dehn</a:t>
                </a:r>
                <a:r>
                  <a:rPr lang="fr-CA" dirty="0"/>
                  <a:t>) qui est préservé lors d’une coupe.</a:t>
                </a:r>
              </a:p>
              <a:p>
                <a:pPr marL="0" indent="0">
                  <a:buNone/>
                </a:pPr>
                <a:r>
                  <a:rPr lang="fr-CA" dirty="0"/>
                  <a:t>Le cube et le tétraèdre n’ont pas le même invariant.</a:t>
                </a:r>
              </a:p>
              <a:p>
                <a:pPr marL="0" indent="0">
                  <a:buNone/>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rPr>
                        <m:t>𝐷</m:t>
                      </m:r>
                      <m:d>
                        <m:dPr>
                          <m:ctrlPr>
                            <a:rPr lang="fr-CA" b="0" i="1" smtClean="0">
                              <a:latin typeface="Cambria Math" panose="02040503050406030204" pitchFamily="18" charset="0"/>
                            </a:rPr>
                          </m:ctrlPr>
                        </m:dPr>
                        <m:e>
                          <m:r>
                            <a:rPr lang="fr-CA" b="0" i="1" smtClean="0">
                              <a:latin typeface="Cambria Math" panose="02040503050406030204" pitchFamily="18" charset="0"/>
                            </a:rPr>
                            <m:t>𝑃</m:t>
                          </m:r>
                        </m:e>
                      </m:d>
                      <m:r>
                        <a:rPr lang="fr-CA" b="0" i="1" smtClean="0">
                          <a:latin typeface="Cambria Math" panose="02040503050406030204" pitchFamily="18" charset="0"/>
                        </a:rPr>
                        <m:t>=</m:t>
                      </m:r>
                      <m:nary>
                        <m:naryPr>
                          <m:chr m:val="∑"/>
                          <m:supHide m:val="on"/>
                          <m:ctrlPr>
                            <a:rPr lang="fr-CA" b="0" i="1" smtClean="0">
                              <a:latin typeface="Cambria Math" panose="02040503050406030204" pitchFamily="18" charset="0"/>
                            </a:rPr>
                          </m:ctrlPr>
                        </m:naryPr>
                        <m:sub>
                          <m:r>
                            <m:rPr>
                              <m:brk m:alnAt="7"/>
                            </m:rPr>
                            <a:rPr lang="fr-CA" b="0" i="1" smtClean="0">
                              <a:latin typeface="Cambria Math" panose="02040503050406030204" pitchFamily="18" charset="0"/>
                            </a:rPr>
                            <m:t>𝑒</m:t>
                          </m:r>
                        </m:sub>
                        <m:sup/>
                        <m:e>
                          <m:r>
                            <a:rPr lang="fr-CA" b="0" i="1" smtClean="0">
                              <a:latin typeface="Cambria Math" panose="02040503050406030204" pitchFamily="18" charset="0"/>
                            </a:rPr>
                            <m:t>𝑙</m:t>
                          </m:r>
                          <m:d>
                            <m:dPr>
                              <m:ctrlPr>
                                <a:rPr lang="fr-CA" b="0" i="1" smtClean="0">
                                  <a:latin typeface="Cambria Math" panose="02040503050406030204" pitchFamily="18" charset="0"/>
                                </a:rPr>
                              </m:ctrlPr>
                            </m:dPr>
                            <m:e>
                              <m:r>
                                <a:rPr lang="fr-CA" b="0" i="1" smtClean="0">
                                  <a:latin typeface="Cambria Math" panose="02040503050406030204" pitchFamily="18" charset="0"/>
                                </a:rPr>
                                <m:t>𝑒</m:t>
                              </m:r>
                            </m:e>
                          </m:d>
                          <m:r>
                            <a:rPr lang="fr-CA" i="1">
                              <a:latin typeface="Cambria Math" panose="02040503050406030204" pitchFamily="18" charset="0"/>
                              <a:ea typeface="Cambria Math" panose="02040503050406030204" pitchFamily="18" charset="0"/>
                            </a:rPr>
                            <m:t>⊗</m:t>
                          </m:r>
                          <m:r>
                            <a:rPr lang="fr-CA" b="0" i="1" smtClean="0">
                              <a:latin typeface="Cambria Math" panose="02040503050406030204" pitchFamily="18" charset="0"/>
                            </a:rPr>
                            <m:t>(</m:t>
                          </m:r>
                          <m:r>
                            <a:rPr lang="fr-CA" b="0" i="1" smtClean="0">
                              <a:latin typeface="Cambria Math" panose="02040503050406030204" pitchFamily="18" charset="0"/>
                              <a:sym typeface="Symbol" panose="05050102010706020507" pitchFamily="18" charset="2"/>
                            </a:rPr>
                            <m:t>𝜃</m:t>
                          </m:r>
                          <m:d>
                            <m:dPr>
                              <m:ctrlPr>
                                <a:rPr lang="fr-CA" b="0" i="1" smtClean="0">
                                  <a:latin typeface="Cambria Math" panose="02040503050406030204" pitchFamily="18" charset="0"/>
                                  <a:sym typeface="Symbol" panose="05050102010706020507" pitchFamily="18" charset="2"/>
                                </a:rPr>
                              </m:ctrlPr>
                            </m:dPr>
                            <m:e>
                              <m:r>
                                <a:rPr lang="fr-CA" b="0" i="1" smtClean="0">
                                  <a:latin typeface="Cambria Math" panose="02040503050406030204" pitchFamily="18" charset="0"/>
                                  <a:sym typeface="Symbol" panose="05050102010706020507" pitchFamily="18" charset="2"/>
                                </a:rPr>
                                <m:t>𝑒</m:t>
                              </m:r>
                            </m:e>
                          </m:d>
                          <m:r>
                            <a:rPr lang="fr-CA" b="0" i="1" smtClean="0">
                              <a:latin typeface="Cambria Math" panose="02040503050406030204" pitchFamily="18" charset="0"/>
                              <a:sym typeface="Symbol" panose="05050102010706020507" pitchFamily="18" charset="2"/>
                            </a:rPr>
                            <m:t>+</m:t>
                          </m:r>
                          <m:r>
                            <a:rPr lang="fr-CA" b="0" i="1" smtClean="0">
                              <a:latin typeface="Cambria Math" panose="02040503050406030204" pitchFamily="18" charset="0"/>
                              <a:sym typeface="Symbol" panose="05050102010706020507" pitchFamily="18" charset="2"/>
                            </a:rPr>
                            <m:t>ℤ</m:t>
                          </m:r>
                          <m:r>
                            <a:rPr lang="fr-CA" b="0" i="1" smtClean="0">
                              <a:latin typeface="Cambria Math" panose="02040503050406030204" pitchFamily="18" charset="0"/>
                              <a:sym typeface="Symbol" panose="05050102010706020507" pitchFamily="18" charset="2"/>
                            </a:rPr>
                            <m:t>𝜋</m:t>
                          </m:r>
                          <m:r>
                            <a:rPr lang="fr-CA" b="0" i="1" smtClean="0">
                              <a:latin typeface="Cambria Math" panose="02040503050406030204" pitchFamily="18" charset="0"/>
                              <a:sym typeface="Symbol" panose="05050102010706020507" pitchFamily="18" charset="2"/>
                            </a:rPr>
                            <m:t>)</m:t>
                          </m:r>
                        </m:e>
                      </m:nary>
                    </m:oMath>
                  </m:oMathPara>
                </a14:m>
                <a:endParaRPr lang="fr-CA"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a:blip r:embed="rId2"/>
                <a:stretch>
                  <a:fillRect l="-2377" t="-4342"/>
                </a:stretch>
              </a:blipFill>
            </p:spPr>
            <p:txBody>
              <a:bodyPr/>
              <a:lstStyle/>
              <a:p>
                <a:r>
                  <a:rPr lang="fr-CA">
                    <a:noFill/>
                  </a:rPr>
                  <a:t> </a:t>
                </a:r>
              </a:p>
            </p:txBody>
          </p:sp>
        </mc:Fallback>
      </mc:AlternateContent>
    </p:spTree>
    <p:extLst>
      <p:ext uri="{BB962C8B-B14F-4D97-AF65-F5344CB8AC3E}">
        <p14:creationId xmlns:p14="http://schemas.microsoft.com/office/powerpoint/2010/main" val="12354888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Quelques découpages possibles</a:t>
            </a:r>
            <a:br>
              <a:rPr lang="fr-CA" dirty="0"/>
            </a:br>
            <a:r>
              <a:rPr lang="fr-CA" dirty="0">
                <a:solidFill>
                  <a:schemeClr val="tx1"/>
                </a:solidFill>
                <a:latin typeface="Cambria" panose="02040503050406030204" pitchFamily="18" charset="0"/>
              </a:rPr>
              <a:t>http://home.btconnect.com/</a:t>
            </a:r>
            <a:endParaRPr lang="fr-CA" dirty="0"/>
          </a:p>
        </p:txBody>
      </p:sp>
      <p:pic>
        <p:nvPicPr>
          <p:cNvPr id="4100" name="Picture 4" descr="Cube - Triangular pris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5782" y="1784062"/>
            <a:ext cx="336178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runcated octahedron - C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185" y="1784062"/>
            <a:ext cx="3278615" cy="451470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tellated rhombic dodecahedron - C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873" y="1784062"/>
            <a:ext cx="3669238" cy="493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9705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Références</a:t>
            </a:r>
          </a:p>
        </p:txBody>
      </p:sp>
      <p:sp>
        <p:nvSpPr>
          <p:cNvPr id="3" name="Espace réservé du contenu 2"/>
          <p:cNvSpPr>
            <a:spLocks noGrp="1"/>
          </p:cNvSpPr>
          <p:nvPr>
            <p:ph idx="1"/>
          </p:nvPr>
        </p:nvSpPr>
        <p:spPr>
          <a:xfrm>
            <a:off x="523009" y="1836016"/>
            <a:ext cx="11395364" cy="4351338"/>
          </a:xfrm>
        </p:spPr>
        <p:txBody>
          <a:bodyPr>
            <a:normAutofit/>
          </a:bodyPr>
          <a:lstStyle/>
          <a:p>
            <a:r>
              <a:rPr lang="fr-CA" sz="1800" dirty="0">
                <a:hlinkClick r:id="rId2"/>
              </a:rPr>
              <a:t>http://pedagogie.ac-toulouse.fr/col-hubert-reeves-fleurance/pages/pour-eleves/maths/4/theoreme.pdf</a:t>
            </a:r>
            <a:endParaRPr lang="fr-CA" sz="1800" dirty="0"/>
          </a:p>
          <a:p>
            <a:r>
              <a:rPr lang="fr-CA" sz="1800" dirty="0">
                <a:hlinkClick r:id="rId3"/>
              </a:rPr>
              <a:t>http://home.btconnect.com/GavinTheobald/HTML/Index.html</a:t>
            </a:r>
            <a:r>
              <a:rPr lang="fr-CA" sz="1800" dirty="0"/>
              <a:t> de </a:t>
            </a:r>
            <a:r>
              <a:rPr lang="fr-CA" sz="3600" dirty="0"/>
              <a:t>Gavin </a:t>
            </a:r>
            <a:r>
              <a:rPr lang="fr-CA" sz="3600" dirty="0" err="1"/>
              <a:t>Thobald</a:t>
            </a:r>
            <a:endParaRPr lang="fr-CA" sz="3600" dirty="0"/>
          </a:p>
          <a:p>
            <a:r>
              <a:rPr lang="fr-CA" sz="3600" dirty="0">
                <a:hlinkClick r:id="rId4"/>
              </a:rPr>
              <a:t>http://eljjdx.canalblog.com/</a:t>
            </a:r>
            <a:r>
              <a:rPr lang="fr-CA" sz="3600" dirty="0"/>
              <a:t> </a:t>
            </a:r>
          </a:p>
          <a:p>
            <a:pPr marL="0" indent="0">
              <a:buNone/>
            </a:pPr>
            <a:endParaRPr lang="fr-CA" sz="1800" dirty="0"/>
          </a:p>
          <a:p>
            <a:endParaRPr lang="fr-CA" sz="1800" dirty="0"/>
          </a:p>
          <a:p>
            <a:endParaRPr lang="fr-CA" sz="1800" dirty="0"/>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643" y="3417826"/>
            <a:ext cx="10557812" cy="1528246"/>
          </a:xfrm>
          <a:prstGeom prst="rect">
            <a:avLst/>
          </a:prstGeom>
        </p:spPr>
      </p:pic>
    </p:spTree>
    <p:extLst>
      <p:ext uri="{BB962C8B-B14F-4D97-AF65-F5344CB8AC3E}">
        <p14:creationId xmlns:p14="http://schemas.microsoft.com/office/powerpoint/2010/main" val="25897963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800" dirty="0"/>
              <a:t>Théorème (plus surprenant</a:t>
            </a:r>
            <a:r>
              <a:rPr lang="fr-CA" dirty="0"/>
              <a:t>)</a:t>
            </a:r>
            <a:br>
              <a:rPr lang="fr-CA" dirty="0"/>
            </a:br>
            <a:r>
              <a:rPr lang="fr-CA" sz="3100" dirty="0"/>
              <a:t>(Théorème de Wallace-Bolyai-</a:t>
            </a:r>
            <a:r>
              <a:rPr lang="fr-CA" sz="3100" dirty="0" err="1"/>
              <a:t>Gerwien</a:t>
            </a:r>
            <a:r>
              <a:rPr lang="fr-CA" sz="3100" dirty="0"/>
              <a:t>)</a:t>
            </a:r>
          </a:p>
        </p:txBody>
      </p:sp>
      <p:sp>
        <p:nvSpPr>
          <p:cNvPr id="3" name="Espace réservé du contenu 2"/>
          <p:cNvSpPr>
            <a:spLocks noGrp="1"/>
          </p:cNvSpPr>
          <p:nvPr>
            <p:ph idx="1"/>
          </p:nvPr>
        </p:nvSpPr>
        <p:spPr/>
        <p:txBody>
          <a:bodyPr>
            <a:normAutofit/>
          </a:bodyPr>
          <a:lstStyle/>
          <a:p>
            <a:pPr marL="0" indent="0" algn="just">
              <a:buNone/>
            </a:pPr>
            <a:r>
              <a:rPr lang="fr-CA" sz="4800" dirty="0"/>
              <a:t>Soit deux polygones quelconques ayant la même aire, il est possible de découper le premier en un nombre fini de morceaux pour ensuite former le deuxième.</a:t>
            </a:r>
          </a:p>
        </p:txBody>
      </p:sp>
    </p:spTree>
    <p:extLst>
      <p:ext uri="{BB962C8B-B14F-4D97-AF65-F5344CB8AC3E}">
        <p14:creationId xmlns:p14="http://schemas.microsoft.com/office/powerpoint/2010/main" val="19409430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2C5B3A-7367-0B10-80DC-7CDCE997C12C}"/>
              </a:ext>
            </a:extLst>
          </p:cNvPr>
          <p:cNvSpPr>
            <a:spLocks noGrp="1"/>
          </p:cNvSpPr>
          <p:nvPr>
            <p:ph type="title"/>
          </p:nvPr>
        </p:nvSpPr>
        <p:spPr/>
        <p:txBody>
          <a:bodyPr/>
          <a:lstStyle/>
          <a:p>
            <a:r>
              <a:rPr lang="fr-CA" dirty="0"/>
              <a:t>Après la pause…</a:t>
            </a:r>
          </a:p>
        </p:txBody>
      </p:sp>
      <p:pic>
        <p:nvPicPr>
          <p:cNvPr id="1026" name="Picture 2">
            <a:extLst>
              <a:ext uri="{FF2B5EF4-FFF2-40B4-BE49-F238E27FC236}">
                <a16:creationId xmlns:a16="http://schemas.microsoft.com/office/drawing/2014/main" id="{0E9BB643-039F-17EE-3492-274C312423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8305" y="1764218"/>
            <a:ext cx="209550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2E1D574F-4BFA-B96A-2AF4-91B1053CF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792" y="687242"/>
            <a:ext cx="6290435" cy="5671993"/>
          </a:xfrm>
          <a:prstGeom prst="rect">
            <a:avLst/>
          </a:prstGeom>
        </p:spPr>
      </p:pic>
    </p:spTree>
    <p:extLst>
      <p:ext uri="{BB962C8B-B14F-4D97-AF65-F5344CB8AC3E}">
        <p14:creationId xmlns:p14="http://schemas.microsoft.com/office/powerpoint/2010/main" val="38410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F96358-2B38-9179-ADDE-AC2F86FCE5E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649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A475FEF-F27A-114F-9A47-414A021CDEFD}"/>
              </a:ext>
            </a:extLst>
          </p:cNvPr>
          <p:cNvPicPr>
            <a:picLocks noChangeAspect="1"/>
          </p:cNvPicPr>
          <p:nvPr/>
        </p:nvPicPr>
        <p:blipFill>
          <a:blip r:embed="rId2"/>
          <a:stretch>
            <a:fillRect/>
          </a:stretch>
        </p:blipFill>
        <p:spPr>
          <a:xfrm>
            <a:off x="-200" y="0"/>
            <a:ext cx="12192200" cy="6857888"/>
          </a:xfrm>
          <a:prstGeom prst="rect">
            <a:avLst/>
          </a:prstGeom>
        </p:spPr>
      </p:pic>
      <p:sp>
        <p:nvSpPr>
          <p:cNvPr id="4" name="ZoneTexte 3">
            <a:extLst>
              <a:ext uri="{FF2B5EF4-FFF2-40B4-BE49-F238E27FC236}">
                <a16:creationId xmlns:a16="http://schemas.microsoft.com/office/drawing/2014/main" id="{D27CDE52-EB1D-F917-42F9-108FE62CC275}"/>
              </a:ext>
            </a:extLst>
          </p:cNvPr>
          <p:cNvSpPr txBox="1"/>
          <p:nvPr/>
        </p:nvSpPr>
        <p:spPr>
          <a:xfrm>
            <a:off x="904009" y="810491"/>
            <a:ext cx="9684328" cy="3596497"/>
          </a:xfrm>
          <a:prstGeom prst="rect">
            <a:avLst/>
          </a:prstGeom>
          <a:noFill/>
        </p:spPr>
        <p:txBody>
          <a:bodyPr wrap="square">
            <a:spAutoFit/>
          </a:bodyPr>
          <a:lstStyle/>
          <a:p>
            <a:pPr algn="ctr">
              <a:lnSpc>
                <a:spcPct val="107000"/>
              </a:lnSpc>
              <a:spcAft>
                <a:spcPts val="800"/>
              </a:spcAft>
            </a:pPr>
            <a:r>
              <a:rPr lang="fr-CA" sz="7200" b="1" cap="all"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rPr>
              <a:t>PEINDRE UN PAYSAGE</a:t>
            </a:r>
            <a:endParaRPr lang="fr-CA" sz="7200" dirty="0">
              <a:solidFill>
                <a:schemeClr val="bg1">
                  <a:lumMod val="9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r>
              <a:rPr lang="fr-CA" sz="7200" b="1" cap="all"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rPr>
              <a:t>AVEC LES MATHÉMATIQUES</a:t>
            </a:r>
            <a:endParaRPr lang="fr-CA" sz="7200"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77095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Propositions</a:t>
            </a:r>
          </a:p>
        </p:txBody>
      </p:sp>
      <p:sp>
        <p:nvSpPr>
          <p:cNvPr id="3" name="Espace réservé du contenu 2"/>
          <p:cNvSpPr>
            <a:spLocks noGrp="1"/>
          </p:cNvSpPr>
          <p:nvPr>
            <p:ph idx="1"/>
          </p:nvPr>
        </p:nvSpPr>
        <p:spPr>
          <a:xfrm>
            <a:off x="838200" y="1392195"/>
            <a:ext cx="10867768" cy="5362832"/>
          </a:xfrm>
        </p:spPr>
        <p:txBody>
          <a:bodyPr>
            <a:normAutofit fontScale="92500" lnSpcReduction="10000"/>
          </a:bodyPr>
          <a:lstStyle/>
          <a:p>
            <a:pPr algn="just"/>
            <a:r>
              <a:rPr lang="fr-CA" dirty="0"/>
              <a:t>Tout polygone peut être découpé en un nombre fini de triangles.</a:t>
            </a:r>
          </a:p>
          <a:p>
            <a:pPr algn="just">
              <a:lnSpc>
                <a:spcPct val="110000"/>
              </a:lnSpc>
            </a:pPr>
            <a:r>
              <a:rPr lang="fr-CA" dirty="0"/>
              <a:t>Tout triangle peut être découpé pour ensuite former un rectangle.</a:t>
            </a:r>
          </a:p>
          <a:p>
            <a:pPr algn="just"/>
            <a:r>
              <a:rPr lang="fr-CA" dirty="0"/>
              <a:t>Tout rectangle peut être découpé pour ensuite former un carré.</a:t>
            </a:r>
          </a:p>
          <a:p>
            <a:pPr algn="just"/>
            <a:r>
              <a:rPr lang="fr-CA" dirty="0"/>
              <a:t>Toute paire de carrés peut être découpée pour ensuite former un carré.</a:t>
            </a:r>
          </a:p>
          <a:p>
            <a:endParaRPr lang="fr-CA" dirty="0"/>
          </a:p>
        </p:txBody>
      </p:sp>
    </p:spTree>
    <p:extLst>
      <p:ext uri="{BB962C8B-B14F-4D97-AF65-F5344CB8AC3E}">
        <p14:creationId xmlns:p14="http://schemas.microsoft.com/office/powerpoint/2010/main" val="19037883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Tout polygone peut être découpé en un nombre fini de triangles.</a:t>
            </a:r>
          </a:p>
        </p:txBody>
      </p:sp>
      <p:sp>
        <p:nvSpPr>
          <p:cNvPr id="3" name="Espace réservé du contenu 2"/>
          <p:cNvSpPr>
            <a:spLocks noGrp="1"/>
          </p:cNvSpPr>
          <p:nvPr>
            <p:ph idx="1"/>
          </p:nvPr>
        </p:nvSpPr>
        <p:spPr/>
        <p:txBody>
          <a:bodyPr/>
          <a:lstStyle/>
          <a:p>
            <a:pPr marL="0" indent="0">
              <a:lnSpc>
                <a:spcPct val="100000"/>
              </a:lnSpc>
              <a:buNone/>
            </a:pPr>
            <a:r>
              <a:rPr lang="fr-CA" dirty="0"/>
              <a:t>Démonstration en deux cas.</a:t>
            </a:r>
          </a:p>
          <a:p>
            <a:r>
              <a:rPr lang="fr-CA" dirty="0"/>
              <a:t>Polygone convexe.</a:t>
            </a:r>
          </a:p>
          <a:p>
            <a:r>
              <a:rPr lang="fr-CA" dirty="0"/>
              <a:t>Polygone concave.</a:t>
            </a:r>
          </a:p>
        </p:txBody>
      </p:sp>
    </p:spTree>
    <p:extLst>
      <p:ext uri="{BB962C8B-B14F-4D97-AF65-F5344CB8AC3E}">
        <p14:creationId xmlns:p14="http://schemas.microsoft.com/office/powerpoint/2010/main" val="25337377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7419" y="365125"/>
            <a:ext cx="10616381" cy="1325563"/>
          </a:xfrm>
        </p:spPr>
        <p:txBody>
          <a:bodyPr>
            <a:normAutofit/>
          </a:bodyPr>
          <a:lstStyle/>
          <a:p>
            <a:r>
              <a:rPr lang="fr-CA" dirty="0"/>
              <a:t>Définitions d’un polygone convexe</a:t>
            </a:r>
          </a:p>
        </p:txBody>
      </p:sp>
      <p:sp>
        <p:nvSpPr>
          <p:cNvPr id="3" name="Espace réservé du contenu 2"/>
          <p:cNvSpPr>
            <a:spLocks noGrp="1"/>
          </p:cNvSpPr>
          <p:nvPr>
            <p:ph idx="1"/>
          </p:nvPr>
        </p:nvSpPr>
        <p:spPr>
          <a:xfrm>
            <a:off x="838200" y="1825625"/>
            <a:ext cx="10843054" cy="4351338"/>
          </a:xfrm>
        </p:spPr>
        <p:txBody>
          <a:bodyPr>
            <a:normAutofit fontScale="92500"/>
          </a:bodyPr>
          <a:lstStyle/>
          <a:p>
            <a:pPr marL="0" indent="0">
              <a:lnSpc>
                <a:spcPct val="100000"/>
              </a:lnSpc>
              <a:buNone/>
            </a:pPr>
            <a:r>
              <a:rPr lang="fr-CA" dirty="0"/>
              <a:t>Un polygone convexe est un polygone simple dont:</a:t>
            </a:r>
          </a:p>
          <a:p>
            <a:pPr marL="914400" indent="-914400">
              <a:buFont typeface="+mj-lt"/>
              <a:buAutoNum type="arabicPeriod"/>
            </a:pPr>
            <a:r>
              <a:rPr lang="fr-CA" dirty="0"/>
              <a:t>tous les angles sont inférieurs à 180</a:t>
            </a:r>
            <a:r>
              <a:rPr lang="fr-CA" baseline="30000" dirty="0"/>
              <a:t>o</a:t>
            </a:r>
          </a:p>
          <a:p>
            <a:pPr marL="0" indent="0" algn="ctr">
              <a:buNone/>
            </a:pPr>
            <a:r>
              <a:rPr lang="fr-CA" dirty="0"/>
              <a:t>ou</a:t>
            </a:r>
          </a:p>
          <a:p>
            <a:pPr marL="914400" indent="-914400">
              <a:buFont typeface="+mj-lt"/>
              <a:buAutoNum type="arabicPeriod" startAt="2"/>
            </a:pPr>
            <a:r>
              <a:rPr lang="fr-CA" dirty="0"/>
              <a:t>tout segment joignant deux sommets du polygone est inclus dans le polygone.</a:t>
            </a:r>
          </a:p>
        </p:txBody>
      </p:sp>
    </p:spTree>
    <p:extLst>
      <p:ext uri="{BB962C8B-B14F-4D97-AF65-F5344CB8AC3E}">
        <p14:creationId xmlns:p14="http://schemas.microsoft.com/office/powerpoint/2010/main" val="42100863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CA" dirty="0"/>
            </a:br>
            <a:r>
              <a:rPr lang="fr-CA" dirty="0"/>
              <a:t>Tout polygone </a:t>
            </a:r>
            <a:r>
              <a:rPr lang="fr-CA" dirty="0">
                <a:solidFill>
                  <a:schemeClr val="bg1"/>
                </a:solidFill>
              </a:rPr>
              <a:t>convexe</a:t>
            </a:r>
            <a:r>
              <a:rPr lang="fr-CA" dirty="0"/>
              <a:t> peut être découpé en un nombre fini de triangles</a:t>
            </a: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945292" y="1825624"/>
                <a:ext cx="10735962" cy="4789359"/>
              </a:xfrm>
            </p:spPr>
            <p:txBody>
              <a:bodyPr>
                <a:normAutofit/>
              </a:bodyPr>
              <a:lstStyle/>
              <a:p>
                <a:pPr marL="0" indent="0">
                  <a:lnSpc>
                    <a:spcPct val="100000"/>
                  </a:lnSpc>
                  <a:buNone/>
                </a:pPr>
                <a:r>
                  <a:rPr lang="fr-CA" dirty="0"/>
                  <a:t>Soit </a:t>
                </a:r>
                <a14:m>
                  <m:oMath xmlns:m="http://schemas.openxmlformats.org/officeDocument/2006/math">
                    <m:r>
                      <a:rPr lang="fr-CA" i="1" dirty="0" smtClean="0">
                        <a:latin typeface="Cambria Math" panose="02040503050406030204" pitchFamily="18" charset="0"/>
                      </a:rPr>
                      <m:t>𝑛</m:t>
                    </m:r>
                  </m:oMath>
                </a14:m>
                <a:r>
                  <a:rPr lang="fr-CA" dirty="0"/>
                  <a:t> le nombre de sommets du polygone.</a:t>
                </a:r>
              </a:p>
              <a:p>
                <a:pPr marL="0" indent="0">
                  <a:buNone/>
                </a:pPr>
                <a:endParaRPr lang="fr-CA" dirty="0"/>
              </a:p>
              <a:p>
                <a:pPr marL="0" indent="0">
                  <a:buNone/>
                </a:pPr>
                <a:r>
                  <a:rPr lang="fr-CA" dirty="0"/>
                  <a:t>Si </a:t>
                </a:r>
                <a14:m>
                  <m:oMath xmlns:m="http://schemas.openxmlformats.org/officeDocument/2006/math">
                    <m:r>
                      <a:rPr lang="fr-CA" i="1" dirty="0" smtClean="0">
                        <a:latin typeface="Cambria Math" panose="02040503050406030204" pitchFamily="18" charset="0"/>
                      </a:rPr>
                      <m:t>𝑛</m:t>
                    </m:r>
                    <m:r>
                      <a:rPr lang="fr-CA" i="1" dirty="0" smtClean="0">
                        <a:latin typeface="Cambria Math" panose="02040503050406030204" pitchFamily="18" charset="0"/>
                      </a:rPr>
                      <m:t>=3</m:t>
                    </m:r>
                  </m:oMath>
                </a14:m>
                <a:r>
                  <a:rPr lang="fr-CA" dirty="0"/>
                  <a:t>, c’est déjà un triangle.</a:t>
                </a:r>
              </a:p>
              <a:p>
                <a:pPr marL="0" indent="0">
                  <a:buNone/>
                </a:pPr>
                <a:endParaRPr lang="fr-CA"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945292" y="1825624"/>
                <a:ext cx="10735962" cy="4789359"/>
              </a:xfrm>
              <a:blipFill>
                <a:blip r:embed="rId2"/>
                <a:stretch>
                  <a:fillRect l="-2555" t="-2926"/>
                </a:stretch>
              </a:blipFill>
            </p:spPr>
            <p:txBody>
              <a:bodyPr/>
              <a:lstStyle/>
              <a:p>
                <a:r>
                  <a:rPr lang="fr-CA">
                    <a:noFill/>
                  </a:rPr>
                  <a:t> </a:t>
                </a:r>
              </a:p>
            </p:txBody>
          </p:sp>
        </mc:Fallback>
      </mc:AlternateContent>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7134" y="2639912"/>
            <a:ext cx="4087376" cy="3160782"/>
          </a:xfrm>
          <a:prstGeom prst="rect">
            <a:avLst/>
          </a:prstGeom>
        </p:spPr>
      </p:pic>
      <p:sp>
        <p:nvSpPr>
          <p:cNvPr id="5" name="ZoneTexte 4"/>
          <p:cNvSpPr txBox="1"/>
          <p:nvPr/>
        </p:nvSpPr>
        <p:spPr>
          <a:xfrm>
            <a:off x="152398" y="152401"/>
            <a:ext cx="6131859" cy="553998"/>
          </a:xfrm>
          <a:prstGeom prst="rect">
            <a:avLst/>
          </a:prstGeom>
          <a:noFill/>
        </p:spPr>
        <p:txBody>
          <a:bodyPr wrap="square" rtlCol="0">
            <a:spAutoFit/>
          </a:bodyPr>
          <a:lstStyle/>
          <a:p>
            <a:r>
              <a:rPr lang="fr-CA" sz="3000" dirty="0"/>
              <a:t>Démonstration du premier cas:</a:t>
            </a:r>
          </a:p>
        </p:txBody>
      </p:sp>
    </p:spTree>
    <p:extLst>
      <p:ext uri="{BB962C8B-B14F-4D97-AF65-F5344CB8AC3E}">
        <p14:creationId xmlns:p14="http://schemas.microsoft.com/office/powerpoint/2010/main" val="38841193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4" id="{35933B42-EFF6-4F23-A8F8-95BC30213A53}" vid="{E527FA13-E785-44DC-8989-39479797866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M-AMQ-2016</Template>
  <TotalTime>2613</TotalTime>
  <Words>2031</Words>
  <Application>Microsoft Office PowerPoint</Application>
  <PresentationFormat>Grand écran</PresentationFormat>
  <Paragraphs>249</Paragraphs>
  <Slides>52</Slides>
  <Notes>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52</vt:i4>
      </vt:variant>
    </vt:vector>
  </HeadingPairs>
  <TitlesOfParts>
    <vt:vector size="61" baseType="lpstr">
      <vt:lpstr>Arial</vt:lpstr>
      <vt:lpstr>Arial Rounded MT Bold</vt:lpstr>
      <vt:lpstr>Calibri</vt:lpstr>
      <vt:lpstr>Cambria</vt:lpstr>
      <vt:lpstr>Cambria Math</vt:lpstr>
      <vt:lpstr>Constantia</vt:lpstr>
      <vt:lpstr>POLYA Regular</vt:lpstr>
      <vt:lpstr>Polygon</vt:lpstr>
      <vt:lpstr>Thème Office</vt:lpstr>
      <vt:lpstr>Casse-tête de polygones</vt:lpstr>
      <vt:lpstr>Théorème (peu surprenant)</vt:lpstr>
      <vt:lpstr>Exemple</vt:lpstr>
      <vt:lpstr>Contre-exemple</vt:lpstr>
      <vt:lpstr>Théorème (plus surprenant) (Théorème de Wallace-Bolyai-Gerwien)</vt:lpstr>
      <vt:lpstr>Propositions</vt:lpstr>
      <vt:lpstr>Tout polygone peut être découpé en un nombre fini de triangles.</vt:lpstr>
      <vt:lpstr>Définitions d’un polygone convexe</vt:lpstr>
      <vt:lpstr> Tout polygone convexe peut être découpé en un nombre fini de triangles</vt:lpstr>
      <vt:lpstr>Suite</vt:lpstr>
      <vt:lpstr> Tout polygone concave peut être découpé en un nombre fini de triangles</vt:lpstr>
      <vt:lpstr>Recherche d’un segment qui divise le polygone en deux</vt:lpstr>
      <vt:lpstr>Suite</vt:lpstr>
      <vt:lpstr>Exemple</vt:lpstr>
      <vt:lpstr>Propositions</vt:lpstr>
      <vt:lpstr>Tout triangle peut être découpé pour ensuite former un rectangle.</vt:lpstr>
      <vt:lpstr>Tout triangle peut être découpé pour ensuite former un rectangle.</vt:lpstr>
      <vt:lpstr>Vérifions les 4 coins du rectangle</vt:lpstr>
      <vt:lpstr>Vérifions les « joints »</vt:lpstr>
      <vt:lpstr>Propositions</vt:lpstr>
      <vt:lpstr>Tout rectangle peut être découpé pour ensuite former un carré.</vt:lpstr>
      <vt:lpstr>Démonstration</vt:lpstr>
      <vt:lpstr>Premier cas: l&lt;L≤4l </vt:lpstr>
      <vt:lpstr>Vérifions les angles</vt:lpstr>
      <vt:lpstr>Vérifions les « joints »</vt:lpstr>
      <vt:lpstr>Vérifions les longueurs</vt:lpstr>
      <vt:lpstr>Deuxième cas: 4l&lt;L </vt:lpstr>
      <vt:lpstr>Vérifications</vt:lpstr>
      <vt:lpstr>Vérifions les longueurs des côtés</vt:lpstr>
      <vt:lpstr>Propositions</vt:lpstr>
      <vt:lpstr>Toute paire de carrés peut être découpée pour ensuite former un carré.</vt:lpstr>
      <vt:lpstr>Toute paire de carrés peut être découpée pour ensuite former un carré.</vt:lpstr>
      <vt:lpstr>Vérifions les angles</vt:lpstr>
      <vt:lpstr>Vérifions les « joints »</vt:lpstr>
      <vt:lpstr>Vérifions les côtés</vt:lpstr>
      <vt:lpstr>Propositions</vt:lpstr>
      <vt:lpstr>Exemple</vt:lpstr>
      <vt:lpstr>Proposition suivante</vt:lpstr>
      <vt:lpstr>Solution</vt:lpstr>
      <vt:lpstr>Peut-on faire mieux?</vt:lpstr>
      <vt:lpstr>Voici des découpages intéressants</vt:lpstr>
      <vt:lpstr>Carré en ennéagone</vt:lpstr>
      <vt:lpstr>Tableau des meilleurs résultats pour les polygones réguliers</vt:lpstr>
      <vt:lpstr>Quelques découpages du pentagone http://home.btconnect.com/</vt:lpstr>
      <vt:lpstr>Généralisation: Surface courbe ?</vt:lpstr>
      <vt:lpstr>Généralisation en 3 dimensions</vt:lpstr>
      <vt:lpstr>NON</vt:lpstr>
      <vt:lpstr>Quelques découpages possibles http://home.btconnect.com/</vt:lpstr>
      <vt:lpstr>Références</vt:lpstr>
      <vt:lpstr>Après la pause…</vt:lpstr>
      <vt:lpstr>Présentation PowerPoint</vt:lpstr>
      <vt:lpstr>Présentation PowerPoint</vt:lpstr>
    </vt:vector>
  </TitlesOfParts>
  <Company>Cegep de Sherbrooke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Casse-tête de polygones</dc:title>
  <dc:creator>An!k</dc:creator>
  <cp:lastModifiedBy>Trahan, Anik</cp:lastModifiedBy>
  <cp:revision>117</cp:revision>
  <dcterms:created xsi:type="dcterms:W3CDTF">2016-08-23T14:18:00Z</dcterms:created>
  <dcterms:modified xsi:type="dcterms:W3CDTF">2023-10-10T16:06:02Z</dcterms:modified>
</cp:coreProperties>
</file>