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40.xml" ContentType="application/vnd.openxmlformats-officedocument.presentationml.tags+xml"/>
  <Override PartName="/ppt/tags/tag350.xml" ContentType="application/vnd.openxmlformats-officedocument.presentationml.tags+xml"/>
  <Override PartName="/ppt/tags/tag37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316" r:id="rId6"/>
    <p:sldId id="260" r:id="rId7"/>
    <p:sldId id="261" r:id="rId8"/>
    <p:sldId id="262" r:id="rId9"/>
    <p:sldId id="263" r:id="rId10"/>
    <p:sldId id="314" r:id="rId11"/>
    <p:sldId id="274" r:id="rId12"/>
    <p:sldId id="266" r:id="rId13"/>
    <p:sldId id="315" r:id="rId14"/>
    <p:sldId id="279" r:id="rId15"/>
    <p:sldId id="280" r:id="rId16"/>
    <p:sldId id="273" r:id="rId17"/>
    <p:sldId id="317" r:id="rId18"/>
    <p:sldId id="318" r:id="rId19"/>
    <p:sldId id="270" r:id="rId20"/>
    <p:sldId id="276" r:id="rId21"/>
    <p:sldId id="264" r:id="rId22"/>
    <p:sldId id="277" r:id="rId23"/>
    <p:sldId id="281" r:id="rId24"/>
    <p:sldId id="282" r:id="rId25"/>
    <p:sldId id="284" r:id="rId26"/>
    <p:sldId id="283" r:id="rId27"/>
    <p:sldId id="278" r:id="rId28"/>
    <p:sldId id="265" r:id="rId29"/>
    <p:sldId id="268" r:id="rId30"/>
    <p:sldId id="269" r:id="rId31"/>
    <p:sldId id="267" r:id="rId32"/>
    <p:sldId id="271" r:id="rId33"/>
    <p:sldId id="313" r:id="rId34"/>
    <p:sldId id="272" r:id="rId35"/>
    <p:sldId id="319" r:id="rId36"/>
    <p:sldId id="320" r:id="rId37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16DC9-AF00-4499-8033-3DC826FC0789}" v="138" dt="2024-09-12T12:30:21.291"/>
    <p1510:client id="{E01694BD-5254-4C90-93E7-F51E6D379FBE}" v="22" dt="2024-09-11T21:18:44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11" autoAdjust="0"/>
  </p:normalViewPr>
  <p:slideViewPr>
    <p:cSldViewPr>
      <p:cViewPr varScale="1">
        <p:scale>
          <a:sx n="92" d="100"/>
          <a:sy n="92" d="100"/>
        </p:scale>
        <p:origin x="127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han, Anik" userId="54262fd3-4634-4131-bb90-0ce55e74faae" providerId="ADAL" clId="{71C16DC9-AF00-4499-8033-3DC826FC0789}"/>
    <pc:docChg chg="modSld">
      <pc:chgData name="Trahan, Anik" userId="54262fd3-4634-4131-bb90-0ce55e74faae" providerId="ADAL" clId="{71C16DC9-AF00-4499-8033-3DC826FC0789}" dt="2024-09-12T12:30:21.291" v="72" actId="20577"/>
      <pc:docMkLst>
        <pc:docMk/>
      </pc:docMkLst>
      <pc:sldChg chg="modSp">
        <pc:chgData name="Trahan, Anik" userId="54262fd3-4634-4131-bb90-0ce55e74faae" providerId="ADAL" clId="{71C16DC9-AF00-4499-8033-3DC826FC0789}" dt="2024-09-12T12:21:18.380" v="25" actId="20577"/>
        <pc:sldMkLst>
          <pc:docMk/>
          <pc:sldMk cId="0" sldId="263"/>
        </pc:sldMkLst>
        <pc:spChg chg="mod">
          <ac:chgData name="Trahan, Anik" userId="54262fd3-4634-4131-bb90-0ce55e74faae" providerId="ADAL" clId="{71C16DC9-AF00-4499-8033-3DC826FC0789}" dt="2024-09-12T12:21:18.380" v="25" actId="20577"/>
          <ac:spMkLst>
            <pc:docMk/>
            <pc:sldMk cId="0" sldId="263"/>
            <ac:spMk id="3" creationId="{4D619753-FF65-4345-A573-C16F823C824E}"/>
          </ac:spMkLst>
        </pc:spChg>
      </pc:sldChg>
      <pc:sldChg chg="modSp">
        <pc:chgData name="Trahan, Anik" userId="54262fd3-4634-4131-bb90-0ce55e74faae" providerId="ADAL" clId="{71C16DC9-AF00-4499-8033-3DC826FC0789}" dt="2024-09-12T12:30:21.291" v="72" actId="20577"/>
        <pc:sldMkLst>
          <pc:docMk/>
          <pc:sldMk cId="2824307098" sldId="318"/>
        </pc:sldMkLst>
        <pc:spChg chg="mod">
          <ac:chgData name="Trahan, Anik" userId="54262fd3-4634-4131-bb90-0ce55e74faae" providerId="ADAL" clId="{71C16DC9-AF00-4499-8033-3DC826FC0789}" dt="2024-09-12T12:30:21.291" v="72" actId="20577"/>
          <ac:spMkLst>
            <pc:docMk/>
            <pc:sldMk cId="2824307098" sldId="318"/>
            <ac:spMk id="3" creationId="{C71D5F84-6FF4-E43B-1139-22CBBE61E138}"/>
          </ac:spMkLst>
        </pc:spChg>
      </pc:sldChg>
    </pc:docChg>
  </pc:docChgLst>
  <pc:docChgLst>
    <pc:chgData name="Trahan, Anik" userId="54262fd3-4634-4131-bb90-0ce55e74faae" providerId="ADAL" clId="{E01694BD-5254-4C90-93E7-F51E6D379FBE}"/>
    <pc:docChg chg="undo custSel addSld modSld">
      <pc:chgData name="Trahan, Anik" userId="54262fd3-4634-4131-bb90-0ce55e74faae" providerId="ADAL" clId="{E01694BD-5254-4C90-93E7-F51E6D379FBE}" dt="2024-09-11T21:19:09.819" v="45" actId="1076"/>
      <pc:docMkLst>
        <pc:docMk/>
      </pc:docMkLst>
      <pc:sldChg chg="addSp delSp modSp mod">
        <pc:chgData name="Trahan, Anik" userId="54262fd3-4634-4131-bb90-0ce55e74faae" providerId="ADAL" clId="{E01694BD-5254-4C90-93E7-F51E6D379FBE}" dt="2024-09-11T21:15:15.148" v="19" actId="1440"/>
        <pc:sldMkLst>
          <pc:docMk/>
          <pc:sldMk cId="0" sldId="256"/>
        </pc:sldMkLst>
        <pc:spChg chg="add del">
          <ac:chgData name="Trahan, Anik" userId="54262fd3-4634-4131-bb90-0ce55e74faae" providerId="ADAL" clId="{E01694BD-5254-4C90-93E7-F51E6D379FBE}" dt="2024-09-11T21:12:45.368" v="1" actId="22"/>
          <ac:spMkLst>
            <pc:docMk/>
            <pc:sldMk cId="0" sldId="256"/>
            <ac:spMk id="4" creationId="{34E6F21C-35F2-EB8C-96A2-0E3889D9D981}"/>
          </ac:spMkLst>
        </pc:spChg>
        <pc:spChg chg="del mod">
          <ac:chgData name="Trahan, Anik" userId="54262fd3-4634-4131-bb90-0ce55e74faae" providerId="ADAL" clId="{E01694BD-5254-4C90-93E7-F51E6D379FBE}" dt="2024-09-11T21:14:31.042" v="14" actId="478"/>
          <ac:spMkLst>
            <pc:docMk/>
            <pc:sldMk cId="0" sldId="256"/>
            <ac:spMk id="10243" creationId="{DEF473A4-200A-4DC9-8324-41BC8F8675CC}"/>
          </ac:spMkLst>
        </pc:spChg>
        <pc:picChg chg="add mod">
          <ac:chgData name="Trahan, Anik" userId="54262fd3-4634-4131-bb90-0ce55e74faae" providerId="ADAL" clId="{E01694BD-5254-4C90-93E7-F51E6D379FBE}" dt="2024-09-11T21:13:58.640" v="7" actId="14100"/>
          <ac:picMkLst>
            <pc:docMk/>
            <pc:sldMk cId="0" sldId="256"/>
            <ac:picMk id="6" creationId="{3D9D832E-A636-0E4D-BC34-0343205697BE}"/>
          </ac:picMkLst>
        </pc:picChg>
        <pc:picChg chg="add mod">
          <ac:chgData name="Trahan, Anik" userId="54262fd3-4634-4131-bb90-0ce55e74faae" providerId="ADAL" clId="{E01694BD-5254-4C90-93E7-F51E6D379FBE}" dt="2024-09-11T21:15:15.148" v="19" actId="1440"/>
          <ac:picMkLst>
            <pc:docMk/>
            <pc:sldMk cId="0" sldId="256"/>
            <ac:picMk id="8" creationId="{91996620-74AE-D96B-21AA-2270F9ACA424}"/>
          </ac:picMkLst>
        </pc:picChg>
        <pc:picChg chg="del">
          <ac:chgData name="Trahan, Anik" userId="54262fd3-4634-4131-bb90-0ce55e74faae" providerId="ADAL" clId="{E01694BD-5254-4C90-93E7-F51E6D379FBE}" dt="2024-09-11T21:13:09.173" v="2" actId="478"/>
          <ac:picMkLst>
            <pc:docMk/>
            <pc:sldMk cId="0" sldId="256"/>
            <ac:picMk id="1026" creationId="{905863EF-6EB4-4F60-9D7E-3A117F76E60F}"/>
          </ac:picMkLst>
        </pc:picChg>
      </pc:sldChg>
      <pc:sldChg chg="addSp delSp modSp new mod chgLayout">
        <pc:chgData name="Trahan, Anik" userId="54262fd3-4634-4131-bb90-0ce55e74faae" providerId="ADAL" clId="{E01694BD-5254-4C90-93E7-F51E6D379FBE}" dt="2024-09-11T21:16:58.254" v="27" actId="26606"/>
        <pc:sldMkLst>
          <pc:docMk/>
          <pc:sldMk cId="2963725169" sldId="319"/>
        </pc:sldMkLst>
        <pc:spChg chg="del">
          <ac:chgData name="Trahan, Anik" userId="54262fd3-4634-4131-bb90-0ce55e74faae" providerId="ADAL" clId="{E01694BD-5254-4C90-93E7-F51E6D379FBE}" dt="2024-09-11T21:16:40.100" v="22" actId="478"/>
          <ac:spMkLst>
            <pc:docMk/>
            <pc:sldMk cId="2963725169" sldId="319"/>
            <ac:spMk id="2" creationId="{06545B6E-6889-F1BA-CAE9-E45BC6F9D0E3}"/>
          </ac:spMkLst>
        </pc:spChg>
        <pc:spChg chg="del">
          <ac:chgData name="Trahan, Anik" userId="54262fd3-4634-4131-bb90-0ce55e74faae" providerId="ADAL" clId="{E01694BD-5254-4C90-93E7-F51E6D379FBE}" dt="2024-09-11T21:16:31.372" v="21"/>
          <ac:spMkLst>
            <pc:docMk/>
            <pc:sldMk cId="2963725169" sldId="319"/>
            <ac:spMk id="3" creationId="{F1FCBE36-87E9-54B9-D2C2-E1104ACFC216}"/>
          </ac:spMkLst>
        </pc:spChg>
        <pc:spChg chg="add mod">
          <ac:chgData name="Trahan, Anik" userId="54262fd3-4634-4131-bb90-0ce55e74faae" providerId="ADAL" clId="{E01694BD-5254-4C90-93E7-F51E6D379FBE}" dt="2024-09-11T21:16:58.254" v="27" actId="26606"/>
          <ac:spMkLst>
            <pc:docMk/>
            <pc:sldMk cId="2963725169" sldId="319"/>
            <ac:spMk id="1031" creationId="{C2F51F7E-A07D-C079-96E9-7709DA5E5FBD}"/>
          </ac:spMkLst>
        </pc:spChg>
        <pc:spChg chg="add mod">
          <ac:chgData name="Trahan, Anik" userId="54262fd3-4634-4131-bb90-0ce55e74faae" providerId="ADAL" clId="{E01694BD-5254-4C90-93E7-F51E6D379FBE}" dt="2024-09-11T21:16:58.254" v="27" actId="26606"/>
          <ac:spMkLst>
            <pc:docMk/>
            <pc:sldMk cId="2963725169" sldId="319"/>
            <ac:spMk id="1033" creationId="{4BE7DC4E-62F8-1858-FEF7-4946A82CDCF9}"/>
          </ac:spMkLst>
        </pc:spChg>
        <pc:picChg chg="add mod">
          <ac:chgData name="Trahan, Anik" userId="54262fd3-4634-4131-bb90-0ce55e74faae" providerId="ADAL" clId="{E01694BD-5254-4C90-93E7-F51E6D379FBE}" dt="2024-09-11T21:16:58.254" v="27" actId="26606"/>
          <ac:picMkLst>
            <pc:docMk/>
            <pc:sldMk cId="2963725169" sldId="319"/>
            <ac:picMk id="1026" creationId="{6CE238A6-D6A2-10C3-0834-839494BE0E12}"/>
          </ac:picMkLst>
        </pc:picChg>
      </pc:sldChg>
      <pc:sldChg chg="addSp delSp modSp new mod">
        <pc:chgData name="Trahan, Anik" userId="54262fd3-4634-4131-bb90-0ce55e74faae" providerId="ADAL" clId="{E01694BD-5254-4C90-93E7-F51E6D379FBE}" dt="2024-09-11T21:19:09.819" v="45" actId="1076"/>
        <pc:sldMkLst>
          <pc:docMk/>
          <pc:sldMk cId="464727795" sldId="320"/>
        </pc:sldMkLst>
        <pc:spChg chg="mod">
          <ac:chgData name="Trahan, Anik" userId="54262fd3-4634-4131-bb90-0ce55e74faae" providerId="ADAL" clId="{E01694BD-5254-4C90-93E7-F51E6D379FBE}" dt="2024-09-11T21:18:19.922" v="33" actId="13244"/>
          <ac:spMkLst>
            <pc:docMk/>
            <pc:sldMk cId="464727795" sldId="320"/>
            <ac:spMk id="2" creationId="{DE3720E0-C68A-24F1-DC05-85095986932C}"/>
          </ac:spMkLst>
        </pc:spChg>
        <pc:spChg chg="del">
          <ac:chgData name="Trahan, Anik" userId="54262fd3-4634-4131-bb90-0ce55e74faae" providerId="ADAL" clId="{E01694BD-5254-4C90-93E7-F51E6D379FBE}" dt="2024-09-11T21:17:41.650" v="29" actId="22"/>
          <ac:spMkLst>
            <pc:docMk/>
            <pc:sldMk cId="464727795" sldId="320"/>
            <ac:spMk id="3" creationId="{29D08080-E34B-CA2A-BFB1-9839A7CF6F9D}"/>
          </ac:spMkLst>
        </pc:spChg>
        <pc:spChg chg="add del mod">
          <ac:chgData name="Trahan, Anik" userId="54262fd3-4634-4131-bb90-0ce55e74faae" providerId="ADAL" clId="{E01694BD-5254-4C90-93E7-F51E6D379FBE}" dt="2024-09-11T21:18:44.930" v="41" actId="478"/>
          <ac:spMkLst>
            <pc:docMk/>
            <pc:sldMk cId="464727795" sldId="320"/>
            <ac:spMk id="10" creationId="{BCEE5688-4E3E-0223-5C76-7E527BAFC667}"/>
          </ac:spMkLst>
        </pc:spChg>
        <pc:picChg chg="add del mod ord">
          <ac:chgData name="Trahan, Anik" userId="54262fd3-4634-4131-bb90-0ce55e74faae" providerId="ADAL" clId="{E01694BD-5254-4C90-93E7-F51E6D379FBE}" dt="2024-09-11T21:18:42.946" v="40" actId="478"/>
          <ac:picMkLst>
            <pc:docMk/>
            <pc:sldMk cId="464727795" sldId="320"/>
            <ac:picMk id="6" creationId="{DC434088-9749-9D74-67B0-1EB9D2032EEF}"/>
          </ac:picMkLst>
        </pc:picChg>
        <pc:picChg chg="add mod">
          <ac:chgData name="Trahan, Anik" userId="54262fd3-4634-4131-bb90-0ce55e74faae" providerId="ADAL" clId="{E01694BD-5254-4C90-93E7-F51E6D379FBE}" dt="2024-09-11T21:17:56.234" v="30"/>
          <ac:picMkLst>
            <pc:docMk/>
            <pc:sldMk cId="464727795" sldId="320"/>
            <ac:picMk id="7" creationId="{655C9849-4F06-C5B4-5835-9318538BA630}"/>
          </ac:picMkLst>
        </pc:picChg>
        <pc:picChg chg="add mod ord">
          <ac:chgData name="Trahan, Anik" userId="54262fd3-4634-4131-bb90-0ce55e74faae" providerId="ADAL" clId="{E01694BD-5254-4C90-93E7-F51E6D379FBE}" dt="2024-09-11T21:18:24.094" v="34" actId="13244"/>
          <ac:picMkLst>
            <pc:docMk/>
            <pc:sldMk cId="464727795" sldId="320"/>
            <ac:picMk id="9" creationId="{DD5474EF-5DD8-7054-0E23-87CF036217C5}"/>
          </ac:picMkLst>
        </pc:picChg>
        <pc:picChg chg="add mod">
          <ac:chgData name="Trahan, Anik" userId="54262fd3-4634-4131-bb90-0ce55e74faae" providerId="ADAL" clId="{E01694BD-5254-4C90-93E7-F51E6D379FBE}" dt="2024-09-11T21:19:09.819" v="45" actId="1076"/>
          <ac:picMkLst>
            <pc:docMk/>
            <pc:sldMk cId="464727795" sldId="320"/>
            <ac:picMk id="12" creationId="{0485BF65-7BD6-D588-54A5-4CE1463CC7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3715D82-7787-4C4A-B634-82FAD6982F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adio Canada" pitchFamily="2" charset="0"/>
                <a:cs typeface="+mn-cs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799617-31E1-41D7-954E-B80604BDD5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adio Canada" pitchFamily="2" charset="0"/>
                <a:cs typeface="+mn-cs"/>
              </a:defRPr>
            </a:lvl1pPr>
          </a:lstStyle>
          <a:p>
            <a:pPr>
              <a:defRPr/>
            </a:pPr>
            <a:fld id="{9EB558F8-0C44-4424-8F75-BAC7B6F34539}" type="datetimeFigureOut">
              <a:rPr lang="fr-CA" smtClean="0"/>
              <a:pPr>
                <a:defRPr/>
              </a:pPr>
              <a:t>2024-09-12</a:t>
            </a:fld>
            <a:endParaRPr lang="fr-CA" dirty="0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80849AD4-702F-474C-9E36-4AFCC97688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 dirty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CEC38D4B-8870-4095-8F6E-BFC038C87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  <a:endParaRPr lang="fr-CA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042EB3-4F90-4F29-BC5B-3CD7BF33AC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Radio Canada" pitchFamily="2" charset="0"/>
                <a:cs typeface="+mn-cs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E666B7-B0BC-4765-BBF4-49E6D0675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Radio Canada" pitchFamily="2" charset="0"/>
              </a:defRPr>
            </a:lvl1pPr>
          </a:lstStyle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adio Canada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adio Canada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adio Canada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adio Canada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adio Canad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>
            <a:extLst>
              <a:ext uri="{FF2B5EF4-FFF2-40B4-BE49-F238E27FC236}">
                <a16:creationId xmlns:a16="http://schemas.microsoft.com/office/drawing/2014/main" id="{3BDF15DB-99FF-4717-8208-99A81388D5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Espace réservé des commentaires 2">
            <a:extLst>
              <a:ext uri="{FF2B5EF4-FFF2-40B4-BE49-F238E27FC236}">
                <a16:creationId xmlns:a16="http://schemas.microsoft.com/office/drawing/2014/main" id="{60FAE847-DC19-4952-8B07-776DA458EF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11268" name="Espace réservé du numéro de diapositive 3">
            <a:extLst>
              <a:ext uri="{FF2B5EF4-FFF2-40B4-BE49-F238E27FC236}">
                <a16:creationId xmlns:a16="http://schemas.microsoft.com/office/drawing/2014/main" id="{79CE4D7C-07F0-4C5D-A2C5-28E5DCE03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DCC572-0E70-4A1A-A21F-1364F6D26543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>
            <a:extLst>
              <a:ext uri="{FF2B5EF4-FFF2-40B4-BE49-F238E27FC236}">
                <a16:creationId xmlns:a16="http://schemas.microsoft.com/office/drawing/2014/main" id="{643A0ADC-556E-4172-BDC9-92F94DB227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>
            <a:extLst>
              <a:ext uri="{FF2B5EF4-FFF2-40B4-BE49-F238E27FC236}">
                <a16:creationId xmlns:a16="http://schemas.microsoft.com/office/drawing/2014/main" id="{E035F661-C228-48D5-B22F-6A082973DD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25604" name="Espace réservé du numéro de diapositive 3">
            <a:extLst>
              <a:ext uri="{FF2B5EF4-FFF2-40B4-BE49-F238E27FC236}">
                <a16:creationId xmlns:a16="http://schemas.microsoft.com/office/drawing/2014/main" id="{FB3AA50B-C4A0-4EE8-89E5-C0EC3C98CF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104376-3DB7-4A0E-808E-EDFC7216AAD7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10</a:t>
            </a:fld>
            <a:endParaRPr lang="fr-CA" altLang="fr-FR" dirty="0">
              <a:latin typeface="Radio Cana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75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>
            <a:extLst>
              <a:ext uri="{FF2B5EF4-FFF2-40B4-BE49-F238E27FC236}">
                <a16:creationId xmlns:a16="http://schemas.microsoft.com/office/drawing/2014/main" id="{D98A4DAE-744E-4F5D-8352-996C8EAF83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ce réservé des commentaires 2">
            <a:extLst>
              <a:ext uri="{FF2B5EF4-FFF2-40B4-BE49-F238E27FC236}">
                <a16:creationId xmlns:a16="http://schemas.microsoft.com/office/drawing/2014/main" id="{9B620578-3499-4558-9547-021FAE53E7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27652" name="Espace réservé du numéro de diapositive 3">
            <a:extLst>
              <a:ext uri="{FF2B5EF4-FFF2-40B4-BE49-F238E27FC236}">
                <a16:creationId xmlns:a16="http://schemas.microsoft.com/office/drawing/2014/main" id="{3BCE13F5-64CE-4D9E-A70B-C35110C241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820CD6-57C5-4F48-837D-81DA0619B973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11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>
            <a:extLst>
              <a:ext uri="{FF2B5EF4-FFF2-40B4-BE49-F238E27FC236}">
                <a16:creationId xmlns:a16="http://schemas.microsoft.com/office/drawing/2014/main" id="{A81F5807-88AB-43DE-9B99-211691EB8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>
            <a:extLst>
              <a:ext uri="{FF2B5EF4-FFF2-40B4-BE49-F238E27FC236}">
                <a16:creationId xmlns:a16="http://schemas.microsoft.com/office/drawing/2014/main" id="{3CF1E7DE-AC78-4654-AE13-1C0E4E4D92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/>
          </a:p>
        </p:txBody>
      </p:sp>
      <p:sp>
        <p:nvSpPr>
          <p:cNvPr id="29700" name="Espace réservé du numéro de diapositive 3">
            <a:extLst>
              <a:ext uri="{FF2B5EF4-FFF2-40B4-BE49-F238E27FC236}">
                <a16:creationId xmlns:a16="http://schemas.microsoft.com/office/drawing/2014/main" id="{B6C86E0B-64B8-4C49-A9FD-76655196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E22DB9-C54E-4D31-98D5-BFFC9F92582D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12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>
            <a:extLst>
              <a:ext uri="{FF2B5EF4-FFF2-40B4-BE49-F238E27FC236}">
                <a16:creationId xmlns:a16="http://schemas.microsoft.com/office/drawing/2014/main" id="{A81F5807-88AB-43DE-9B99-211691EB84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Espace réservé des commentaires 2">
                <a:extLst>
                  <a:ext uri="{FF2B5EF4-FFF2-40B4-BE49-F238E27FC236}">
                    <a16:creationId xmlns:a16="http://schemas.microsoft.com/office/drawing/2014/main" id="{3CF1E7DE-AC78-4654-AE13-1C0E4E4D926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ctrlP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d>
                            <m:dPr>
                              <m:ctrlP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CA" alt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A" altLang="fr-FR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fr-CA" alt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alt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func>
                                <m:funcPr>
                                  <m:ctrlPr>
                                    <a:rPr lang="fr-CA" alt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A" altLang="fr-FR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CA" alt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CA" alt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=(2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𝑙𝑠𝑖𝑛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/2))−(2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CA" altLang="fr-FR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(0))=2</m:t>
                      </m:r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fr-CA" altLang="fr-FR" b="0" dirty="0"/>
              </a:p>
              <a:p>
                <a:pPr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fr-CA" alt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CA" alt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fr-CA" altLang="fr-FR" dirty="0"/>
              </a:p>
            </p:txBody>
          </p:sp>
        </mc:Choice>
        <mc:Fallback xmlns="">
          <p:sp>
            <p:nvSpPr>
              <p:cNvPr id="29699" name="Espace réservé des commentaires 2">
                <a:extLst>
                  <a:ext uri="{FF2B5EF4-FFF2-40B4-BE49-F238E27FC236}">
                    <a16:creationId xmlns:a16="http://schemas.microsoft.com/office/drawing/2014/main" id="{3CF1E7DE-AC78-4654-AE13-1C0E4E4D926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fr-CA" altLang="fr-FR" b="0" i="0">
                    <a:latin typeface="Cambria Math" panose="02040503050406030204" pitchFamily="18" charset="0"/>
                  </a:rPr>
                  <a:t>4∫24_0^(𝜋/2)▒〖(𝑙/2)  cos⁡𝜃 𝑑𝜃〗=2𝑙├ (𝑠𝑖𝑛𝜃)┤|^(𝜋/2)_0=(2𝑙𝑠𝑖𝑛(𝜋/2))−(2𝑙(sin(0))=2𝑙</a:t>
                </a:r>
                <a:endParaRPr lang="fr-CA" altLang="fr-FR" b="0" dirty="0"/>
              </a:p>
              <a:p>
                <a:pPr eaLnBrk="1" hangingPunct="1">
                  <a:spcBef>
                    <a:spcPct val="0"/>
                  </a:spcBef>
                </a:pPr>
                <a:r>
                  <a:rPr lang="fr-CA" altLang="fr-FR" b="0" i="0">
                    <a:latin typeface="Cambria Math" panose="02040503050406030204" pitchFamily="18" charset="0"/>
                  </a:rPr>
                  <a:t>𝑃(𝑋)=2𝑏/𝜋𝐿</a:t>
                </a:r>
                <a:endParaRPr lang="fr-CA" altLang="fr-FR" dirty="0"/>
              </a:p>
            </p:txBody>
          </p:sp>
        </mc:Fallback>
      </mc:AlternateContent>
      <p:sp>
        <p:nvSpPr>
          <p:cNvPr id="29700" name="Espace réservé du numéro de diapositive 3">
            <a:extLst>
              <a:ext uri="{FF2B5EF4-FFF2-40B4-BE49-F238E27FC236}">
                <a16:creationId xmlns:a16="http://schemas.microsoft.com/office/drawing/2014/main" id="{B6C86E0B-64B8-4C49-A9FD-76655196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E22DB9-C54E-4D31-98D5-BFFC9F92582D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13</a:t>
            </a:fld>
            <a:endParaRPr lang="fr-CA" altLang="fr-FR" dirty="0">
              <a:latin typeface="Radio Cana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94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14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067740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15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295985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>
            <a:extLst>
              <a:ext uri="{FF2B5EF4-FFF2-40B4-BE49-F238E27FC236}">
                <a16:creationId xmlns:a16="http://schemas.microsoft.com/office/drawing/2014/main" id="{D7E19302-A4CB-4C6F-8CFD-8384927E50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>
            <a:extLst>
              <a:ext uri="{FF2B5EF4-FFF2-40B4-BE49-F238E27FC236}">
                <a16:creationId xmlns:a16="http://schemas.microsoft.com/office/drawing/2014/main" id="{E293CB71-C7FB-497F-8F2D-53E4C2EC27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31748" name="Espace réservé du numéro de diapositive 3">
            <a:extLst>
              <a:ext uri="{FF2B5EF4-FFF2-40B4-BE49-F238E27FC236}">
                <a16:creationId xmlns:a16="http://schemas.microsoft.com/office/drawing/2014/main" id="{E18072CD-0C70-450A-8831-4D0D72A10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3E71D4-9AF8-4CB0-9E7D-DB114A8BCF64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16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18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985015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e l'image des diapositives 1">
            <a:extLst>
              <a:ext uri="{FF2B5EF4-FFF2-40B4-BE49-F238E27FC236}">
                <a16:creationId xmlns:a16="http://schemas.microsoft.com/office/drawing/2014/main" id="{36901F7A-45E9-4712-A36D-5AA0D86A12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ce réservé des commentaires 2">
            <a:extLst>
              <a:ext uri="{FF2B5EF4-FFF2-40B4-BE49-F238E27FC236}">
                <a16:creationId xmlns:a16="http://schemas.microsoft.com/office/drawing/2014/main" id="{94C7F648-4852-47F4-B2EF-7B19481030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46084" name="Espace réservé du numéro de diapositive 3">
            <a:extLst>
              <a:ext uri="{FF2B5EF4-FFF2-40B4-BE49-F238E27FC236}">
                <a16:creationId xmlns:a16="http://schemas.microsoft.com/office/drawing/2014/main" id="{88A24C83-5AB0-4B37-ADEA-93D53EED7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825166-D945-4739-A96F-BDFBB123DDC2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19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>
            <a:extLst>
              <a:ext uri="{FF2B5EF4-FFF2-40B4-BE49-F238E27FC236}">
                <a16:creationId xmlns:a16="http://schemas.microsoft.com/office/drawing/2014/main" id="{3B0F5C30-7E33-492E-B1F7-4B97D2FD00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>
            <a:extLst>
              <a:ext uri="{FF2B5EF4-FFF2-40B4-BE49-F238E27FC236}">
                <a16:creationId xmlns:a16="http://schemas.microsoft.com/office/drawing/2014/main" id="{0D9E2835-00D4-41C8-AF00-31910C1831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48132" name="Espace réservé du numéro de diapositive 3">
            <a:extLst>
              <a:ext uri="{FF2B5EF4-FFF2-40B4-BE49-F238E27FC236}">
                <a16:creationId xmlns:a16="http://schemas.microsoft.com/office/drawing/2014/main" id="{EB19D1A8-D1E1-4B44-8E71-45FAE05A4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C1476F-28CB-4215-A026-BBB663C5F618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20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>
            <a:extLst>
              <a:ext uri="{FF2B5EF4-FFF2-40B4-BE49-F238E27FC236}">
                <a16:creationId xmlns:a16="http://schemas.microsoft.com/office/drawing/2014/main" id="{575F14BB-4214-4CE8-805D-C58CAB1B0E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ce réservé des commentaires 2">
            <a:extLst>
              <a:ext uri="{FF2B5EF4-FFF2-40B4-BE49-F238E27FC236}">
                <a16:creationId xmlns:a16="http://schemas.microsoft.com/office/drawing/2014/main" id="{648F568D-33B3-473A-9E0E-702E377BE7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13316" name="Espace réservé du numéro de diapositive 3">
            <a:extLst>
              <a:ext uri="{FF2B5EF4-FFF2-40B4-BE49-F238E27FC236}">
                <a16:creationId xmlns:a16="http://schemas.microsoft.com/office/drawing/2014/main" id="{EF49E566-5EA3-481F-ABBF-D2F3E7064C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357623-741A-4A68-8E32-00789F3FCEAC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>
            <a:extLst>
              <a:ext uri="{FF2B5EF4-FFF2-40B4-BE49-F238E27FC236}">
                <a16:creationId xmlns:a16="http://schemas.microsoft.com/office/drawing/2014/main" id="{7B557E27-D959-4939-B49F-55B7CAE3BB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ce réservé des commentaires 2">
            <a:extLst>
              <a:ext uri="{FF2B5EF4-FFF2-40B4-BE49-F238E27FC236}">
                <a16:creationId xmlns:a16="http://schemas.microsoft.com/office/drawing/2014/main" id="{ED736104-2F00-4C7B-8F3F-98E78C6712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35844" name="Espace réservé du numéro de diapositive 3">
            <a:extLst>
              <a:ext uri="{FF2B5EF4-FFF2-40B4-BE49-F238E27FC236}">
                <a16:creationId xmlns:a16="http://schemas.microsoft.com/office/drawing/2014/main" id="{84E5D38B-5091-457F-88C9-CF912D1CE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06572B-D629-454F-8B9D-2327EDFC5467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21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>
            <a:extLst>
              <a:ext uri="{FF2B5EF4-FFF2-40B4-BE49-F238E27FC236}">
                <a16:creationId xmlns:a16="http://schemas.microsoft.com/office/drawing/2014/main" id="{A28A5AC3-6BE8-4DD6-8A5E-FA5F786E2F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>
            <a:extLst>
              <a:ext uri="{FF2B5EF4-FFF2-40B4-BE49-F238E27FC236}">
                <a16:creationId xmlns:a16="http://schemas.microsoft.com/office/drawing/2014/main" id="{226DA77F-C9D4-4328-A571-D1CC238873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50180" name="Espace réservé du numéro de diapositive 3">
            <a:extLst>
              <a:ext uri="{FF2B5EF4-FFF2-40B4-BE49-F238E27FC236}">
                <a16:creationId xmlns:a16="http://schemas.microsoft.com/office/drawing/2014/main" id="{3E7B3F67-BA90-4D29-9E1B-8985B329CB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B7ABEA-A575-4D93-8379-FE4E555C6462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22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15 clous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24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1855414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Arrêter à 30 secondes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26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1142899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>
            <a:extLst>
              <a:ext uri="{FF2B5EF4-FFF2-40B4-BE49-F238E27FC236}">
                <a16:creationId xmlns:a16="http://schemas.microsoft.com/office/drawing/2014/main" id="{719F8B55-AEBB-45FE-ABEF-3665EBE10A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ce réservé des commentaires 2">
            <a:extLst>
              <a:ext uri="{FF2B5EF4-FFF2-40B4-BE49-F238E27FC236}">
                <a16:creationId xmlns:a16="http://schemas.microsoft.com/office/drawing/2014/main" id="{3B3B9CD0-DE28-4F63-BAFD-C566A1EB73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52228" name="Espace réservé du numéro de diapositive 3">
            <a:extLst>
              <a:ext uri="{FF2B5EF4-FFF2-40B4-BE49-F238E27FC236}">
                <a16:creationId xmlns:a16="http://schemas.microsoft.com/office/drawing/2014/main" id="{59E220BF-BD37-4A3F-B68F-DDF7B8C6BC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0119DC-AEBC-477D-BB5D-72A72F682C20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27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>
            <a:extLst>
              <a:ext uri="{FF2B5EF4-FFF2-40B4-BE49-F238E27FC236}">
                <a16:creationId xmlns:a16="http://schemas.microsoft.com/office/drawing/2014/main" id="{FD6DEED3-97C4-483C-81FD-73E9D1C796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>
            <a:extLst>
              <a:ext uri="{FF2B5EF4-FFF2-40B4-BE49-F238E27FC236}">
                <a16:creationId xmlns:a16="http://schemas.microsoft.com/office/drawing/2014/main" id="{2B51F956-E3B7-4FD4-90AD-7CDAF8EC66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37892" name="Espace réservé du numéro de diapositive 3">
            <a:extLst>
              <a:ext uri="{FF2B5EF4-FFF2-40B4-BE49-F238E27FC236}">
                <a16:creationId xmlns:a16="http://schemas.microsoft.com/office/drawing/2014/main" id="{0DDA1BEA-E9C8-46BD-8788-4A16A20B7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2B34D6-F3E8-4FF8-96A4-979CCB5A0640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28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>
            <a:extLst>
              <a:ext uri="{FF2B5EF4-FFF2-40B4-BE49-F238E27FC236}">
                <a16:creationId xmlns:a16="http://schemas.microsoft.com/office/drawing/2014/main" id="{84E9AA0C-D546-4E46-A613-E3D4DDBB7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ce réservé des commentaires 2">
            <a:extLst>
              <a:ext uri="{FF2B5EF4-FFF2-40B4-BE49-F238E27FC236}">
                <a16:creationId xmlns:a16="http://schemas.microsoft.com/office/drawing/2014/main" id="{13043BA0-8084-46B7-B3E6-F5B5079F2E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39940" name="Espace réservé du numéro de diapositive 3">
            <a:extLst>
              <a:ext uri="{FF2B5EF4-FFF2-40B4-BE49-F238E27FC236}">
                <a16:creationId xmlns:a16="http://schemas.microsoft.com/office/drawing/2014/main" id="{91DC798D-BF8E-476B-AC2F-3662C0E3E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DE13FD-A16C-45DA-A6DD-40DD39644584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29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>
            <a:extLst>
              <a:ext uri="{FF2B5EF4-FFF2-40B4-BE49-F238E27FC236}">
                <a16:creationId xmlns:a16="http://schemas.microsoft.com/office/drawing/2014/main" id="{3A97CA67-21A3-4F42-B1B7-FC5B6B7AE3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>
            <a:extLst>
              <a:ext uri="{FF2B5EF4-FFF2-40B4-BE49-F238E27FC236}">
                <a16:creationId xmlns:a16="http://schemas.microsoft.com/office/drawing/2014/main" id="{B3E5728B-9485-40F7-81E8-76A17F41BD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41988" name="Espace réservé du numéro de diapositive 3">
            <a:extLst>
              <a:ext uri="{FF2B5EF4-FFF2-40B4-BE49-F238E27FC236}">
                <a16:creationId xmlns:a16="http://schemas.microsoft.com/office/drawing/2014/main" id="{0199E7E6-8CDE-43E6-8BA6-52E381ED94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EF750A-F392-4183-82F5-A5945C573ABA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30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>
            <a:extLst>
              <a:ext uri="{FF2B5EF4-FFF2-40B4-BE49-F238E27FC236}">
                <a16:creationId xmlns:a16="http://schemas.microsoft.com/office/drawing/2014/main" id="{047B3530-519E-42D8-8EDB-E68B2721F3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>
            <a:extLst>
              <a:ext uri="{FF2B5EF4-FFF2-40B4-BE49-F238E27FC236}">
                <a16:creationId xmlns:a16="http://schemas.microsoft.com/office/drawing/2014/main" id="{D3FDA278-27C0-43F8-9E46-88DD44036F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44036" name="Espace réservé du numéro de diapositive 3">
            <a:extLst>
              <a:ext uri="{FF2B5EF4-FFF2-40B4-BE49-F238E27FC236}">
                <a16:creationId xmlns:a16="http://schemas.microsoft.com/office/drawing/2014/main" id="{626302DA-1055-4E8D-8AB6-BB507EE82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40ED7A-4693-42A3-9EF8-DF9400637F77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31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>
            <a:extLst>
              <a:ext uri="{FF2B5EF4-FFF2-40B4-BE49-F238E27FC236}">
                <a16:creationId xmlns:a16="http://schemas.microsoft.com/office/drawing/2014/main" id="{FC83BF17-46E4-41EA-B998-03B9F77EFB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ce réservé des commentaires 2">
            <a:extLst>
              <a:ext uri="{FF2B5EF4-FFF2-40B4-BE49-F238E27FC236}">
                <a16:creationId xmlns:a16="http://schemas.microsoft.com/office/drawing/2014/main" id="{F28D0954-58A0-4912-8100-F018282B31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54276" name="Espace réservé du numéro de diapositive 3">
            <a:extLst>
              <a:ext uri="{FF2B5EF4-FFF2-40B4-BE49-F238E27FC236}">
                <a16:creationId xmlns:a16="http://schemas.microsoft.com/office/drawing/2014/main" id="{9BC0A456-7714-4215-AC8A-3B4848866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3B5A00-C3F4-4F6D-905C-59F54D7BF148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32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>
            <a:extLst>
              <a:ext uri="{FF2B5EF4-FFF2-40B4-BE49-F238E27FC236}">
                <a16:creationId xmlns:a16="http://schemas.microsoft.com/office/drawing/2014/main" id="{DEAFD306-AF4E-4AFF-99B9-F081F8607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ce réservé des commentaires 2">
            <a:extLst>
              <a:ext uri="{FF2B5EF4-FFF2-40B4-BE49-F238E27FC236}">
                <a16:creationId xmlns:a16="http://schemas.microsoft.com/office/drawing/2014/main" id="{2D9FA010-326A-4191-B8C8-994A3C1E0A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15364" name="Espace réservé du numéro de diapositive 3">
            <a:extLst>
              <a:ext uri="{FF2B5EF4-FFF2-40B4-BE49-F238E27FC236}">
                <a16:creationId xmlns:a16="http://schemas.microsoft.com/office/drawing/2014/main" id="{D1BF348D-F8E9-4E4E-B8AE-F0AA377B4D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8EF4ED-A766-4457-AA65-976FBD964721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3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3437B-6378-42FB-9A08-15077E4AEE31}" type="slidenum">
              <a:rPr lang="fr-CA" smtClean="0"/>
              <a:pPr/>
              <a:t>33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995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4882D644-1C45-406F-994C-0193FC36DC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5900C706-932F-40FB-B16D-55FFB4367C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id="{AC470738-8D8F-4463-8E85-4E44F6899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467337-03FE-4945-AC5E-1045CF5F4437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34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29906-CE65-49A2-874C-886FA9A5BB29}" type="slidenum">
              <a:rPr lang="fr-CA" altLang="fr-FR" smtClean="0"/>
              <a:pPr>
                <a:defRPr/>
              </a:pPr>
              <a:t>35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75590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>
            <a:extLst>
              <a:ext uri="{FF2B5EF4-FFF2-40B4-BE49-F238E27FC236}">
                <a16:creationId xmlns:a16="http://schemas.microsoft.com/office/drawing/2014/main" id="{D34EA915-5D11-4DAF-8550-058E390045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ce réservé des commentaires 2">
            <a:extLst>
              <a:ext uri="{FF2B5EF4-FFF2-40B4-BE49-F238E27FC236}">
                <a16:creationId xmlns:a16="http://schemas.microsoft.com/office/drawing/2014/main" id="{3153387A-8E25-438C-BABD-69FA32F6C4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17412" name="Espace réservé du numéro de diapositive 3">
            <a:extLst>
              <a:ext uri="{FF2B5EF4-FFF2-40B4-BE49-F238E27FC236}">
                <a16:creationId xmlns:a16="http://schemas.microsoft.com/office/drawing/2014/main" id="{F14EBCA7-FBF6-42DB-8BC1-47BBBF719B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0BE716-3DB0-4215-BDD9-C13B973D4911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4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>
            <a:extLst>
              <a:ext uri="{FF2B5EF4-FFF2-40B4-BE49-F238E27FC236}">
                <a16:creationId xmlns:a16="http://schemas.microsoft.com/office/drawing/2014/main" id="{EAB7EAFF-FE09-4395-8391-8AB462998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commentaires 2">
            <a:extLst>
              <a:ext uri="{FF2B5EF4-FFF2-40B4-BE49-F238E27FC236}">
                <a16:creationId xmlns:a16="http://schemas.microsoft.com/office/drawing/2014/main" id="{4315D8E3-1F71-4C94-AD10-E1CDA10AF2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altLang="fr-FR" dirty="0"/>
              <a:t>Arrêtez après le tracé du diamètre (pendant le roulement du livre)</a:t>
            </a:r>
          </a:p>
        </p:txBody>
      </p:sp>
      <p:sp>
        <p:nvSpPr>
          <p:cNvPr id="19460" name="Espace réservé du numéro de diapositive 3">
            <a:extLst>
              <a:ext uri="{FF2B5EF4-FFF2-40B4-BE49-F238E27FC236}">
                <a16:creationId xmlns:a16="http://schemas.microsoft.com/office/drawing/2014/main" id="{ABF4AC28-052B-43A2-84BB-A7907B488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940AA2-866D-4D84-A470-13D368E38D7E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5</a:t>
            </a:fld>
            <a:endParaRPr lang="fr-CA" altLang="fr-FR" dirty="0">
              <a:latin typeface="Radio Cana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37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>
            <a:extLst>
              <a:ext uri="{FF2B5EF4-FFF2-40B4-BE49-F238E27FC236}">
                <a16:creationId xmlns:a16="http://schemas.microsoft.com/office/drawing/2014/main" id="{EAB7EAFF-FE09-4395-8391-8AB462998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Espace réservé des commentaires 2">
                <a:extLst>
                  <a:ext uri="{FF2B5EF4-FFF2-40B4-BE49-F238E27FC236}">
                    <a16:creationId xmlns:a16="http://schemas.microsoft.com/office/drawing/2014/main" id="{4315D8E3-1F71-4C94-AD10-E1CDA10AF2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fr-CA" altLang="fr-FR" dirty="0"/>
                  <a:t>Contour=</a:t>
                </a:r>
                <a14:m>
                  <m:oMath xmlns:m="http://schemas.openxmlformats.org/officeDocument/2006/math"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3</m:t>
                    </m:r>
                    <m:d>
                      <m:dPr>
                        <m:ctrlPr>
                          <a:rPr lang="fr-CA" alt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CA" alt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A" alt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CA" altLang="fr-F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fr-CA" alt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alt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alt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fr-CA" altLang="fr-FR" b="0" dirty="0"/>
              </a:p>
              <a:p>
                <a:pPr eaLnBrk="1" hangingPunct="1">
                  <a:spcBef>
                    <a:spcPct val="0"/>
                  </a:spcBef>
                </a:pPr>
                <a:r>
                  <a:rPr lang="fr-CA" altLang="fr-FR" dirty="0"/>
                  <a:t>Surface: 3 secteurs de cercle – 2 triangles </a:t>
                </a:r>
                <a:r>
                  <a:rPr lang="fr-CA" altLang="fr-FR" dirty="0" err="1"/>
                  <a:t>équilatérals</a:t>
                </a:r>
                <a:endParaRPr lang="fr-CA" altLang="fr-FR" dirty="0"/>
              </a:p>
              <a:p>
                <a:pPr eaLnBrk="1" hangingPunct="1">
                  <a:spcBef>
                    <a:spcPct val="0"/>
                  </a:spcBef>
                </a:pPr>
                <a:endParaRPr lang="fr-CA" altLang="fr-FR" dirty="0"/>
              </a:p>
            </p:txBody>
          </p:sp>
        </mc:Choice>
        <mc:Fallback xmlns="">
          <p:sp>
            <p:nvSpPr>
              <p:cNvPr id="19459" name="Espace réservé des commentaires 2">
                <a:extLst>
                  <a:ext uri="{FF2B5EF4-FFF2-40B4-BE49-F238E27FC236}">
                    <a16:creationId xmlns:a16="http://schemas.microsoft.com/office/drawing/2014/main" id="{4315D8E3-1F71-4C94-AD10-E1CDA10AF2A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 bwMode="auto"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0"/>
                  </a:spcBef>
                </a:pPr>
                <a:r>
                  <a:rPr lang="fr-CA" altLang="fr-FR" dirty="0"/>
                  <a:t>Contour=</a:t>
                </a:r>
                <a:r>
                  <a:rPr lang="fr-CA" altLang="fr-FR" b="0" i="0">
                    <a:latin typeface="Cambria Math" panose="02040503050406030204" pitchFamily="18" charset="0"/>
                  </a:rPr>
                  <a:t>3(1/6)𝜋(2𝑑)=𝜋𝑑</a:t>
                </a:r>
                <a:endParaRPr lang="fr-CA" altLang="fr-FR" b="0" dirty="0"/>
              </a:p>
              <a:p>
                <a:pPr eaLnBrk="1" hangingPunct="1">
                  <a:spcBef>
                    <a:spcPct val="0"/>
                  </a:spcBef>
                </a:pPr>
                <a:r>
                  <a:rPr lang="fr-CA" altLang="fr-FR" dirty="0"/>
                  <a:t>Surface: 3 secteurs de cercle – 2 triangles </a:t>
                </a:r>
                <a:r>
                  <a:rPr lang="fr-CA" altLang="fr-FR" dirty="0" err="1"/>
                  <a:t>équilatérals</a:t>
                </a:r>
                <a:endParaRPr lang="fr-CA" altLang="fr-FR" dirty="0"/>
              </a:p>
              <a:p>
                <a:pPr eaLnBrk="1" hangingPunct="1">
                  <a:spcBef>
                    <a:spcPct val="0"/>
                  </a:spcBef>
                </a:pPr>
                <a:endParaRPr lang="fr-CA" altLang="fr-FR" dirty="0"/>
              </a:p>
            </p:txBody>
          </p:sp>
        </mc:Fallback>
      </mc:AlternateContent>
      <p:sp>
        <p:nvSpPr>
          <p:cNvPr id="19460" name="Espace réservé du numéro de diapositive 3">
            <a:extLst>
              <a:ext uri="{FF2B5EF4-FFF2-40B4-BE49-F238E27FC236}">
                <a16:creationId xmlns:a16="http://schemas.microsoft.com/office/drawing/2014/main" id="{ABF4AC28-052B-43A2-84BB-A7907B488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940AA2-866D-4D84-A470-13D368E38D7E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6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22EE8AAE-B56C-42EE-BD3E-2B7ED550A5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>
            <a:extLst>
              <a:ext uri="{FF2B5EF4-FFF2-40B4-BE49-F238E27FC236}">
                <a16:creationId xmlns:a16="http://schemas.microsoft.com/office/drawing/2014/main" id="{21470FA5-48FA-4F44-B619-5436839E32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A" altLang="fr-FR" dirty="0"/>
              <a:t>Arrêter à la pièce de monnaie</a:t>
            </a:r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F182F8D6-B2CF-4F10-919A-9BBD179C6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4892BF-3472-4249-A0A5-DB9413858217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7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>
            <a:extLst>
              <a:ext uri="{FF2B5EF4-FFF2-40B4-BE49-F238E27FC236}">
                <a16:creationId xmlns:a16="http://schemas.microsoft.com/office/drawing/2014/main" id="{FA042785-17EF-4C59-82B9-2607DF6CC2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ce réservé des commentaires 2">
            <a:extLst>
              <a:ext uri="{FF2B5EF4-FFF2-40B4-BE49-F238E27FC236}">
                <a16:creationId xmlns:a16="http://schemas.microsoft.com/office/drawing/2014/main" id="{717B56A7-D4A7-436A-A553-0EE4821ABC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/>
          </a:p>
        </p:txBody>
      </p:sp>
      <p:sp>
        <p:nvSpPr>
          <p:cNvPr id="23556" name="Espace réservé du numéro de diapositive 3">
            <a:extLst>
              <a:ext uri="{FF2B5EF4-FFF2-40B4-BE49-F238E27FC236}">
                <a16:creationId xmlns:a16="http://schemas.microsoft.com/office/drawing/2014/main" id="{F1CEFDA4-BF44-4091-BA70-E7477BF661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45E1B9-4DEF-4833-A102-52A897D541F6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8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>
            <a:extLst>
              <a:ext uri="{FF2B5EF4-FFF2-40B4-BE49-F238E27FC236}">
                <a16:creationId xmlns:a16="http://schemas.microsoft.com/office/drawing/2014/main" id="{643A0ADC-556E-4172-BDC9-92F94DB227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ce réservé des commentaires 2">
            <a:extLst>
              <a:ext uri="{FF2B5EF4-FFF2-40B4-BE49-F238E27FC236}">
                <a16:creationId xmlns:a16="http://schemas.microsoft.com/office/drawing/2014/main" id="{E035F661-C228-48D5-B22F-6A082973DD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25604" name="Espace réservé du numéro de diapositive 3">
            <a:extLst>
              <a:ext uri="{FF2B5EF4-FFF2-40B4-BE49-F238E27FC236}">
                <a16:creationId xmlns:a16="http://schemas.microsoft.com/office/drawing/2014/main" id="{FB3AA50B-C4A0-4EE8-89E5-C0EC3C98CF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104376-3DB7-4A0E-808E-EDFC7216AAD7}" type="slidenum">
              <a:rPr lang="fr-CA" altLang="fr-FR" smtClean="0">
                <a:latin typeface="Radio Canada" pitchFamily="2" charset="0"/>
              </a:rPr>
              <a:pPr>
                <a:spcBef>
                  <a:spcPct val="0"/>
                </a:spcBef>
              </a:pPr>
              <a:t>9</a:t>
            </a:fld>
            <a:endParaRPr lang="fr-CA" altLang="fr-FR" dirty="0">
              <a:latin typeface="Radio Canada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ECCEC7-8701-466D-B5B6-C8B274677C19}"/>
              </a:ext>
            </a:extLst>
          </p:cNvPr>
          <p:cNvSpPr/>
          <p:nvPr/>
        </p:nvSpPr>
        <p:spPr>
          <a:xfrm>
            <a:off x="1206500" y="3648076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43B7B-97FA-4DE5-8EE2-F6B7D4DBBAB0}"/>
              </a:ext>
            </a:extLst>
          </p:cNvPr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678464-2AC4-4A68-B019-18E61B841C6D}"/>
              </a:ext>
            </a:extLst>
          </p:cNvPr>
          <p:cNvSpPr/>
          <p:nvPr/>
        </p:nvSpPr>
        <p:spPr>
          <a:xfrm>
            <a:off x="1206500" y="3648076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0B7D1-C683-4636-B2A3-7C3B672E8903}"/>
              </a:ext>
            </a:extLst>
          </p:cNvPr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Radio Canada Light" pitchFamily="2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10" name="Espace réservé de la date 27">
            <a:extLst>
              <a:ext uri="{FF2B5EF4-FFF2-40B4-BE49-F238E27FC236}">
                <a16:creationId xmlns:a16="http://schemas.microsoft.com/office/drawing/2014/main" id="{79718978-BE5B-45DA-A8AA-EC863D66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39EFF904-DE75-48E6-96EA-4B8611C07EDD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11" name="Espace réservé du pied de page 16">
            <a:extLst>
              <a:ext uri="{FF2B5EF4-FFF2-40B4-BE49-F238E27FC236}">
                <a16:creationId xmlns:a16="http://schemas.microsoft.com/office/drawing/2014/main" id="{D97A0AAE-7E65-4426-8F1C-6435494A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2" name="Espace réservé du numéro de diapositive 28">
            <a:extLst>
              <a:ext uri="{FF2B5EF4-FFF2-40B4-BE49-F238E27FC236}">
                <a16:creationId xmlns:a16="http://schemas.microsoft.com/office/drawing/2014/main" id="{189A08D0-EE58-4E2E-ADE0-8854AD10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1367" y="6354763"/>
            <a:ext cx="16256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DA6A8-DA87-41CD-A503-E4F2D1C06FF2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791753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A011C12C-0B8C-4817-9B43-9BD28029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AFE30-EB49-4FE6-8C30-9C0D4D97237A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6D685A10-9068-4F5B-88E6-2B33E0D6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B781BAC4-6EB9-4316-997F-D25674FB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E782-029E-469F-A666-A0F99611548E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9317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cteur droit 10">
            <a:extLst>
              <a:ext uri="{FF2B5EF4-FFF2-40B4-BE49-F238E27FC236}">
                <a16:creationId xmlns:a16="http://schemas.microsoft.com/office/drawing/2014/main" id="{C94A5814-6E6B-4B8D-9967-D981E974D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B3A052B7-9E81-49E2-99E2-9C89EF860D7F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6" name="Connecteur droit 12">
            <a:extLst>
              <a:ext uri="{FF2B5EF4-FFF2-40B4-BE49-F238E27FC236}">
                <a16:creationId xmlns:a16="http://schemas.microsoft.com/office/drawing/2014/main" id="{B935CC73-AF75-4967-90F7-AD1B85B80B1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816071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697A8109-E135-4B2A-BE3C-6F8EBDEF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8F478-AFB4-4B36-9508-D4F83767627D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D9EB830-96AF-4599-924E-4EDEC3BA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EF15D71-DE62-4F7E-8063-975EBCDF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E9E4E-079A-473F-AEE2-0A20083550FB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402473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53E8F258-62FD-4576-B090-249D5E61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5154B-724A-4DEB-ACF9-F11D6758C80E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20475A12-7BE2-4580-8A75-4D756AAF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7655D6E8-EC29-403D-B04B-00EDE04F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D6EA-47B4-4BE1-9284-EF6DDD2D71C7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05587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867B0-A1B8-4C96-936A-0172AB1BA85D}"/>
              </a:ext>
            </a:extLst>
          </p:cNvPr>
          <p:cNvSpPr/>
          <p:nvPr/>
        </p:nvSpPr>
        <p:spPr>
          <a:xfrm>
            <a:off x="1219200" y="2819401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25163B-00C1-409B-99CE-D7E32B1216BF}"/>
              </a:ext>
            </a:extLst>
          </p:cNvPr>
          <p:cNvSpPr/>
          <p:nvPr/>
        </p:nvSpPr>
        <p:spPr>
          <a:xfrm>
            <a:off x="1219200" y="2819401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7461DA81-3F8B-4E3F-9FE1-DAB9B361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C4FF-DA1C-4BD8-8FE2-3DD61D3BBA29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2DBF5142-7A4A-4CF2-9C25-C4D5B354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42908A0-0118-4A32-A63D-BD760AA9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6634" y="6354763"/>
            <a:ext cx="2027767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0338E-B817-4F60-B8BB-18965152DB21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516363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ECD1A26B-F5A0-49E7-BB5D-087E115A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2D5E-4F74-4400-93E9-D5693394FFA9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D57E9632-B7C0-4658-B325-1A4C8C516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6CCFA6B9-58A9-4F60-88ED-4E12F706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87A09-06AC-4F0E-BEB6-F1C2BD1FF4CA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25991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13">
            <a:extLst>
              <a:ext uri="{FF2B5EF4-FFF2-40B4-BE49-F238E27FC236}">
                <a16:creationId xmlns:a16="http://schemas.microsoft.com/office/drawing/2014/main" id="{98A2BB75-B7B4-4C3A-B561-099BB218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CB9F3-ED64-484E-B81F-338F083803D6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3CC619BE-DA44-4CDE-91E8-F4177EAB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22">
            <a:extLst>
              <a:ext uri="{FF2B5EF4-FFF2-40B4-BE49-F238E27FC236}">
                <a16:creationId xmlns:a16="http://schemas.microsoft.com/office/drawing/2014/main" id="{7C5BDF02-E480-4EC2-84AF-9039D7A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E2D1B-6209-4195-96C8-16C840845EF5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51122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98611BBA-4F0E-4BF4-A708-CA3B2AB9E7AF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62028BCB-904A-4A20-A9B7-6E0B69D2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ABF6-1F66-4971-B16F-EA508DF39ED9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7D6C404E-1AC9-444A-BF6E-DC4A451F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5F6519D0-CFCF-497D-9984-DBDEB616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2ADC3-D4A6-40C7-A71F-A527E1D7BA5C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80394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0">
            <a:extLst>
              <a:ext uri="{FF2B5EF4-FFF2-40B4-BE49-F238E27FC236}">
                <a16:creationId xmlns:a16="http://schemas.microsoft.com/office/drawing/2014/main" id="{66B068C0-7F90-4350-A8EC-C449B7E57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EB71F44B-1E13-4B38-ACAB-1624C3B5468E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6872B4A0-5CE8-4696-BCD0-B08DE9F3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F1179-FB0F-419E-AA5C-C47CB14CE33D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C55D7776-550B-406F-B4D1-F60B1330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6A2AEAB3-D30B-42F1-9ED2-3363C9A7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3507-2A89-4477-A8AC-7C02F3B63227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127345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10">
            <a:extLst>
              <a:ext uri="{FF2B5EF4-FFF2-40B4-BE49-F238E27FC236}">
                <a16:creationId xmlns:a16="http://schemas.microsoft.com/office/drawing/2014/main" id="{15372F99-32AA-448F-B507-B48F916EA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6" name="Connecteur droit 11">
            <a:extLst>
              <a:ext uri="{FF2B5EF4-FFF2-40B4-BE49-F238E27FC236}">
                <a16:creationId xmlns:a16="http://schemas.microsoft.com/office/drawing/2014/main" id="{A32B049B-F71C-488A-B584-900F1549CDE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20229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BB634C92-4F8E-41F7-8F5A-694F6AFFCC59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Radio Canada Light" pitchFamily="2" charset="0"/>
                <a:ea typeface="+mn-ea"/>
                <a:cs typeface="+mn-cs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3A7DD6AC-9439-47BE-89DF-55397483F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C6EA7-B58F-455A-9B3C-98793076D031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1154CE59-66B5-40B5-9B85-6F620FC6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CFD5A6E9-4078-45FA-B50E-A15A07EF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92236-EAAC-425F-AC81-7E00F7A7D257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157292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10">
            <a:extLst>
              <a:ext uri="{FF2B5EF4-FFF2-40B4-BE49-F238E27FC236}">
                <a16:creationId xmlns:a16="http://schemas.microsoft.com/office/drawing/2014/main" id="{621349A0-BC5C-4072-A3E7-C75F5DECF6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C493D5DA-9162-4F73-8C07-A9707E274261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0EAC1-4886-4E99-A47C-5A25B1425FAF}"/>
              </a:ext>
            </a:extLst>
          </p:cNvPr>
          <p:cNvSpPr/>
          <p:nvPr/>
        </p:nvSpPr>
        <p:spPr>
          <a:xfrm>
            <a:off x="609601" y="500063"/>
            <a:ext cx="24341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92B085E3-1C1A-494A-96CF-6CE91080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3079E-D575-47D2-8512-D61F49A44B4A}" type="datetimeFigureOut">
              <a:rPr lang="fr-CA"/>
              <a:pPr>
                <a:defRPr/>
              </a:pPr>
              <a:t>2024-09-12</a:t>
            </a:fld>
            <a:endParaRPr lang="fr-CA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A4B6178A-FDF7-44F7-B0C5-172CFEAA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9B982152-B318-4DAB-8789-24894276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C716C-D174-4DBC-861E-BFEF88E534A8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389383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>
            <a:extLst>
              <a:ext uri="{FF2B5EF4-FFF2-40B4-BE49-F238E27FC236}">
                <a16:creationId xmlns:a16="http://schemas.microsoft.com/office/drawing/2014/main" id="{84A87E89-2F13-444D-909D-6B63CDB163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  <a:endParaRPr lang="en-US" altLang="fr-FR" dirty="0"/>
          </a:p>
        </p:txBody>
      </p:sp>
      <p:sp>
        <p:nvSpPr>
          <p:cNvPr id="1027" name="Espace réservé du texte 12">
            <a:extLst>
              <a:ext uri="{FF2B5EF4-FFF2-40B4-BE49-F238E27FC236}">
                <a16:creationId xmlns:a16="http://schemas.microsoft.com/office/drawing/2014/main" id="{9DF49F2F-B02E-4948-B618-1C582EBF4E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  <a:endParaRPr lang="en-US" altLang="fr-FR" dirty="0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2AF52FB4-165B-46E4-A522-F4A8E7D42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4401" y="6356351"/>
            <a:ext cx="3052233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Radio Canada Light" pitchFamily="2" charset="0"/>
                <a:cs typeface="+mn-cs"/>
              </a:defRPr>
            </a:lvl1pPr>
          </a:lstStyle>
          <a:p>
            <a:pPr>
              <a:defRPr/>
            </a:pPr>
            <a:fld id="{4A28147A-FF4F-45BA-97DD-EBC1E6A8CCFC}" type="datetimeFigureOut">
              <a:rPr lang="fr-CA" smtClean="0"/>
              <a:pPr>
                <a:defRPr/>
              </a:pPr>
              <a:t>2024-09-12</a:t>
            </a:fld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4DAD96-F83C-4F99-8354-7FE60AF2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Radio Canada Light" pitchFamily="2" charset="0"/>
                <a:cs typeface="+mn-cs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B6FD6EA9-7DC9-4162-B604-39BD108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Radio Canada Light" pitchFamily="2" charset="0"/>
              </a:defRPr>
            </a:lvl1pPr>
          </a:lstStyle>
          <a:p>
            <a:pPr>
              <a:defRPr/>
            </a:pPr>
            <a:fld id="{AB10BB9E-64AD-44B5-82DD-2D4E03F900ED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  <p:sp>
        <p:nvSpPr>
          <p:cNvPr id="1031" name="Connecteur droit 27">
            <a:extLst>
              <a:ext uri="{FF2B5EF4-FFF2-40B4-BE49-F238E27FC236}">
                <a16:creationId xmlns:a16="http://schemas.microsoft.com/office/drawing/2014/main" id="{2D4C222A-B81A-4077-BC35-E8DBFC57A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1032" name="Connecteur droit 28">
            <a:extLst>
              <a:ext uri="{FF2B5EF4-FFF2-40B4-BE49-F238E27FC236}">
                <a16:creationId xmlns:a16="http://schemas.microsoft.com/office/drawing/2014/main" id="{107909BC-FEBD-434C-B298-612CC8DA5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A" dirty="0">
              <a:latin typeface="Radio Canada Light" pitchFamily="2" charset="0"/>
            </a:endParaRPr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60C5681F-F660-4A74-8195-09ED46886745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Radio Canada Ligh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7" r:id="rId2"/>
    <p:sldLayoutId id="2147483852" r:id="rId3"/>
    <p:sldLayoutId id="2147483848" r:id="rId4"/>
    <p:sldLayoutId id="2147483849" r:id="rId5"/>
    <p:sldLayoutId id="2147483853" r:id="rId6"/>
    <p:sldLayoutId id="2147483854" r:id="rId7"/>
    <p:sldLayoutId id="2147483855" r:id="rId8"/>
    <p:sldLayoutId id="2147483856" r:id="rId9"/>
    <p:sldLayoutId id="2147483850" r:id="rId10"/>
    <p:sldLayoutId id="21474838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Radio Canada Light" pitchFamily="2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Radio Canada Light" pitchFamily="2" charset="0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Radio Canada Light" pitchFamily="2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Radio Canada Light" pitchFamily="2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Radio Canada Light" pitchFamily="2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Radio Canada Light" pitchFamily="2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5.png"/><Relationship Id="rId5" Type="http://schemas.openxmlformats.org/officeDocument/2006/relationships/tags" Target="../tags/tag350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6.png"/><Relationship Id="rId5" Type="http://schemas.openxmlformats.org/officeDocument/2006/relationships/tags" Target="../tags/tag370.xm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.jpeg"/><Relationship Id="rId18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image" Target="../media/image14.jpeg"/><Relationship Id="rId7" Type="http://schemas.openxmlformats.org/officeDocument/2006/relationships/tags" Target="../tags/tag8.xml"/><Relationship Id="rId12" Type="http://schemas.openxmlformats.org/officeDocument/2006/relationships/image" Target="../media/image5.jpeg"/><Relationship Id="rId17" Type="http://schemas.openxmlformats.org/officeDocument/2006/relationships/image" Target="../media/image10.jpeg"/><Relationship Id="rId2" Type="http://schemas.openxmlformats.org/officeDocument/2006/relationships/tags" Target="../tags/tag3.xml"/><Relationship Id="rId16" Type="http://schemas.openxmlformats.org/officeDocument/2006/relationships/image" Target="../media/image9.jpe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jpeg"/><Relationship Id="rId5" Type="http://schemas.openxmlformats.org/officeDocument/2006/relationships/tags" Target="../tags/tag6.xml"/><Relationship Id="rId15" Type="http://schemas.openxmlformats.org/officeDocument/2006/relationships/image" Target="../media/image8.jpe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jpeg"/><Relationship Id="rId22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43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46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5" Type="http://schemas.openxmlformats.org/officeDocument/2006/relationships/video" Target="https://www.youtube.com/embed/Hf2T0AFSaqE?feature=oembed" TargetMode="External"/><Relationship Id="rId10" Type="http://schemas.openxmlformats.org/officeDocument/2006/relationships/image" Target="../media/image45.jpeg"/><Relationship Id="rId4" Type="http://schemas.openxmlformats.org/officeDocument/2006/relationships/tags" Target="../tags/tag47.xml"/><Relationship Id="rId9" Type="http://schemas.openxmlformats.org/officeDocument/2006/relationships/hyperlink" Target="http://www.encyclopedie-incomplete.com/?Trou-Carr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6.gi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xmV71ykN6E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HUVuycpaiY?feature=oembed" TargetMode="Externa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aCGVs2ku4k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bRI4kFmR7U?feature=oembed" TargetMode="Externa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52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1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fr.wikipedia.org/wiki/Fichier:ReuleauxTetrahedron_Animation.gif" TargetMode="External"/><Relationship Id="rId3" Type="http://schemas.openxmlformats.org/officeDocument/2006/relationships/tags" Target="../tags/tag58.xml"/><Relationship Id="rId7" Type="http://schemas.openxmlformats.org/officeDocument/2006/relationships/image" Target="../media/image53.gif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54.gif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wisseduc.ch/mathematik/material/gleichdick/index.html" TargetMode="External"/><Relationship Id="rId3" Type="http://schemas.openxmlformats.org/officeDocument/2006/relationships/tags" Target="../tags/tag65.xml"/><Relationship Id="rId7" Type="http://schemas.openxmlformats.org/officeDocument/2006/relationships/image" Target="../media/image55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69.xml"/><Relationship Id="rId7" Type="http://schemas.openxmlformats.org/officeDocument/2006/relationships/image" Target="../media/image5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0.xml"/><Relationship Id="rId9" Type="http://schemas.openxmlformats.org/officeDocument/2006/relationships/hyperlink" Target="http://www.swisseduc.ch/mathematik/material/gleichdick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hyperlink" Target="http://web.me.com/rouxjeanbernard/Site/AM/html/amch87.html" TargetMode="External"/><Relationship Id="rId5" Type="http://schemas.openxmlformats.org/officeDocument/2006/relationships/hyperlink" Target="http://images.math.cnrs.fr/Le-triangle-de-Reuleaux.html" TargetMode="External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ryAsP-0OwZg?start=36&amp;feature=oembed" TargetMode="Externa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ryAsP-0OwZg?start=77&amp;feature=oembed" TargetMode="External"/><Relationship Id="rId1" Type="http://schemas.openxmlformats.org/officeDocument/2006/relationships/tags" Target="../tags/tag14.xml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17.xml"/><Relationship Id="rId7" Type="http://schemas.openxmlformats.org/officeDocument/2006/relationships/image" Target="../media/image1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21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https://www.youtube.com/embed/ryAsP-0OwZg?start=158&amp;feature=oemb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tags" Target="../tags/tag24.xml"/><Relationship Id="rId7" Type="http://schemas.openxmlformats.org/officeDocument/2006/relationships/tags" Target="../tags/tag240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wmf"/><Relationship Id="rId4" Type="http://schemas.openxmlformats.org/officeDocument/2006/relationships/tags" Target="../tags/tag25.xml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ryAsP-0OwZg?start=191&amp;feature=oembed" TargetMode="Externa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A12DF7E-86A6-42DD-9435-E5420BCFE8A5}"/>
              </a:ext>
            </a:extLst>
          </p:cNvPr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567608" y="4221088"/>
            <a:ext cx="9144000" cy="132888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3000" dirty="0">
                <a:solidFill>
                  <a:schemeClr val="bg1">
                    <a:lumMod val="85000"/>
                  </a:schemeClr>
                </a:solidFill>
              </a:rPr>
              <a:t>An!k Trahan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CA" sz="3000" dirty="0">
                <a:solidFill>
                  <a:schemeClr val="bg1">
                    <a:lumMod val="85000"/>
                  </a:schemeClr>
                </a:solidFill>
              </a:rPr>
              <a:t>Cégep de Sherbrooke</a:t>
            </a:r>
          </a:p>
        </p:txBody>
      </p:sp>
      <p:pic>
        <p:nvPicPr>
          <p:cNvPr id="6" name="Image 5" descr="Une image contenant art, capture d’écran, croquis, ligne&#10;&#10;Description générée automatiquement">
            <a:extLst>
              <a:ext uri="{FF2B5EF4-FFF2-40B4-BE49-F238E27FC236}">
                <a16:creationId xmlns:a16="http://schemas.microsoft.com/office/drawing/2014/main" id="{3D9D832E-A636-0E4D-BC34-03432056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" y="2174194"/>
            <a:ext cx="12172393" cy="46447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996620-74AE-D96B-21AA-2270F9ACA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01" y="-17823"/>
            <a:ext cx="10696199" cy="284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7A6F6-2A00-4A8C-A191-50CFF3D4BB7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Y a-t-il d’autres formes de largeur constante?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7E0D5E0-DF63-449F-B34E-0C418EAD878D}"/>
              </a:ext>
            </a:extLst>
          </p:cNvPr>
          <p:cNvSpPr>
            <a:spLocks noGrp="1"/>
          </p:cNvSpPr>
          <p:nvPr>
            <p:ph sz="quarter" idx="4"/>
            <p:custDataLst>
              <p:tags r:id="rId2"/>
            </p:custDataLst>
          </p:nvPr>
        </p:nvSpPr>
        <p:spPr>
          <a:xfrm>
            <a:off x="609600" y="1205720"/>
            <a:ext cx="5472608" cy="2727336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fr-CA" sz="3500" b="1" dirty="0">
                <a:solidFill>
                  <a:schemeClr val="accent5"/>
                </a:solidFill>
              </a:rPr>
              <a:t>Propriétés de cette surface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C’est une figure de largeur constante. 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La courbe n’a pas de coin (elle est dérivable aux points de jonction de deux cercles). 	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F1DCC69-CD43-ED78-C3C7-5002C493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142999"/>
            <a:ext cx="359718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B6EA2E8-98A9-2C86-7FB9-DDFDE5C5E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6320" y="-99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2FAD68F-CE3C-C3EE-208B-9178E6E1D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9360" y="53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pic>
        <p:nvPicPr>
          <p:cNvPr id="14" name="Image 13" descr="Une image contenant ligne, diagramme, cercle, Tracé&#10;&#10;Description générée automatiquement">
            <a:extLst>
              <a:ext uri="{FF2B5EF4-FFF2-40B4-BE49-F238E27FC236}">
                <a16:creationId xmlns:a16="http://schemas.microsoft.com/office/drawing/2014/main" id="{5FC67C5B-0368-06F2-DB48-974352B8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94" y="1142998"/>
            <a:ext cx="6063547" cy="49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>
            <a:extLst>
              <a:ext uri="{FF2B5EF4-FFF2-40B4-BE49-F238E27FC236}">
                <a16:creationId xmlns:a16="http://schemas.microsoft.com/office/drawing/2014/main" id="{DFA5C772-F55D-4389-B59E-48C3DAC5AE5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 dirty="0"/>
              <a:t>Voici une autre construction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D16EE6-9A10-43CB-9294-2E1E468B1CB9}"/>
              </a:ext>
            </a:extLst>
          </p:cNvPr>
          <p:cNvSpPr>
            <a:spLocks noGrp="1"/>
          </p:cNvSpPr>
          <p:nvPr>
            <p:ph type="body" sz="half" idx="3"/>
            <p:custDataLst>
              <p:tags r:id="rId2"/>
            </p:custDataLst>
          </p:nvPr>
        </p:nvSpPr>
        <p:spPr>
          <a:xfrm>
            <a:off x="2423592" y="1299078"/>
            <a:ext cx="6768752" cy="685800"/>
          </a:xfrm>
        </p:spPr>
        <p:txBody>
          <a:bodyPr/>
          <a:lstStyle/>
          <a:p>
            <a:pPr eaLnBrk="1" hangingPunct="1"/>
            <a:r>
              <a:rPr lang="fr-CA" altLang="fr-FR" dirty="0"/>
              <a:t>Nombre impair de côtés, à partir d’un diamètre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0ADBDFAC-E32C-4990-B36D-A059DB83CE35}"/>
              </a:ext>
            </a:extLst>
          </p:cNvPr>
          <p:cNvPicPr>
            <a:picLocks noGrp="1" noChangeAspect="1" noChangeArrowheads="1"/>
          </p:cNvPicPr>
          <p:nvPr>
            <p:ph sz="quarter" idx="4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728" y="2276872"/>
            <a:ext cx="3816350" cy="3403600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7B6C8-18A3-4BC9-A2F8-B423A1F9367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Propriété du contour </a:t>
            </a:r>
            <a:br>
              <a:rPr lang="fr-CA" dirty="0"/>
            </a:br>
            <a:r>
              <a:rPr lang="fr-CA" dirty="0"/>
              <a:t>des formes de largeur constante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41B588C-00B4-46AA-88D2-77C2DA4FB5DA}"/>
                  </a:ext>
                </a:extLst>
              </p:cNvPr>
              <p:cNvSpPr>
                <a:spLocks noGrp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95400" y="1219201"/>
                <a:ext cx="10972800" cy="4937125"/>
              </a:xfrm>
            </p:spPr>
            <p:txBody>
              <a:bodyPr>
                <a:normAutofit/>
              </a:bodyPr>
              <a:lstStyle/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b="1" dirty="0">
                    <a:solidFill>
                      <a:schemeClr val="accent5"/>
                    </a:solidFill>
                    <a:latin typeface="Radio Canada" pitchFamily="2" charset="0"/>
                  </a:rPr>
                  <a:t>Théorème de Barbier</a:t>
                </a:r>
              </a:p>
              <a:p>
                <a:pPr marL="274320" indent="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dirty="0"/>
                  <a:t>Soit une figure de largeur constante de diamètre de longueur </a:t>
                </a:r>
                <a:r>
                  <a:rPr lang="fr-CA" i="1" dirty="0">
                    <a:cs typeface="Times New Roman" pitchFamily="18" charset="0"/>
                    <a:sym typeface="Symbol"/>
                  </a:rPr>
                  <a:t>d</a:t>
                </a:r>
                <a:r>
                  <a:rPr lang="fr-CA" dirty="0">
                    <a:cs typeface="Times New Roman" pitchFamily="18" charset="0"/>
                    <a:sym typeface="Symbol"/>
                  </a:rPr>
                  <a:t>, </a:t>
                </a:r>
                <a:r>
                  <a:rPr lang="fr-CA" dirty="0"/>
                  <a:t>alors son contour est de longueur </a:t>
                </a:r>
                <a:r>
                  <a:rPr lang="fr-CA" dirty="0">
                    <a:sym typeface="Symbol"/>
                  </a:rPr>
                  <a:t></a:t>
                </a:r>
                <a:r>
                  <a:rPr lang="fr-CA" i="1" dirty="0">
                    <a:cs typeface="Times New Roman" pitchFamily="18" charset="0"/>
                    <a:sym typeface="Symbol"/>
                  </a:rPr>
                  <a:t>d</a:t>
                </a:r>
                <a:r>
                  <a:rPr lang="fr-CA" dirty="0">
                    <a:sym typeface="Symbol"/>
                  </a:rPr>
                  <a:t>.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endParaRPr lang="fr-CA" dirty="0">
                  <a:sym typeface="Symbol"/>
                </a:endParaRP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dirty="0">
                    <a:sym typeface="Symbol"/>
                  </a:rPr>
                  <a:t>Ce théorème est une généralisation du: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endParaRPr lang="fr-CA" dirty="0">
                  <a:sym typeface="Symbol"/>
                </a:endParaRP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dirty="0">
                    <a:sym typeface="Symbol"/>
                  </a:rPr>
                  <a:t> </a:t>
                </a:r>
                <a:r>
                  <a:rPr lang="fr-CA" b="1" dirty="0">
                    <a:solidFill>
                      <a:schemeClr val="accent5"/>
                    </a:solidFill>
                    <a:latin typeface="Radio Canada" pitchFamily="2" charset="0"/>
                    <a:sym typeface="Symbol"/>
                  </a:rPr>
                  <a:t>Théorème du compte de Buffon</a:t>
                </a:r>
              </a:p>
              <a:p>
                <a:pPr marL="274320" indent="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dirty="0">
                    <a:sym typeface="Symbol"/>
                  </a:rPr>
                  <a:t>Si on laisse tomber une aiguille de longueur </a:t>
                </a:r>
                <a14:m>
                  <m:oMath xmlns:m="http://schemas.openxmlformats.org/officeDocument/2006/math"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𝑙</m:t>
                    </m:r>
                  </m:oMath>
                </a14:m>
                <a:r>
                  <a:rPr lang="fr-CA" dirty="0">
                    <a:sym typeface="Symbol"/>
                  </a:rPr>
                  <a:t> sur un plancher formé de planches de largeur </a:t>
                </a:r>
                <a14:m>
                  <m:oMath xmlns:m="http://schemas.openxmlformats.org/officeDocument/2006/math"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𝐿</m:t>
                    </m:r>
                    <m:r>
                      <a:rPr lang="fr-CA" i="1" dirty="0" smtClean="0">
                        <a:latin typeface="Cambria Math" panose="02040503050406030204" pitchFamily="18" charset="0"/>
                        <a:sym typeface="Symbol"/>
                      </a:rPr>
                      <m:t> (</m:t>
                    </m:r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𝑙</m:t>
                    </m:r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 ≤</m:t>
                    </m:r>
                    <m:r>
                      <a:rPr lang="fr-CA" b="0" i="1" dirty="0" smtClean="0">
                        <a:latin typeface="Cambria Math" panose="02040503050406030204" pitchFamily="18" charset="0"/>
                        <a:sym typeface="Symbol"/>
                      </a:rPr>
                      <m:t>𝐿</m:t>
                    </m:r>
                    <m:r>
                      <a:rPr lang="fr-CA" i="1" dirty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fr-CA" dirty="0">
                    <a:sym typeface="Symbol"/>
                  </a:rPr>
                  <a:t>, alors la probabilité qu’une aiguille touche à une ligne du plancher 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A" i="1" dirty="0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  <m:r>
                          <a:rPr lang="fr-CA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𝑙</m:t>
                        </m:r>
                      </m:num>
                      <m:den>
                        <m:r>
                          <a:rPr lang="fr-CA" i="1" dirty="0">
                            <a:latin typeface="Cambria Math" panose="02040503050406030204" pitchFamily="18" charset="0"/>
                            <a:sym typeface="Symbol"/>
                          </a:rPr>
                          <m:t></m:t>
                        </m:r>
                        <m:r>
                          <a:rPr lang="fr-CA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𝐿</m:t>
                        </m:r>
                      </m:den>
                    </m:f>
                  </m:oMath>
                </a14:m>
                <a:r>
                  <a:rPr lang="fr-CA" dirty="0">
                    <a:sym typeface="Symbol"/>
                  </a:rPr>
                  <a:t>.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endParaRPr lang="fr-CA" b="1" dirty="0">
                  <a:solidFill>
                    <a:schemeClr val="accent5"/>
                  </a:solidFill>
                  <a:sym typeface="Symbol"/>
                </a:endParaRP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endParaRPr lang="fr-CA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41B588C-00B4-46AA-88D2-77C2DA4FB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5"/>
                </p:custDataLst>
              </p:nvPr>
            </p:nvSpPr>
            <p:spPr>
              <a:xfrm>
                <a:off x="695400" y="1219201"/>
                <a:ext cx="10972800" cy="4937125"/>
              </a:xfrm>
              <a:blipFill>
                <a:blip r:embed="rId6"/>
                <a:stretch>
                  <a:fillRect l="-1000" t="-1111" r="-105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7B6C8-18A3-4BC9-A2F8-B423A1F9367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Propriété du contour </a:t>
            </a:r>
            <a:br>
              <a:rPr lang="fr-CA" dirty="0"/>
            </a:br>
            <a:r>
              <a:rPr lang="fr-CA" dirty="0"/>
              <a:t>des formes de largeur constante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41B588C-00B4-46AA-88D2-77C2DA4FB5DA}"/>
                  </a:ext>
                </a:extLst>
              </p:cNvPr>
              <p:cNvSpPr>
                <a:spLocks noGrp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95400" y="1219201"/>
                <a:ext cx="6192688" cy="4937125"/>
              </a:xfrm>
            </p:spPr>
            <p:txBody>
              <a:bodyPr>
                <a:normAutofit/>
              </a:bodyPr>
              <a:lstStyle/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b="1" dirty="0">
                    <a:solidFill>
                      <a:schemeClr val="accent5"/>
                    </a:solidFill>
                    <a:sym typeface="Symbol"/>
                  </a:rPr>
                  <a:t>Théorème du compte de Buffon</a:t>
                </a:r>
              </a:p>
              <a:p>
                <a:pPr marL="274320" indent="0" eaLnBrk="1" fontAlgn="auto" hangingPunct="1">
                  <a:spcAft>
                    <a:spcPts val="0"/>
                  </a:spcAft>
                  <a:buNone/>
                  <a:defRPr/>
                </a:pPr>
                <a:r>
                  <a:rPr lang="fr-CA" dirty="0">
                    <a:sym typeface="Symbol"/>
                  </a:rPr>
                  <a:t>Si on laisse tomber une aiguille de longueur </a:t>
                </a:r>
                <a14:m>
                  <m:oMath xmlns:m="http://schemas.openxmlformats.org/officeDocument/2006/math"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𝑙</m:t>
                    </m:r>
                  </m:oMath>
                </a14:m>
                <a:r>
                  <a:rPr lang="fr-CA" dirty="0">
                    <a:sym typeface="Symbol"/>
                  </a:rPr>
                  <a:t> sur un plancher formé de planches de largeur </a:t>
                </a:r>
                <a14:m>
                  <m:oMath xmlns:m="http://schemas.openxmlformats.org/officeDocument/2006/math"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𝐿</m:t>
                    </m:r>
                    <m:r>
                      <a:rPr lang="fr-CA" i="1" dirty="0" smtClean="0">
                        <a:latin typeface="Cambria Math" panose="02040503050406030204" pitchFamily="18" charset="0"/>
                        <a:sym typeface="Symbol"/>
                      </a:rPr>
                      <m:t> (</m:t>
                    </m:r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𝑙</m:t>
                    </m:r>
                    <m:r>
                      <a:rPr lang="fr-CA" i="1" dirty="0" smtClean="0">
                        <a:latin typeface="Cambria Math" panose="02040503050406030204" pitchFamily="18" charset="0"/>
                        <a:cs typeface="Times New Roman" pitchFamily="18" charset="0"/>
                        <a:sym typeface="Symbol"/>
                      </a:rPr>
                      <m:t> ≤</m:t>
                    </m:r>
                    <m:r>
                      <a:rPr lang="fr-CA" b="0" i="1" dirty="0" smtClean="0">
                        <a:latin typeface="Cambria Math" panose="02040503050406030204" pitchFamily="18" charset="0"/>
                        <a:sym typeface="Symbol"/>
                      </a:rPr>
                      <m:t>𝐿</m:t>
                    </m:r>
                    <m:r>
                      <a:rPr lang="fr-CA" i="1" dirty="0"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r>
                  <a:rPr lang="fr-CA" dirty="0">
                    <a:sym typeface="Symbol"/>
                  </a:rPr>
                  <a:t>, alors la probabilité qu’une aiguille touche à une ligne du plancher 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i="1" dirty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r>
                          <a:rPr lang="fr-CA" i="1" dirty="0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  <m:r>
                          <a:rPr lang="fr-CA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𝑙</m:t>
                        </m:r>
                      </m:num>
                      <m:den>
                        <m:r>
                          <a:rPr lang="fr-CA" i="1" dirty="0">
                            <a:latin typeface="Cambria Math" panose="02040503050406030204" pitchFamily="18" charset="0"/>
                            <a:sym typeface="Symbol"/>
                          </a:rPr>
                          <m:t></m:t>
                        </m:r>
                        <m:r>
                          <a:rPr lang="fr-CA" b="0" i="1" dirty="0" smtClean="0">
                            <a:latin typeface="Cambria Math" panose="02040503050406030204" pitchFamily="18" charset="0"/>
                            <a:sym typeface="Symbol"/>
                          </a:rPr>
                          <m:t>𝐿</m:t>
                        </m:r>
                      </m:den>
                    </m:f>
                  </m:oMath>
                </a14:m>
                <a:r>
                  <a:rPr lang="fr-CA" dirty="0">
                    <a:sym typeface="Symbol"/>
                  </a:rPr>
                  <a:t>.</a:t>
                </a: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endParaRPr lang="fr-CA" b="1" dirty="0">
                  <a:solidFill>
                    <a:schemeClr val="accent5"/>
                  </a:solidFill>
                  <a:sym typeface="Symbol"/>
                </a:endParaRPr>
              </a:p>
              <a:p>
                <a:pPr marL="274320" indent="-274320" eaLnBrk="1" fontAlgn="auto" hangingPunct="1">
                  <a:spcAft>
                    <a:spcPts val="0"/>
                  </a:spcAft>
                  <a:buNone/>
                  <a:defRPr/>
                </a:pPr>
                <a:endParaRPr lang="fr-CA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C41B588C-00B4-46AA-88D2-77C2DA4FB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5"/>
                </p:custDataLst>
              </p:nvPr>
            </p:nvSpPr>
            <p:spPr>
              <a:xfrm>
                <a:off x="695400" y="1219201"/>
                <a:ext cx="6192688" cy="4937125"/>
              </a:xfrm>
              <a:blipFill>
                <a:blip r:embed="rId6"/>
                <a:stretch>
                  <a:fillRect l="-1772" t="-111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 descr="Une image contenant texte, ligne, capture d’écran, Parallèle&#10;&#10;Description générée automatiquement">
            <a:extLst>
              <a:ext uri="{FF2B5EF4-FFF2-40B4-BE49-F238E27FC236}">
                <a16:creationId xmlns:a16="http://schemas.microsoft.com/office/drawing/2014/main" id="{D29C52D8-B669-3977-218D-DE521F42F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92" y="1219201"/>
            <a:ext cx="4754508" cy="5090120"/>
          </a:xfrm>
          <a:prstGeom prst="rect">
            <a:avLst/>
          </a:prstGeom>
        </p:spPr>
      </p:pic>
      <p:pic>
        <p:nvPicPr>
          <p:cNvPr id="7" name="Image 6" descr="Une image contenant ligne, diagramme, Tracé, conception&#10;&#10;Description générée automatiquement">
            <a:extLst>
              <a:ext uri="{FF2B5EF4-FFF2-40B4-BE49-F238E27FC236}">
                <a16:creationId xmlns:a16="http://schemas.microsoft.com/office/drawing/2014/main" id="{B4A9B123-7086-263E-4F55-BE03F880F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149080"/>
            <a:ext cx="6222738" cy="2556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34918BE6-1206-A241-4FB2-2ADEFE209214}"/>
                  </a:ext>
                </a:extLst>
              </p:cNvPr>
              <p:cNvSpPr txBox="1"/>
              <p:nvPr/>
            </p:nvSpPr>
            <p:spPr>
              <a:xfrm>
                <a:off x="1040142" y="4365104"/>
                <a:ext cx="2313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34918BE6-1206-A241-4FB2-2ADEFE209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42" y="4365104"/>
                <a:ext cx="231322" cy="369332"/>
              </a:xfrm>
              <a:prstGeom prst="rect">
                <a:avLst/>
              </a:prstGeom>
              <a:blipFill>
                <a:blip r:embed="rId9"/>
                <a:stretch>
                  <a:fillRect r="-2631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49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EA0465C-0FCF-2563-CB8A-89D640CE804F}"/>
              </a:ext>
            </a:extLst>
          </p:cNvPr>
          <p:cNvSpPr/>
          <p:nvPr/>
        </p:nvSpPr>
        <p:spPr>
          <a:xfrm>
            <a:off x="9026116" y="1723623"/>
            <a:ext cx="1944216" cy="115001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C21CCBB-19E6-40D9-2E49-ADB1CC0C98A0}"/>
              </a:ext>
            </a:extLst>
          </p:cNvPr>
          <p:cNvSpPr/>
          <p:nvPr/>
        </p:nvSpPr>
        <p:spPr>
          <a:xfrm>
            <a:off x="7320136" y="536431"/>
            <a:ext cx="4871864" cy="112525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60C4FB-DCAC-426A-9074-BDC2F1FC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Idée de la démonstration de Barbier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342A1FC-B5D5-4EAE-A673-0D1F424637A0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609600" y="1143000"/>
                <a:ext cx="6206480" cy="501396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b="0" dirty="0"/>
                  <a:t>: Nombre de lancers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CA" b="0" dirty="0"/>
                  <a:t> Nombre d’intersections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fr-CA" b="0" dirty="0"/>
                  <a:t>: longueur de l’aiguille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CA" b="0" dirty="0"/>
                  <a:t> Distance entre les lignes du plancher</a:t>
                </a:r>
              </a:p>
              <a:p>
                <a:pPr marL="0" indent="0">
                  <a:buNone/>
                </a:pPr>
                <a:endParaRPr lang="fr-CA" sz="800" dirty="0"/>
              </a:p>
              <a:p>
                <a:pPr marL="0" indent="0">
                  <a:buNone/>
                </a:pPr>
                <a:r>
                  <a:rPr lang="fr-CA" b="0" dirty="0"/>
                  <a:t>Prenons une courbe qu’on divise en 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CA" b="0" dirty="0"/>
                  <a:t> petites courbes de longueur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b="0" dirty="0"/>
                  <a:t>. </a:t>
                </a:r>
              </a:p>
              <a:p>
                <a:pPr marL="0" indent="0">
                  <a:buNone/>
                </a:pPr>
                <a:r>
                  <a:rPr lang="fr-CA" b="0" dirty="0"/>
                  <a:t>Soit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b="0" dirty="0"/>
                  <a:t> le nombre d’intersections de la 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fr-CA" b="0" dirty="0"/>
                  <a:t>-ème petite courbe.</a:t>
                </a:r>
              </a:p>
              <a:p>
                <a:pPr marL="0" indent="0">
                  <a:buNone/>
                </a:pPr>
                <a:r>
                  <a:rPr lang="fr-CA" b="0" dirty="0"/>
                  <a:t> La longueur de la courbe est la somme 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A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CA" b="0" dirty="0"/>
              </a:p>
              <a:p>
                <a:pPr marL="0" indent="0">
                  <a:buNone/>
                </a:pPr>
                <a:r>
                  <a:rPr lang="fr-CA" b="0" dirty="0"/>
                  <a:t> </a:t>
                </a:r>
              </a:p>
              <a:p>
                <a:pPr marL="0" indent="0">
                  <a:buNone/>
                </a:pPr>
                <a:endParaRPr lang="fr-CA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342A1FC-B5D5-4EAE-A673-0D1F424637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609600" y="1143000"/>
                <a:ext cx="6206480" cy="5013960"/>
              </a:xfrm>
              <a:blipFill>
                <a:blip r:embed="rId3"/>
                <a:stretch>
                  <a:fillRect l="-1768" t="-121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D1B5348-E8BD-4A8A-B171-C013701B0310}"/>
                  </a:ext>
                </a:extLst>
              </p:cNvPr>
              <p:cNvSpPr txBox="1"/>
              <p:nvPr/>
            </p:nvSpPr>
            <p:spPr>
              <a:xfrm>
                <a:off x="7151440" y="528553"/>
                <a:ext cx="5040560" cy="1133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CA" sz="3600" b="0" i="0" smtClean="0">
                          <a:latin typeface="Cambria Math" panose="02040503050406030204" pitchFamily="18" charset="0"/>
                        </a:rPr>
                        <m:t>Quand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→∞:</m:t>
                      </m:r>
                      <m:f>
                        <m:fPr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D1B5348-E8BD-4A8A-B171-C013701B0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440" y="528553"/>
                <a:ext cx="5040560" cy="11331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1D8D2F3-01CF-4794-8ACA-8FDB72653897}"/>
                  </a:ext>
                </a:extLst>
              </p:cNvPr>
              <p:cNvSpPr txBox="1"/>
              <p:nvPr/>
            </p:nvSpPr>
            <p:spPr>
              <a:xfrm>
                <a:off x="8328248" y="1729223"/>
                <a:ext cx="3168352" cy="1144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1D8D2F3-01CF-4794-8ACA-8FDB72653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48" y="1729223"/>
                <a:ext cx="3168352" cy="11444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79B87ED-2610-4048-BF5D-60B6369AA3EB}"/>
                  </a:ext>
                </a:extLst>
              </p:cNvPr>
              <p:cNvSpPr txBox="1"/>
              <p:nvPr/>
            </p:nvSpPr>
            <p:spPr>
              <a:xfrm>
                <a:off x="6843890" y="3494265"/>
                <a:ext cx="5040560" cy="1140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CA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fr-CA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79B87ED-2610-4048-BF5D-60B6369AA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90" y="3494265"/>
                <a:ext cx="5040560" cy="1140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C09FA40-3372-4B5B-8872-86BCB3FAB7F4}"/>
                  </a:ext>
                </a:extLst>
              </p:cNvPr>
              <p:cNvSpPr txBox="1"/>
              <p:nvPr/>
            </p:nvSpPr>
            <p:spPr>
              <a:xfrm>
                <a:off x="6843890" y="4869160"/>
                <a:ext cx="5228774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CA" sz="3600" b="0" i="0" smtClean="0">
                          <a:latin typeface="Cambria Math" panose="02040503050406030204" pitchFamily="18" charset="0"/>
                        </a:rPr>
                        <m:t>Quand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→∞: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C09FA40-3372-4B5B-8872-86BCB3FAB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890" y="4869160"/>
                <a:ext cx="5228774" cy="1125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789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3" grpId="0" uiExpand="1" build="p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0C4FB-DCAC-426A-9074-BDC2F1FCB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Idée de la démonstration de Barbier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342A1FC-B5D5-4EAE-A673-0D1F424637A0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07368" y="1181100"/>
                <a:ext cx="6408712" cy="50139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A" b="0" dirty="0"/>
                  <a:t>Lançons des figures à diamètre constant de diamètre 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CA" b="0" dirty="0"/>
                  <a:t> sur un plancher avec des lignes séparées d’une distance 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CA" b="0" dirty="0"/>
                  <a:t>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b="0" dirty="0"/>
                  <a:t>: Nombre de lancers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CA" b="0" dirty="0"/>
                  <a:t> Nombre d’intersections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fr-CA" b="0" dirty="0"/>
                  <a:t>: longueur de contour de la figure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fr-CA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fr-CA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fr-CA" b="0" dirty="0"/>
                  <a:t> Distance entre les lignes du plancher</a:t>
                </a:r>
              </a:p>
              <a:p>
                <a:pPr marL="0" indent="0">
                  <a:buNone/>
                </a:pPr>
                <a:endParaRPr lang="fr-CA" dirty="0"/>
              </a:p>
              <a:p>
                <a:pPr marL="0" indent="0">
                  <a:buNone/>
                </a:pPr>
                <a:r>
                  <a:rPr lang="fr-CA" b="0" dirty="0"/>
                  <a:t>Pour chaque lancé, il y a 2 intersections. </a:t>
                </a:r>
                <a:endParaRPr lang="fr-C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fr-CA" b="0" dirty="0"/>
              </a:p>
              <a:p>
                <a:pPr marL="0" indent="0">
                  <a:buNone/>
                </a:pPr>
                <a:r>
                  <a:rPr lang="fr-CA" b="0" dirty="0"/>
                  <a:t> </a:t>
                </a:r>
              </a:p>
              <a:p>
                <a:pPr marL="0" indent="0">
                  <a:buNone/>
                </a:pPr>
                <a:endParaRPr lang="fr-CA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342A1FC-B5D5-4EAE-A673-0D1F424637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07368" y="1181100"/>
                <a:ext cx="6408712" cy="5013960"/>
              </a:xfrm>
              <a:blipFill>
                <a:blip r:embed="rId3"/>
                <a:stretch>
                  <a:fillRect l="-1713" t="-109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C09FA40-3372-4B5B-8872-86BCB3FAB7F4}"/>
                  </a:ext>
                </a:extLst>
              </p:cNvPr>
              <p:cNvSpPr txBox="1"/>
              <p:nvPr/>
            </p:nvSpPr>
            <p:spPr>
              <a:xfrm>
                <a:off x="6672064" y="1219200"/>
                <a:ext cx="5328592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CA" sz="3600" b="0" i="0" smtClean="0">
                          <a:latin typeface="Cambria Math" panose="02040503050406030204" pitchFamily="18" charset="0"/>
                        </a:rPr>
                        <m:t>Quand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→∞: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𝑛𝐿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C09FA40-3372-4B5B-8872-86BCB3FAB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1219200"/>
                <a:ext cx="5328592" cy="1125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Image 1">
            <a:extLst>
              <a:ext uri="{FF2B5EF4-FFF2-40B4-BE49-F238E27FC236}">
                <a16:creationId xmlns:a16="http://schemas.microsoft.com/office/drawing/2014/main" id="{04F2D34A-08A2-49F8-A5D8-B2BF74DC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72684" y="1823762"/>
            <a:ext cx="2327786" cy="395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3BACC54-2942-45E3-AD3E-3809A07D9361}"/>
                  </a:ext>
                </a:extLst>
              </p:cNvPr>
              <p:cNvSpPr txBox="1"/>
              <p:nvPr/>
            </p:nvSpPr>
            <p:spPr>
              <a:xfrm>
                <a:off x="5985520" y="5116075"/>
                <a:ext cx="6206480" cy="1140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CA" sz="3600" b="0" i="0" smtClean="0">
                          <a:latin typeface="Cambria Math" panose="02040503050406030204" pitchFamily="18" charset="0"/>
                        </a:rPr>
                        <m:t>Quand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→∞: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fr-CA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CA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fr-CA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CA" sz="36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3BACC54-2942-45E3-AD3E-3809A07D9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520" y="5116075"/>
                <a:ext cx="6206480" cy="1140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981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>
            <a:extLst>
              <a:ext uri="{FF2B5EF4-FFF2-40B4-BE49-F238E27FC236}">
                <a16:creationId xmlns:a16="http://schemas.microsoft.com/office/drawing/2014/main" id="{1F8A3710-03E9-4016-90CF-CB2525D9F98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Propriété de la surface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3F006E-07ED-4D64-8B4A-45BF0BAD40C9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1"/>
            <a:ext cx="8229600" cy="4937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fr-CA" b="1" dirty="0">
                <a:solidFill>
                  <a:schemeClr val="accent5"/>
                </a:solidFill>
                <a:sym typeface="Symbol"/>
              </a:rPr>
              <a:t>Théorème de </a:t>
            </a:r>
            <a:r>
              <a:rPr lang="fr-CA" b="1" dirty="0" err="1">
                <a:solidFill>
                  <a:schemeClr val="accent5"/>
                </a:solidFill>
                <a:sym typeface="Symbol"/>
              </a:rPr>
              <a:t>LeBesgue</a:t>
            </a:r>
            <a:r>
              <a:rPr lang="fr-CA" b="1" dirty="0">
                <a:solidFill>
                  <a:schemeClr val="accent5"/>
                </a:solidFill>
                <a:sym typeface="Symbol"/>
              </a:rPr>
              <a:t> (1914)-</a:t>
            </a:r>
            <a:r>
              <a:rPr lang="fr-CA" b="1" dirty="0" err="1">
                <a:solidFill>
                  <a:schemeClr val="accent5"/>
                </a:solidFill>
                <a:sym typeface="Symbol"/>
              </a:rPr>
              <a:t>Blaschke</a:t>
            </a:r>
            <a:r>
              <a:rPr lang="fr-CA" b="1" dirty="0">
                <a:solidFill>
                  <a:schemeClr val="accent5"/>
                </a:solidFill>
                <a:sym typeface="Symbol"/>
              </a:rPr>
              <a:t>(1916)</a:t>
            </a:r>
            <a:endParaRPr lang="fr-CA" b="1" dirty="0">
              <a:solidFill>
                <a:schemeClr val="accent5"/>
              </a:solidFill>
            </a:endParaRPr>
          </a:p>
          <a:p>
            <a:pPr marL="274320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>
                <a:sym typeface="Symbol"/>
              </a:rPr>
              <a:t>Pour un diamètre donné, la figure de largeur constante qui a la plus petite surface est le triangle de </a:t>
            </a:r>
            <a:r>
              <a:rPr lang="fr-CA" dirty="0" err="1">
                <a:sym typeface="Symbol"/>
              </a:rPr>
              <a:t>Reuleaux</a:t>
            </a:r>
            <a:r>
              <a:rPr lang="fr-CA" dirty="0">
                <a:sym typeface="Symbol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CFBC6AFE-327F-4B95-B30F-A0B5AB1E74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141663"/>
            <a:ext cx="69834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1D875DC-328C-BD0C-84D1-2E7FED29B0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3C1"/>
              </a:clrFrom>
              <a:clrTo>
                <a:srgbClr val="F9F3C1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716248" y="429047"/>
            <a:ext cx="2919600" cy="3020060"/>
          </a:xfrm>
          <a:prstGeom prst="rect">
            <a:avLst/>
          </a:prstGeom>
        </p:spPr>
      </p:pic>
      <p:pic>
        <p:nvPicPr>
          <p:cNvPr id="2057" name="Picture 9" descr="An artist's rendering of a new coin is shown.">
            <a:extLst>
              <a:ext uri="{FF2B5EF4-FFF2-40B4-BE49-F238E27FC236}">
                <a16:creationId xmlns:a16="http://schemas.microsoft.com/office/drawing/2014/main" id="{D044A57A-97EA-4AA8-B715-3C531730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65" y="0"/>
            <a:ext cx="364502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8EF3F5-3993-0711-3771-7730E7DC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Pièces de monnaie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D5F84-6FF4-E43B-1139-22CBBE61E13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7430616" cy="581020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Si les pièces étaient en triangle de </a:t>
            </a:r>
            <a:r>
              <a:rPr lang="fr-CA" dirty="0" err="1"/>
              <a:t>Reuleaux</a:t>
            </a:r>
            <a:r>
              <a:rPr lang="fr-CA" dirty="0"/>
              <a:t>, on économiserait 10,3% de matières premières.</a:t>
            </a:r>
          </a:p>
          <a:p>
            <a:pPr marL="0" indent="0">
              <a:buNone/>
            </a:pPr>
            <a:r>
              <a:rPr lang="fr-CA" dirty="0"/>
              <a:t>Au Royaume-Uni la pièce de 20 pence et la pièce de 50 pence sont des polygones de </a:t>
            </a:r>
            <a:r>
              <a:rPr lang="fr-CA" dirty="0" err="1"/>
              <a:t>Reuleaux</a:t>
            </a:r>
            <a:r>
              <a:rPr lang="fr-CA" dirty="0"/>
              <a:t> à 7 côtés . Cela permet d’économiser 1,7% de matières premières par rapport à une pièce ronde de même diamètre.</a:t>
            </a:r>
          </a:p>
        </p:txBody>
      </p:sp>
      <p:pic>
        <p:nvPicPr>
          <p:cNvPr id="13" name="Image 12" descr="50 Pence coin Great Britain - Exchange yours for cash today">
            <a:extLst>
              <a:ext uri="{FF2B5EF4-FFF2-40B4-BE49-F238E27FC236}">
                <a16:creationId xmlns:a16="http://schemas.microsoft.com/office/drawing/2014/main" id="{B21DC713-D040-B317-4CF0-F2B868B3D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622979"/>
            <a:ext cx="270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20 Pence 2001, Elizabeth II (1952-present) - Great Britain - Coin - 3058">
            <a:extLst>
              <a:ext uri="{FF2B5EF4-FFF2-40B4-BE49-F238E27FC236}">
                <a16:creationId xmlns:a16="http://schemas.microsoft.com/office/drawing/2014/main" id="{DC4586CF-B763-EDF7-12B2-7676774F5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27" y="3700311"/>
            <a:ext cx="2311200" cy="2431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53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EF3F5-3993-0711-3771-7730E7DC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Pièces de monnaie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1D5F84-6FF4-E43B-1139-22CBBE61E13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77950" y="1585590"/>
            <a:ext cx="6743351" cy="536761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La pièce de 1 dollar  du Canada est un polygone régulier à 11 côtés  (hendécagone).</a:t>
            </a:r>
          </a:p>
          <a:p>
            <a:pPr marL="0" indent="0">
              <a:buNone/>
            </a:pPr>
            <a:r>
              <a:rPr lang="fr-CA" dirty="0"/>
              <a:t>Le polygone a 11 côtés n’est pas une figure à diamètre constant, la </a:t>
            </a:r>
            <a:r>
              <a:rPr lang="fr-CA"/>
              <a:t>largeur varie environ </a:t>
            </a:r>
            <a:r>
              <a:rPr lang="fr-CA" dirty="0"/>
              <a:t>¼ mm pour la pièce de 1 dollar. </a:t>
            </a:r>
          </a:p>
          <a:p>
            <a:pPr marL="0" indent="0">
              <a:buNone/>
            </a:pPr>
            <a:r>
              <a:rPr lang="fr-CA" dirty="0"/>
              <a:t>La Monnaie royale canadienne économise moins de 1% en matières premières en utilisant le polygone  à 11 côtés plutôt que le cercle  ou le polygone de </a:t>
            </a:r>
            <a:r>
              <a:rPr lang="fr-CA" dirty="0" err="1"/>
              <a:t>Reuleaux</a:t>
            </a: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4FD6E0-717D-D08B-EFCA-3E6337187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585590"/>
            <a:ext cx="4536504" cy="4377726"/>
          </a:xfrm>
          <a:prstGeom prst="rect">
            <a:avLst/>
          </a:prstGeom>
        </p:spPr>
      </p:pic>
      <p:pic>
        <p:nvPicPr>
          <p:cNvPr id="3074" name="Picture 2" descr="1 DOLLAR - 1 DOLLAR CLASSIQUE 2022 - BRILLANT INCIRCULE (BU) - PIÈCES DU  CANADA 2022">
            <a:extLst>
              <a:ext uri="{FF2B5EF4-FFF2-40B4-BE49-F238E27FC236}">
                <a16:creationId xmlns:a16="http://schemas.microsoft.com/office/drawing/2014/main" id="{8902D892-8D84-091C-1B26-07F3A489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367" l="7067" r="94600">
                        <a14:foregroundMark x1="6900" y1="36400" x2="7100" y2="61767"/>
                        <a14:foregroundMark x1="7100" y1="61767" x2="21300" y2="82000"/>
                        <a14:foregroundMark x1="21300" y1="82000" x2="24133" y2="82633"/>
                        <a14:foregroundMark x1="81900" y1="18267" x2="93267" y2="42100"/>
                        <a14:foregroundMark x1="93267" y1="42100" x2="91400" y2="66300"/>
                        <a14:foregroundMark x1="91400" y1="66300" x2="89200" y2="69467"/>
                        <a14:foregroundMark x1="94600" y1="44267" x2="94600" y2="57567"/>
                        <a14:foregroundMark x1="30733" y1="90600" x2="57567" y2="93367"/>
                        <a14:foregroundMark x1="57567" y1="93367" x2="68833" y2="89667"/>
                        <a14:foregroundMark x1="26567" y1="11567" x2="53567" y2="6533"/>
                        <a14:foregroundMark x1="53567" y1="6533" x2="69067" y2="10633"/>
                        <a14:foregroundMark x1="45967" y1="4167" x2="52200" y2="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883" y="1611088"/>
            <a:ext cx="4122167" cy="41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0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tif, Symétrie, conception, continu&#10;&#10;Description générée automatiquement">
            <a:extLst>
              <a:ext uri="{FF2B5EF4-FFF2-40B4-BE49-F238E27FC236}">
                <a16:creationId xmlns:a16="http://schemas.microsoft.com/office/drawing/2014/main" id="{5B7B6834-5113-054A-6C8B-AB5C7FD8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-531440"/>
            <a:ext cx="13033448" cy="814590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D00EFE1-F82E-6985-EC96-6C3C1AC6D4F9}"/>
              </a:ext>
            </a:extLst>
          </p:cNvPr>
          <p:cNvSpPr/>
          <p:nvPr/>
        </p:nvSpPr>
        <p:spPr>
          <a:xfrm>
            <a:off x="832520" y="1466801"/>
            <a:ext cx="10310936" cy="1026095"/>
          </a:xfrm>
          <a:prstGeom prst="roundRect">
            <a:avLst/>
          </a:prstGeom>
          <a:solidFill>
            <a:srgbClr val="000000">
              <a:alpha val="6902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eaLnBrk="1" hangingPunct="1">
              <a:buNone/>
              <a:defRPr/>
            </a:pPr>
            <a:r>
              <a:rPr lang="fr-CA" altLang="fr-FR" sz="3600" dirty="0"/>
              <a:t>Voici d’autres utilités pour le triangle de </a:t>
            </a:r>
            <a:r>
              <a:rPr lang="fr-CA" altLang="fr-FR" sz="3600" dirty="0" err="1"/>
              <a:t>Reuleaux</a:t>
            </a:r>
            <a:endParaRPr lang="fr-CA" altLang="fr-FR" sz="3600" dirty="0"/>
          </a:p>
          <a:p>
            <a:pPr eaLnBrk="1" hangingPunct="1">
              <a:buFont typeface="Wingdings 3" panose="05040102010807070707" pitchFamily="18" charset="2"/>
              <a:buNone/>
              <a:defRPr/>
            </a:pPr>
            <a:endParaRPr lang="fr-CA" altLang="fr-F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t2.gstatic.com/images?q=tbn:ANd9GcRLR7n2rY_2GB8eN6_z-CwzDuSzbnOZUbkvIg3wkNH4yk6dnTO8Rg">
            <a:extLst>
              <a:ext uri="{FF2B5EF4-FFF2-40B4-BE49-F238E27FC236}">
                <a16:creationId xmlns:a16="http://schemas.microsoft.com/office/drawing/2014/main" id="{9BB2E07E-2A4C-4BB4-A306-9BC8DC8D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45" y="2356962"/>
            <a:ext cx="1554982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F223C7-A3F2-4345-8045-CF6D810E457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Les ronds sont partout</a:t>
            </a:r>
          </a:p>
        </p:txBody>
      </p:sp>
      <p:pic>
        <p:nvPicPr>
          <p:cNvPr id="4" name="Espace réservé du contenu 3" descr="roue-ronde.jpg">
            <a:extLst>
              <a:ext uri="{FF2B5EF4-FFF2-40B4-BE49-F238E27FC236}">
                <a16:creationId xmlns:a16="http://schemas.microsoft.com/office/drawing/2014/main" id="{A92764EB-2412-4B27-865D-0A8727B91B66}"/>
              </a:ext>
            </a:extLst>
          </p:cNvPr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4221163"/>
            <a:ext cx="3060700" cy="1871662"/>
          </a:xfrm>
        </p:spPr>
      </p:pic>
      <p:pic>
        <p:nvPicPr>
          <p:cNvPr id="5" name="Image 4" descr="trou-rond.jpg">
            <a:extLst>
              <a:ext uri="{FF2B5EF4-FFF2-40B4-BE49-F238E27FC236}">
                <a16:creationId xmlns:a16="http://schemas.microsoft.com/office/drawing/2014/main" id="{F69D48AC-8AC8-456C-953E-AC65265C8A0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77" y="4137301"/>
            <a:ext cx="1955524" cy="195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egout-rond.jpg">
            <a:extLst>
              <a:ext uri="{FF2B5EF4-FFF2-40B4-BE49-F238E27FC236}">
                <a16:creationId xmlns:a16="http://schemas.microsoft.com/office/drawing/2014/main" id="{3CB3182A-52C2-47E5-9F85-820C47AA05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0" y="1493946"/>
            <a:ext cx="29543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roue-reuleaux.jpg">
            <a:extLst>
              <a:ext uri="{FF2B5EF4-FFF2-40B4-BE49-F238E27FC236}">
                <a16:creationId xmlns:a16="http://schemas.microsoft.com/office/drawing/2014/main" id="{376D693D-539C-4AF0-BC42-1560653A606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921126"/>
            <a:ext cx="345598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trou-carre.jpg">
            <a:extLst>
              <a:ext uri="{FF2B5EF4-FFF2-40B4-BE49-F238E27FC236}">
                <a16:creationId xmlns:a16="http://schemas.microsoft.com/office/drawing/2014/main" id="{C370F409-385C-40A3-A3FC-E4944B4BB1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1" y="4205041"/>
            <a:ext cx="2152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egout-reuleaux.jpg">
            <a:extLst>
              <a:ext uri="{FF2B5EF4-FFF2-40B4-BE49-F238E27FC236}">
                <a16:creationId xmlns:a16="http://schemas.microsoft.com/office/drawing/2014/main" id="{346804F8-4C22-45A1-B1FD-58A2AA387DE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53" y="1390177"/>
            <a:ext cx="3382962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24F79C-8B99-4145-A0A4-791BBC026C2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10628" y="586734"/>
            <a:ext cx="82089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CA" sz="3200" dirty="0">
                <a:latin typeface="Radio Canada Light" pitchFamily="2" charset="0"/>
                <a:cs typeface="+mn-cs"/>
              </a:rPr>
              <a:t>Voici des exceptions que j’ai trouvées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0A148A9C-C356-4DEA-B909-910E6B6D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453" y="1127270"/>
            <a:ext cx="1955523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Une image contenant pièce de monnaie, noir&#10;&#10;Description générée automatiquement">
            <a:extLst>
              <a:ext uri="{FF2B5EF4-FFF2-40B4-BE49-F238E27FC236}">
                <a16:creationId xmlns:a16="http://schemas.microsoft.com/office/drawing/2014/main" id="{1B5563D9-8470-473D-BC49-70393144F1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49" y="355129"/>
            <a:ext cx="1965600" cy="2001833"/>
          </a:xfrm>
          <a:prstGeom prst="rect">
            <a:avLst/>
          </a:prstGeom>
        </p:spPr>
      </p:pic>
      <p:pic>
        <p:nvPicPr>
          <p:cNvPr id="1026" name="Picture 2" descr="Revers">
            <a:extLst>
              <a:ext uri="{FF2B5EF4-FFF2-40B4-BE49-F238E27FC236}">
                <a16:creationId xmlns:a16="http://schemas.microsoft.com/office/drawing/2014/main" id="{33F9A32C-E808-49C9-B3AD-756F73A7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42" y="1071000"/>
            <a:ext cx="1692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plette obut">
            <a:extLst>
              <a:ext uri="{FF2B5EF4-FFF2-40B4-BE49-F238E27FC236}">
                <a16:creationId xmlns:a16="http://schemas.microsoft.com/office/drawing/2014/main" id="{92010502-8415-443F-9903-AF966165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377" y="3899831"/>
            <a:ext cx="2430464" cy="24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8AFC4E6-9B61-42C8-8A8C-BE396D393C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t="9478" r="19837" b="1765"/>
          <a:stretch>
            <a:fillRect/>
          </a:stretch>
        </p:blipFill>
        <p:spPr>
          <a:xfrm rot="13522371">
            <a:off x="9014619" y="3793422"/>
            <a:ext cx="2932658" cy="2947310"/>
          </a:xfrm>
          <a:custGeom>
            <a:avLst/>
            <a:gdLst>
              <a:gd name="connsiteX0" fmla="*/ 2288608 w 2932658"/>
              <a:gd name="connsiteY0" fmla="*/ 2285301 h 2947310"/>
              <a:gd name="connsiteX1" fmla="*/ 252431 w 2932658"/>
              <a:gd name="connsiteY1" fmla="*/ 2703457 h 2947310"/>
              <a:gd name="connsiteX2" fmla="*/ 644051 w 2932658"/>
              <a:gd name="connsiteY2" fmla="*/ 662010 h 2947310"/>
              <a:gd name="connsiteX3" fmla="*/ 2680229 w 2932658"/>
              <a:gd name="connsiteY3" fmla="*/ 243854 h 2947310"/>
              <a:gd name="connsiteX4" fmla="*/ 2288608 w 2932658"/>
              <a:gd name="connsiteY4" fmla="*/ 2285301 h 294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658" h="2947310">
                <a:moveTo>
                  <a:pt x="2288608" y="2285301"/>
                </a:moveTo>
                <a:cubicBezTo>
                  <a:pt x="1618190" y="2964502"/>
                  <a:pt x="706562" y="3151716"/>
                  <a:pt x="252431" y="2703457"/>
                </a:cubicBezTo>
                <a:cubicBezTo>
                  <a:pt x="-201701" y="2255198"/>
                  <a:pt x="-26367" y="1341211"/>
                  <a:pt x="644051" y="662010"/>
                </a:cubicBezTo>
                <a:cubicBezTo>
                  <a:pt x="1314470" y="-17191"/>
                  <a:pt x="2226097" y="-204405"/>
                  <a:pt x="2680229" y="243854"/>
                </a:cubicBezTo>
                <a:cubicBezTo>
                  <a:pt x="3134360" y="692113"/>
                  <a:pt x="2959026" y="1606100"/>
                  <a:pt x="2288608" y="228530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>
            <a:extLst>
              <a:ext uri="{FF2B5EF4-FFF2-40B4-BE49-F238E27FC236}">
                <a16:creationId xmlns:a16="http://schemas.microsoft.com/office/drawing/2014/main" id="{1FDE705F-7581-4CED-A176-B198725BACC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Moteur Wankel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459AD4-BE74-4777-82B5-1F4454E26358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1" y="1219201"/>
            <a:ext cx="5554663" cy="4937125"/>
          </a:xfrm>
        </p:spPr>
        <p:txBody>
          <a:bodyPr/>
          <a:lstStyle/>
          <a:p>
            <a:pPr eaLnBrk="1" hangingPunct="1"/>
            <a:r>
              <a:rPr lang="fr-CA" altLang="fr-FR"/>
              <a:t>C’est un moteur à piston rotatif à 4 temps.</a:t>
            </a:r>
          </a:p>
          <a:p>
            <a:pPr eaLnBrk="1" hangingPunct="1"/>
            <a:r>
              <a:rPr lang="fr-CA" altLang="fr-FR"/>
              <a:t>Diminue le frottement, le bruit et le nombre de pièces.</a:t>
            </a:r>
          </a:p>
          <a:p>
            <a:pPr eaLnBrk="1" hangingPunct="1"/>
            <a:r>
              <a:rPr lang="fr-CA" altLang="fr-FR"/>
              <a:t>Utilisé par Mazda RX.</a:t>
            </a:r>
          </a:p>
          <a:p>
            <a:pPr eaLnBrk="1" hangingPunct="1"/>
            <a:r>
              <a:rPr lang="fr-CA" altLang="fr-FR"/>
              <a:t>(Forte consommation)</a:t>
            </a:r>
          </a:p>
          <a:p>
            <a:pPr eaLnBrk="1" hangingPunct="1"/>
            <a:endParaRPr lang="fr-CA" altLang="fr-FR"/>
          </a:p>
        </p:txBody>
      </p:sp>
      <p:pic>
        <p:nvPicPr>
          <p:cNvPr id="47108" name="Image 3" descr="180px-Wankel_Cycle_anim_en.gif">
            <a:extLst>
              <a:ext uri="{FF2B5EF4-FFF2-40B4-BE49-F238E27FC236}">
                <a16:creationId xmlns:a16="http://schemas.microsoft.com/office/drawing/2014/main" id="{3A52E3EA-713D-4314-885C-C88E9BEEF2C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123950"/>
            <a:ext cx="25384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ZoneTexte 4">
            <a:extLst>
              <a:ext uri="{FF2B5EF4-FFF2-40B4-BE49-F238E27FC236}">
                <a16:creationId xmlns:a16="http://schemas.microsoft.com/office/drawing/2014/main" id="{ED85C34F-5AEB-4C34-85A5-9120EB97943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91401" y="4292601"/>
            <a:ext cx="2881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 dirty="0">
                <a:latin typeface="Radio Canada Light" pitchFamily="2" charset="0"/>
              </a:rPr>
              <a:t>http://fr.wikipedia.org/wiki/Moteur_Wankel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D721A-E2FC-4E31-B7F0-DD74A96D90F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Et pour les trous, </a:t>
            </a:r>
            <a:br>
              <a:rPr lang="fr-CA" dirty="0"/>
            </a:br>
            <a:r>
              <a:rPr lang="fr-CA" dirty="0"/>
              <a:t>peut-on faire des trous carrés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6CAF9A-B3AF-47B2-BD34-52EE160217F0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551385" y="1219201"/>
            <a:ext cx="7992542" cy="4937125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fr-CA" altLang="fr-FR" dirty="0"/>
              <a:t>En 1930, l’ingénieur britannique Harry Watts, inventa une fraise basée sur le triangle de </a:t>
            </a:r>
            <a:r>
              <a:rPr lang="fr-CA" altLang="fr-FR" dirty="0" err="1"/>
              <a:t>Reuleaux</a:t>
            </a:r>
            <a:r>
              <a:rPr lang="fr-CA" altLang="fr-FR" dirty="0"/>
              <a:t> permettant de faire des trous (presque) carrés.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endParaRPr lang="fr-CA" altLang="fr-FR" dirty="0"/>
          </a:p>
        </p:txBody>
      </p:sp>
      <p:pic>
        <p:nvPicPr>
          <p:cNvPr id="4" name="Image 3" descr="fraise_triangle_reuleaux-bc741.gif">
            <a:extLst>
              <a:ext uri="{FF2B5EF4-FFF2-40B4-BE49-F238E27FC236}">
                <a16:creationId xmlns:a16="http://schemas.microsoft.com/office/drawing/2014/main" id="{D312213E-EA8B-49A8-B582-22B83167CF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333376"/>
            <a:ext cx="1905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B8BA1C-7291-40C4-A6AE-32522A2AFB2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99464" y="2708276"/>
            <a:ext cx="2268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400" dirty="0">
                <a:latin typeface="Radio Canada Light" pitchFamily="2" charset="0"/>
              </a:rPr>
              <a:t>Source: </a:t>
            </a:r>
            <a:r>
              <a:rPr lang="fr-CA" altLang="fr-FR" sz="1400" dirty="0">
                <a:latin typeface="Radio Canada Light" pitchFamily="2" charset="0"/>
                <a:hlinkClick r:id="rId9"/>
              </a:rPr>
              <a:t>http://www.encyclopedie-incomplete.com/?Trou-Carre</a:t>
            </a:r>
            <a:endParaRPr lang="fr-CA" altLang="fr-FR" sz="1400" dirty="0">
              <a:latin typeface="Radio Canada Light" pitchFamily="2" charset="0"/>
            </a:endParaRPr>
          </a:p>
        </p:txBody>
      </p:sp>
      <p:pic>
        <p:nvPicPr>
          <p:cNvPr id="6" name="Média en ligne 5" title="How to Drill Square Holes">
            <a:hlinkClick r:id="" action="ppaction://media"/>
            <a:extLst>
              <a:ext uri="{FF2B5EF4-FFF2-40B4-BE49-F238E27FC236}">
                <a16:creationId xmlns:a16="http://schemas.microsoft.com/office/drawing/2014/main" id="{11BA3E98-FA61-4618-82D9-B1273B0039AC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0"/>
          <a:stretch>
            <a:fillRect/>
          </a:stretch>
        </p:blipFill>
        <p:spPr>
          <a:xfrm>
            <a:off x="1141313" y="2501689"/>
            <a:ext cx="5098703" cy="3824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>
            <a:extLst>
              <a:ext uri="{FF2B5EF4-FFF2-40B4-BE49-F238E27FC236}">
                <a16:creationId xmlns:a16="http://schemas.microsoft.com/office/drawing/2014/main" id="{BEDB6ADF-FD62-4D9E-8916-FADB1AB0F6A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Projecteur de film</a:t>
            </a:r>
          </a:p>
        </p:txBody>
      </p:sp>
      <p:pic>
        <p:nvPicPr>
          <p:cNvPr id="4" name="Espace réservé du contenu 3" descr="Camera.gif">
            <a:extLst>
              <a:ext uri="{FF2B5EF4-FFF2-40B4-BE49-F238E27FC236}">
                <a16:creationId xmlns:a16="http://schemas.microsoft.com/office/drawing/2014/main" id="{1E9CF495-3D97-4AED-A13E-74AB9EFFCBFF}"/>
              </a:ext>
            </a:extLst>
          </p:cNvPr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3490" y="1125310"/>
            <a:ext cx="6985143" cy="5238327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3C53C7-A21B-40D1-BECB-54ADB32AF60E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03614" y="5661026"/>
            <a:ext cx="53292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 dirty="0">
                <a:latin typeface="Radio Canada Light" pitchFamily="2" charset="0"/>
              </a:rPr>
              <a:t>http://www.etudes.ru//ru/mov/mov001/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CBC79-1850-45F9-A7F8-35F600D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Autres mouvements</a:t>
            </a:r>
          </a:p>
        </p:txBody>
      </p:sp>
      <p:pic>
        <p:nvPicPr>
          <p:cNvPr id="4" name="Média en ligne 3" title="Reuleaux triangle intermittent mechanism">
            <a:hlinkClick r:id="" action="ppaction://media"/>
            <a:extLst>
              <a:ext uri="{FF2B5EF4-FFF2-40B4-BE49-F238E27FC236}">
                <a16:creationId xmlns:a16="http://schemas.microsoft.com/office/drawing/2014/main" id="{F59A80D6-F5B6-4D5A-8246-689F3A4CFC8C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5480" y="1143000"/>
            <a:ext cx="9217024" cy="52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0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CBC79-1850-45F9-A7F8-35F600D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Autres mouvements</a:t>
            </a:r>
          </a:p>
        </p:txBody>
      </p:sp>
      <p:pic>
        <p:nvPicPr>
          <p:cNvPr id="5" name="Média en ligne 4" title="Reuleaux Triangle Intermittent Pins Mechanism 3D Model">
            <a:hlinkClick r:id="" action="ppaction://media"/>
            <a:extLst>
              <a:ext uri="{FF2B5EF4-FFF2-40B4-BE49-F238E27FC236}">
                <a16:creationId xmlns:a16="http://schemas.microsoft.com/office/drawing/2014/main" id="{E0805F88-ED5D-445A-B14D-9790D9DA14E4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27200" y="1219200"/>
            <a:ext cx="873760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CBC79-1850-45F9-A7F8-35F600D9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Autres mouvements</a:t>
            </a:r>
          </a:p>
        </p:txBody>
      </p:sp>
      <p:pic>
        <p:nvPicPr>
          <p:cNvPr id="4" name="Média en ligne 3" title="Positive Return Cam Mechanism 3D Model">
            <a:hlinkClick r:id="" action="ppaction://media"/>
            <a:extLst>
              <a:ext uri="{FF2B5EF4-FFF2-40B4-BE49-F238E27FC236}">
                <a16:creationId xmlns:a16="http://schemas.microsoft.com/office/drawing/2014/main" id="{5CDA5AFC-920A-47B1-8104-2A475B7BE60F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27200" y="1219200"/>
            <a:ext cx="873760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24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DACC4-6F08-4701-A793-75A4032D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Et le vélo ?</a:t>
            </a:r>
          </a:p>
        </p:txBody>
      </p:sp>
      <p:pic>
        <p:nvPicPr>
          <p:cNvPr id="4" name="Média en ligne 3" title="Reuleaux Wheeled Bike">
            <a:hlinkClick r:id="" action="ppaction://media"/>
            <a:extLst>
              <a:ext uri="{FF2B5EF4-FFF2-40B4-BE49-F238E27FC236}">
                <a16:creationId xmlns:a16="http://schemas.microsoft.com/office/drawing/2014/main" id="{83601DC1-3747-477B-9535-790049822DC3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27200" y="1219200"/>
            <a:ext cx="997940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8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>
            <a:extLst>
              <a:ext uri="{FF2B5EF4-FFF2-40B4-BE49-F238E27FC236}">
                <a16:creationId xmlns:a16="http://schemas.microsoft.com/office/drawing/2014/main" id="{19AE4C40-5943-49B1-AEAA-433A1C93480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Architecture: Tour à Cologne </a:t>
            </a:r>
          </a:p>
        </p:txBody>
      </p:sp>
      <p:pic>
        <p:nvPicPr>
          <p:cNvPr id="6" name="Espace réservé du contenu 5" descr="Cologne-Koeln-Triangle.jpg">
            <a:extLst>
              <a:ext uri="{FF2B5EF4-FFF2-40B4-BE49-F238E27FC236}">
                <a16:creationId xmlns:a16="http://schemas.microsoft.com/office/drawing/2014/main" id="{8CC8338B-9540-4861-B70A-8EB7184B168F}"/>
              </a:ext>
            </a:extLst>
          </p:cNvPr>
          <p:cNvPicPr>
            <a:picLocks noGrp="1" noChangeAspect="1" noChangeArrowheads="1"/>
          </p:cNvPicPr>
          <p:nvPr>
            <p:ph sz="quarter"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26" y="1306513"/>
            <a:ext cx="3590925" cy="4762500"/>
          </a:xfrm>
        </p:spPr>
      </p:pic>
      <p:pic>
        <p:nvPicPr>
          <p:cNvPr id="7" name="Espace réservé du contenu 6" descr="Grundform_ger.gif">
            <a:extLst>
              <a:ext uri="{FF2B5EF4-FFF2-40B4-BE49-F238E27FC236}">
                <a16:creationId xmlns:a16="http://schemas.microsoft.com/office/drawing/2014/main" id="{13BFD0B9-F910-401F-ACFA-C77511B302CD}"/>
              </a:ext>
            </a:extLst>
          </p:cNvPr>
          <p:cNvPicPr>
            <a:picLocks noGrp="1" noChangeAspect="1" noChangeArrowheads="1"/>
          </p:cNvPicPr>
          <p:nvPr>
            <p:ph sz="quarter" idx="2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6" y="1577976"/>
            <a:ext cx="4041775" cy="4213225"/>
          </a:xfr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>
            <a:extLst>
              <a:ext uri="{FF2B5EF4-FFF2-40B4-BE49-F238E27FC236}">
                <a16:creationId xmlns:a16="http://schemas.microsoft.com/office/drawing/2014/main" id="{4B4B8B3C-9E09-4C07-990B-05C5C87E233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Généralisons en dimension 3.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9A60D6-8E10-46A9-AC70-AB1EEB06EBE7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67408" y="1700808"/>
            <a:ext cx="10729192" cy="4455518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CA" sz="3200" dirty="0"/>
              <a:t>Un </a:t>
            </a:r>
            <a:r>
              <a:rPr lang="fr-CA" sz="3200" b="1" dirty="0">
                <a:solidFill>
                  <a:schemeClr val="accent1"/>
                </a:solidFill>
                <a:latin typeface="Radio Canada" pitchFamily="2" charset="0"/>
              </a:rPr>
              <a:t>solide d’épaisseur constante </a:t>
            </a:r>
            <a:r>
              <a:rPr lang="fr-CA" sz="3200" dirty="0"/>
              <a:t>est un solide convexe tel qu’il existe deux plans parallèles de distance fixe dont chacun est en contact avec la surface du solide, peu importe son orientation. 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>
            <a:extLst>
              <a:ext uri="{FF2B5EF4-FFF2-40B4-BE49-F238E27FC236}">
                <a16:creationId xmlns:a16="http://schemas.microsoft.com/office/drawing/2014/main" id="{9EFD314E-E069-4311-A157-38E36D47716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Reuleaux en dimension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93B9BD-2EC3-42B8-B5CD-183D3A65D2EA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1" y="1219201"/>
            <a:ext cx="5915025" cy="3362325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Le </a:t>
            </a:r>
            <a:r>
              <a:rPr lang="fr-CA" b="1" dirty="0">
                <a:solidFill>
                  <a:schemeClr val="accent1"/>
                </a:solidFill>
                <a:latin typeface="Radio Canada" pitchFamily="2" charset="0"/>
              </a:rPr>
              <a:t>tétraèdre de </a:t>
            </a:r>
            <a:r>
              <a:rPr lang="fr-CA" b="1" dirty="0" err="1">
                <a:solidFill>
                  <a:schemeClr val="accent1"/>
                </a:solidFill>
                <a:latin typeface="Radio Canada" pitchFamily="2" charset="0"/>
              </a:rPr>
              <a:t>Reuleaux</a:t>
            </a:r>
            <a:r>
              <a:rPr lang="fr-CA" b="1" dirty="0">
                <a:solidFill>
                  <a:schemeClr val="accent1"/>
                </a:solidFill>
                <a:latin typeface="Radio Canada" pitchFamily="2" charset="0"/>
              </a:rPr>
              <a:t> </a:t>
            </a:r>
            <a:r>
              <a:rPr lang="fr-CA" dirty="0"/>
              <a:t>est un solide créé à partir d’un tétraèdre régulier dont chacun des sommets est le centre d’une section de la sphère passant par les 3 autres sommets.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CA" i="1" dirty="0">
                <a:solidFill>
                  <a:schemeClr val="accent6"/>
                </a:solidFill>
              </a:rPr>
              <a:t>Le tétraèdre de </a:t>
            </a:r>
            <a:r>
              <a:rPr lang="fr-CA" i="1" dirty="0" err="1">
                <a:solidFill>
                  <a:schemeClr val="accent6"/>
                </a:solidFill>
              </a:rPr>
              <a:t>Reuleaux</a:t>
            </a:r>
            <a:r>
              <a:rPr lang="fr-CA" i="1" dirty="0">
                <a:solidFill>
                  <a:schemeClr val="accent6"/>
                </a:solidFill>
              </a:rPr>
              <a:t> n’est pas un solide de largeur constante.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</p:txBody>
      </p:sp>
      <p:pic>
        <p:nvPicPr>
          <p:cNvPr id="21506" name="Picture 2" descr="http://upload.wikimedia.org/wikipedia/commons/4/44/ReuleauxTetrahedron_Animation.gif">
            <a:extLst>
              <a:ext uri="{FF2B5EF4-FFF2-40B4-BE49-F238E27FC236}">
                <a16:creationId xmlns:a16="http://schemas.microsoft.com/office/drawing/2014/main" id="{ECC5E475-CE08-47C9-9113-C5720F8470E5}"/>
              </a:ext>
            </a:extLst>
          </p:cNvPr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26841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DBA8136-533A-42F9-8ABD-3F9E8B90615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859714" y="3500439"/>
            <a:ext cx="28082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400" dirty="0">
                <a:latin typeface="Radio Canada Light" pitchFamily="2" charset="0"/>
              </a:rPr>
              <a:t>Source:  </a:t>
            </a:r>
            <a:r>
              <a:rPr lang="fr-CA" altLang="fr-FR" sz="1400" dirty="0">
                <a:latin typeface="Radio Canada Light" pitchFamily="2" charset="0"/>
                <a:hlinkClick r:id="rId8"/>
              </a:rPr>
              <a:t>http://fr.wikipedia.org/wiki/Fichier:ReuleauxTetrahedron_Animation.gif</a:t>
            </a:r>
            <a:endParaRPr lang="fr-CA" altLang="fr-FR" sz="1400" dirty="0">
              <a:latin typeface="Radio Canada Ligh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787B0D2D-8F97-427B-B97B-F384253B637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Caractéristiques de ces objets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DB24CC-1A24-4327-A86A-6B35319EA51C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09600" y="1219201"/>
            <a:ext cx="9518848" cy="5486399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Une bonne plaque d’égout ne devrait pas tomber dans le trou.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Une bonne pièce de monnaie devrait être facilement identifiable et manipulable par des machines simples.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Une roue devrait tourner sans faire sautiller l’objet.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Un trou devrait être facilement fait par une perceuse.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Les boules peuvent facilement rouler.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fr-CA" dirty="0"/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Les premières caractéristiques se résument ainsi :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fr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dio Canada" pitchFamily="2" charset="0"/>
              </a:rPr>
              <a:t>Les formes doivent être de largeur constante.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594EF0-15F0-48E8-9262-8915785239C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/>
          <a:stretch/>
        </p:blipFill>
        <p:spPr bwMode="auto">
          <a:xfrm>
            <a:off x="10128448" y="1351992"/>
            <a:ext cx="1747520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>
            <a:extLst>
              <a:ext uri="{FF2B5EF4-FFF2-40B4-BE49-F238E27FC236}">
                <a16:creationId xmlns:a16="http://schemas.microsoft.com/office/drawing/2014/main" id="{DB0C8EC4-C7C0-4613-A187-F9ECF4EBDD5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Y en a-t-il à part la sphère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E2BBB3-E69C-44E6-AF57-15AFA47FFFC0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1"/>
            <a:ext cx="4762500" cy="4937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r>
              <a:rPr lang="fr-CA" dirty="0">
                <a:solidFill>
                  <a:schemeClr val="accent5"/>
                </a:solidFill>
              </a:rPr>
              <a:t>Théorème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fr-CA" dirty="0"/>
              <a:t>Un solide engendré par la rotation d’un polygone de </a:t>
            </a:r>
            <a:r>
              <a:rPr lang="fr-CA" dirty="0" err="1"/>
              <a:t>Reuleaux</a:t>
            </a:r>
            <a:r>
              <a:rPr lang="fr-CA" dirty="0"/>
              <a:t> sur un axe de symétrie est un solide de largeur constante.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</p:txBody>
      </p:sp>
      <p:pic>
        <p:nvPicPr>
          <p:cNvPr id="4" name="Image 3" descr="triangle3d.gif">
            <a:extLst>
              <a:ext uri="{FF2B5EF4-FFF2-40B4-BE49-F238E27FC236}">
                <a16:creationId xmlns:a16="http://schemas.microsoft.com/office/drawing/2014/main" id="{EB491A2E-A9AA-431B-BCF1-7F1F9F5A0B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969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>
            <a:extLst>
              <a:ext uri="{FF2B5EF4-FFF2-40B4-BE49-F238E27FC236}">
                <a16:creationId xmlns:a16="http://schemas.microsoft.com/office/drawing/2014/main" id="{6E258C70-FD8C-46C7-A81A-BACAA81BA2F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Solides de Meissner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294772-6073-467B-9FF0-A95462E21152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1"/>
            <a:ext cx="8229600" cy="4937125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À partir d’un tétraèdre de </a:t>
            </a:r>
            <a:r>
              <a:rPr lang="fr-CA" dirty="0" err="1"/>
              <a:t>Reuleaux</a:t>
            </a:r>
            <a:r>
              <a:rPr lang="fr-CA" dirty="0"/>
              <a:t>, il est possible de faire des modifications pour le transformer en 2 solides de largeur constante : les solides de Meissner.</a:t>
            </a:r>
          </a:p>
          <a:p>
            <a:pPr marL="274320" indent="-27432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6F82152E-6506-44CF-808E-BD7DC5FBD67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924176"/>
            <a:ext cx="7581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2A435E-F8F0-41CC-8274-026E311D6F8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24338" y="5300664"/>
            <a:ext cx="5903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400" dirty="0">
                <a:latin typeface="Radio Canada Light" pitchFamily="2" charset="0"/>
              </a:rPr>
              <a:t>Source: </a:t>
            </a:r>
            <a:r>
              <a:rPr lang="fr-CA" altLang="fr-FR" sz="1400" dirty="0">
                <a:latin typeface="Radio Canada Light" pitchFamily="2" charset="0"/>
                <a:hlinkClick r:id="rId8"/>
              </a:rPr>
              <a:t>http://www.swisseduc.ch/mathematik/material/gleichdick/index.html</a:t>
            </a:r>
            <a:endParaRPr lang="fr-CA" altLang="fr-FR" sz="1400" dirty="0">
              <a:latin typeface="Radio Canada Ligh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>
            <a:extLst>
              <a:ext uri="{FF2B5EF4-FFF2-40B4-BE49-F238E27FC236}">
                <a16:creationId xmlns:a16="http://schemas.microsoft.com/office/drawing/2014/main" id="{90D7520D-696C-417E-8BD2-C535DEFF770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Ce qu’il reste à faire…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183AED-1384-4A41-8B93-7EB582ADE932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1"/>
            <a:ext cx="8229600" cy="4937125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fr-CA" altLang="fr-FR" dirty="0"/>
              <a:t>Voici deux problèmes ouverts.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fr-CA" altLang="fr-FR" dirty="0"/>
          </a:p>
          <a:p>
            <a:pPr eaLnBrk="1" hangingPunct="1"/>
            <a:r>
              <a:rPr lang="fr-CA" altLang="fr-FR" dirty="0"/>
              <a:t>À partir d’un arc de courbe donné, peut-on savoir s’il fait partie d’une figure à largeur constante?</a:t>
            </a:r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r>
              <a:rPr lang="fr-CA" altLang="fr-FR" dirty="0"/>
              <a:t>Est-ce que les solides de Meissner sont ceux qui ont le volume minimal pour un diamètre donné?</a:t>
            </a:r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3A8A4F99-CEC5-4729-9DC6-39B89DEE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2563019"/>
            <a:ext cx="18732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35223-D922-474F-82D2-231EAB58FC3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229225"/>
            <a:ext cx="318928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DC139E-F1BD-4349-A343-A87CAF39F32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32401" y="5805489"/>
            <a:ext cx="5184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400" dirty="0">
                <a:latin typeface="Radio Canada Light" pitchFamily="2" charset="0"/>
              </a:rPr>
              <a:t>Source: </a:t>
            </a:r>
            <a:r>
              <a:rPr lang="fr-CA" altLang="fr-FR" sz="1400" dirty="0">
                <a:latin typeface="Radio Canada Light" pitchFamily="2" charset="0"/>
                <a:hlinkClick r:id="rId9"/>
              </a:rPr>
              <a:t>http://www.swisseduc.ch/mathematik/material/gleichdick/index.html</a:t>
            </a:r>
            <a:endParaRPr lang="fr-CA" altLang="fr-FR" sz="1400" dirty="0">
              <a:latin typeface="Radio Canada Ligh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31DC9-1873-DF0A-17EB-F6B638E4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733CA6-BD9B-5FF7-22CA-651C15704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6" name="Picture 2" descr="Accromath">
            <a:extLst>
              <a:ext uri="{FF2B5EF4-FFF2-40B4-BE49-F238E27FC236}">
                <a16:creationId xmlns:a16="http://schemas.microsoft.com/office/drawing/2014/main" id="{D5BF92E4-3CC7-AA3C-F3EE-8B523D00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5212683" cy="68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55FA41-8DFA-17CD-25C8-CD9E3BE30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44" y="166688"/>
            <a:ext cx="10739556" cy="66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pload.wikimedia.org/wikipedia/commons/thumb/9/95/...">
            <a:extLst>
              <a:ext uri="{FF2B5EF4-FFF2-40B4-BE49-F238E27FC236}">
                <a16:creationId xmlns:a16="http://schemas.microsoft.com/office/drawing/2014/main" id="{AE50615C-01B6-7C5B-EAE3-F02219DB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44" y="5086350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cebook - Microsoft Apps">
            <a:extLst>
              <a:ext uri="{FF2B5EF4-FFF2-40B4-BE49-F238E27FC236}">
                <a16:creationId xmlns:a16="http://schemas.microsoft.com/office/drawing/2014/main" id="{9BAEFEA1-4CA0-79B8-F5AD-99F297261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352" y="5137325"/>
            <a:ext cx="1755648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E61A7A-C5BC-F7A5-C925-A8C37BB29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936" y="2026911"/>
            <a:ext cx="2935064" cy="23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>
            <a:extLst>
              <a:ext uri="{FF2B5EF4-FFF2-40B4-BE49-F238E27FC236}">
                <a16:creationId xmlns:a16="http://schemas.microsoft.com/office/drawing/2014/main" id="{D8AC8504-6E33-498E-A90E-B30172FF1EE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Références</a:t>
            </a:r>
          </a:p>
        </p:txBody>
      </p:sp>
      <p:sp>
        <p:nvSpPr>
          <p:cNvPr id="55299" name="Espace réservé du contenu 2">
            <a:extLst>
              <a:ext uri="{FF2B5EF4-FFF2-40B4-BE49-F238E27FC236}">
                <a16:creationId xmlns:a16="http://schemas.microsoft.com/office/drawing/2014/main" id="{A8EC5E3D-A8F4-4CC4-8D7B-6B2817EB0E90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1"/>
            <a:ext cx="8229600" cy="493712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None/>
            </a:pPr>
            <a:r>
              <a:rPr lang="fr-CA" altLang="fr-FR" b="1"/>
              <a:t>Bedou, Laurent, </a:t>
            </a:r>
            <a:r>
              <a:rPr lang="fr-CA" altLang="fr-FR"/>
              <a:t>Au-delà du cercle, les pseudo-ronds, Découvertes No 360, Janvier-février 2009. </a:t>
            </a:r>
            <a:endParaRPr lang="fr-CA" altLang="fr-FR" b="1"/>
          </a:p>
          <a:p>
            <a:pPr eaLnBrk="1" hangingPunct="1">
              <a:spcBef>
                <a:spcPts val="1200"/>
              </a:spcBef>
              <a:buNone/>
            </a:pPr>
            <a:r>
              <a:rPr lang="fr-CA" altLang="fr-FR" b="1"/>
              <a:t>Cantat, Serge, </a:t>
            </a:r>
            <a:r>
              <a:rPr lang="fr-CA" altLang="fr-FR" i="1"/>
              <a:t>Le triangle de Reuleaux</a:t>
            </a:r>
            <a:br>
              <a:rPr lang="fr-CA" altLang="fr-FR"/>
            </a:br>
            <a:r>
              <a:rPr lang="fr-CA" altLang="fr-FR">
                <a:hlinkClick r:id="rId5"/>
              </a:rPr>
              <a:t>http://images.math.cnrs.fr/Le-triangle-de-Reuleaux.html</a:t>
            </a:r>
            <a:endParaRPr lang="fr-CA" altLang="fr-FR"/>
          </a:p>
          <a:p>
            <a:pPr eaLnBrk="1" hangingPunct="1">
              <a:spcBef>
                <a:spcPts val="1200"/>
              </a:spcBef>
              <a:buNone/>
            </a:pPr>
            <a:r>
              <a:rPr lang="fr-CA" altLang="fr-FR" b="1"/>
              <a:t>Dubois, Jacques</a:t>
            </a:r>
            <a:r>
              <a:rPr lang="fr-CA" altLang="fr-FR"/>
              <a:t>, </a:t>
            </a:r>
            <a:r>
              <a:rPr lang="fr-CA" altLang="fr-FR" i="1"/>
              <a:t>La notion de convexité, un aperçu de son rôle dans les mathématiques du XX</a:t>
            </a:r>
            <a:r>
              <a:rPr lang="fr-CA" altLang="fr-FR" i="1" baseline="30000"/>
              <a:t>e</a:t>
            </a:r>
            <a:r>
              <a:rPr lang="fr-CA" altLang="fr-FR" i="1"/>
              <a:t> siècle</a:t>
            </a:r>
            <a:r>
              <a:rPr lang="fr-CA" altLang="fr-FR"/>
              <a:t>,  Actes du 42</a:t>
            </a:r>
            <a:r>
              <a:rPr lang="fr-CA" altLang="fr-FR" baseline="30000"/>
              <a:t>e</a:t>
            </a:r>
            <a:r>
              <a:rPr lang="fr-CA" altLang="fr-FR"/>
              <a:t> congrès de l’AMQ</a:t>
            </a:r>
          </a:p>
          <a:p>
            <a:pPr eaLnBrk="1" hangingPunct="1">
              <a:spcBef>
                <a:spcPts val="1200"/>
              </a:spcBef>
              <a:buNone/>
            </a:pPr>
            <a:r>
              <a:rPr lang="fr-CA" altLang="fr-FR" b="1"/>
              <a:t> Roux</a:t>
            </a:r>
            <a:r>
              <a:rPr lang="fr-CA" altLang="fr-FR"/>
              <a:t>, Jean-Bernard, </a:t>
            </a:r>
            <a:r>
              <a:rPr lang="fr-CA" altLang="fr-FR" i="1"/>
              <a:t>Des trous carrés</a:t>
            </a:r>
            <a:r>
              <a:rPr lang="fr-CA" altLang="fr-FR"/>
              <a:t>, Chapitre 87</a:t>
            </a:r>
            <a:br>
              <a:rPr lang="fr-CA" altLang="fr-FR"/>
            </a:br>
            <a:r>
              <a:rPr lang="fr-CA" altLang="fr-FR">
                <a:hlinkClick r:id="rId6"/>
              </a:rPr>
              <a:t>http://web.me.com/rouxjeanbernard/Site/AM/html/amch87.html</a:t>
            </a:r>
            <a:endParaRPr lang="fr-CA" altLang="fr-F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C2F51F7E-A07D-C079-96E9-7709DA5E5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E238A6-D6A2-10C3-0834-839494BE0E1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6"/>
          <a:stretch/>
        </p:blipFill>
        <p:spPr bwMode="auto">
          <a:xfrm>
            <a:off x="609600" y="1905000"/>
            <a:ext cx="10972800" cy="42702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4BE7DC4E-62F8-1858-FEF7-4946A82CD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5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66BF1F-4578-584D-2B2F-FF134269C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3720E0-C68A-24F1-DC05-85095986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5474EF-5DD8-7054-0E23-87CF0362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" y="-56566"/>
            <a:ext cx="12192000" cy="30849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85BF65-7BD6-D588-54A5-4CE1463CC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993" y="3212976"/>
            <a:ext cx="6744072" cy="35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27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B9AA93B8-A830-4D0B-AB0A-7F565368D3E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Définitions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3FE8E-728F-46FF-A629-CEF2A091E019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05650" y="1340768"/>
            <a:ext cx="8229600" cy="4937125"/>
          </a:xfrm>
        </p:spPr>
        <p:txBody>
          <a:bodyPr/>
          <a:lstStyle/>
          <a:p>
            <a:pPr eaLnBrk="1" hangingPunct="1"/>
            <a:r>
              <a:rPr lang="fr-CA" altLang="fr-FR" dirty="0"/>
              <a:t>Une figure convexe est de </a:t>
            </a:r>
            <a:r>
              <a:rPr lang="fr-CA" altLang="fr-FR" b="1" dirty="0">
                <a:solidFill>
                  <a:schemeClr val="accent1"/>
                </a:solidFill>
                <a:latin typeface="Radio Canada" pitchFamily="2" charset="0"/>
              </a:rPr>
              <a:t>largeur constante</a:t>
            </a:r>
            <a:r>
              <a:rPr lang="fr-CA" altLang="fr-FR" b="1" dirty="0">
                <a:solidFill>
                  <a:schemeClr val="accent1"/>
                </a:solidFill>
              </a:rPr>
              <a:t> </a:t>
            </a:r>
            <a:r>
              <a:rPr lang="fr-CA" altLang="fr-FR" dirty="0"/>
              <a:t>s’il existe deux droites parallèles de distance fixe qui sont en contact avec le contour de la figure, peu importe son orientation. La distance entre ces deux droites est appelée le </a:t>
            </a:r>
            <a:r>
              <a:rPr lang="fr-CA" altLang="fr-FR" b="1" dirty="0">
                <a:solidFill>
                  <a:schemeClr val="accent1"/>
                </a:solidFill>
                <a:latin typeface="Radio Canada" pitchFamily="2" charset="0"/>
              </a:rPr>
              <a:t>diamètre</a:t>
            </a:r>
            <a:r>
              <a:rPr lang="fr-CA" altLang="fr-FR" dirty="0"/>
              <a:t> de la figure.</a:t>
            </a:r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</p:txBody>
      </p:sp>
      <p:pic>
        <p:nvPicPr>
          <p:cNvPr id="4" name="Média en ligne 3" title="Reuleaux - Source">
            <a:hlinkClick r:id="" action="ppaction://media"/>
            <a:extLst>
              <a:ext uri="{FF2B5EF4-FFF2-40B4-BE49-F238E27FC236}">
                <a16:creationId xmlns:a16="http://schemas.microsoft.com/office/drawing/2014/main" id="{7AC265BD-B9E7-4D1F-876A-0203AC41B616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8256240" y="3501008"/>
            <a:ext cx="3791744" cy="2843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3" presetClass="mediacall" presetSubtype="0" fill="hold" nodeType="afterEffect">
                                  <p:stCondLst>
                                    <p:cond delay="4100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1">
            <a:extLst>
              <a:ext uri="{FF2B5EF4-FFF2-40B4-BE49-F238E27FC236}">
                <a16:creationId xmlns:a16="http://schemas.microsoft.com/office/drawing/2014/main" id="{92E10606-F4E0-4058-AD1C-41D11592DFC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Le triangle de Reuleaux</a:t>
            </a:r>
          </a:p>
        </p:txBody>
      </p:sp>
      <p:pic>
        <p:nvPicPr>
          <p:cNvPr id="5" name="Média en ligne 1" title="Reuleaux - Source">
            <a:hlinkClick r:id="" action="ppaction://media"/>
            <a:extLst>
              <a:ext uri="{FF2B5EF4-FFF2-40B4-BE49-F238E27FC236}">
                <a16:creationId xmlns:a16="http://schemas.microsoft.com/office/drawing/2014/main" id="{2F41E6EF-8D36-48BA-AC4D-64ED7686D3E7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702984" y="1143000"/>
            <a:ext cx="6921408" cy="5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3" presetClass="mediacall" presetSubtype="0" fill="hold" nodeType="afterEffect">
                                  <p:stCondLst>
                                    <p:cond delay="5600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6001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8AE063D-255E-4D07-B575-D20DBD5D002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340768"/>
            <a:ext cx="36909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>
            <a:extLst>
              <a:ext uri="{FF2B5EF4-FFF2-40B4-BE49-F238E27FC236}">
                <a16:creationId xmlns:a16="http://schemas.microsoft.com/office/drawing/2014/main" id="{92E10606-F4E0-4058-AD1C-41D11592DFC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Le triangle de Reuleaux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E6B8AD-00E9-4244-891D-C529CA1DFEA1}"/>
              </a:ext>
            </a:extLst>
          </p:cNvPr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09600" y="1219201"/>
            <a:ext cx="8006680" cy="5162127"/>
          </a:xfrm>
        </p:spPr>
        <p:txBody>
          <a:bodyPr/>
          <a:lstStyle/>
          <a:p>
            <a:pPr eaLnBrk="1" hangingPunct="1">
              <a:buFont typeface="Wingdings 3" panose="05040102010807070707" pitchFamily="18" charset="2"/>
              <a:buNone/>
            </a:pPr>
            <a:r>
              <a:rPr lang="fr-CA" altLang="fr-FR" dirty="0"/>
              <a:t>Soit un triangle de </a:t>
            </a:r>
            <a:r>
              <a:rPr lang="fr-CA" altLang="fr-FR" dirty="0" err="1"/>
              <a:t>Reuleaux</a:t>
            </a:r>
            <a:r>
              <a:rPr lang="fr-CA" altLang="fr-FR" dirty="0"/>
              <a:t> construit à partir de 3 cercles de rayon de longueur </a:t>
            </a:r>
            <a:r>
              <a:rPr lang="fr-CA" altLang="fr-FR" i="1" dirty="0">
                <a:cs typeface="Times New Roman" panose="02020603050405020304" pitchFamily="18" charset="0"/>
                <a:sym typeface="Symbol" panose="05050102010706020507" pitchFamily="18" charset="2"/>
              </a:rPr>
              <a:t>d.</a:t>
            </a:r>
            <a:endParaRPr lang="fr-CA" altLang="fr-FR" dirty="0"/>
          </a:p>
          <a:p>
            <a:pPr eaLnBrk="1" hangingPunct="1"/>
            <a:r>
              <a:rPr lang="fr-CA" altLang="fr-FR" dirty="0"/>
              <a:t>La figure est convexe.</a:t>
            </a:r>
          </a:p>
          <a:p>
            <a:pPr eaLnBrk="1" hangingPunct="1"/>
            <a:r>
              <a:rPr lang="fr-CA" altLang="fr-FR" dirty="0"/>
              <a:t>La figure est de largeur constante.</a:t>
            </a:r>
          </a:p>
          <a:p>
            <a:pPr eaLnBrk="1" hangingPunct="1"/>
            <a:r>
              <a:rPr lang="fr-CA" altLang="fr-FR" dirty="0"/>
              <a:t>Le diamètre est </a:t>
            </a:r>
            <a:r>
              <a:rPr lang="fr-CA" altLang="fr-FR" i="1" dirty="0">
                <a:cs typeface="Times New Roman" panose="02020603050405020304" pitchFamily="18" charset="0"/>
                <a:sym typeface="Symbol" panose="05050102010706020507" pitchFamily="18" charset="2"/>
              </a:rPr>
              <a:t>d.</a:t>
            </a:r>
            <a:endParaRPr lang="fr-CA" altLang="fr-FR" dirty="0"/>
          </a:p>
          <a:p>
            <a:pPr eaLnBrk="1" hangingPunct="1"/>
            <a:r>
              <a:rPr lang="fr-CA" altLang="fr-FR" dirty="0"/>
              <a:t>Le contour de la figure mesure </a:t>
            </a:r>
            <a:r>
              <a:rPr lang="fr-CA" altLang="fr-FR" dirty="0">
                <a:sym typeface="Symbol" panose="05050102010706020507" pitchFamily="18" charset="2"/>
              </a:rPr>
              <a:t></a:t>
            </a:r>
            <a:r>
              <a:rPr lang="fr-CA" altLang="fr-FR" i="1" dirty="0"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fr-CA" altLang="fr-FR" dirty="0">
                <a:sym typeface="Symbol" panose="05050102010706020507" pitchFamily="18" charset="2"/>
              </a:rPr>
              <a:t> et sa surface est </a:t>
            </a:r>
          </a:p>
          <a:p>
            <a:pPr eaLnBrk="1" hangingPunct="1"/>
            <a:endParaRPr lang="fr-CA" altLang="fr-FR" dirty="0">
              <a:sym typeface="Symbol" panose="05050102010706020507" pitchFamily="18" charset="2"/>
            </a:endParaRPr>
          </a:p>
          <a:p>
            <a:pPr eaLnBrk="1" hangingPunct="1"/>
            <a:endParaRPr lang="fr-CA" altLang="fr-FR" dirty="0">
              <a:sym typeface="Symbol" panose="05050102010706020507" pitchFamily="18" charset="2"/>
            </a:endParaRPr>
          </a:p>
          <a:p>
            <a:pPr eaLnBrk="1" hangingPunct="1"/>
            <a:endParaRPr lang="fr-CA" altLang="fr-FR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B0A0BC3B-80A7-48F2-B2C8-2E48EDA8B502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25568637"/>
              </p:ext>
            </p:extLst>
          </p:nvPr>
        </p:nvGraphicFramePr>
        <p:xfrm>
          <a:off x="2358676" y="4005064"/>
          <a:ext cx="4148137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38400" imgH="508000" progId="">
                  <p:embed/>
                </p:oleObj>
              </mc:Choice>
              <mc:Fallback>
                <p:oleObj name="Equation" r:id="rId8" imgW="2438400" imgH="5080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B0A0BC3B-80A7-48F2-B2C8-2E48EDA8B5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8676" y="4005064"/>
                        <a:ext cx="4148137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14D1046D-4EE0-4FA4-8B7C-47B28BD5C5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Autres polygones de Reuleaux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33C9B5-2EAA-40AD-8154-57E1F97C10FB}"/>
              </a:ext>
            </a:extLst>
          </p:cNvPr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407368" y="1219201"/>
            <a:ext cx="10801200" cy="4937125"/>
          </a:xfrm>
        </p:spPr>
        <p:txBody>
          <a:bodyPr/>
          <a:lstStyle/>
          <a:p>
            <a:pPr eaLnBrk="1" hangingPunct="1"/>
            <a:r>
              <a:rPr lang="fr-CA" altLang="fr-FR" dirty="0"/>
              <a:t>Il est possible de construire une figure de largeur constante à partir de tout polygone régulier ayant un nombre impair de côtés.	</a:t>
            </a:r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endParaRPr lang="fr-CA" altLang="fr-FR" dirty="0"/>
          </a:p>
          <a:p>
            <a:pPr eaLnBrk="1" hangingPunct="1"/>
            <a:r>
              <a:rPr lang="fr-CA" altLang="fr-FR" dirty="0"/>
              <a:t>Pourquoi un nombre impair de côtés?</a:t>
            </a:r>
          </a:p>
          <a:p>
            <a:pPr eaLnBrk="1" hangingPunct="1"/>
            <a:endParaRPr lang="fr-CA" altLang="fr-FR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FC04658-A247-4838-8565-59625F9FE2E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8" y="3068960"/>
            <a:ext cx="517207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édia en ligne 1" title="Reuleaux - Source">
            <a:hlinkClick r:id="" action="ppaction://media"/>
            <a:extLst>
              <a:ext uri="{FF2B5EF4-FFF2-40B4-BE49-F238E27FC236}">
                <a16:creationId xmlns:a16="http://schemas.microsoft.com/office/drawing/2014/main" id="{B597F001-C6ED-400D-B36D-948A2511CB87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8"/>
          <a:stretch>
            <a:fillRect/>
          </a:stretch>
        </p:blipFill>
        <p:spPr>
          <a:xfrm>
            <a:off x="6384032" y="2276872"/>
            <a:ext cx="5400600" cy="405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"/>
                            </p:stCondLst>
                            <p:childTnLst>
                              <p:par>
                                <p:cTn id="12" presetID="3" presetClass="mediacall" presetSubtype="0" fill="hold" nodeType="afterEffect">
                                  <p:stCondLst>
                                    <p:cond delay="2650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501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54C0E443-AB44-428B-85AF-AF7FDBB6E5F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fr-CA" altLang="fr-FR"/>
              <a:t>Propriétés des polygones de Reuleaux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EF9D8C12-5FE4-4F08-A569-78547D16ED27}"/>
                  </a:ext>
                </a:extLst>
              </p:cNvPr>
              <p:cNvSpPr>
                <a:spLocks noGrp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09600" y="1219201"/>
                <a:ext cx="10670976" cy="4937125"/>
              </a:xfrm>
            </p:spPr>
            <p:txBody>
              <a:bodyPr/>
              <a:lstStyle/>
              <a:p>
                <a:pPr eaLnBrk="1" hangingPunct="1">
                  <a:buFont typeface="Wingdings 3" panose="05040102010807070707" pitchFamily="18" charset="2"/>
                  <a:buNone/>
                </a:pPr>
                <a:r>
                  <a:rPr lang="fr-CA" altLang="fr-FR" dirty="0"/>
                  <a:t>Soit un polygone de </a:t>
                </a:r>
                <a:r>
                  <a:rPr lang="fr-CA" altLang="fr-FR" dirty="0" err="1"/>
                  <a:t>Reuleaux</a:t>
                </a:r>
                <a:r>
                  <a:rPr lang="fr-CA" altLang="fr-FR" dirty="0"/>
                  <a:t> avec </a:t>
                </a:r>
                <a14:m>
                  <m:oMath xmlns:m="http://schemas.openxmlformats.org/officeDocument/2006/math">
                    <m:r>
                      <a:rPr lang="fr-CA" altLang="fr-FR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CA" altLang="fr-FR" dirty="0"/>
                  <a:t> arcs de cercle (</a:t>
                </a:r>
                <a14:m>
                  <m:oMath xmlns:m="http://schemas.openxmlformats.org/officeDocument/2006/math">
                    <m:r>
                      <a:rPr lang="fr-CA" altLang="fr-FR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CA" altLang="fr-FR" dirty="0"/>
                  <a:t> impair) dont les rayons sont de longueur </a:t>
                </a:r>
                <a14:m>
                  <m:oMath xmlns:m="http://schemas.openxmlformats.org/officeDocument/2006/math">
                    <m:r>
                      <a:rPr lang="fr-CA" altLang="fr-FR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𝑑</m:t>
                    </m:r>
                  </m:oMath>
                </a14:m>
                <a:r>
                  <a:rPr lang="fr-CA" altLang="fr-FR" i="1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lang="fr-CA" altLang="fr-FR" dirty="0"/>
              </a:p>
              <a:p>
                <a:pPr eaLnBrk="1" hangingPunct="1"/>
                <a:r>
                  <a:rPr lang="fr-CA" altLang="fr-FR" dirty="0"/>
                  <a:t>La figure est convexe.</a:t>
                </a:r>
              </a:p>
              <a:p>
                <a:pPr eaLnBrk="1" hangingPunct="1"/>
                <a:r>
                  <a:rPr lang="fr-CA" altLang="fr-FR" dirty="0"/>
                  <a:t>La figure est de largeur constante.</a:t>
                </a:r>
              </a:p>
              <a:p>
                <a:pPr eaLnBrk="1" hangingPunct="1"/>
                <a:r>
                  <a:rPr lang="fr-CA" altLang="fr-FR" dirty="0"/>
                  <a:t>Le diamètre de la figure est </a:t>
                </a:r>
                <a14:m>
                  <m:oMath xmlns:m="http://schemas.openxmlformats.org/officeDocument/2006/math">
                    <m:r>
                      <a:rPr lang="fr-CA" altLang="fr-FR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𝑑</m:t>
                    </m:r>
                  </m:oMath>
                </a14:m>
                <a:r>
                  <a:rPr lang="fr-CA" altLang="fr-FR" i="1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lang="fr-CA" altLang="fr-FR" dirty="0"/>
              </a:p>
              <a:p>
                <a:pPr eaLnBrk="1" hangingPunct="1"/>
                <a:r>
                  <a:rPr lang="fr-CA" altLang="fr-FR" dirty="0"/>
                  <a:t>Le contour de la figure mesure </a:t>
                </a:r>
                <a14:m>
                  <m:oMath xmlns:m="http://schemas.openxmlformats.org/officeDocument/2006/math"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CA" altLang="fr-FR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CA" altLang="fr-FR" dirty="0">
                    <a:sym typeface="Symbol" panose="05050102010706020507" pitchFamily="18" charset="2"/>
                  </a:rPr>
                  <a:t> et sa surface est </a:t>
                </a:r>
              </a:p>
              <a:p>
                <a:pPr eaLnBrk="1" hangingPunct="1"/>
                <a:endParaRPr lang="fr-CA" altLang="fr-FR" dirty="0">
                  <a:sym typeface="Symbol" panose="05050102010706020507" pitchFamily="18" charset="2"/>
                </a:endParaRPr>
              </a:p>
              <a:p>
                <a:pPr eaLnBrk="1" hangingPunct="1"/>
                <a:endParaRPr lang="fr-CA" altLang="fr-FR" dirty="0">
                  <a:sym typeface="Symbol" panose="05050102010706020507" pitchFamily="18" charset="2"/>
                </a:endParaRPr>
              </a:p>
              <a:p>
                <a:pPr eaLnBrk="1" hangingPunct="1"/>
                <a:endParaRPr lang="fr-CA" altLang="fr-FR" dirty="0"/>
              </a:p>
              <a:p>
                <a:pPr eaLnBrk="1" hangingPunct="1"/>
                <a:endParaRPr lang="fr-CA" altLang="fr-FR" dirty="0"/>
              </a:p>
              <a:p>
                <a:pPr eaLnBrk="1" hangingPunct="1"/>
                <a:endParaRPr lang="fr-CA" altLang="fr-FR" dirty="0"/>
              </a:p>
              <a:p>
                <a:pPr eaLnBrk="1" hangingPunct="1"/>
                <a:endParaRPr lang="fr-CA" altLang="fr-FR" dirty="0"/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EF9D8C12-5FE4-4F08-A569-78547D16ED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7"/>
                </p:custDataLst>
              </p:nvPr>
            </p:nvSpPr>
            <p:spPr>
              <a:xfrm>
                <a:off x="609600" y="1219201"/>
                <a:ext cx="10670976" cy="4937125"/>
              </a:xfrm>
              <a:blipFill>
                <a:blip r:embed="rId8"/>
                <a:stretch>
                  <a:fillRect l="-1029" t="-111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AFDB899E-829A-452F-BDED-E7558859B1A7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055813" y="4124326"/>
          <a:ext cx="8247062" cy="19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40200" imgH="965200" progId="">
                  <p:embed/>
                </p:oleObj>
              </mc:Choice>
              <mc:Fallback>
                <p:oleObj name="Equation" r:id="rId9" imgW="4140200" imgH="9652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AFDB899E-829A-452F-BDED-E7558859B1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3" y="4124326"/>
                        <a:ext cx="8247062" cy="192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3">
            <a:extLst>
              <a:ext uri="{FF2B5EF4-FFF2-40B4-BE49-F238E27FC236}">
                <a16:creationId xmlns:a16="http://schemas.microsoft.com/office/drawing/2014/main" id="{C81880D0-9245-4CC0-81BA-46C063B815C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060576"/>
            <a:ext cx="347027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7A6F6-2A00-4A8C-A191-50CFF3D4BB7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/>
              <a:t>Y a-t-il d’autres formes de largeur constante?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619753-FF65-4345-A573-C16F823C824E}"/>
              </a:ext>
            </a:extLst>
          </p:cNvPr>
          <p:cNvSpPr>
            <a:spLocks noGrp="1"/>
          </p:cNvSpPr>
          <p:nvPr>
            <p:ph sz="quarter" idx="2"/>
            <p:custDataLst>
              <p:tags r:id="rId2"/>
            </p:custDataLst>
          </p:nvPr>
        </p:nvSpPr>
        <p:spPr>
          <a:xfrm>
            <a:off x="479376" y="1196976"/>
            <a:ext cx="9793337" cy="2951163"/>
          </a:xfrm>
        </p:spPr>
        <p:txBody>
          <a:bodyPr/>
          <a:lstStyle/>
          <a:p>
            <a:pPr eaLnBrk="1" hangingPunct="1"/>
            <a:r>
              <a:rPr lang="fr-CA" altLang="fr-FR" dirty="0"/>
              <a:t>Oui, il y a plusieurs autres constructions de figures de largeur constante, en voici une qui commence à partir plusieurs segments sécants.</a:t>
            </a:r>
          </a:p>
          <a:p>
            <a:pPr eaLnBrk="1" hangingPunct="1">
              <a:buFont typeface="Wingdings 3" panose="05040102010807070707" pitchFamily="18" charset="2"/>
              <a:buNone/>
            </a:pPr>
            <a:endParaRPr lang="fr-CA" altLang="fr-FR" dirty="0"/>
          </a:p>
        </p:txBody>
      </p:sp>
      <p:pic>
        <p:nvPicPr>
          <p:cNvPr id="4" name="Média en ligne 3" title="Reuleaux - Source">
            <a:hlinkClick r:id="" action="ppaction://media"/>
            <a:extLst>
              <a:ext uri="{FF2B5EF4-FFF2-40B4-BE49-F238E27FC236}">
                <a16:creationId xmlns:a16="http://schemas.microsoft.com/office/drawing/2014/main" id="{A1F9D9F1-DD7E-4437-BB27-43F8DA9D6D6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6240016" y="2204864"/>
            <a:ext cx="5544616" cy="4158462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A29F5C9-D615-A1AC-73DF-1DD70C46EED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e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e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5022</TotalTime>
  <Words>1435</Words>
  <Application>Microsoft Office PowerPoint</Application>
  <PresentationFormat>Grand écran</PresentationFormat>
  <Paragraphs>181</Paragraphs>
  <Slides>36</Slides>
  <Notes>32</Notes>
  <HiddenSlides>0</HiddenSlides>
  <MMClips>9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Arial</vt:lpstr>
      <vt:lpstr>Bookman Old Style</vt:lpstr>
      <vt:lpstr>Cambria Math</vt:lpstr>
      <vt:lpstr>Radio Canada</vt:lpstr>
      <vt:lpstr>Radio Canada Light</vt:lpstr>
      <vt:lpstr>Symbol</vt:lpstr>
      <vt:lpstr>Times New Roman</vt:lpstr>
      <vt:lpstr>Wingdings</vt:lpstr>
      <vt:lpstr>Wingdings 3</vt:lpstr>
      <vt:lpstr>Origine</vt:lpstr>
      <vt:lpstr>Equation</vt:lpstr>
      <vt:lpstr>Présentation PowerPoint</vt:lpstr>
      <vt:lpstr>Les ronds sont partout</vt:lpstr>
      <vt:lpstr>Caractéristiques de ces objets</vt:lpstr>
      <vt:lpstr>Définitions</vt:lpstr>
      <vt:lpstr>Le triangle de Reuleaux</vt:lpstr>
      <vt:lpstr>Le triangle de Reuleaux</vt:lpstr>
      <vt:lpstr>Autres polygones de Reuleaux</vt:lpstr>
      <vt:lpstr>Propriétés des polygones de Reuleaux</vt:lpstr>
      <vt:lpstr>Y a-t-il d’autres formes de largeur constante?</vt:lpstr>
      <vt:lpstr>Y a-t-il d’autres formes de largeur constante?</vt:lpstr>
      <vt:lpstr>Voici une autre construction</vt:lpstr>
      <vt:lpstr>Propriété du contour  des formes de largeur constante</vt:lpstr>
      <vt:lpstr>Propriété du contour  des formes de largeur constante</vt:lpstr>
      <vt:lpstr>Idée de la démonstration de Barbier</vt:lpstr>
      <vt:lpstr>Idée de la démonstration de Barbier</vt:lpstr>
      <vt:lpstr>Propriété de la surface</vt:lpstr>
      <vt:lpstr>Pièces de monnaie</vt:lpstr>
      <vt:lpstr>Pièces de monnaie</vt:lpstr>
      <vt:lpstr>Présentation PowerPoint</vt:lpstr>
      <vt:lpstr>Moteur Wankel</vt:lpstr>
      <vt:lpstr>Et pour les trous,  peut-on faire des trous carrés ?</vt:lpstr>
      <vt:lpstr>Projecteur de film</vt:lpstr>
      <vt:lpstr>Autres mouvements</vt:lpstr>
      <vt:lpstr>Autres mouvements</vt:lpstr>
      <vt:lpstr>Autres mouvements</vt:lpstr>
      <vt:lpstr>Et le vélo ?</vt:lpstr>
      <vt:lpstr>Architecture: Tour à Cologne </vt:lpstr>
      <vt:lpstr>Généralisons en dimension 3.</vt:lpstr>
      <vt:lpstr>Reuleaux en dimension 3</vt:lpstr>
      <vt:lpstr>Y en a-t-il à part la sphère ?</vt:lpstr>
      <vt:lpstr>Solides de Meissner</vt:lpstr>
      <vt:lpstr>Ce qu’il reste à faire…</vt:lpstr>
      <vt:lpstr>Présentation PowerPoint</vt:lpstr>
      <vt:lpstr>Références</vt:lpstr>
      <vt:lpstr>Présentation PowerPoint</vt:lpstr>
      <vt:lpstr>Présentation PowerPoint</vt:lpstr>
    </vt:vector>
  </TitlesOfParts>
  <Company>Cegep de Sherbrooke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An!k</dc:creator>
  <cp:lastModifiedBy>Trahan, Anik</cp:lastModifiedBy>
  <cp:revision>291</cp:revision>
  <dcterms:created xsi:type="dcterms:W3CDTF">2011-01-24T20:37:20Z</dcterms:created>
  <dcterms:modified xsi:type="dcterms:W3CDTF">2024-09-12T12:30:27Z</dcterms:modified>
</cp:coreProperties>
</file>