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notesSlides/notesSlide2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29.xml" ContentType="application/vnd.openxmlformats-officedocument.presentationml.notesSlide+xml"/>
  <Override PartName="/ppt/tags/tag81.xml" ContentType="application/vnd.openxmlformats-officedocument.presentationml.tags+xml"/>
  <Override PartName="/ppt/notesSlides/notesSlide3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3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3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3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3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5.xml" ContentType="application/vnd.openxmlformats-officedocument.presentationml.notesSlide+xml"/>
  <Override PartName="/ppt/tags/tag92.xml" ContentType="application/vnd.openxmlformats-officedocument.presentationml.tags+xml"/>
  <Override PartName="/ppt/notesSlides/notesSlide36.xml" ContentType="application/vnd.openxmlformats-officedocument.presentationml.notesSlide+xml"/>
  <Override PartName="/ppt/tags/tag93.xml" ContentType="application/vnd.openxmlformats-officedocument.presentationml.tags+xml"/>
  <Override PartName="/ppt/notesSlides/notesSlide37.xml" ContentType="application/vnd.openxmlformats-officedocument.presentationml.notesSlide+xml"/>
  <Override PartName="/ppt/tags/tag94.xml" ContentType="application/vnd.openxmlformats-officedocument.presentationml.tags+xml"/>
  <Override PartName="/ppt/notesSlides/notesSlide38.xml" ContentType="application/vnd.openxmlformats-officedocument.presentationml.notesSlide+xml"/>
  <Override PartName="/ppt/tags/tag95.xml" ContentType="application/vnd.openxmlformats-officedocument.presentationml.tags+xml"/>
  <Override PartName="/ppt/notesSlides/notesSlide3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4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4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42.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4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44.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45.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46.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48.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49.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50.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51.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52.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5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54.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55.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56.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57.xml" ContentType="application/vnd.openxmlformats-officedocument.presentationml.notesSlide+xml"/>
  <Override PartName="/ppt/tags/tag175.xml" ContentType="application/vnd.openxmlformats-officedocument.presentationml.tags+xml"/>
  <Override PartName="/ppt/notesSlides/notesSlide58.xml" ContentType="application/vnd.openxmlformats-officedocument.presentationml.notesSlide+xml"/>
  <Override PartName="/ppt/tags/tag176.xml" ContentType="application/vnd.openxmlformats-officedocument.presentationml.tags+xml"/>
  <Override PartName="/ppt/notesSlides/notesSlide59.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6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6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62.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63.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64.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65.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66.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67.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68.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69.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70.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notesSlides/notesSlide71.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72.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73.xml" ContentType="application/vnd.openxmlformats-officedocument.presentationml.notesSl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74.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notesSlides/notesSlide75.xml" ContentType="application/vnd.openxmlformats-officedocument.presentationml.notesSlid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notesSlides/notesSlide76.xml" ContentType="application/vnd.openxmlformats-officedocument.presentationml.notesSlide+xml"/>
  <Override PartName="/ppt/tags/tag509.xml" ContentType="application/vnd.openxmlformats-officedocument.presentationml.tags+xml"/>
  <Override PartName="/ppt/tags/tag510.xml" ContentType="application/vnd.openxmlformats-officedocument.presentationml.tags+xml"/>
  <Override PartName="/ppt/notesSlides/notesSlide77.xml" ContentType="application/vnd.openxmlformats-officedocument.presentationml.notesSlid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notesSlides/notesSlide78.xml" ContentType="application/vnd.openxmlformats-officedocument.presentationml.notesSlide+xml"/>
  <Override PartName="/ppt/tags/tag515.xml" ContentType="application/vnd.openxmlformats-officedocument.presentationml.tags+xml"/>
  <Override PartName="/ppt/notesSlides/notesSlide79.xml" ContentType="application/vnd.openxmlformats-officedocument.presentationml.notesSlide+xml"/>
  <Override PartName="/ppt/tags/tag516.xml" ContentType="application/vnd.openxmlformats-officedocument.presentationml.tags+xml"/>
  <Override PartName="/ppt/tags/tag517.xml" ContentType="application/vnd.openxmlformats-officedocument.presentationml.tags+xml"/>
  <Override PartName="/ppt/notesSlides/notesSlide80.xml" ContentType="application/vnd.openxmlformats-officedocument.presentationml.notesSlide+xml"/>
  <Override PartName="/ppt/tags/tag518.xml" ContentType="application/vnd.openxmlformats-officedocument.presentationml.tags+xml"/>
  <Override PartName="/ppt/tags/tag519.xml" ContentType="application/vnd.openxmlformats-officedocument.presentationml.tags+xml"/>
  <Override PartName="/ppt/notesSlides/notesSlide81.xml" ContentType="application/vnd.openxmlformats-officedocument.presentationml.notesSlide+xml"/>
  <Override PartName="/ppt/tags/tag520.xml" ContentType="application/vnd.openxmlformats-officedocument.presentationml.tags+xml"/>
  <Override PartName="/ppt/tags/tag521.xml" ContentType="application/vnd.openxmlformats-officedocument.presentationml.tags+xml"/>
  <Override PartName="/ppt/notesSlides/notesSlide82.xml" ContentType="application/vnd.openxmlformats-officedocument.presentationml.notesSlide+xml"/>
  <Override PartName="/ppt/tags/tag522.xml" ContentType="application/vnd.openxmlformats-officedocument.presentationml.tags+xml"/>
  <Override PartName="/ppt/tags/tag523.xml" ContentType="application/vnd.openxmlformats-officedocument.presentationml.tags+xml"/>
  <Override PartName="/ppt/notesSlides/notesSlide83.xml" ContentType="application/vnd.openxmlformats-officedocument.presentationml.notesSlide+xml"/>
  <Override PartName="/ppt/tags/tag524.xml" ContentType="application/vnd.openxmlformats-officedocument.presentationml.tags+xml"/>
  <Override PartName="/ppt/tags/tag525.xml" ContentType="application/vnd.openxmlformats-officedocument.presentationml.tags+xml"/>
  <Override PartName="/ppt/notesSlides/notesSlide84.xml" ContentType="application/vnd.openxmlformats-officedocument.presentationml.notesSlide+xml"/>
  <Override PartName="/ppt/tags/tag526.xml" ContentType="application/vnd.openxmlformats-officedocument.presentationml.tags+xml"/>
  <Override PartName="/ppt/tags/tag527.xml" ContentType="application/vnd.openxmlformats-officedocument.presentationml.tags+xml"/>
  <Override PartName="/ppt/notesSlides/notesSlide85.xml" ContentType="application/vnd.openxmlformats-officedocument.presentationml.notesSlide+xml"/>
  <Override PartName="/ppt/tags/tag528.xml" ContentType="application/vnd.openxmlformats-officedocument.presentationml.tags+xml"/>
  <Override PartName="/ppt/tags/tag529.xml" ContentType="application/vnd.openxmlformats-officedocument.presentationml.tags+xml"/>
  <Override PartName="/ppt/notesSlides/notesSlide86.xml" ContentType="application/vnd.openxmlformats-officedocument.presentationml.notesSlide+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notesSlides/notesSlide87.xml" ContentType="application/vnd.openxmlformats-officedocument.presentationml.notesSlide+xml"/>
  <Override PartName="/ppt/tags/tag534.xml" ContentType="application/vnd.openxmlformats-officedocument.presentationml.tags+xml"/>
  <Override PartName="/ppt/tags/tag535.xml" ContentType="application/vnd.openxmlformats-officedocument.presentationml.tags+xml"/>
  <Override PartName="/ppt/notesSlides/notesSlide88.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notesSlides/notesSlide89.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notesSlides/notesSlide90.xml" ContentType="application/vnd.openxmlformats-officedocument.presentationml.notesSlide+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notesSlides/notesSlide91.xml" ContentType="application/vnd.openxmlformats-officedocument.presentationml.notesSlide+xml"/>
  <Override PartName="/ppt/tags/tag556.xml" ContentType="application/vnd.openxmlformats-officedocument.presentationml.tags+xml"/>
  <Override PartName="/ppt/tags/tag557.xml" ContentType="application/vnd.openxmlformats-officedocument.presentationml.tags+xml"/>
  <Override PartName="/ppt/notesSlides/notesSlide92.xml" ContentType="application/vnd.openxmlformats-officedocument.presentationml.notesSlide+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notesSlides/notesSlide93.xml" ContentType="application/vnd.openxmlformats-officedocument.presentationml.notesSlide+xml"/>
  <Override PartName="/ppt/tags/tag561.xml" ContentType="application/vnd.openxmlformats-officedocument.presentationml.tags+xml"/>
  <Override PartName="/ppt/tags/tag562.xml" ContentType="application/vnd.openxmlformats-officedocument.presentationml.tags+xml"/>
  <Override PartName="/ppt/notesSlides/notesSlide94.xml" ContentType="application/vnd.openxmlformats-officedocument.presentationml.notesSlide+xml"/>
  <Override PartName="/ppt/tags/tag563.xml" ContentType="application/vnd.openxmlformats-officedocument.presentationml.tags+xml"/>
  <Override PartName="/ppt/notesSlides/notesSlide95.xml" ContentType="application/vnd.openxmlformats-officedocument.presentationml.notesSlide+xml"/>
  <Override PartName="/ppt/tags/tag564.xml" ContentType="application/vnd.openxmlformats-officedocument.presentationml.tags+xml"/>
  <Override PartName="/ppt/tags/tag565.xml" ContentType="application/vnd.openxmlformats-officedocument.presentationml.tags+xml"/>
  <Override PartName="/ppt/notesSlides/notesSlide96.xml" ContentType="application/vnd.openxmlformats-officedocument.presentationml.notesSlide+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notesSlides/notesSlide97.xml" ContentType="application/vnd.openxmlformats-officedocument.presentationml.notesSlide+xml"/>
  <Override PartName="/ppt/tags/tag569.xml" ContentType="application/vnd.openxmlformats-officedocument.presentationml.tags+xml"/>
  <Override PartName="/ppt/tags/tag570.xml" ContentType="application/vnd.openxmlformats-officedocument.presentationml.tags+xml"/>
  <Override PartName="/ppt/notesSlides/notesSlide98.xml" ContentType="application/vnd.openxmlformats-officedocument.presentationml.notesSlide+xml"/>
  <Override PartName="/ppt/tags/tag571.xml" ContentType="application/vnd.openxmlformats-officedocument.presentationml.tags+xml"/>
  <Override PartName="/ppt/tags/tag572.xml" ContentType="application/vnd.openxmlformats-officedocument.presentationml.tags+xml"/>
  <Override PartName="/ppt/notesSlides/notesSlide99.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notesSlides/notesSlide100.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notesSlides/notesSlide101.xml" ContentType="application/vnd.openxmlformats-officedocument.presentationml.notesSlide+xml"/>
  <Override PartName="/ppt/tags/tag577.xml" ContentType="application/vnd.openxmlformats-officedocument.presentationml.tags+xml"/>
  <Override PartName="/ppt/tags/tag578.xml" ContentType="application/vnd.openxmlformats-officedocument.presentationml.tags+xml"/>
  <Override PartName="/ppt/notesSlides/notesSlide102.xml" ContentType="application/vnd.openxmlformats-officedocument.presentationml.notesSlide+xml"/>
  <Override PartName="/ppt/tags/tag579.xml" ContentType="application/vnd.openxmlformats-officedocument.presentationml.tags+xml"/>
  <Override PartName="/ppt/tags/tag580.xml" ContentType="application/vnd.openxmlformats-officedocument.presentationml.tags+xml"/>
  <Override PartName="/ppt/notesSlides/notesSlide103.xml" ContentType="application/vnd.openxmlformats-officedocument.presentationml.notesSlide+xml"/>
  <Override PartName="/ppt/tags/tag581.xml" ContentType="application/vnd.openxmlformats-officedocument.presentationml.tags+xml"/>
  <Override PartName="/ppt/tags/tag582.xml" ContentType="application/vnd.openxmlformats-officedocument.presentationml.tags+xml"/>
  <Override PartName="/ppt/notesSlides/notesSlide104.xml" ContentType="application/vnd.openxmlformats-officedocument.presentationml.notesSlide+xml"/>
  <Override PartName="/ppt/tags/tag583.xml" ContentType="application/vnd.openxmlformats-officedocument.presentationml.tags+xml"/>
  <Override PartName="/ppt/notesSlides/notesSlide105.xml" ContentType="application/vnd.openxmlformats-officedocument.presentationml.notesSlide+xml"/>
  <Override PartName="/ppt/tags/tag584.xml" ContentType="application/vnd.openxmlformats-officedocument.presentationml.tags+xml"/>
  <Override PartName="/ppt/notesSlides/notesSlide106.xml" ContentType="application/vnd.openxmlformats-officedocument.presentationml.notesSlide+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notesSlides/notesSlide107.xml" ContentType="application/vnd.openxmlformats-officedocument.presentationml.notesSlide+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notesSlides/notesSlide108.xml" ContentType="application/vnd.openxmlformats-officedocument.presentationml.notesSlide+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109.xml" ContentType="application/vnd.openxmlformats-officedocument.presentationml.notesSlide+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609.xml" ContentType="application/vnd.openxmlformats-officedocument.presentationml.tags+xml"/>
  <Override PartName="/ppt/tags/tag610.xml" ContentType="application/vnd.openxmlformats-officedocument.presentationml.tags+xml"/>
  <Override PartName="/ppt/notesSlides/notesSlide1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11.xml" ContentType="application/vnd.openxmlformats-officedocument.presentationml.tags+xml"/>
  <Override PartName="/ppt/tags/tag612.xml" ContentType="application/vnd.openxmlformats-officedocument.presentationml.tags+xml"/>
  <Override PartName="/ppt/notesSlides/notesSlide119.xml" ContentType="application/vnd.openxmlformats-officedocument.presentationml.notesSlide+xml"/>
  <Override PartName="/ppt/tags/tag613.xml" ContentType="application/vnd.openxmlformats-officedocument.presentationml.tags+xml"/>
  <Override PartName="/ppt/tags/tag614.xml" ContentType="application/vnd.openxmlformats-officedocument.presentationml.tags+xml"/>
  <Override PartName="/ppt/notesSlides/notesSlide120.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notesSlides/notesSlide121.xml" ContentType="application/vnd.openxmlformats-officedocument.presentationml.notesSlide+xml"/>
  <Override PartName="/ppt/tags/tag617.xml" ContentType="application/vnd.openxmlformats-officedocument.presentationml.tags+xml"/>
  <Override PartName="/ppt/tags/tag618.xml" ContentType="application/vnd.openxmlformats-officedocument.presentationml.tags+xml"/>
  <Override PartName="/ppt/notesSlides/notesSlide122.xml" ContentType="application/vnd.openxmlformats-officedocument.presentationml.notesSlide+xml"/>
  <Override PartName="/ppt/tags/tag619.xml" ContentType="application/vnd.openxmlformats-officedocument.presentationml.tags+xml"/>
  <Override PartName="/ppt/notesSlides/notesSlide123.xml" ContentType="application/vnd.openxmlformats-officedocument.presentationml.notesSlide+xml"/>
  <Override PartName="/ppt/tags/tag620.xml" ContentType="application/vnd.openxmlformats-officedocument.presentationml.tags+xml"/>
  <Override PartName="/ppt/tags/tag621.xml" ContentType="application/vnd.openxmlformats-officedocument.presentationml.tags+xml"/>
  <Override PartName="/ppt/notesSlides/notesSlide124.xml" ContentType="application/vnd.openxmlformats-officedocument.presentationml.notesSlide+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notesSlides/notesSlide125.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notesSlides/notesSlide126.xml" ContentType="application/vnd.openxmlformats-officedocument.presentationml.notesSlide+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notesSlides/notesSlide127.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notesSlides/notesSlide128.xml" ContentType="application/vnd.openxmlformats-officedocument.presentationml.notesSlide+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notesSlides/notesSlide129.xml" ContentType="application/vnd.openxmlformats-officedocument.presentationml.notesSlid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130.xml" ContentType="application/vnd.openxmlformats-officedocument.presentationml.notesSlide+xml"/>
  <Override PartName="/ppt/tags/tag790.xml" ContentType="application/vnd.openxmlformats-officedocument.presentationml.tags+xml"/>
  <Override PartName="/ppt/notesSlides/notesSlide131.xml" ContentType="application/vnd.openxmlformats-officedocument.presentationml.notesSlide+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notesSlides/notesSlide132.xml" ContentType="application/vnd.openxmlformats-officedocument.presentationml.notesSlide+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notesSlides/notesSlide133.xml" ContentType="application/vnd.openxmlformats-officedocument.presentationml.notesSlide+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notesSlides/notesSlide134.xml" ContentType="application/vnd.openxmlformats-officedocument.presentationml.notesSlide+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notesSlides/notesSlide135.xml" ContentType="application/vnd.openxmlformats-officedocument.presentationml.notesSlide+xml"/>
  <Override PartName="/ppt/tags/tag970.xml" ContentType="application/vnd.openxmlformats-officedocument.presentationml.tags+xml"/>
  <Override PartName="/ppt/notesSlides/notesSlide1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71.xml" ContentType="application/vnd.openxmlformats-officedocument.presentationml.tags+xml"/>
  <Override PartName="/ppt/tags/tag972.xml" ContentType="application/vnd.openxmlformats-officedocument.presentationml.tags+xml"/>
  <Override PartName="/ppt/notesSlides/notesSlide137.xml" ContentType="application/vnd.openxmlformats-officedocument.presentationml.notesSlide+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notesSlides/notesSlide138.xml" ContentType="application/vnd.openxmlformats-officedocument.presentationml.notesSlide+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notesSlides/notesSlide139.xml" ContentType="application/vnd.openxmlformats-officedocument.presentationml.notesSlide+xml"/>
  <Override PartName="/ppt/tags/tag984.xml" ContentType="application/vnd.openxmlformats-officedocument.presentationml.tags+xml"/>
  <Override PartName="/ppt/tags/tag985.xml" ContentType="application/vnd.openxmlformats-officedocument.presentationml.tags+xml"/>
  <Override PartName="/ppt/notesSlides/notesSlide140.xml" ContentType="application/vnd.openxmlformats-officedocument.presentationml.notesSlide+xml"/>
  <Override PartName="/ppt/tags/tag986.xml" ContentType="application/vnd.openxmlformats-officedocument.presentationml.tags+xml"/>
  <Override PartName="/ppt/tags/tag987.xml" ContentType="application/vnd.openxmlformats-officedocument.presentationml.tags+xml"/>
  <Override PartName="/ppt/notesSlides/notesSlide141.xml" ContentType="application/vnd.openxmlformats-officedocument.presentationml.notesSlide+xml"/>
  <Override PartName="/ppt/tags/tag988.xml" ContentType="application/vnd.openxmlformats-officedocument.presentationml.tags+xml"/>
  <Override PartName="/ppt/tags/tag989.xml" ContentType="application/vnd.openxmlformats-officedocument.presentationml.tags+xml"/>
  <Override PartName="/ppt/notesSlides/notesSlide142.xml" ContentType="application/vnd.openxmlformats-officedocument.presentationml.notesSlide+xml"/>
  <Override PartName="/ppt/tags/tag990.xml" ContentType="application/vnd.openxmlformats-officedocument.presentationml.tags+xml"/>
  <Override PartName="/ppt/tags/tag991.xml" ContentType="application/vnd.openxmlformats-officedocument.presentationml.tags+xml"/>
  <Override PartName="/ppt/notesSlides/notesSlide143.xml" ContentType="application/vnd.openxmlformats-officedocument.presentationml.notesSlide+xml"/>
  <Override PartName="/ppt/tags/tag992.xml" ContentType="application/vnd.openxmlformats-officedocument.presentationml.tags+xml"/>
  <Override PartName="/ppt/tags/tag993.xml" ContentType="application/vnd.openxmlformats-officedocument.presentationml.tags+xml"/>
  <Override PartName="/ppt/notesSlides/notesSlide144.xml" ContentType="application/vnd.openxmlformats-officedocument.presentationml.notesSlide+xml"/>
  <Override PartName="/ppt/tags/tag994.xml" ContentType="application/vnd.openxmlformats-officedocument.presentationml.tags+xml"/>
  <Override PartName="/ppt/notesSlides/notesSlide145.xml" ContentType="application/vnd.openxmlformats-officedocument.presentationml.notesSlide+xml"/>
  <Override PartName="/ppt/tags/tag995.xml" ContentType="application/vnd.openxmlformats-officedocument.presentationml.tags+xml"/>
  <Override PartName="/ppt/notesSlides/notesSlide146.xml" ContentType="application/vnd.openxmlformats-officedocument.presentationml.notesSlide+xml"/>
  <Override PartName="/ppt/tags/tag996.xml" ContentType="application/vnd.openxmlformats-officedocument.presentationml.tags+xml"/>
  <Override PartName="/ppt/notesSlides/notesSlide147.xml" ContentType="application/vnd.openxmlformats-officedocument.presentationml.notesSlide+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notesSlides/notesSlide148.xml" ContentType="application/vnd.openxmlformats-officedocument.presentationml.notesSlide+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notesSlides/notesSlide149.xml" ContentType="application/vnd.openxmlformats-officedocument.presentationml.notesSlide+xml"/>
  <Override PartName="/ppt/tags/tag1008.xml" ContentType="application/vnd.openxmlformats-officedocument.presentationml.tags+xml"/>
  <Override PartName="/ppt/notesSlides/notesSlide150.xml" ContentType="application/vnd.openxmlformats-officedocument.presentationml.notesSlide+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notesSlides/notesSlide151.xml" ContentType="application/vnd.openxmlformats-officedocument.presentationml.notesSlide+xml"/>
  <Override PartName="/ppt/tags/tag1106.xml" ContentType="application/vnd.openxmlformats-officedocument.presentationml.tags+xml"/>
  <Override PartName="/ppt/notesSlides/notesSlide152.xml" ContentType="application/vnd.openxmlformats-officedocument.presentationml.notesSlide+xml"/>
  <Override PartName="/ppt/tags/tag1107.xml" ContentType="application/vnd.openxmlformats-officedocument.presentationml.tags+xml"/>
  <Override PartName="/ppt/tags/tag1108.xml" ContentType="application/vnd.openxmlformats-officedocument.presentationml.tags+xml"/>
  <Override PartName="/ppt/notesSlides/notesSlide153.xml" ContentType="application/vnd.openxmlformats-officedocument.presentationml.notesSlide+xml"/>
  <Override PartName="/ppt/tags/tag1109.xml" ContentType="application/vnd.openxmlformats-officedocument.presentationml.tags+xml"/>
  <Override PartName="/ppt/tags/tag1110.xml" ContentType="application/vnd.openxmlformats-officedocument.presentationml.tags+xml"/>
  <Override PartName="/ppt/notesSlides/notesSlide154.xml" ContentType="application/vnd.openxmlformats-officedocument.presentationml.notesSlide+xml"/>
  <Override PartName="/ppt/tags/tag1111.xml" ContentType="application/vnd.openxmlformats-officedocument.presentationml.tags+xml"/>
  <Override PartName="/ppt/tags/tag1112.xml" ContentType="application/vnd.openxmlformats-officedocument.presentationml.tags+xml"/>
  <Override PartName="/ppt/notesSlides/notesSlide155.xml" ContentType="application/vnd.openxmlformats-officedocument.presentationml.notesSlide+xml"/>
  <Override PartName="/ppt/tags/tag1113.xml" ContentType="application/vnd.openxmlformats-officedocument.presentationml.tags+xml"/>
  <Override PartName="/ppt/tags/tag1114.xml" ContentType="application/vnd.openxmlformats-officedocument.presentationml.tags+xml"/>
  <Override PartName="/ppt/notesSlides/notesSlide156.xml" ContentType="application/vnd.openxmlformats-officedocument.presentationml.notesSlide+xml"/>
  <Override PartName="/ppt/tags/tag1115.xml" ContentType="application/vnd.openxmlformats-officedocument.presentationml.tags+xml"/>
  <Override PartName="/ppt/notesSlides/notesSlide157.xml" ContentType="application/vnd.openxmlformats-officedocument.presentationml.notesSlide+xml"/>
  <Override PartName="/ppt/tags/tag1116.xml" ContentType="application/vnd.openxmlformats-officedocument.presentationml.tags+xml"/>
  <Override PartName="/ppt/tags/tag1117.xml" ContentType="application/vnd.openxmlformats-officedocument.presentationml.tags+xml"/>
  <Override PartName="/ppt/notesSlides/notesSlide158.xml" ContentType="application/vnd.openxmlformats-officedocument.presentationml.notesSlide+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notesSlides/notesSlide159.xml" ContentType="application/vnd.openxmlformats-officedocument.presentationml.notesSlide+xml"/>
  <Override PartName="/ppt/tags/tag1125.xml" ContentType="application/vnd.openxmlformats-officedocument.presentationml.tags+xml"/>
  <Override PartName="/ppt/tags/tag1126.xml" ContentType="application/vnd.openxmlformats-officedocument.presentationml.tags+xml"/>
  <Override PartName="/ppt/notesSlides/notesSlide160.xml" ContentType="application/vnd.openxmlformats-officedocument.presentationml.notesSlide+xml"/>
  <Override PartName="/ppt/tags/tag1127.xml" ContentType="application/vnd.openxmlformats-officedocument.presentationml.tags+xml"/>
  <Override PartName="/ppt/tags/tag1128.xml" ContentType="application/vnd.openxmlformats-officedocument.presentationml.tags+xml"/>
  <Override PartName="/ppt/notesSlides/notesSlide1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2"/>
  </p:notesMasterIdLst>
  <p:sldIdLst>
    <p:sldId id="878" r:id="rId5"/>
    <p:sldId id="879" r:id="rId6"/>
    <p:sldId id="270" r:id="rId7"/>
    <p:sldId id="271" r:id="rId8"/>
    <p:sldId id="664" r:id="rId9"/>
    <p:sldId id="280" r:id="rId10"/>
    <p:sldId id="272" r:id="rId11"/>
    <p:sldId id="658" r:id="rId12"/>
    <p:sldId id="659" r:id="rId13"/>
    <p:sldId id="660" r:id="rId14"/>
    <p:sldId id="661" r:id="rId15"/>
    <p:sldId id="662" r:id="rId16"/>
    <p:sldId id="663" r:id="rId17"/>
    <p:sldId id="665" r:id="rId18"/>
    <p:sldId id="286" r:id="rId19"/>
    <p:sldId id="667" r:id="rId20"/>
    <p:sldId id="828" r:id="rId21"/>
    <p:sldId id="668" r:id="rId22"/>
    <p:sldId id="669" r:id="rId23"/>
    <p:sldId id="670" r:id="rId24"/>
    <p:sldId id="671" r:id="rId25"/>
    <p:sldId id="829" r:id="rId26"/>
    <p:sldId id="835" r:id="rId27"/>
    <p:sldId id="836" r:id="rId28"/>
    <p:sldId id="837" r:id="rId29"/>
    <p:sldId id="838" r:id="rId30"/>
    <p:sldId id="842" r:id="rId31"/>
    <p:sldId id="843" r:id="rId32"/>
    <p:sldId id="844" r:id="rId33"/>
    <p:sldId id="839" r:id="rId34"/>
    <p:sldId id="841" r:id="rId35"/>
    <p:sldId id="840" r:id="rId36"/>
    <p:sldId id="294" r:id="rId37"/>
    <p:sldId id="526" r:id="rId38"/>
    <p:sldId id="845" r:id="rId39"/>
    <p:sldId id="529" r:id="rId40"/>
    <p:sldId id="532" r:id="rId41"/>
    <p:sldId id="593" r:id="rId42"/>
    <p:sldId id="594" r:id="rId43"/>
    <p:sldId id="595" r:id="rId44"/>
    <p:sldId id="602" r:id="rId45"/>
    <p:sldId id="603" r:id="rId46"/>
    <p:sldId id="869" r:id="rId47"/>
    <p:sldId id="605" r:id="rId48"/>
    <p:sldId id="606" r:id="rId49"/>
    <p:sldId id="607" r:id="rId50"/>
    <p:sldId id="608" r:id="rId51"/>
    <p:sldId id="609" r:id="rId52"/>
    <p:sldId id="610" r:id="rId53"/>
    <p:sldId id="611" r:id="rId54"/>
    <p:sldId id="612" r:id="rId55"/>
    <p:sldId id="613" r:id="rId56"/>
    <p:sldId id="614" r:id="rId57"/>
    <p:sldId id="615" r:id="rId58"/>
    <p:sldId id="616" r:id="rId59"/>
    <p:sldId id="617" r:id="rId60"/>
    <p:sldId id="618" r:id="rId61"/>
    <p:sldId id="623" r:id="rId62"/>
    <p:sldId id="625" r:id="rId63"/>
    <p:sldId id="626" r:id="rId64"/>
    <p:sldId id="627" r:id="rId65"/>
    <p:sldId id="628" r:id="rId66"/>
    <p:sldId id="629" r:id="rId67"/>
    <p:sldId id="630" r:id="rId68"/>
    <p:sldId id="631" r:id="rId69"/>
    <p:sldId id="632" r:id="rId70"/>
    <p:sldId id="634" r:id="rId71"/>
    <p:sldId id="874" r:id="rId72"/>
    <p:sldId id="884" r:id="rId73"/>
    <p:sldId id="875" r:id="rId74"/>
    <p:sldId id="297" r:id="rId75"/>
    <p:sldId id="298" r:id="rId76"/>
    <p:sldId id="678" r:id="rId77"/>
    <p:sldId id="847" r:id="rId78"/>
    <p:sldId id="300" r:id="rId79"/>
    <p:sldId id="301" r:id="rId80"/>
    <p:sldId id="302" r:id="rId81"/>
    <p:sldId id="675" r:id="rId82"/>
    <p:sldId id="677" r:id="rId83"/>
    <p:sldId id="683" r:id="rId84"/>
    <p:sldId id="815" r:id="rId85"/>
    <p:sldId id="816" r:id="rId86"/>
    <p:sldId id="818" r:id="rId87"/>
    <p:sldId id="692" r:id="rId88"/>
    <p:sldId id="331" r:id="rId89"/>
    <p:sldId id="343" r:id="rId90"/>
    <p:sldId id="337" r:id="rId91"/>
    <p:sldId id="338" r:id="rId92"/>
    <p:sldId id="341" r:id="rId93"/>
    <p:sldId id="698" r:id="rId94"/>
    <p:sldId id="342" r:id="rId95"/>
    <p:sldId id="344" r:id="rId96"/>
    <p:sldId id="345" r:id="rId97"/>
    <p:sldId id="699" r:id="rId98"/>
    <p:sldId id="347" r:id="rId99"/>
    <p:sldId id="348" r:id="rId100"/>
    <p:sldId id="848" r:id="rId101"/>
    <p:sldId id="880" r:id="rId102"/>
    <p:sldId id="849" r:id="rId103"/>
    <p:sldId id="349" r:id="rId104"/>
    <p:sldId id="355" r:id="rId105"/>
    <p:sldId id="354" r:id="rId106"/>
    <p:sldId id="362" r:id="rId107"/>
    <p:sldId id="364" r:id="rId108"/>
    <p:sldId id="363" r:id="rId109"/>
    <p:sldId id="365" r:id="rId110"/>
    <p:sldId id="367" r:id="rId111"/>
    <p:sldId id="366" r:id="rId112"/>
    <p:sldId id="368" r:id="rId113"/>
    <p:sldId id="825" r:id="rId114"/>
    <p:sldId id="357" r:id="rId115"/>
    <p:sldId id="356" r:id="rId116"/>
    <p:sldId id="358" r:id="rId117"/>
    <p:sldId id="359" r:id="rId118"/>
    <p:sldId id="703" r:id="rId119"/>
    <p:sldId id="361" r:id="rId120"/>
    <p:sldId id="876" r:id="rId121"/>
    <p:sldId id="424" r:id="rId122"/>
    <p:sldId id="881" r:id="rId123"/>
    <p:sldId id="425" r:id="rId124"/>
    <p:sldId id="427" r:id="rId125"/>
    <p:sldId id="428" r:id="rId126"/>
    <p:sldId id="429" r:id="rId127"/>
    <p:sldId id="430" r:id="rId128"/>
    <p:sldId id="431" r:id="rId129"/>
    <p:sldId id="432" r:id="rId130"/>
    <p:sldId id="433" r:id="rId131"/>
    <p:sldId id="739" r:id="rId132"/>
    <p:sldId id="435" r:id="rId133"/>
    <p:sldId id="436" r:id="rId134"/>
    <p:sldId id="437" r:id="rId135"/>
    <p:sldId id="438" r:id="rId136"/>
    <p:sldId id="439" r:id="rId137"/>
    <p:sldId id="440" r:id="rId138"/>
    <p:sldId id="886" r:id="rId139"/>
    <p:sldId id="885" r:id="rId140"/>
    <p:sldId id="441" r:id="rId141"/>
    <p:sldId id="442" r:id="rId142"/>
    <p:sldId id="443" r:id="rId143"/>
    <p:sldId id="444" r:id="rId144"/>
    <p:sldId id="445" r:id="rId145"/>
    <p:sldId id="446" r:id="rId146"/>
    <p:sldId id="447" r:id="rId147"/>
    <p:sldId id="448" r:id="rId148"/>
    <p:sldId id="449" r:id="rId149"/>
    <p:sldId id="887" r:id="rId150"/>
    <p:sldId id="888" r:id="rId151"/>
    <p:sldId id="889" r:id="rId152"/>
    <p:sldId id="857" r:id="rId153"/>
    <p:sldId id="883" r:id="rId154"/>
    <p:sldId id="870" r:id="rId155"/>
    <p:sldId id="391" r:id="rId156"/>
    <p:sldId id="392" r:id="rId157"/>
    <p:sldId id="402" r:id="rId158"/>
    <p:sldId id="403" r:id="rId159"/>
    <p:sldId id="732" r:id="rId160"/>
    <p:sldId id="859" r:id="rId161"/>
    <p:sldId id="832" r:id="rId162"/>
    <p:sldId id="731" r:id="rId163"/>
    <p:sldId id="833" r:id="rId164"/>
    <p:sldId id="834" r:id="rId165"/>
    <p:sldId id="860" r:id="rId166"/>
    <p:sldId id="861" r:id="rId167"/>
    <p:sldId id="862" r:id="rId168"/>
    <p:sldId id="863" r:id="rId169"/>
    <p:sldId id="722" r:id="rId170"/>
    <p:sldId id="723" r:id="rId171"/>
    <p:sldId id="724" r:id="rId172"/>
    <p:sldId id="725" r:id="rId173"/>
    <p:sldId id="726" r:id="rId174"/>
    <p:sldId id="727" r:id="rId175"/>
    <p:sldId id="890" r:id="rId176"/>
    <p:sldId id="407" r:id="rId177"/>
    <p:sldId id="733" r:id="rId178"/>
    <p:sldId id="872" r:id="rId179"/>
    <p:sldId id="871" r:id="rId180"/>
    <p:sldId id="411" r:id="rId181"/>
    <p:sldId id="734" r:id="rId182"/>
    <p:sldId id="416" r:id="rId183"/>
    <p:sldId id="882" r:id="rId184"/>
    <p:sldId id="378" r:id="rId185"/>
    <p:sldId id="379" r:id="rId186"/>
    <p:sldId id="712" r:id="rId187"/>
    <p:sldId id="713" r:id="rId188"/>
    <p:sldId id="716" r:id="rId189"/>
    <p:sldId id="717" r:id="rId190"/>
    <p:sldId id="714" r:id="rId191"/>
    <p:sldId id="715" r:id="rId192"/>
    <p:sldId id="718" r:id="rId193"/>
    <p:sldId id="720" r:id="rId194"/>
    <p:sldId id="721" r:id="rId195"/>
    <p:sldId id="719" r:id="rId196"/>
    <p:sldId id="390" r:id="rId197"/>
    <p:sldId id="370" r:id="rId198"/>
    <p:sldId id="873" r:id="rId199"/>
    <p:sldId id="820" r:id="rId200"/>
    <p:sldId id="821" r:id="rId201"/>
    <p:sldId id="822" r:id="rId202"/>
    <p:sldId id="824" r:id="rId203"/>
    <p:sldId id="466" r:id="rId204"/>
    <p:sldId id="773" r:id="rId205"/>
    <p:sldId id="470" r:id="rId206"/>
    <p:sldId id="471" r:id="rId207"/>
    <p:sldId id="472" r:id="rId208"/>
    <p:sldId id="473" r:id="rId209"/>
    <p:sldId id="474" r:id="rId210"/>
    <p:sldId id="779" r:id="rId211"/>
    <p:sldId id="476" r:id="rId212"/>
    <p:sldId id="780" r:id="rId213"/>
    <p:sldId id="478" r:id="rId214"/>
    <p:sldId id="479" r:id="rId215"/>
    <p:sldId id="480" r:id="rId216"/>
    <p:sldId id="865" r:id="rId217"/>
    <p:sldId id="482" r:id="rId218"/>
    <p:sldId id="783" r:id="rId219"/>
    <p:sldId id="784" r:id="rId220"/>
    <p:sldId id="785" r:id="rId221"/>
    <p:sldId id="866" r:id="rId222"/>
    <p:sldId id="867" r:id="rId223"/>
    <p:sldId id="787" r:id="rId224"/>
    <p:sldId id="788" r:id="rId225"/>
    <p:sldId id="868" r:id="rId226"/>
    <p:sldId id="789" r:id="rId227"/>
    <p:sldId id="790" r:id="rId228"/>
    <p:sldId id="791" r:id="rId229"/>
    <p:sldId id="877" r:id="rId230"/>
    <p:sldId id="495" r:id="rId231"/>
    <p:sldId id="503" r:id="rId232"/>
    <p:sldId id="504" r:id="rId233"/>
    <p:sldId id="505" r:id="rId234"/>
    <p:sldId id="506" r:id="rId235"/>
    <p:sldId id="507" r:id="rId236"/>
    <p:sldId id="519" r:id="rId237"/>
    <p:sldId id="520" r:id="rId238"/>
    <p:sldId id="522" r:id="rId239"/>
    <p:sldId id="523" r:id="rId240"/>
    <p:sldId id="524" r:id="rId24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145514-38E3-61A9-D8E3-1AE9BFC1B563}" name="Sirois, Marie-Josée" initials="MS" userId="S::Marie-Josee.Sirois@cegepsherbrooke.qc.ca::0f65aa58-52af-4066-ac93-ab60e11982f4" providerId="AD"/>
  <p188:author id="{89744E28-BE46-076B-8838-356F7DD4E02D}" name="Durand, Véronique" initials="DV" userId="S::Veronique.Durand@cegepsherbrooke.qc.ca::2908d784-617d-4711-89f3-06e1f0e109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2185A-30C5-4DE8-90D9-B8D75BD50CCF}" v="131" dt="2026-05-11T14:30:28.30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4614" autoAdjust="0"/>
  </p:normalViewPr>
  <p:slideViewPr>
    <p:cSldViewPr snapToGrid="0" snapToObjects="1">
      <p:cViewPr varScale="1">
        <p:scale>
          <a:sx n="82" d="100"/>
          <a:sy n="82" d="100"/>
        </p:scale>
        <p:origin x="1590" y="9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microsoft.com/office/2016/11/relationships/changesInfo" Target="changesInfos/changesInfo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microsoft.com/office/2015/10/relationships/revisionInfo" Target="revisionInfo.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microsoft.com/office/2018/10/relationships/authors" Target="author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notesMaster" Target="notesMasters/notesMaster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theme" Target="theme/theme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tableStyles" Target="tableStyles.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hance, Jean-François" userId="a9b952b2-b526-4af2-807d-c1b6655d9e27" providerId="ADAL" clId="{C345847C-66A2-494A-89E3-1124579C2CBA}"/>
    <pc:docChg chg="custSel addSld delSld modSld">
      <pc:chgData name="Lachance, Jean-François" userId="a9b952b2-b526-4af2-807d-c1b6655d9e27" providerId="ADAL" clId="{C345847C-66A2-494A-89E3-1124579C2CBA}" dt="2026-05-11T14:30:28.305" v="167"/>
      <pc:docMkLst>
        <pc:docMk/>
      </pc:docMkLst>
      <pc:sldChg chg="modSp mod">
        <pc:chgData name="Lachance, Jean-François" userId="a9b952b2-b526-4af2-807d-c1b6655d9e27" providerId="ADAL" clId="{C345847C-66A2-494A-89E3-1124579C2CBA}" dt="2026-05-08T15:41:06.297" v="64" actId="400"/>
        <pc:sldMkLst>
          <pc:docMk/>
          <pc:sldMk cId="0" sldId="271"/>
        </pc:sldMkLst>
        <pc:spChg chg="mod">
          <ac:chgData name="Lachance, Jean-François" userId="a9b952b2-b526-4af2-807d-c1b6655d9e27" providerId="ADAL" clId="{C345847C-66A2-494A-89E3-1124579C2CBA}" dt="2026-05-08T15:41:06.297" v="64" actId="400"/>
          <ac:spMkLst>
            <pc:docMk/>
            <pc:sldMk cId="0" sldId="271"/>
            <ac:spMk id="8194" creationId="{00000000-0000-0000-0000-000000000000}"/>
          </ac:spMkLst>
        </pc:spChg>
      </pc:sldChg>
      <pc:sldChg chg="modSp">
        <pc:chgData name="Lachance, Jean-François" userId="a9b952b2-b526-4af2-807d-c1b6655d9e27" providerId="ADAL" clId="{C345847C-66A2-494A-89E3-1124579C2CBA}" dt="2026-05-08T15:54:50.642" v="69" actId="400"/>
        <pc:sldMkLst>
          <pc:docMk/>
          <pc:sldMk cId="0" sldId="337"/>
        </pc:sldMkLst>
        <pc:spChg chg="mod">
          <ac:chgData name="Lachance, Jean-François" userId="a9b952b2-b526-4af2-807d-c1b6655d9e27" providerId="ADAL" clId="{C345847C-66A2-494A-89E3-1124579C2CBA}" dt="2026-05-08T15:54:50.642" v="69" actId="400"/>
          <ac:spMkLst>
            <pc:docMk/>
            <pc:sldMk cId="0" sldId="337"/>
            <ac:spMk id="281603" creationId="{00000000-0000-0000-0000-000000000000}"/>
          </ac:spMkLst>
        </pc:spChg>
      </pc:sldChg>
      <pc:sldChg chg="modSp mod">
        <pc:chgData name="Lachance, Jean-François" userId="a9b952b2-b526-4af2-807d-c1b6655d9e27" providerId="ADAL" clId="{C345847C-66A2-494A-89E3-1124579C2CBA}" dt="2026-05-08T15:58:05.678" v="71" actId="400"/>
        <pc:sldMkLst>
          <pc:docMk/>
          <pc:sldMk cId="0" sldId="365"/>
        </pc:sldMkLst>
        <pc:spChg chg="mod">
          <ac:chgData name="Lachance, Jean-François" userId="a9b952b2-b526-4af2-807d-c1b6655d9e27" providerId="ADAL" clId="{C345847C-66A2-494A-89E3-1124579C2CBA}" dt="2026-05-08T15:58:00.926" v="70" actId="400"/>
          <ac:spMkLst>
            <pc:docMk/>
            <pc:sldMk cId="0" sldId="365"/>
            <ac:spMk id="18434" creationId="{00000000-0000-0000-0000-000000000000}"/>
          </ac:spMkLst>
        </pc:spChg>
        <pc:spChg chg="mod">
          <ac:chgData name="Lachance, Jean-François" userId="a9b952b2-b526-4af2-807d-c1b6655d9e27" providerId="ADAL" clId="{C345847C-66A2-494A-89E3-1124579C2CBA}" dt="2026-05-08T15:58:05.678" v="71" actId="400"/>
          <ac:spMkLst>
            <pc:docMk/>
            <pc:sldMk cId="0" sldId="365"/>
            <ac:spMk id="330755" creationId="{00000000-0000-0000-0000-000000000000}"/>
          </ac:spMkLst>
        </pc:spChg>
      </pc:sldChg>
      <pc:sldChg chg="addSp modSp mod">
        <pc:chgData name="Lachance, Jean-François" userId="a9b952b2-b526-4af2-807d-c1b6655d9e27" providerId="ADAL" clId="{C345847C-66A2-494A-89E3-1124579C2CBA}" dt="2026-05-08T16:05:29.016" v="89"/>
        <pc:sldMkLst>
          <pc:docMk/>
          <pc:sldMk cId="167323223" sldId="378"/>
        </pc:sldMkLst>
        <pc:spChg chg="add mod">
          <ac:chgData name="Lachance, Jean-François" userId="a9b952b2-b526-4af2-807d-c1b6655d9e27" providerId="ADAL" clId="{C345847C-66A2-494A-89E3-1124579C2CBA}" dt="2026-05-08T16:05:29.016" v="89"/>
          <ac:spMkLst>
            <pc:docMk/>
            <pc:sldMk cId="167323223" sldId="378"/>
            <ac:spMk id="2" creationId="{41F7CF91-E057-263C-4E98-99966FD168B0}"/>
          </ac:spMkLst>
        </pc:spChg>
        <pc:spChg chg="mod">
          <ac:chgData name="Lachance, Jean-François" userId="a9b952b2-b526-4af2-807d-c1b6655d9e27" providerId="ADAL" clId="{C345847C-66A2-494A-89E3-1124579C2CBA}" dt="2026-05-08T15:01:45.187" v="13" actId="400"/>
          <ac:spMkLst>
            <pc:docMk/>
            <pc:sldMk cId="167323223" sldId="378"/>
            <ac:spMk id="11266" creationId="{00000000-0000-0000-0000-000000000000}"/>
          </ac:spMkLst>
        </pc:spChg>
      </pc:sldChg>
      <pc:sldChg chg="modSp">
        <pc:chgData name="Lachance, Jean-François" userId="a9b952b2-b526-4af2-807d-c1b6655d9e27" providerId="ADAL" clId="{C345847C-66A2-494A-89E3-1124579C2CBA}" dt="2026-05-08T15:03:21.611" v="49" actId="20577"/>
        <pc:sldMkLst>
          <pc:docMk/>
          <pc:sldMk cId="2039424146" sldId="379"/>
        </pc:sldMkLst>
        <pc:spChg chg="mod">
          <ac:chgData name="Lachance, Jean-François" userId="a9b952b2-b526-4af2-807d-c1b6655d9e27" providerId="ADAL" clId="{C345847C-66A2-494A-89E3-1124579C2CBA}" dt="2026-05-08T15:03:21.611" v="49" actId="20577"/>
          <ac:spMkLst>
            <pc:docMk/>
            <pc:sldMk cId="2039424146" sldId="379"/>
            <ac:spMk id="410627" creationId="{00000000-0000-0000-0000-000000000000}"/>
          </ac:spMkLst>
        </pc:spChg>
      </pc:sldChg>
      <pc:sldChg chg="addSp modSp">
        <pc:chgData name="Lachance, Jean-François" userId="a9b952b2-b526-4af2-807d-c1b6655d9e27" providerId="ADAL" clId="{C345847C-66A2-494A-89E3-1124579C2CBA}" dt="2026-05-08T16:05:47.264" v="100"/>
        <pc:sldMkLst>
          <pc:docMk/>
          <pc:sldMk cId="4037470520" sldId="390"/>
        </pc:sldMkLst>
        <pc:spChg chg="add mod">
          <ac:chgData name="Lachance, Jean-François" userId="a9b952b2-b526-4af2-807d-c1b6655d9e27" providerId="ADAL" clId="{C345847C-66A2-494A-89E3-1124579C2CBA}" dt="2026-05-08T16:05:47.264" v="100"/>
          <ac:spMkLst>
            <pc:docMk/>
            <pc:sldMk cId="4037470520" sldId="390"/>
            <ac:spMk id="2" creationId="{622DE131-AE18-7A34-3E22-E42A2F932CF7}"/>
          </ac:spMkLst>
        </pc:spChg>
      </pc:sldChg>
      <pc:sldChg chg="addSp modSp">
        <pc:chgData name="Lachance, Jean-François" userId="a9b952b2-b526-4af2-807d-c1b6655d9e27" providerId="ADAL" clId="{C345847C-66A2-494A-89E3-1124579C2CBA}" dt="2026-05-08T16:05:03.297" v="82"/>
        <pc:sldMkLst>
          <pc:docMk/>
          <pc:sldMk cId="3275892200" sldId="407"/>
        </pc:sldMkLst>
        <pc:spChg chg="add mod">
          <ac:chgData name="Lachance, Jean-François" userId="a9b952b2-b526-4af2-807d-c1b6655d9e27" providerId="ADAL" clId="{C345847C-66A2-494A-89E3-1124579C2CBA}" dt="2026-05-08T16:05:03.297" v="82"/>
          <ac:spMkLst>
            <pc:docMk/>
            <pc:sldMk cId="3275892200" sldId="407"/>
            <ac:spMk id="2" creationId="{C15AF24F-C709-5137-5F80-B1FCF02073FE}"/>
          </ac:spMkLst>
        </pc:spChg>
      </pc:sldChg>
      <pc:sldChg chg="addSp modSp">
        <pc:chgData name="Lachance, Jean-François" userId="a9b952b2-b526-4af2-807d-c1b6655d9e27" providerId="ADAL" clId="{C345847C-66A2-494A-89E3-1124579C2CBA}" dt="2026-05-08T16:05:09.104" v="86"/>
        <pc:sldMkLst>
          <pc:docMk/>
          <pc:sldMk cId="2068629147" sldId="411"/>
        </pc:sldMkLst>
        <pc:spChg chg="add mod">
          <ac:chgData name="Lachance, Jean-François" userId="a9b952b2-b526-4af2-807d-c1b6655d9e27" providerId="ADAL" clId="{C345847C-66A2-494A-89E3-1124579C2CBA}" dt="2026-05-08T16:05:09.104" v="86"/>
          <ac:spMkLst>
            <pc:docMk/>
            <pc:sldMk cId="2068629147" sldId="411"/>
            <ac:spMk id="2" creationId="{F51C9817-2456-2CAF-BFD8-25FFBF9696E3}"/>
          </ac:spMkLst>
        </pc:spChg>
      </pc:sldChg>
      <pc:sldChg chg="addSp modSp">
        <pc:chgData name="Lachance, Jean-François" userId="a9b952b2-b526-4af2-807d-c1b6655d9e27" providerId="ADAL" clId="{C345847C-66A2-494A-89E3-1124579C2CBA}" dt="2026-05-08T16:05:21.187" v="87"/>
        <pc:sldMkLst>
          <pc:docMk/>
          <pc:sldMk cId="3906554853" sldId="416"/>
        </pc:sldMkLst>
        <pc:spChg chg="add mod">
          <ac:chgData name="Lachance, Jean-François" userId="a9b952b2-b526-4af2-807d-c1b6655d9e27" providerId="ADAL" clId="{C345847C-66A2-494A-89E3-1124579C2CBA}" dt="2026-05-08T16:05:21.187" v="87"/>
          <ac:spMkLst>
            <pc:docMk/>
            <pc:sldMk cId="3906554853" sldId="416"/>
            <ac:spMk id="2" creationId="{25229C5E-E6E6-CA4F-0C8B-9257F95AAB94}"/>
          </ac:spMkLst>
        </pc:spChg>
      </pc:sldChg>
      <pc:sldChg chg="modSp mod">
        <pc:chgData name="Lachance, Jean-François" userId="a9b952b2-b526-4af2-807d-c1b6655d9e27" providerId="ADAL" clId="{C345847C-66A2-494A-89E3-1124579C2CBA}" dt="2026-05-08T16:01:02.684" v="72" actId="400"/>
        <pc:sldMkLst>
          <pc:docMk/>
          <pc:sldMk cId="3839588272" sldId="429"/>
        </pc:sldMkLst>
        <pc:spChg chg="mod">
          <ac:chgData name="Lachance, Jean-François" userId="a9b952b2-b526-4af2-807d-c1b6655d9e27" providerId="ADAL" clId="{C345847C-66A2-494A-89E3-1124579C2CBA}" dt="2026-05-08T16:01:02.684" v="72" actId="400"/>
          <ac:spMkLst>
            <pc:docMk/>
            <pc:sldMk cId="3839588272" sldId="429"/>
            <ac:spMk id="1150979" creationId="{00000000-0000-0000-0000-000000000000}"/>
          </ac:spMkLst>
        </pc:spChg>
      </pc:sldChg>
      <pc:sldChg chg="modSp mod">
        <pc:chgData name="Lachance, Jean-François" userId="a9b952b2-b526-4af2-807d-c1b6655d9e27" providerId="ADAL" clId="{C345847C-66A2-494A-89E3-1124579C2CBA}" dt="2026-05-01T14:22:53.475" v="12" actId="20577"/>
        <pc:sldMkLst>
          <pc:docMk/>
          <pc:sldMk cId="2200026868" sldId="431"/>
        </pc:sldMkLst>
        <pc:spChg chg="mod">
          <ac:chgData name="Lachance, Jean-François" userId="a9b952b2-b526-4af2-807d-c1b6655d9e27" providerId="ADAL" clId="{C345847C-66A2-494A-89E3-1124579C2CBA}" dt="2026-05-01T14:22:53.475" v="12" actId="20577"/>
          <ac:spMkLst>
            <pc:docMk/>
            <pc:sldMk cId="2200026868" sldId="431"/>
            <ac:spMk id="1155075" creationId="{00000000-0000-0000-0000-000000000000}"/>
          </ac:spMkLst>
        </pc:spChg>
      </pc:sldChg>
      <pc:sldChg chg="addSp modSp mod">
        <pc:chgData name="Lachance, Jean-François" userId="a9b952b2-b526-4af2-807d-c1b6655d9e27" providerId="ADAL" clId="{C345847C-66A2-494A-89E3-1124579C2CBA}" dt="2026-05-08T16:06:35.904" v="104"/>
        <pc:sldMkLst>
          <pc:docMk/>
          <pc:sldMk cId="0" sldId="471"/>
        </pc:sldMkLst>
        <pc:spChg chg="add mod">
          <ac:chgData name="Lachance, Jean-François" userId="a9b952b2-b526-4af2-807d-c1b6655d9e27" providerId="ADAL" clId="{C345847C-66A2-494A-89E3-1124579C2CBA}" dt="2026-05-08T16:06:35.904" v="104"/>
          <ac:spMkLst>
            <pc:docMk/>
            <pc:sldMk cId="0" sldId="471"/>
            <ac:spMk id="2" creationId="{D8317D07-B901-4914-FEF0-7DEDB86E1CFE}"/>
          </ac:spMkLst>
        </pc:spChg>
        <pc:spChg chg="mod">
          <ac:chgData name="Lachance, Jean-François" userId="a9b952b2-b526-4af2-807d-c1b6655d9e27" providerId="ADAL" clId="{C345847C-66A2-494A-89E3-1124579C2CBA}" dt="2026-05-08T15:07:28.621" v="56" actId="400"/>
          <ac:spMkLst>
            <pc:docMk/>
            <pc:sldMk cId="0" sldId="471"/>
            <ac:spMk id="10242" creationId="{00000000-0000-0000-0000-000000000000}"/>
          </ac:spMkLst>
        </pc:spChg>
      </pc:sldChg>
      <pc:sldChg chg="addSp modSp mod">
        <pc:chgData name="Lachance, Jean-François" userId="a9b952b2-b526-4af2-807d-c1b6655d9e27" providerId="ADAL" clId="{C345847C-66A2-494A-89E3-1124579C2CBA}" dt="2026-05-08T16:06:39.101" v="105"/>
        <pc:sldMkLst>
          <pc:docMk/>
          <pc:sldMk cId="0" sldId="472"/>
        </pc:sldMkLst>
        <pc:spChg chg="add mod">
          <ac:chgData name="Lachance, Jean-François" userId="a9b952b2-b526-4af2-807d-c1b6655d9e27" providerId="ADAL" clId="{C345847C-66A2-494A-89E3-1124579C2CBA}" dt="2026-05-08T16:06:39.101" v="105"/>
          <ac:spMkLst>
            <pc:docMk/>
            <pc:sldMk cId="0" sldId="472"/>
            <ac:spMk id="2" creationId="{A8BE240F-8E6C-50B3-5D14-84B02C220F55}"/>
          </ac:spMkLst>
        </pc:spChg>
        <pc:spChg chg="mod">
          <ac:chgData name="Lachance, Jean-François" userId="a9b952b2-b526-4af2-807d-c1b6655d9e27" providerId="ADAL" clId="{C345847C-66A2-494A-89E3-1124579C2CBA}" dt="2026-05-08T15:07:33.186" v="57" actId="400"/>
          <ac:spMkLst>
            <pc:docMk/>
            <pc:sldMk cId="0" sldId="472"/>
            <ac:spMk id="11266" creationId="{00000000-0000-0000-0000-000000000000}"/>
          </ac:spMkLst>
        </pc:spChg>
      </pc:sldChg>
      <pc:sldChg chg="addSp modSp">
        <pc:chgData name="Lachance, Jean-François" userId="a9b952b2-b526-4af2-807d-c1b6655d9e27" providerId="ADAL" clId="{C345847C-66A2-494A-89E3-1124579C2CBA}" dt="2026-05-08T16:06:46.825" v="107"/>
        <pc:sldMkLst>
          <pc:docMk/>
          <pc:sldMk cId="0" sldId="476"/>
        </pc:sldMkLst>
        <pc:spChg chg="add mod">
          <ac:chgData name="Lachance, Jean-François" userId="a9b952b2-b526-4af2-807d-c1b6655d9e27" providerId="ADAL" clId="{C345847C-66A2-494A-89E3-1124579C2CBA}" dt="2026-05-08T16:06:46.825" v="107"/>
          <ac:spMkLst>
            <pc:docMk/>
            <pc:sldMk cId="0" sldId="476"/>
            <ac:spMk id="3" creationId="{393204A0-5F9A-2BBA-81B4-7165FCCF1122}"/>
          </ac:spMkLst>
        </pc:spChg>
      </pc:sldChg>
      <pc:sldChg chg="addSp modSp">
        <pc:chgData name="Lachance, Jean-François" userId="a9b952b2-b526-4af2-807d-c1b6655d9e27" providerId="ADAL" clId="{C345847C-66A2-494A-89E3-1124579C2CBA}" dt="2026-05-08T16:06:49.495" v="109"/>
        <pc:sldMkLst>
          <pc:docMk/>
          <pc:sldMk cId="0" sldId="478"/>
        </pc:sldMkLst>
        <pc:spChg chg="add mod">
          <ac:chgData name="Lachance, Jean-François" userId="a9b952b2-b526-4af2-807d-c1b6655d9e27" providerId="ADAL" clId="{C345847C-66A2-494A-89E3-1124579C2CBA}" dt="2026-05-08T16:06:49.495" v="109"/>
          <ac:spMkLst>
            <pc:docMk/>
            <pc:sldMk cId="0" sldId="478"/>
            <ac:spMk id="2" creationId="{AB7FF664-B030-358D-37C4-2AC3B4F51EBE}"/>
          </ac:spMkLst>
        </pc:spChg>
      </pc:sldChg>
      <pc:sldChg chg="addSp modSp">
        <pc:chgData name="Lachance, Jean-François" userId="a9b952b2-b526-4af2-807d-c1b6655d9e27" providerId="ADAL" clId="{C345847C-66A2-494A-89E3-1124579C2CBA}" dt="2026-05-08T16:06:50.748" v="110"/>
        <pc:sldMkLst>
          <pc:docMk/>
          <pc:sldMk cId="0" sldId="479"/>
        </pc:sldMkLst>
        <pc:spChg chg="add mod">
          <ac:chgData name="Lachance, Jean-François" userId="a9b952b2-b526-4af2-807d-c1b6655d9e27" providerId="ADAL" clId="{C345847C-66A2-494A-89E3-1124579C2CBA}" dt="2026-05-08T16:06:50.748" v="110"/>
          <ac:spMkLst>
            <pc:docMk/>
            <pc:sldMk cId="0" sldId="479"/>
            <ac:spMk id="2" creationId="{C248C129-DA37-8E5E-F475-3999EE53F1EB}"/>
          </ac:spMkLst>
        </pc:spChg>
      </pc:sldChg>
      <pc:sldChg chg="addSp modSp">
        <pc:chgData name="Lachance, Jean-François" userId="a9b952b2-b526-4af2-807d-c1b6655d9e27" providerId="ADAL" clId="{C345847C-66A2-494A-89E3-1124579C2CBA}" dt="2026-05-08T16:06:51.830" v="111"/>
        <pc:sldMkLst>
          <pc:docMk/>
          <pc:sldMk cId="0" sldId="480"/>
        </pc:sldMkLst>
        <pc:spChg chg="add mod">
          <ac:chgData name="Lachance, Jean-François" userId="a9b952b2-b526-4af2-807d-c1b6655d9e27" providerId="ADAL" clId="{C345847C-66A2-494A-89E3-1124579C2CBA}" dt="2026-05-08T16:06:51.830" v="111"/>
          <ac:spMkLst>
            <pc:docMk/>
            <pc:sldMk cId="0" sldId="480"/>
            <ac:spMk id="2" creationId="{86D1B5BB-8154-535C-E85C-7C22CA4BCA2A}"/>
          </ac:spMkLst>
        </pc:spChg>
      </pc:sldChg>
      <pc:sldChg chg="addSp modSp">
        <pc:chgData name="Lachance, Jean-François" userId="a9b952b2-b526-4af2-807d-c1b6655d9e27" providerId="ADAL" clId="{C345847C-66A2-494A-89E3-1124579C2CBA}" dt="2026-05-08T16:06:53.606" v="113"/>
        <pc:sldMkLst>
          <pc:docMk/>
          <pc:sldMk cId="0" sldId="482"/>
        </pc:sldMkLst>
        <pc:spChg chg="add mod">
          <ac:chgData name="Lachance, Jean-François" userId="a9b952b2-b526-4af2-807d-c1b6655d9e27" providerId="ADAL" clId="{C345847C-66A2-494A-89E3-1124579C2CBA}" dt="2026-05-08T16:06:53.606" v="113"/>
          <ac:spMkLst>
            <pc:docMk/>
            <pc:sldMk cId="0" sldId="482"/>
            <ac:spMk id="2" creationId="{5F227530-6D8D-466A-49E8-AEAC87671B47}"/>
          </ac:spMkLst>
        </pc:spChg>
      </pc:sldChg>
      <pc:sldChg chg="addSp modSp">
        <pc:chgData name="Lachance, Jean-François" userId="a9b952b2-b526-4af2-807d-c1b6655d9e27" providerId="ADAL" clId="{C345847C-66A2-494A-89E3-1124579C2CBA}" dt="2026-05-08T16:07:13.639" v="126"/>
        <pc:sldMkLst>
          <pc:docMk/>
          <pc:sldMk cId="0" sldId="503"/>
        </pc:sldMkLst>
        <pc:spChg chg="add mod">
          <ac:chgData name="Lachance, Jean-François" userId="a9b952b2-b526-4af2-807d-c1b6655d9e27" providerId="ADAL" clId="{C345847C-66A2-494A-89E3-1124579C2CBA}" dt="2026-05-08T16:07:13.639" v="126"/>
          <ac:spMkLst>
            <pc:docMk/>
            <pc:sldMk cId="0" sldId="503"/>
            <ac:spMk id="2" creationId="{996DF99F-70B9-CDA2-6A33-928A910EA292}"/>
          </ac:spMkLst>
        </pc:spChg>
      </pc:sldChg>
      <pc:sldChg chg="addSp modSp">
        <pc:chgData name="Lachance, Jean-François" userId="a9b952b2-b526-4af2-807d-c1b6655d9e27" providerId="ADAL" clId="{C345847C-66A2-494A-89E3-1124579C2CBA}" dt="2026-05-08T16:07:15.488" v="127"/>
        <pc:sldMkLst>
          <pc:docMk/>
          <pc:sldMk cId="0" sldId="504"/>
        </pc:sldMkLst>
        <pc:spChg chg="add mod">
          <ac:chgData name="Lachance, Jean-François" userId="a9b952b2-b526-4af2-807d-c1b6655d9e27" providerId="ADAL" clId="{C345847C-66A2-494A-89E3-1124579C2CBA}" dt="2026-05-08T16:07:15.488" v="127"/>
          <ac:spMkLst>
            <pc:docMk/>
            <pc:sldMk cId="0" sldId="504"/>
            <ac:spMk id="2" creationId="{526B4033-6498-36C4-1379-D5BDFAFC7A3A}"/>
          </ac:spMkLst>
        </pc:spChg>
      </pc:sldChg>
      <pc:sldChg chg="addSp modSp">
        <pc:chgData name="Lachance, Jean-François" userId="a9b952b2-b526-4af2-807d-c1b6655d9e27" providerId="ADAL" clId="{C345847C-66A2-494A-89E3-1124579C2CBA}" dt="2026-05-08T16:07:16.076" v="128"/>
        <pc:sldMkLst>
          <pc:docMk/>
          <pc:sldMk cId="0" sldId="505"/>
        </pc:sldMkLst>
        <pc:spChg chg="add mod">
          <ac:chgData name="Lachance, Jean-François" userId="a9b952b2-b526-4af2-807d-c1b6655d9e27" providerId="ADAL" clId="{C345847C-66A2-494A-89E3-1124579C2CBA}" dt="2026-05-08T16:07:16.076" v="128"/>
          <ac:spMkLst>
            <pc:docMk/>
            <pc:sldMk cId="0" sldId="505"/>
            <ac:spMk id="2" creationId="{EE05D3FF-B650-7404-1AB6-F15DFE86C617}"/>
          </ac:spMkLst>
        </pc:spChg>
      </pc:sldChg>
      <pc:sldChg chg="addSp modSp">
        <pc:chgData name="Lachance, Jean-François" userId="a9b952b2-b526-4af2-807d-c1b6655d9e27" providerId="ADAL" clId="{C345847C-66A2-494A-89E3-1124579C2CBA}" dt="2026-05-08T16:07:16.640" v="129"/>
        <pc:sldMkLst>
          <pc:docMk/>
          <pc:sldMk cId="0" sldId="506"/>
        </pc:sldMkLst>
        <pc:spChg chg="add mod">
          <ac:chgData name="Lachance, Jean-François" userId="a9b952b2-b526-4af2-807d-c1b6655d9e27" providerId="ADAL" clId="{C345847C-66A2-494A-89E3-1124579C2CBA}" dt="2026-05-08T16:07:16.640" v="129"/>
          <ac:spMkLst>
            <pc:docMk/>
            <pc:sldMk cId="0" sldId="506"/>
            <ac:spMk id="2" creationId="{E0CF4C9B-B894-7FC8-4F18-BFB29B6C9A5F}"/>
          </ac:spMkLst>
        </pc:spChg>
      </pc:sldChg>
      <pc:sldChg chg="addSp modSp">
        <pc:chgData name="Lachance, Jean-François" userId="a9b952b2-b526-4af2-807d-c1b6655d9e27" providerId="ADAL" clId="{C345847C-66A2-494A-89E3-1124579C2CBA}" dt="2026-05-08T16:07:17.954" v="130"/>
        <pc:sldMkLst>
          <pc:docMk/>
          <pc:sldMk cId="0" sldId="507"/>
        </pc:sldMkLst>
        <pc:spChg chg="add mod">
          <ac:chgData name="Lachance, Jean-François" userId="a9b952b2-b526-4af2-807d-c1b6655d9e27" providerId="ADAL" clId="{C345847C-66A2-494A-89E3-1124579C2CBA}" dt="2026-05-08T16:07:17.954" v="130"/>
          <ac:spMkLst>
            <pc:docMk/>
            <pc:sldMk cId="0" sldId="507"/>
            <ac:spMk id="2" creationId="{C138D3FD-855E-0689-707A-129B54D2C6C1}"/>
          </ac:spMkLst>
        </pc:spChg>
      </pc:sldChg>
      <pc:sldChg chg="addSp modSp">
        <pc:chgData name="Lachance, Jean-François" userId="a9b952b2-b526-4af2-807d-c1b6655d9e27" providerId="ADAL" clId="{C345847C-66A2-494A-89E3-1124579C2CBA}" dt="2026-05-08T16:07:18.530" v="131"/>
        <pc:sldMkLst>
          <pc:docMk/>
          <pc:sldMk cId="0" sldId="519"/>
        </pc:sldMkLst>
        <pc:spChg chg="add mod">
          <ac:chgData name="Lachance, Jean-François" userId="a9b952b2-b526-4af2-807d-c1b6655d9e27" providerId="ADAL" clId="{C345847C-66A2-494A-89E3-1124579C2CBA}" dt="2026-05-08T16:07:18.530" v="131"/>
          <ac:spMkLst>
            <pc:docMk/>
            <pc:sldMk cId="0" sldId="519"/>
            <ac:spMk id="2" creationId="{5C6E5AC2-0AEF-8BBF-23E3-3EC88AEA292F}"/>
          </ac:spMkLst>
        </pc:spChg>
      </pc:sldChg>
      <pc:sldChg chg="addSp modSp">
        <pc:chgData name="Lachance, Jean-François" userId="a9b952b2-b526-4af2-807d-c1b6655d9e27" providerId="ADAL" clId="{C345847C-66A2-494A-89E3-1124579C2CBA}" dt="2026-05-08T16:07:19.944" v="132"/>
        <pc:sldMkLst>
          <pc:docMk/>
          <pc:sldMk cId="0" sldId="520"/>
        </pc:sldMkLst>
        <pc:spChg chg="add mod">
          <ac:chgData name="Lachance, Jean-François" userId="a9b952b2-b526-4af2-807d-c1b6655d9e27" providerId="ADAL" clId="{C345847C-66A2-494A-89E3-1124579C2CBA}" dt="2026-05-08T16:07:19.944" v="132"/>
          <ac:spMkLst>
            <pc:docMk/>
            <pc:sldMk cId="0" sldId="520"/>
            <ac:spMk id="2" creationId="{D70AF9DD-1ED6-C3F5-C9D3-1DCAE2FC46CE}"/>
          </ac:spMkLst>
        </pc:spChg>
      </pc:sldChg>
      <pc:sldChg chg="addSp modSp">
        <pc:chgData name="Lachance, Jean-François" userId="a9b952b2-b526-4af2-807d-c1b6655d9e27" providerId="ADAL" clId="{C345847C-66A2-494A-89E3-1124579C2CBA}" dt="2026-05-08T16:07:20.810" v="133"/>
        <pc:sldMkLst>
          <pc:docMk/>
          <pc:sldMk cId="0" sldId="522"/>
        </pc:sldMkLst>
        <pc:spChg chg="add mod">
          <ac:chgData name="Lachance, Jean-François" userId="a9b952b2-b526-4af2-807d-c1b6655d9e27" providerId="ADAL" clId="{C345847C-66A2-494A-89E3-1124579C2CBA}" dt="2026-05-08T16:07:20.810" v="133"/>
          <ac:spMkLst>
            <pc:docMk/>
            <pc:sldMk cId="0" sldId="522"/>
            <ac:spMk id="2" creationId="{05A0C5B0-7BF2-7DAB-B2A6-E152B1010C85}"/>
          </ac:spMkLst>
        </pc:spChg>
      </pc:sldChg>
      <pc:sldChg chg="addSp modSp">
        <pc:chgData name="Lachance, Jean-François" userId="a9b952b2-b526-4af2-807d-c1b6655d9e27" providerId="ADAL" clId="{C345847C-66A2-494A-89E3-1124579C2CBA}" dt="2026-05-08T16:07:22.126" v="134"/>
        <pc:sldMkLst>
          <pc:docMk/>
          <pc:sldMk cId="0" sldId="523"/>
        </pc:sldMkLst>
        <pc:spChg chg="add mod">
          <ac:chgData name="Lachance, Jean-François" userId="a9b952b2-b526-4af2-807d-c1b6655d9e27" providerId="ADAL" clId="{C345847C-66A2-494A-89E3-1124579C2CBA}" dt="2026-05-08T16:07:22.126" v="134"/>
          <ac:spMkLst>
            <pc:docMk/>
            <pc:sldMk cId="0" sldId="523"/>
            <ac:spMk id="2" creationId="{F34C3215-6A49-C90C-45C5-D9CE69D093B1}"/>
          </ac:spMkLst>
        </pc:spChg>
      </pc:sldChg>
      <pc:sldChg chg="addSp modSp">
        <pc:chgData name="Lachance, Jean-François" userId="a9b952b2-b526-4af2-807d-c1b6655d9e27" providerId="ADAL" clId="{C345847C-66A2-494A-89E3-1124579C2CBA}" dt="2026-05-08T16:07:23.428" v="135"/>
        <pc:sldMkLst>
          <pc:docMk/>
          <pc:sldMk cId="0" sldId="524"/>
        </pc:sldMkLst>
        <pc:spChg chg="add mod">
          <ac:chgData name="Lachance, Jean-François" userId="a9b952b2-b526-4af2-807d-c1b6655d9e27" providerId="ADAL" clId="{C345847C-66A2-494A-89E3-1124579C2CBA}" dt="2026-05-08T16:07:23.428" v="135"/>
          <ac:spMkLst>
            <pc:docMk/>
            <pc:sldMk cId="0" sldId="524"/>
            <ac:spMk id="2" creationId="{A28243FC-B891-71B0-A136-DF2D9B9C9594}"/>
          </ac:spMkLst>
        </pc:spChg>
      </pc:sldChg>
      <pc:sldChg chg="addSp modSp mod">
        <pc:chgData name="Lachance, Jean-François" userId="a9b952b2-b526-4af2-807d-c1b6655d9e27" providerId="ADAL" clId="{C345847C-66A2-494A-89E3-1124579C2CBA}" dt="2026-05-11T14:29:36.841" v="138" actId="1036"/>
        <pc:sldMkLst>
          <pc:docMk/>
          <pc:sldMk cId="3709608301" sldId="526"/>
        </pc:sldMkLst>
        <pc:spChg chg="add mod">
          <ac:chgData name="Lachance, Jean-François" userId="a9b952b2-b526-4af2-807d-c1b6655d9e27" providerId="ADAL" clId="{C345847C-66A2-494A-89E3-1124579C2CBA}" dt="2026-05-11T14:29:36.841" v="138" actId="1036"/>
          <ac:spMkLst>
            <pc:docMk/>
            <pc:sldMk cId="3709608301" sldId="526"/>
            <ac:spMk id="2" creationId="{7E3E052C-E0C7-DAEE-94CD-9A156F054A16}"/>
          </ac:spMkLst>
        </pc:spChg>
      </pc:sldChg>
      <pc:sldChg chg="addSp modSp">
        <pc:chgData name="Lachance, Jean-François" userId="a9b952b2-b526-4af2-807d-c1b6655d9e27" providerId="ADAL" clId="{C345847C-66A2-494A-89E3-1124579C2CBA}" dt="2026-05-11T14:29:42.973" v="140"/>
        <pc:sldMkLst>
          <pc:docMk/>
          <pc:sldMk cId="1448313725" sldId="529"/>
        </pc:sldMkLst>
        <pc:spChg chg="add mod">
          <ac:chgData name="Lachance, Jean-François" userId="a9b952b2-b526-4af2-807d-c1b6655d9e27" providerId="ADAL" clId="{C345847C-66A2-494A-89E3-1124579C2CBA}" dt="2026-05-11T14:29:42.973" v="140"/>
          <ac:spMkLst>
            <pc:docMk/>
            <pc:sldMk cId="1448313725" sldId="529"/>
            <ac:spMk id="2" creationId="{777386E6-CCFF-00CA-B2FA-961FD0879567}"/>
          </ac:spMkLst>
        </pc:spChg>
      </pc:sldChg>
      <pc:sldChg chg="addSp mod">
        <pc:chgData name="Lachance, Jean-François" userId="a9b952b2-b526-4af2-807d-c1b6655d9e27" providerId="ADAL" clId="{C345847C-66A2-494A-89E3-1124579C2CBA}" dt="2026-05-11T14:29:27.921" v="136" actId="11529"/>
        <pc:sldMkLst>
          <pc:docMk/>
          <pc:sldMk cId="345677992" sldId="532"/>
        </pc:sldMkLst>
        <pc:spChg chg="add">
          <ac:chgData name="Lachance, Jean-François" userId="a9b952b2-b526-4af2-807d-c1b6655d9e27" providerId="ADAL" clId="{C345847C-66A2-494A-89E3-1124579C2CBA}" dt="2026-05-11T14:29:27.921" v="136" actId="11529"/>
          <ac:spMkLst>
            <pc:docMk/>
            <pc:sldMk cId="345677992" sldId="532"/>
            <ac:spMk id="2" creationId="{AD9FE819-151F-8010-1509-7BD48AC7E67F}"/>
          </ac:spMkLst>
        </pc:spChg>
      </pc:sldChg>
      <pc:sldChg chg="modSp mod">
        <pc:chgData name="Lachance, Jean-François" userId="a9b952b2-b526-4af2-807d-c1b6655d9e27" providerId="ADAL" clId="{C345847C-66A2-494A-89E3-1124579C2CBA}" dt="2026-05-08T15:49:04.338" v="66" actId="400"/>
        <pc:sldMkLst>
          <pc:docMk/>
          <pc:sldMk cId="604667645" sldId="593"/>
        </pc:sldMkLst>
        <pc:spChg chg="mod">
          <ac:chgData name="Lachance, Jean-François" userId="a9b952b2-b526-4af2-807d-c1b6655d9e27" providerId="ADAL" clId="{C345847C-66A2-494A-89E3-1124579C2CBA}" dt="2026-05-08T15:49:04.338" v="66" actId="400"/>
          <ac:spMkLst>
            <pc:docMk/>
            <pc:sldMk cId="604667645" sldId="593"/>
            <ac:spMk id="6146" creationId="{00000000-0000-0000-0000-000000000000}"/>
          </ac:spMkLst>
        </pc:spChg>
      </pc:sldChg>
      <pc:sldChg chg="addSp modSp">
        <pc:chgData name="Lachance, Jean-François" userId="a9b952b2-b526-4af2-807d-c1b6655d9e27" providerId="ADAL" clId="{C345847C-66A2-494A-89E3-1124579C2CBA}" dt="2026-05-11T14:29:50.992" v="141"/>
        <pc:sldMkLst>
          <pc:docMk/>
          <pc:sldMk cId="3824011183" sldId="594"/>
        </pc:sldMkLst>
        <pc:spChg chg="add mod">
          <ac:chgData name="Lachance, Jean-François" userId="a9b952b2-b526-4af2-807d-c1b6655d9e27" providerId="ADAL" clId="{C345847C-66A2-494A-89E3-1124579C2CBA}" dt="2026-05-11T14:29:50.992" v="141"/>
          <ac:spMkLst>
            <pc:docMk/>
            <pc:sldMk cId="3824011183" sldId="594"/>
            <ac:spMk id="2" creationId="{C0718372-5A96-8572-7E2A-DFD0CFA446C7}"/>
          </ac:spMkLst>
        </pc:spChg>
      </pc:sldChg>
      <pc:sldChg chg="addSp modSp">
        <pc:chgData name="Lachance, Jean-François" userId="a9b952b2-b526-4af2-807d-c1b6655d9e27" providerId="ADAL" clId="{C345847C-66A2-494A-89E3-1124579C2CBA}" dt="2026-05-11T14:29:52.986" v="142"/>
        <pc:sldMkLst>
          <pc:docMk/>
          <pc:sldMk cId="2750672294" sldId="595"/>
        </pc:sldMkLst>
        <pc:spChg chg="add mod">
          <ac:chgData name="Lachance, Jean-François" userId="a9b952b2-b526-4af2-807d-c1b6655d9e27" providerId="ADAL" clId="{C345847C-66A2-494A-89E3-1124579C2CBA}" dt="2026-05-11T14:29:52.986" v="142"/>
          <ac:spMkLst>
            <pc:docMk/>
            <pc:sldMk cId="2750672294" sldId="595"/>
            <ac:spMk id="2" creationId="{2C518261-AEFE-35F0-9667-32F9628746A6}"/>
          </ac:spMkLst>
        </pc:spChg>
      </pc:sldChg>
      <pc:sldChg chg="addSp modSp">
        <pc:chgData name="Lachance, Jean-François" userId="a9b952b2-b526-4af2-807d-c1b6655d9e27" providerId="ADAL" clId="{C345847C-66A2-494A-89E3-1124579C2CBA}" dt="2026-05-11T14:29:54.670" v="143"/>
        <pc:sldMkLst>
          <pc:docMk/>
          <pc:sldMk cId="3757886575" sldId="602"/>
        </pc:sldMkLst>
        <pc:spChg chg="add mod">
          <ac:chgData name="Lachance, Jean-François" userId="a9b952b2-b526-4af2-807d-c1b6655d9e27" providerId="ADAL" clId="{C345847C-66A2-494A-89E3-1124579C2CBA}" dt="2026-05-11T14:29:54.670" v="143"/>
          <ac:spMkLst>
            <pc:docMk/>
            <pc:sldMk cId="3757886575" sldId="602"/>
            <ac:spMk id="3" creationId="{E54D6904-713A-F845-8256-4D701759D0B0}"/>
          </ac:spMkLst>
        </pc:spChg>
      </pc:sldChg>
      <pc:sldChg chg="addSp modSp">
        <pc:chgData name="Lachance, Jean-François" userId="a9b952b2-b526-4af2-807d-c1b6655d9e27" providerId="ADAL" clId="{C345847C-66A2-494A-89E3-1124579C2CBA}" dt="2026-05-11T14:29:56.418" v="144"/>
        <pc:sldMkLst>
          <pc:docMk/>
          <pc:sldMk cId="4174359452" sldId="603"/>
        </pc:sldMkLst>
        <pc:spChg chg="add mod">
          <ac:chgData name="Lachance, Jean-François" userId="a9b952b2-b526-4af2-807d-c1b6655d9e27" providerId="ADAL" clId="{C345847C-66A2-494A-89E3-1124579C2CBA}" dt="2026-05-11T14:29:56.418" v="144"/>
          <ac:spMkLst>
            <pc:docMk/>
            <pc:sldMk cId="4174359452" sldId="603"/>
            <ac:spMk id="2" creationId="{CD4EBB5A-8CF2-E110-E7FF-A30F52C12B5E}"/>
          </ac:spMkLst>
        </pc:spChg>
      </pc:sldChg>
      <pc:sldChg chg="addSp modSp">
        <pc:chgData name="Lachance, Jean-François" userId="a9b952b2-b526-4af2-807d-c1b6655d9e27" providerId="ADAL" clId="{C345847C-66A2-494A-89E3-1124579C2CBA}" dt="2026-05-11T14:29:59.546" v="146"/>
        <pc:sldMkLst>
          <pc:docMk/>
          <pc:sldMk cId="4268905589" sldId="605"/>
        </pc:sldMkLst>
        <pc:spChg chg="add mod">
          <ac:chgData name="Lachance, Jean-François" userId="a9b952b2-b526-4af2-807d-c1b6655d9e27" providerId="ADAL" clId="{C345847C-66A2-494A-89E3-1124579C2CBA}" dt="2026-05-11T14:29:59.546" v="146"/>
          <ac:spMkLst>
            <pc:docMk/>
            <pc:sldMk cId="4268905589" sldId="605"/>
            <ac:spMk id="2" creationId="{5FBE95A1-A4D0-82B4-503D-0CA75ACED23A}"/>
          </ac:spMkLst>
        </pc:spChg>
      </pc:sldChg>
      <pc:sldChg chg="addSp modSp">
        <pc:chgData name="Lachance, Jean-François" userId="a9b952b2-b526-4af2-807d-c1b6655d9e27" providerId="ADAL" clId="{C345847C-66A2-494A-89E3-1124579C2CBA}" dt="2026-05-11T14:30:00.823" v="147"/>
        <pc:sldMkLst>
          <pc:docMk/>
          <pc:sldMk cId="3269829244" sldId="606"/>
        </pc:sldMkLst>
        <pc:spChg chg="add mod">
          <ac:chgData name="Lachance, Jean-François" userId="a9b952b2-b526-4af2-807d-c1b6655d9e27" providerId="ADAL" clId="{C345847C-66A2-494A-89E3-1124579C2CBA}" dt="2026-05-11T14:30:00.823" v="147"/>
          <ac:spMkLst>
            <pc:docMk/>
            <pc:sldMk cId="3269829244" sldId="606"/>
            <ac:spMk id="2" creationId="{0BC3D61A-47FF-47C2-8EA3-53B6A1E4AB1A}"/>
          </ac:spMkLst>
        </pc:spChg>
      </pc:sldChg>
      <pc:sldChg chg="addSp modSp">
        <pc:chgData name="Lachance, Jean-François" userId="a9b952b2-b526-4af2-807d-c1b6655d9e27" providerId="ADAL" clId="{C345847C-66A2-494A-89E3-1124579C2CBA}" dt="2026-05-11T14:30:01.735" v="148"/>
        <pc:sldMkLst>
          <pc:docMk/>
          <pc:sldMk cId="2794121305" sldId="607"/>
        </pc:sldMkLst>
        <pc:spChg chg="add mod">
          <ac:chgData name="Lachance, Jean-François" userId="a9b952b2-b526-4af2-807d-c1b6655d9e27" providerId="ADAL" clId="{C345847C-66A2-494A-89E3-1124579C2CBA}" dt="2026-05-11T14:30:01.735" v="148"/>
          <ac:spMkLst>
            <pc:docMk/>
            <pc:sldMk cId="2794121305" sldId="607"/>
            <ac:spMk id="2" creationId="{4EE8867C-26E0-AD7E-4B29-0183E29257BE}"/>
          </ac:spMkLst>
        </pc:spChg>
      </pc:sldChg>
      <pc:sldChg chg="addSp modSp">
        <pc:chgData name="Lachance, Jean-François" userId="a9b952b2-b526-4af2-807d-c1b6655d9e27" providerId="ADAL" clId="{C345847C-66A2-494A-89E3-1124579C2CBA}" dt="2026-05-11T14:30:02.731" v="149"/>
        <pc:sldMkLst>
          <pc:docMk/>
          <pc:sldMk cId="1355462688" sldId="608"/>
        </pc:sldMkLst>
        <pc:spChg chg="add mod">
          <ac:chgData name="Lachance, Jean-François" userId="a9b952b2-b526-4af2-807d-c1b6655d9e27" providerId="ADAL" clId="{C345847C-66A2-494A-89E3-1124579C2CBA}" dt="2026-05-11T14:30:02.731" v="149"/>
          <ac:spMkLst>
            <pc:docMk/>
            <pc:sldMk cId="1355462688" sldId="608"/>
            <ac:spMk id="2" creationId="{32A09270-7439-8707-8026-1D968F76F5DF}"/>
          </ac:spMkLst>
        </pc:spChg>
      </pc:sldChg>
      <pc:sldChg chg="addSp modSp">
        <pc:chgData name="Lachance, Jean-François" userId="a9b952b2-b526-4af2-807d-c1b6655d9e27" providerId="ADAL" clId="{C345847C-66A2-494A-89E3-1124579C2CBA}" dt="2026-05-11T14:30:03.729" v="150"/>
        <pc:sldMkLst>
          <pc:docMk/>
          <pc:sldMk cId="848103684" sldId="609"/>
        </pc:sldMkLst>
        <pc:spChg chg="add mod">
          <ac:chgData name="Lachance, Jean-François" userId="a9b952b2-b526-4af2-807d-c1b6655d9e27" providerId="ADAL" clId="{C345847C-66A2-494A-89E3-1124579C2CBA}" dt="2026-05-11T14:30:03.729" v="150"/>
          <ac:spMkLst>
            <pc:docMk/>
            <pc:sldMk cId="848103684" sldId="609"/>
            <ac:spMk id="2" creationId="{29937934-AC13-4EA0-16EE-B0B563CAAD78}"/>
          </ac:spMkLst>
        </pc:spChg>
      </pc:sldChg>
      <pc:sldChg chg="addSp modSp">
        <pc:chgData name="Lachance, Jean-François" userId="a9b952b2-b526-4af2-807d-c1b6655d9e27" providerId="ADAL" clId="{C345847C-66A2-494A-89E3-1124579C2CBA}" dt="2026-05-11T14:30:04.705" v="151"/>
        <pc:sldMkLst>
          <pc:docMk/>
          <pc:sldMk cId="2708187794" sldId="610"/>
        </pc:sldMkLst>
        <pc:spChg chg="add mod">
          <ac:chgData name="Lachance, Jean-François" userId="a9b952b2-b526-4af2-807d-c1b6655d9e27" providerId="ADAL" clId="{C345847C-66A2-494A-89E3-1124579C2CBA}" dt="2026-05-11T14:30:04.705" v="151"/>
          <ac:spMkLst>
            <pc:docMk/>
            <pc:sldMk cId="2708187794" sldId="610"/>
            <ac:spMk id="2" creationId="{2EF4AC68-686D-B0D5-E90A-22AA7DC88CBB}"/>
          </ac:spMkLst>
        </pc:spChg>
      </pc:sldChg>
      <pc:sldChg chg="addSp modSp">
        <pc:chgData name="Lachance, Jean-François" userId="a9b952b2-b526-4af2-807d-c1b6655d9e27" providerId="ADAL" clId="{C345847C-66A2-494A-89E3-1124579C2CBA}" dt="2026-05-11T14:30:05.658" v="152"/>
        <pc:sldMkLst>
          <pc:docMk/>
          <pc:sldMk cId="2377548273" sldId="611"/>
        </pc:sldMkLst>
        <pc:spChg chg="add mod">
          <ac:chgData name="Lachance, Jean-François" userId="a9b952b2-b526-4af2-807d-c1b6655d9e27" providerId="ADAL" clId="{C345847C-66A2-494A-89E3-1124579C2CBA}" dt="2026-05-11T14:30:05.658" v="152"/>
          <ac:spMkLst>
            <pc:docMk/>
            <pc:sldMk cId="2377548273" sldId="611"/>
            <ac:spMk id="2" creationId="{C96E769F-5CF4-06C8-2694-82934AC234DC}"/>
          </ac:spMkLst>
        </pc:spChg>
      </pc:sldChg>
      <pc:sldChg chg="addSp modSp">
        <pc:chgData name="Lachance, Jean-François" userId="a9b952b2-b526-4af2-807d-c1b6655d9e27" providerId="ADAL" clId="{C345847C-66A2-494A-89E3-1124579C2CBA}" dt="2026-05-11T14:30:06.661" v="153"/>
        <pc:sldMkLst>
          <pc:docMk/>
          <pc:sldMk cId="451065316" sldId="612"/>
        </pc:sldMkLst>
        <pc:spChg chg="add mod">
          <ac:chgData name="Lachance, Jean-François" userId="a9b952b2-b526-4af2-807d-c1b6655d9e27" providerId="ADAL" clId="{C345847C-66A2-494A-89E3-1124579C2CBA}" dt="2026-05-11T14:30:06.661" v="153"/>
          <ac:spMkLst>
            <pc:docMk/>
            <pc:sldMk cId="451065316" sldId="612"/>
            <ac:spMk id="2" creationId="{E3A1CA4A-CC7E-51EE-F1E5-6CD4A6298E59}"/>
          </ac:spMkLst>
        </pc:spChg>
      </pc:sldChg>
      <pc:sldChg chg="addSp modSp">
        <pc:chgData name="Lachance, Jean-François" userId="a9b952b2-b526-4af2-807d-c1b6655d9e27" providerId="ADAL" clId="{C345847C-66A2-494A-89E3-1124579C2CBA}" dt="2026-05-11T14:30:08.150" v="154"/>
        <pc:sldMkLst>
          <pc:docMk/>
          <pc:sldMk cId="3240559462" sldId="613"/>
        </pc:sldMkLst>
        <pc:spChg chg="add mod">
          <ac:chgData name="Lachance, Jean-François" userId="a9b952b2-b526-4af2-807d-c1b6655d9e27" providerId="ADAL" clId="{C345847C-66A2-494A-89E3-1124579C2CBA}" dt="2026-05-11T14:30:08.150" v="154"/>
          <ac:spMkLst>
            <pc:docMk/>
            <pc:sldMk cId="3240559462" sldId="613"/>
            <ac:spMk id="2" creationId="{9DA87DFF-67EF-8799-F524-BFEE21ABA7F5}"/>
          </ac:spMkLst>
        </pc:spChg>
      </pc:sldChg>
      <pc:sldChg chg="addSp modSp">
        <pc:chgData name="Lachance, Jean-François" userId="a9b952b2-b526-4af2-807d-c1b6655d9e27" providerId="ADAL" clId="{C345847C-66A2-494A-89E3-1124579C2CBA}" dt="2026-05-11T14:30:09.136" v="155"/>
        <pc:sldMkLst>
          <pc:docMk/>
          <pc:sldMk cId="1766744669" sldId="614"/>
        </pc:sldMkLst>
        <pc:spChg chg="add mod">
          <ac:chgData name="Lachance, Jean-François" userId="a9b952b2-b526-4af2-807d-c1b6655d9e27" providerId="ADAL" clId="{C345847C-66A2-494A-89E3-1124579C2CBA}" dt="2026-05-11T14:30:09.136" v="155"/>
          <ac:spMkLst>
            <pc:docMk/>
            <pc:sldMk cId="1766744669" sldId="614"/>
            <ac:spMk id="2" creationId="{E9D8AD5D-C7D6-2861-112D-BE8428C03641}"/>
          </ac:spMkLst>
        </pc:spChg>
      </pc:sldChg>
      <pc:sldChg chg="addSp modSp">
        <pc:chgData name="Lachance, Jean-François" userId="a9b952b2-b526-4af2-807d-c1b6655d9e27" providerId="ADAL" clId="{C345847C-66A2-494A-89E3-1124579C2CBA}" dt="2026-05-11T14:30:09.961" v="156"/>
        <pc:sldMkLst>
          <pc:docMk/>
          <pc:sldMk cId="2147317482" sldId="615"/>
        </pc:sldMkLst>
        <pc:spChg chg="add mod">
          <ac:chgData name="Lachance, Jean-François" userId="a9b952b2-b526-4af2-807d-c1b6655d9e27" providerId="ADAL" clId="{C345847C-66A2-494A-89E3-1124579C2CBA}" dt="2026-05-11T14:30:09.961" v="156"/>
          <ac:spMkLst>
            <pc:docMk/>
            <pc:sldMk cId="2147317482" sldId="615"/>
            <ac:spMk id="2" creationId="{7AD6EE29-CA16-E64D-9454-D975EA967759}"/>
          </ac:spMkLst>
        </pc:spChg>
      </pc:sldChg>
      <pc:sldChg chg="addSp modSp">
        <pc:chgData name="Lachance, Jean-François" userId="a9b952b2-b526-4af2-807d-c1b6655d9e27" providerId="ADAL" clId="{C345847C-66A2-494A-89E3-1124579C2CBA}" dt="2026-05-11T14:30:10.793" v="157"/>
        <pc:sldMkLst>
          <pc:docMk/>
          <pc:sldMk cId="3233182066" sldId="616"/>
        </pc:sldMkLst>
        <pc:spChg chg="add mod">
          <ac:chgData name="Lachance, Jean-François" userId="a9b952b2-b526-4af2-807d-c1b6655d9e27" providerId="ADAL" clId="{C345847C-66A2-494A-89E3-1124579C2CBA}" dt="2026-05-11T14:30:10.793" v="157"/>
          <ac:spMkLst>
            <pc:docMk/>
            <pc:sldMk cId="3233182066" sldId="616"/>
            <ac:spMk id="2" creationId="{3E5AFF38-B50D-8E73-3254-EC6F26EC3C96}"/>
          </ac:spMkLst>
        </pc:spChg>
      </pc:sldChg>
      <pc:sldChg chg="addSp modSp">
        <pc:chgData name="Lachance, Jean-François" userId="a9b952b2-b526-4af2-807d-c1b6655d9e27" providerId="ADAL" clId="{C345847C-66A2-494A-89E3-1124579C2CBA}" dt="2026-05-11T14:30:11.590" v="158"/>
        <pc:sldMkLst>
          <pc:docMk/>
          <pc:sldMk cId="4294127535" sldId="617"/>
        </pc:sldMkLst>
        <pc:spChg chg="add mod">
          <ac:chgData name="Lachance, Jean-François" userId="a9b952b2-b526-4af2-807d-c1b6655d9e27" providerId="ADAL" clId="{C345847C-66A2-494A-89E3-1124579C2CBA}" dt="2026-05-11T14:30:11.590" v="158"/>
          <ac:spMkLst>
            <pc:docMk/>
            <pc:sldMk cId="4294127535" sldId="617"/>
            <ac:spMk id="2" creationId="{35480C39-2272-A1C6-3C0B-6D50D7AD4238}"/>
          </ac:spMkLst>
        </pc:spChg>
      </pc:sldChg>
      <pc:sldChg chg="addSp modSp">
        <pc:chgData name="Lachance, Jean-François" userId="a9b952b2-b526-4af2-807d-c1b6655d9e27" providerId="ADAL" clId="{C345847C-66A2-494A-89E3-1124579C2CBA}" dt="2026-05-11T14:30:12.384" v="159"/>
        <pc:sldMkLst>
          <pc:docMk/>
          <pc:sldMk cId="2380192432" sldId="618"/>
        </pc:sldMkLst>
        <pc:spChg chg="add mod">
          <ac:chgData name="Lachance, Jean-François" userId="a9b952b2-b526-4af2-807d-c1b6655d9e27" providerId="ADAL" clId="{C345847C-66A2-494A-89E3-1124579C2CBA}" dt="2026-05-11T14:30:12.384" v="159"/>
          <ac:spMkLst>
            <pc:docMk/>
            <pc:sldMk cId="2380192432" sldId="618"/>
            <ac:spMk id="2" creationId="{13139489-1FBC-5C79-B02F-B7C2988C0F6D}"/>
          </ac:spMkLst>
        </pc:spChg>
      </pc:sldChg>
      <pc:sldChg chg="addSp modSp mod">
        <pc:chgData name="Lachance, Jean-François" userId="a9b952b2-b526-4af2-807d-c1b6655d9e27" providerId="ADAL" clId="{C345847C-66A2-494A-89E3-1124579C2CBA}" dt="2026-05-11T14:30:13.127" v="160"/>
        <pc:sldMkLst>
          <pc:docMk/>
          <pc:sldMk cId="1948466031" sldId="623"/>
        </pc:sldMkLst>
        <pc:spChg chg="add mod">
          <ac:chgData name="Lachance, Jean-François" userId="a9b952b2-b526-4af2-807d-c1b6655d9e27" providerId="ADAL" clId="{C345847C-66A2-494A-89E3-1124579C2CBA}" dt="2026-05-11T14:30:13.127" v="160"/>
          <ac:spMkLst>
            <pc:docMk/>
            <pc:sldMk cId="1948466031" sldId="623"/>
            <ac:spMk id="2" creationId="{2194FF6A-8C4A-8607-6CD1-895C4B311C0C}"/>
          </ac:spMkLst>
        </pc:spChg>
        <pc:spChg chg="mod">
          <ac:chgData name="Lachance, Jean-François" userId="a9b952b2-b526-4af2-807d-c1b6655d9e27" providerId="ADAL" clId="{C345847C-66A2-494A-89E3-1124579C2CBA}" dt="2026-05-08T15:50:13.902" v="67" actId="400"/>
          <ac:spMkLst>
            <pc:docMk/>
            <pc:sldMk cId="1948466031" sldId="623"/>
            <ac:spMk id="6146" creationId="{00000000-0000-0000-0000-000000000000}"/>
          </ac:spMkLst>
        </pc:spChg>
      </pc:sldChg>
      <pc:sldChg chg="addSp modSp">
        <pc:chgData name="Lachance, Jean-François" userId="a9b952b2-b526-4af2-807d-c1b6655d9e27" providerId="ADAL" clId="{C345847C-66A2-494A-89E3-1124579C2CBA}" dt="2026-05-11T14:30:14.094" v="161"/>
        <pc:sldMkLst>
          <pc:docMk/>
          <pc:sldMk cId="3784417627" sldId="625"/>
        </pc:sldMkLst>
        <pc:spChg chg="add mod">
          <ac:chgData name="Lachance, Jean-François" userId="a9b952b2-b526-4af2-807d-c1b6655d9e27" providerId="ADAL" clId="{C345847C-66A2-494A-89E3-1124579C2CBA}" dt="2026-05-11T14:30:14.094" v="161"/>
          <ac:spMkLst>
            <pc:docMk/>
            <pc:sldMk cId="3784417627" sldId="625"/>
            <ac:spMk id="3" creationId="{B594EDF7-060A-87A4-3914-09930265E95F}"/>
          </ac:spMkLst>
        </pc:spChg>
      </pc:sldChg>
      <pc:sldChg chg="addSp modSp">
        <pc:chgData name="Lachance, Jean-François" userId="a9b952b2-b526-4af2-807d-c1b6655d9e27" providerId="ADAL" clId="{C345847C-66A2-494A-89E3-1124579C2CBA}" dt="2026-05-11T14:30:14.973" v="162"/>
        <pc:sldMkLst>
          <pc:docMk/>
          <pc:sldMk cId="1310235062" sldId="626"/>
        </pc:sldMkLst>
        <pc:spChg chg="add mod">
          <ac:chgData name="Lachance, Jean-François" userId="a9b952b2-b526-4af2-807d-c1b6655d9e27" providerId="ADAL" clId="{C345847C-66A2-494A-89E3-1124579C2CBA}" dt="2026-05-11T14:30:14.973" v="162"/>
          <ac:spMkLst>
            <pc:docMk/>
            <pc:sldMk cId="1310235062" sldId="626"/>
            <ac:spMk id="2" creationId="{7C3BFD8B-3B16-0EC0-E6F6-A92204938CA9}"/>
          </ac:spMkLst>
        </pc:spChg>
      </pc:sldChg>
      <pc:sldChg chg="addSp modSp">
        <pc:chgData name="Lachance, Jean-François" userId="a9b952b2-b526-4af2-807d-c1b6655d9e27" providerId="ADAL" clId="{C345847C-66A2-494A-89E3-1124579C2CBA}" dt="2026-05-11T14:30:15.714" v="163"/>
        <pc:sldMkLst>
          <pc:docMk/>
          <pc:sldMk cId="2102139387" sldId="627"/>
        </pc:sldMkLst>
        <pc:spChg chg="add mod">
          <ac:chgData name="Lachance, Jean-François" userId="a9b952b2-b526-4af2-807d-c1b6655d9e27" providerId="ADAL" clId="{C345847C-66A2-494A-89E3-1124579C2CBA}" dt="2026-05-11T14:30:15.714" v="163"/>
          <ac:spMkLst>
            <pc:docMk/>
            <pc:sldMk cId="2102139387" sldId="627"/>
            <ac:spMk id="2" creationId="{7658628D-ED7B-8E7E-AAEB-9DFD1ABB8B9F}"/>
          </ac:spMkLst>
        </pc:spChg>
      </pc:sldChg>
      <pc:sldChg chg="addSp modSp">
        <pc:chgData name="Lachance, Jean-François" userId="a9b952b2-b526-4af2-807d-c1b6655d9e27" providerId="ADAL" clId="{C345847C-66A2-494A-89E3-1124579C2CBA}" dt="2026-05-11T14:30:16.428" v="164"/>
        <pc:sldMkLst>
          <pc:docMk/>
          <pc:sldMk cId="925696121" sldId="628"/>
        </pc:sldMkLst>
        <pc:spChg chg="add mod">
          <ac:chgData name="Lachance, Jean-François" userId="a9b952b2-b526-4af2-807d-c1b6655d9e27" providerId="ADAL" clId="{C345847C-66A2-494A-89E3-1124579C2CBA}" dt="2026-05-11T14:30:16.428" v="164"/>
          <ac:spMkLst>
            <pc:docMk/>
            <pc:sldMk cId="925696121" sldId="628"/>
            <ac:spMk id="2" creationId="{01C55C28-2D11-C67C-7490-2F2636285B1E}"/>
          </ac:spMkLst>
        </pc:spChg>
      </pc:sldChg>
      <pc:sldChg chg="addSp modSp">
        <pc:chgData name="Lachance, Jean-François" userId="a9b952b2-b526-4af2-807d-c1b6655d9e27" providerId="ADAL" clId="{C345847C-66A2-494A-89E3-1124579C2CBA}" dt="2026-05-11T14:30:17.140" v="165"/>
        <pc:sldMkLst>
          <pc:docMk/>
          <pc:sldMk cId="550336258" sldId="629"/>
        </pc:sldMkLst>
        <pc:spChg chg="add mod">
          <ac:chgData name="Lachance, Jean-François" userId="a9b952b2-b526-4af2-807d-c1b6655d9e27" providerId="ADAL" clId="{C345847C-66A2-494A-89E3-1124579C2CBA}" dt="2026-05-11T14:30:17.140" v="165"/>
          <ac:spMkLst>
            <pc:docMk/>
            <pc:sldMk cId="550336258" sldId="629"/>
            <ac:spMk id="2" creationId="{05C1DCEE-36D5-9AF2-0C22-2F3F4CA90CE9}"/>
          </ac:spMkLst>
        </pc:spChg>
      </pc:sldChg>
      <pc:sldChg chg="addSp modSp">
        <pc:chgData name="Lachance, Jean-François" userId="a9b952b2-b526-4af2-807d-c1b6655d9e27" providerId="ADAL" clId="{C345847C-66A2-494A-89E3-1124579C2CBA}" dt="2026-05-11T14:30:18.376" v="166"/>
        <pc:sldMkLst>
          <pc:docMk/>
          <pc:sldMk cId="844672256" sldId="630"/>
        </pc:sldMkLst>
        <pc:spChg chg="add mod">
          <ac:chgData name="Lachance, Jean-François" userId="a9b952b2-b526-4af2-807d-c1b6655d9e27" providerId="ADAL" clId="{C345847C-66A2-494A-89E3-1124579C2CBA}" dt="2026-05-11T14:30:18.376" v="166"/>
          <ac:spMkLst>
            <pc:docMk/>
            <pc:sldMk cId="844672256" sldId="630"/>
            <ac:spMk id="2" creationId="{3F0CA035-D420-6288-732F-B87FC16C48F5}"/>
          </ac:spMkLst>
        </pc:spChg>
      </pc:sldChg>
      <pc:sldChg chg="addSp mod">
        <pc:chgData name="Lachance, Jean-François" userId="a9b952b2-b526-4af2-807d-c1b6655d9e27" providerId="ADAL" clId="{C345847C-66A2-494A-89E3-1124579C2CBA}" dt="2026-04-24T12:31:49.676" v="0" actId="11529"/>
        <pc:sldMkLst>
          <pc:docMk/>
          <pc:sldMk cId="0" sldId="658"/>
        </pc:sldMkLst>
        <pc:spChg chg="add">
          <ac:chgData name="Lachance, Jean-François" userId="a9b952b2-b526-4af2-807d-c1b6655d9e27" providerId="ADAL" clId="{C345847C-66A2-494A-89E3-1124579C2CBA}" dt="2026-04-24T12:31:49.676" v="0" actId="11529"/>
          <ac:spMkLst>
            <pc:docMk/>
            <pc:sldMk cId="0" sldId="658"/>
            <ac:spMk id="4" creationId="{759E7C45-059B-1C35-E715-7F7337368692}"/>
          </ac:spMkLst>
        </pc:spChg>
      </pc:sldChg>
      <pc:sldChg chg="addSp modSp">
        <pc:chgData name="Lachance, Jean-François" userId="a9b952b2-b526-4af2-807d-c1b6655d9e27" providerId="ADAL" clId="{C345847C-66A2-494A-89E3-1124579C2CBA}" dt="2026-04-24T12:31:54.871" v="1"/>
        <pc:sldMkLst>
          <pc:docMk/>
          <pc:sldMk cId="0" sldId="659"/>
        </pc:sldMkLst>
        <pc:spChg chg="add mod">
          <ac:chgData name="Lachance, Jean-François" userId="a9b952b2-b526-4af2-807d-c1b6655d9e27" providerId="ADAL" clId="{C345847C-66A2-494A-89E3-1124579C2CBA}" dt="2026-04-24T12:31:54.871" v="1"/>
          <ac:spMkLst>
            <pc:docMk/>
            <pc:sldMk cId="0" sldId="659"/>
            <ac:spMk id="2" creationId="{48297BF6-5B3D-C7A2-AB06-28876015A58D}"/>
          </ac:spMkLst>
        </pc:spChg>
      </pc:sldChg>
      <pc:sldChg chg="addSp modSp">
        <pc:chgData name="Lachance, Jean-François" userId="a9b952b2-b526-4af2-807d-c1b6655d9e27" providerId="ADAL" clId="{C345847C-66A2-494A-89E3-1124579C2CBA}" dt="2026-04-24T12:32:01.776" v="2"/>
        <pc:sldMkLst>
          <pc:docMk/>
          <pc:sldMk cId="0" sldId="660"/>
        </pc:sldMkLst>
        <pc:spChg chg="add mod">
          <ac:chgData name="Lachance, Jean-François" userId="a9b952b2-b526-4af2-807d-c1b6655d9e27" providerId="ADAL" clId="{C345847C-66A2-494A-89E3-1124579C2CBA}" dt="2026-04-24T12:32:01.776" v="2"/>
          <ac:spMkLst>
            <pc:docMk/>
            <pc:sldMk cId="0" sldId="660"/>
            <ac:spMk id="4" creationId="{6A9A20DC-3B36-28FE-AAD8-A3DDD0A17D23}"/>
          </ac:spMkLst>
        </pc:spChg>
      </pc:sldChg>
      <pc:sldChg chg="addSp modSp mod">
        <pc:chgData name="Lachance, Jean-François" userId="a9b952b2-b526-4af2-807d-c1b6655d9e27" providerId="ADAL" clId="{C345847C-66A2-494A-89E3-1124579C2CBA}" dt="2026-05-08T15:45:27.132" v="65" actId="14100"/>
        <pc:sldMkLst>
          <pc:docMk/>
          <pc:sldMk cId="0" sldId="661"/>
        </pc:sldMkLst>
        <pc:spChg chg="add mod">
          <ac:chgData name="Lachance, Jean-François" userId="a9b952b2-b526-4af2-807d-c1b6655d9e27" providerId="ADAL" clId="{C345847C-66A2-494A-89E3-1124579C2CBA}" dt="2026-05-08T15:45:27.132" v="65" actId="14100"/>
          <ac:spMkLst>
            <pc:docMk/>
            <pc:sldMk cId="0" sldId="661"/>
            <ac:spMk id="2" creationId="{6E9026CC-D352-6DB8-066C-B95152D2C1D3}"/>
          </ac:spMkLst>
        </pc:spChg>
      </pc:sldChg>
      <pc:sldChg chg="addSp modSp">
        <pc:chgData name="Lachance, Jean-François" userId="a9b952b2-b526-4af2-807d-c1b6655d9e27" providerId="ADAL" clId="{C345847C-66A2-494A-89E3-1124579C2CBA}" dt="2026-04-24T12:32:08.115" v="4"/>
        <pc:sldMkLst>
          <pc:docMk/>
          <pc:sldMk cId="0" sldId="662"/>
        </pc:sldMkLst>
        <pc:spChg chg="add mod">
          <ac:chgData name="Lachance, Jean-François" userId="a9b952b2-b526-4af2-807d-c1b6655d9e27" providerId="ADAL" clId="{C345847C-66A2-494A-89E3-1124579C2CBA}" dt="2026-04-24T12:32:08.115" v="4"/>
          <ac:spMkLst>
            <pc:docMk/>
            <pc:sldMk cId="0" sldId="662"/>
            <ac:spMk id="3" creationId="{29C9ABDD-F2C4-F7E3-5F38-57A35B7CB552}"/>
          </ac:spMkLst>
        </pc:spChg>
      </pc:sldChg>
      <pc:sldChg chg="addSp modSp">
        <pc:chgData name="Lachance, Jean-François" userId="a9b952b2-b526-4af2-807d-c1b6655d9e27" providerId="ADAL" clId="{C345847C-66A2-494A-89E3-1124579C2CBA}" dt="2026-04-24T12:32:11.359" v="5"/>
        <pc:sldMkLst>
          <pc:docMk/>
          <pc:sldMk cId="0" sldId="663"/>
        </pc:sldMkLst>
        <pc:spChg chg="add mod">
          <ac:chgData name="Lachance, Jean-François" userId="a9b952b2-b526-4af2-807d-c1b6655d9e27" providerId="ADAL" clId="{C345847C-66A2-494A-89E3-1124579C2CBA}" dt="2026-04-24T12:32:11.359" v="5"/>
          <ac:spMkLst>
            <pc:docMk/>
            <pc:sldMk cId="0" sldId="663"/>
            <ac:spMk id="6" creationId="{0CACC1D5-9DBF-7317-9EC9-D0B41F6DF224}"/>
          </ac:spMkLst>
        </pc:spChg>
      </pc:sldChg>
      <pc:sldChg chg="modSp mod">
        <pc:chgData name="Lachance, Jean-François" userId="a9b952b2-b526-4af2-807d-c1b6655d9e27" providerId="ADAL" clId="{C345847C-66A2-494A-89E3-1124579C2CBA}" dt="2026-05-08T15:54:11.283" v="68" actId="400"/>
        <pc:sldMkLst>
          <pc:docMk/>
          <pc:sldMk cId="0" sldId="692"/>
        </pc:sldMkLst>
        <pc:spChg chg="mod">
          <ac:chgData name="Lachance, Jean-François" userId="a9b952b2-b526-4af2-807d-c1b6655d9e27" providerId="ADAL" clId="{C345847C-66A2-494A-89E3-1124579C2CBA}" dt="2026-05-08T15:54:11.283" v="68" actId="400"/>
          <ac:spMkLst>
            <pc:docMk/>
            <pc:sldMk cId="0" sldId="692"/>
            <ac:spMk id="6" creationId="{A16DC631-01DC-4374-A575-D83963717D93}"/>
          </ac:spMkLst>
        </pc:spChg>
      </pc:sldChg>
      <pc:sldChg chg="addSp modSp mod">
        <pc:chgData name="Lachance, Jean-François" userId="a9b952b2-b526-4af2-807d-c1b6655d9e27" providerId="ADAL" clId="{C345847C-66A2-494A-89E3-1124579C2CBA}" dt="2026-05-08T16:05:34.675" v="90"/>
        <pc:sldMkLst>
          <pc:docMk/>
          <pc:sldMk cId="1084912867" sldId="712"/>
        </pc:sldMkLst>
        <pc:spChg chg="mod">
          <ac:chgData name="Lachance, Jean-François" userId="a9b952b2-b526-4af2-807d-c1b6655d9e27" providerId="ADAL" clId="{C345847C-66A2-494A-89E3-1124579C2CBA}" dt="2026-05-08T15:04:35.833" v="50" actId="400"/>
          <ac:spMkLst>
            <pc:docMk/>
            <pc:sldMk cId="1084912867" sldId="712"/>
            <ac:spMk id="2" creationId="{00000000-0000-0000-0000-000000000000}"/>
          </ac:spMkLst>
        </pc:spChg>
        <pc:spChg chg="add mod">
          <ac:chgData name="Lachance, Jean-François" userId="a9b952b2-b526-4af2-807d-c1b6655d9e27" providerId="ADAL" clId="{C345847C-66A2-494A-89E3-1124579C2CBA}" dt="2026-05-08T16:05:34.675" v="90"/>
          <ac:spMkLst>
            <pc:docMk/>
            <pc:sldMk cId="1084912867" sldId="712"/>
            <ac:spMk id="3" creationId="{2B0E9082-8848-12E8-8018-01F12E044E50}"/>
          </ac:spMkLst>
        </pc:spChg>
      </pc:sldChg>
      <pc:sldChg chg="addSp modSp mod">
        <pc:chgData name="Lachance, Jean-François" userId="a9b952b2-b526-4af2-807d-c1b6655d9e27" providerId="ADAL" clId="{C345847C-66A2-494A-89E3-1124579C2CBA}" dt="2026-05-08T16:05:35.620" v="91"/>
        <pc:sldMkLst>
          <pc:docMk/>
          <pc:sldMk cId="4095167472" sldId="713"/>
        </pc:sldMkLst>
        <pc:spChg chg="mod">
          <ac:chgData name="Lachance, Jean-François" userId="a9b952b2-b526-4af2-807d-c1b6655d9e27" providerId="ADAL" clId="{C345847C-66A2-494A-89E3-1124579C2CBA}" dt="2026-05-08T15:04:48.252" v="51" actId="400"/>
          <ac:spMkLst>
            <pc:docMk/>
            <pc:sldMk cId="4095167472" sldId="713"/>
            <ac:spMk id="2" creationId="{00000000-0000-0000-0000-000000000000}"/>
          </ac:spMkLst>
        </pc:spChg>
        <pc:spChg chg="add mod">
          <ac:chgData name="Lachance, Jean-François" userId="a9b952b2-b526-4af2-807d-c1b6655d9e27" providerId="ADAL" clId="{C345847C-66A2-494A-89E3-1124579C2CBA}" dt="2026-05-08T16:05:35.620" v="91"/>
          <ac:spMkLst>
            <pc:docMk/>
            <pc:sldMk cId="4095167472" sldId="713"/>
            <ac:spMk id="3" creationId="{193D8247-6594-280C-0C0D-1338850FF7D5}"/>
          </ac:spMkLst>
        </pc:spChg>
      </pc:sldChg>
      <pc:sldChg chg="addSp modSp mod">
        <pc:chgData name="Lachance, Jean-François" userId="a9b952b2-b526-4af2-807d-c1b6655d9e27" providerId="ADAL" clId="{C345847C-66A2-494A-89E3-1124579C2CBA}" dt="2026-05-08T16:05:39.465" v="94"/>
        <pc:sldMkLst>
          <pc:docMk/>
          <pc:sldMk cId="3824703102" sldId="714"/>
        </pc:sldMkLst>
        <pc:spChg chg="mod">
          <ac:chgData name="Lachance, Jean-François" userId="a9b952b2-b526-4af2-807d-c1b6655d9e27" providerId="ADAL" clId="{C345847C-66A2-494A-89E3-1124579C2CBA}" dt="2026-05-08T15:05:09.678" v="54" actId="400"/>
          <ac:spMkLst>
            <pc:docMk/>
            <pc:sldMk cId="3824703102" sldId="714"/>
            <ac:spMk id="2" creationId="{00000000-0000-0000-0000-000000000000}"/>
          </ac:spMkLst>
        </pc:spChg>
        <pc:spChg chg="add mod">
          <ac:chgData name="Lachance, Jean-François" userId="a9b952b2-b526-4af2-807d-c1b6655d9e27" providerId="ADAL" clId="{C345847C-66A2-494A-89E3-1124579C2CBA}" dt="2026-05-08T16:05:39.465" v="94"/>
          <ac:spMkLst>
            <pc:docMk/>
            <pc:sldMk cId="3824703102" sldId="714"/>
            <ac:spMk id="3" creationId="{6208E0D9-CC70-AFD3-D7F9-1394EC4C9244}"/>
          </ac:spMkLst>
        </pc:spChg>
      </pc:sldChg>
      <pc:sldChg chg="addSp modSp mod">
        <pc:chgData name="Lachance, Jean-François" userId="a9b952b2-b526-4af2-807d-c1b6655d9e27" providerId="ADAL" clId="{C345847C-66A2-494A-89E3-1124579C2CBA}" dt="2026-05-08T16:05:40.072" v="95"/>
        <pc:sldMkLst>
          <pc:docMk/>
          <pc:sldMk cId="3573828359" sldId="715"/>
        </pc:sldMkLst>
        <pc:spChg chg="mod">
          <ac:chgData name="Lachance, Jean-François" userId="a9b952b2-b526-4af2-807d-c1b6655d9e27" providerId="ADAL" clId="{C345847C-66A2-494A-89E3-1124579C2CBA}" dt="2026-05-08T15:05:15.302" v="55" actId="400"/>
          <ac:spMkLst>
            <pc:docMk/>
            <pc:sldMk cId="3573828359" sldId="715"/>
            <ac:spMk id="2" creationId="{00000000-0000-0000-0000-000000000000}"/>
          </ac:spMkLst>
        </pc:spChg>
        <pc:spChg chg="add mod">
          <ac:chgData name="Lachance, Jean-François" userId="a9b952b2-b526-4af2-807d-c1b6655d9e27" providerId="ADAL" clId="{C345847C-66A2-494A-89E3-1124579C2CBA}" dt="2026-05-08T16:05:40.072" v="95"/>
          <ac:spMkLst>
            <pc:docMk/>
            <pc:sldMk cId="3573828359" sldId="715"/>
            <ac:spMk id="3" creationId="{55744E8C-F4F6-65D2-B901-A0116289FEDB}"/>
          </ac:spMkLst>
        </pc:spChg>
      </pc:sldChg>
      <pc:sldChg chg="addSp modSp mod">
        <pc:chgData name="Lachance, Jean-François" userId="a9b952b2-b526-4af2-807d-c1b6655d9e27" providerId="ADAL" clId="{C345847C-66A2-494A-89E3-1124579C2CBA}" dt="2026-05-08T16:05:37.136" v="92"/>
        <pc:sldMkLst>
          <pc:docMk/>
          <pc:sldMk cId="60473824" sldId="716"/>
        </pc:sldMkLst>
        <pc:spChg chg="mod">
          <ac:chgData name="Lachance, Jean-François" userId="a9b952b2-b526-4af2-807d-c1b6655d9e27" providerId="ADAL" clId="{C345847C-66A2-494A-89E3-1124579C2CBA}" dt="2026-05-08T15:04:59.709" v="52" actId="400"/>
          <ac:spMkLst>
            <pc:docMk/>
            <pc:sldMk cId="60473824" sldId="716"/>
            <ac:spMk id="2" creationId="{00000000-0000-0000-0000-000000000000}"/>
          </ac:spMkLst>
        </pc:spChg>
        <pc:spChg chg="add mod">
          <ac:chgData name="Lachance, Jean-François" userId="a9b952b2-b526-4af2-807d-c1b6655d9e27" providerId="ADAL" clId="{C345847C-66A2-494A-89E3-1124579C2CBA}" dt="2026-05-08T16:05:37.136" v="92"/>
          <ac:spMkLst>
            <pc:docMk/>
            <pc:sldMk cId="60473824" sldId="716"/>
            <ac:spMk id="3" creationId="{8A259413-72E7-0DBF-C8B1-FAE67C6EF5F8}"/>
          </ac:spMkLst>
        </pc:spChg>
      </pc:sldChg>
      <pc:sldChg chg="addSp modSp mod">
        <pc:chgData name="Lachance, Jean-François" userId="a9b952b2-b526-4af2-807d-c1b6655d9e27" providerId="ADAL" clId="{C345847C-66A2-494A-89E3-1124579C2CBA}" dt="2026-05-08T16:05:38.219" v="93"/>
        <pc:sldMkLst>
          <pc:docMk/>
          <pc:sldMk cId="3844461399" sldId="717"/>
        </pc:sldMkLst>
        <pc:spChg chg="mod">
          <ac:chgData name="Lachance, Jean-François" userId="a9b952b2-b526-4af2-807d-c1b6655d9e27" providerId="ADAL" clId="{C345847C-66A2-494A-89E3-1124579C2CBA}" dt="2026-05-08T15:05:04.494" v="53" actId="400"/>
          <ac:spMkLst>
            <pc:docMk/>
            <pc:sldMk cId="3844461399" sldId="717"/>
            <ac:spMk id="2" creationId="{00000000-0000-0000-0000-000000000000}"/>
          </ac:spMkLst>
        </pc:spChg>
        <pc:spChg chg="add mod">
          <ac:chgData name="Lachance, Jean-François" userId="a9b952b2-b526-4af2-807d-c1b6655d9e27" providerId="ADAL" clId="{C345847C-66A2-494A-89E3-1124579C2CBA}" dt="2026-05-08T16:05:38.219" v="93"/>
          <ac:spMkLst>
            <pc:docMk/>
            <pc:sldMk cId="3844461399" sldId="717"/>
            <ac:spMk id="3" creationId="{65A11564-0032-CCF1-32A1-1B8EB6242673}"/>
          </ac:spMkLst>
        </pc:spChg>
      </pc:sldChg>
      <pc:sldChg chg="addSp modSp">
        <pc:chgData name="Lachance, Jean-François" userId="a9b952b2-b526-4af2-807d-c1b6655d9e27" providerId="ADAL" clId="{C345847C-66A2-494A-89E3-1124579C2CBA}" dt="2026-05-08T16:05:43.110" v="96"/>
        <pc:sldMkLst>
          <pc:docMk/>
          <pc:sldMk cId="1348387561" sldId="718"/>
        </pc:sldMkLst>
        <pc:spChg chg="add mod">
          <ac:chgData name="Lachance, Jean-François" userId="a9b952b2-b526-4af2-807d-c1b6655d9e27" providerId="ADAL" clId="{C345847C-66A2-494A-89E3-1124579C2CBA}" dt="2026-05-08T16:05:43.110" v="96"/>
          <ac:spMkLst>
            <pc:docMk/>
            <pc:sldMk cId="1348387561" sldId="718"/>
            <ac:spMk id="2" creationId="{36E8E491-A1BE-08A4-9C1C-13388058503C}"/>
          </ac:spMkLst>
        </pc:spChg>
      </pc:sldChg>
      <pc:sldChg chg="addSp modSp">
        <pc:chgData name="Lachance, Jean-François" userId="a9b952b2-b526-4af2-807d-c1b6655d9e27" providerId="ADAL" clId="{C345847C-66A2-494A-89E3-1124579C2CBA}" dt="2026-05-08T16:05:45.942" v="99"/>
        <pc:sldMkLst>
          <pc:docMk/>
          <pc:sldMk cId="3029860631" sldId="719"/>
        </pc:sldMkLst>
        <pc:spChg chg="add mod">
          <ac:chgData name="Lachance, Jean-François" userId="a9b952b2-b526-4af2-807d-c1b6655d9e27" providerId="ADAL" clId="{C345847C-66A2-494A-89E3-1124579C2CBA}" dt="2026-05-08T16:05:45.942" v="99"/>
          <ac:spMkLst>
            <pc:docMk/>
            <pc:sldMk cId="3029860631" sldId="719"/>
            <ac:spMk id="2" creationId="{9870CEFB-9726-9F16-2C12-F357EAAFA3AA}"/>
          </ac:spMkLst>
        </pc:spChg>
      </pc:sldChg>
      <pc:sldChg chg="addSp modSp">
        <pc:chgData name="Lachance, Jean-François" userId="a9b952b2-b526-4af2-807d-c1b6655d9e27" providerId="ADAL" clId="{C345847C-66A2-494A-89E3-1124579C2CBA}" dt="2026-05-08T16:05:43.796" v="97"/>
        <pc:sldMkLst>
          <pc:docMk/>
          <pc:sldMk cId="2890741603" sldId="720"/>
        </pc:sldMkLst>
        <pc:spChg chg="add mod">
          <ac:chgData name="Lachance, Jean-François" userId="a9b952b2-b526-4af2-807d-c1b6655d9e27" providerId="ADAL" clId="{C345847C-66A2-494A-89E3-1124579C2CBA}" dt="2026-05-08T16:05:43.796" v="97"/>
          <ac:spMkLst>
            <pc:docMk/>
            <pc:sldMk cId="2890741603" sldId="720"/>
            <ac:spMk id="2" creationId="{26EC8282-C8BB-80DB-9E47-87DF8A676475}"/>
          </ac:spMkLst>
        </pc:spChg>
      </pc:sldChg>
      <pc:sldChg chg="addSp modSp">
        <pc:chgData name="Lachance, Jean-François" userId="a9b952b2-b526-4af2-807d-c1b6655d9e27" providerId="ADAL" clId="{C345847C-66A2-494A-89E3-1124579C2CBA}" dt="2026-05-08T16:05:44.880" v="98"/>
        <pc:sldMkLst>
          <pc:docMk/>
          <pc:sldMk cId="4293747111" sldId="721"/>
        </pc:sldMkLst>
        <pc:spChg chg="add mod">
          <ac:chgData name="Lachance, Jean-François" userId="a9b952b2-b526-4af2-807d-c1b6655d9e27" providerId="ADAL" clId="{C345847C-66A2-494A-89E3-1124579C2CBA}" dt="2026-05-08T16:05:44.880" v="98"/>
          <ac:spMkLst>
            <pc:docMk/>
            <pc:sldMk cId="4293747111" sldId="721"/>
            <ac:spMk id="3" creationId="{A76B8015-E1FA-5C4B-BE5E-75A81920D089}"/>
          </ac:spMkLst>
        </pc:spChg>
      </pc:sldChg>
      <pc:sldChg chg="modSp mod">
        <pc:chgData name="Lachance, Jean-François" userId="a9b952b2-b526-4af2-807d-c1b6655d9e27" providerId="ADAL" clId="{C345847C-66A2-494A-89E3-1124579C2CBA}" dt="2026-05-08T16:04:13.263" v="74" actId="400"/>
        <pc:sldMkLst>
          <pc:docMk/>
          <pc:sldMk cId="0" sldId="722"/>
        </pc:sldMkLst>
        <pc:spChg chg="mod">
          <ac:chgData name="Lachance, Jean-François" userId="a9b952b2-b526-4af2-807d-c1b6655d9e27" providerId="ADAL" clId="{C345847C-66A2-494A-89E3-1124579C2CBA}" dt="2026-05-08T16:04:13.263" v="74" actId="400"/>
          <ac:spMkLst>
            <pc:docMk/>
            <pc:sldMk cId="0" sldId="722"/>
            <ac:spMk id="2" creationId="{00000000-0000-0000-0000-000000000000}"/>
          </ac:spMkLst>
        </pc:spChg>
      </pc:sldChg>
      <pc:sldChg chg="modSp mod">
        <pc:chgData name="Lachance, Jean-François" userId="a9b952b2-b526-4af2-807d-c1b6655d9e27" providerId="ADAL" clId="{C345847C-66A2-494A-89E3-1124579C2CBA}" dt="2026-05-08T16:04:18.079" v="75" actId="400"/>
        <pc:sldMkLst>
          <pc:docMk/>
          <pc:sldMk cId="0" sldId="723"/>
        </pc:sldMkLst>
        <pc:spChg chg="mod">
          <ac:chgData name="Lachance, Jean-François" userId="a9b952b2-b526-4af2-807d-c1b6655d9e27" providerId="ADAL" clId="{C345847C-66A2-494A-89E3-1124579C2CBA}" dt="2026-05-08T16:04:18.079" v="75" actId="400"/>
          <ac:spMkLst>
            <pc:docMk/>
            <pc:sldMk cId="0" sldId="723"/>
            <ac:spMk id="2" creationId="{00000000-0000-0000-0000-000000000000}"/>
          </ac:spMkLst>
        </pc:spChg>
      </pc:sldChg>
      <pc:sldChg chg="addSp modSp mod">
        <pc:chgData name="Lachance, Jean-François" userId="a9b952b2-b526-4af2-807d-c1b6655d9e27" providerId="ADAL" clId="{C345847C-66A2-494A-89E3-1124579C2CBA}" dt="2026-05-08T16:04:48.622" v="78"/>
        <pc:sldMkLst>
          <pc:docMk/>
          <pc:sldMk cId="0" sldId="724"/>
        </pc:sldMkLst>
        <pc:spChg chg="mod">
          <ac:chgData name="Lachance, Jean-François" userId="a9b952b2-b526-4af2-807d-c1b6655d9e27" providerId="ADAL" clId="{C345847C-66A2-494A-89E3-1124579C2CBA}" dt="2026-05-08T16:04:24.029" v="76" actId="400"/>
          <ac:spMkLst>
            <pc:docMk/>
            <pc:sldMk cId="0" sldId="724"/>
            <ac:spMk id="2" creationId="{00000000-0000-0000-0000-000000000000}"/>
          </ac:spMkLst>
        </pc:spChg>
        <pc:spChg chg="add mod">
          <ac:chgData name="Lachance, Jean-François" userId="a9b952b2-b526-4af2-807d-c1b6655d9e27" providerId="ADAL" clId="{C345847C-66A2-494A-89E3-1124579C2CBA}" dt="2026-05-08T16:04:48.622" v="78"/>
          <ac:spMkLst>
            <pc:docMk/>
            <pc:sldMk cId="0" sldId="724"/>
            <ac:spMk id="3" creationId="{1482152E-3212-7F63-4A43-CF4F1C8FA28B}"/>
          </ac:spMkLst>
        </pc:spChg>
      </pc:sldChg>
      <pc:sldChg chg="addSp mod">
        <pc:chgData name="Lachance, Jean-François" userId="a9b952b2-b526-4af2-807d-c1b6655d9e27" providerId="ADAL" clId="{C345847C-66A2-494A-89E3-1124579C2CBA}" dt="2026-05-08T16:04:42.748" v="77" actId="11529"/>
        <pc:sldMkLst>
          <pc:docMk/>
          <pc:sldMk cId="0" sldId="725"/>
        </pc:sldMkLst>
        <pc:spChg chg="add">
          <ac:chgData name="Lachance, Jean-François" userId="a9b952b2-b526-4af2-807d-c1b6655d9e27" providerId="ADAL" clId="{C345847C-66A2-494A-89E3-1124579C2CBA}" dt="2026-05-08T16:04:42.748" v="77" actId="11529"/>
          <ac:spMkLst>
            <pc:docMk/>
            <pc:sldMk cId="0" sldId="725"/>
            <ac:spMk id="3" creationId="{B807F4CF-1DA1-E2F2-2C52-4E6E2A587BAC}"/>
          </ac:spMkLst>
        </pc:spChg>
      </pc:sldChg>
      <pc:sldChg chg="addSp modSp">
        <pc:chgData name="Lachance, Jean-François" userId="a9b952b2-b526-4af2-807d-c1b6655d9e27" providerId="ADAL" clId="{C345847C-66A2-494A-89E3-1124579C2CBA}" dt="2026-05-08T16:04:54.618" v="79"/>
        <pc:sldMkLst>
          <pc:docMk/>
          <pc:sldMk cId="0" sldId="726"/>
        </pc:sldMkLst>
        <pc:spChg chg="add mod">
          <ac:chgData name="Lachance, Jean-François" userId="a9b952b2-b526-4af2-807d-c1b6655d9e27" providerId="ADAL" clId="{C345847C-66A2-494A-89E3-1124579C2CBA}" dt="2026-05-08T16:04:54.618" v="79"/>
          <ac:spMkLst>
            <pc:docMk/>
            <pc:sldMk cId="0" sldId="726"/>
            <ac:spMk id="3" creationId="{319E2074-81DC-A90B-47B0-C27A46C2318E}"/>
          </ac:spMkLst>
        </pc:spChg>
      </pc:sldChg>
      <pc:sldChg chg="addSp modSp">
        <pc:chgData name="Lachance, Jean-François" userId="a9b952b2-b526-4af2-807d-c1b6655d9e27" providerId="ADAL" clId="{C345847C-66A2-494A-89E3-1124579C2CBA}" dt="2026-05-08T16:04:56.955" v="80"/>
        <pc:sldMkLst>
          <pc:docMk/>
          <pc:sldMk cId="0" sldId="727"/>
        </pc:sldMkLst>
        <pc:spChg chg="add mod">
          <ac:chgData name="Lachance, Jean-François" userId="a9b952b2-b526-4af2-807d-c1b6655d9e27" providerId="ADAL" clId="{C345847C-66A2-494A-89E3-1124579C2CBA}" dt="2026-05-08T16:04:56.955" v="80"/>
          <ac:spMkLst>
            <pc:docMk/>
            <pc:sldMk cId="0" sldId="727"/>
            <ac:spMk id="3" creationId="{BD1DD606-D17B-3F64-BF80-8EA6C04F874B}"/>
          </ac:spMkLst>
        </pc:spChg>
      </pc:sldChg>
      <pc:sldChg chg="addSp modSp">
        <pc:chgData name="Lachance, Jean-François" userId="a9b952b2-b526-4af2-807d-c1b6655d9e27" providerId="ADAL" clId="{C345847C-66A2-494A-89E3-1124579C2CBA}" dt="2026-05-08T16:05:04.039" v="83"/>
        <pc:sldMkLst>
          <pc:docMk/>
          <pc:sldMk cId="3066531571" sldId="733"/>
        </pc:sldMkLst>
        <pc:spChg chg="add mod">
          <ac:chgData name="Lachance, Jean-François" userId="a9b952b2-b526-4af2-807d-c1b6655d9e27" providerId="ADAL" clId="{C345847C-66A2-494A-89E3-1124579C2CBA}" dt="2026-05-08T16:05:04.039" v="83"/>
          <ac:spMkLst>
            <pc:docMk/>
            <pc:sldMk cId="3066531571" sldId="733"/>
            <ac:spMk id="2" creationId="{8C3F3FFD-5DA0-4DC1-C668-286C2B5AE26A}"/>
          </ac:spMkLst>
        </pc:spChg>
      </pc:sldChg>
      <pc:sldChg chg="modSp mod">
        <pc:chgData name="Lachance, Jean-François" userId="a9b952b2-b526-4af2-807d-c1b6655d9e27" providerId="ADAL" clId="{C345847C-66A2-494A-89E3-1124579C2CBA}" dt="2026-05-08T16:03:15.889" v="73" actId="400"/>
        <pc:sldMkLst>
          <pc:docMk/>
          <pc:sldMk cId="1720974481" sldId="739"/>
        </pc:sldMkLst>
        <pc:spChg chg="mod">
          <ac:chgData name="Lachance, Jean-François" userId="a9b952b2-b526-4af2-807d-c1b6655d9e27" providerId="ADAL" clId="{C345847C-66A2-494A-89E3-1124579C2CBA}" dt="2026-05-08T16:03:15.889" v="73" actId="400"/>
          <ac:spMkLst>
            <pc:docMk/>
            <pc:sldMk cId="1720974481" sldId="739"/>
            <ac:spMk id="16387" creationId="{00000000-0000-0000-0000-000000000000}"/>
          </ac:spMkLst>
        </pc:spChg>
      </pc:sldChg>
      <pc:sldChg chg="addSp modSp">
        <pc:chgData name="Lachance, Jean-François" userId="a9b952b2-b526-4af2-807d-c1b6655d9e27" providerId="ADAL" clId="{C345847C-66A2-494A-89E3-1124579C2CBA}" dt="2026-05-08T16:06:45.827" v="106"/>
        <pc:sldMkLst>
          <pc:docMk/>
          <pc:sldMk cId="0" sldId="779"/>
        </pc:sldMkLst>
        <pc:spChg chg="add mod">
          <ac:chgData name="Lachance, Jean-François" userId="a9b952b2-b526-4af2-807d-c1b6655d9e27" providerId="ADAL" clId="{C345847C-66A2-494A-89E3-1124579C2CBA}" dt="2026-05-08T16:06:45.827" v="106"/>
          <ac:spMkLst>
            <pc:docMk/>
            <pc:sldMk cId="0" sldId="779"/>
            <ac:spMk id="3" creationId="{2D8B6785-D79E-6D89-3D82-0E431AD87B63}"/>
          </ac:spMkLst>
        </pc:spChg>
      </pc:sldChg>
      <pc:sldChg chg="addSp modSp">
        <pc:chgData name="Lachance, Jean-François" userId="a9b952b2-b526-4af2-807d-c1b6655d9e27" providerId="ADAL" clId="{C345847C-66A2-494A-89E3-1124579C2CBA}" dt="2026-05-08T16:06:48.443" v="108"/>
        <pc:sldMkLst>
          <pc:docMk/>
          <pc:sldMk cId="0" sldId="780"/>
        </pc:sldMkLst>
        <pc:spChg chg="add mod">
          <ac:chgData name="Lachance, Jean-François" userId="a9b952b2-b526-4af2-807d-c1b6655d9e27" providerId="ADAL" clId="{C345847C-66A2-494A-89E3-1124579C2CBA}" dt="2026-05-08T16:06:48.443" v="108"/>
          <ac:spMkLst>
            <pc:docMk/>
            <pc:sldMk cId="0" sldId="780"/>
            <ac:spMk id="2" creationId="{59881CA1-5526-70D9-DD11-54C03DACA78E}"/>
          </ac:spMkLst>
        </pc:spChg>
      </pc:sldChg>
      <pc:sldChg chg="addSp modSp">
        <pc:chgData name="Lachance, Jean-François" userId="a9b952b2-b526-4af2-807d-c1b6655d9e27" providerId="ADAL" clId="{C345847C-66A2-494A-89E3-1124579C2CBA}" dt="2026-05-08T16:06:54.973" v="114"/>
        <pc:sldMkLst>
          <pc:docMk/>
          <pc:sldMk cId="0" sldId="783"/>
        </pc:sldMkLst>
        <pc:spChg chg="add mod">
          <ac:chgData name="Lachance, Jean-François" userId="a9b952b2-b526-4af2-807d-c1b6655d9e27" providerId="ADAL" clId="{C345847C-66A2-494A-89E3-1124579C2CBA}" dt="2026-05-08T16:06:54.973" v="114"/>
          <ac:spMkLst>
            <pc:docMk/>
            <pc:sldMk cId="0" sldId="783"/>
            <ac:spMk id="2" creationId="{C71603A8-051E-555D-E7AC-77DD4268768F}"/>
          </ac:spMkLst>
        </pc:spChg>
      </pc:sldChg>
      <pc:sldChg chg="addSp modSp">
        <pc:chgData name="Lachance, Jean-François" userId="a9b952b2-b526-4af2-807d-c1b6655d9e27" providerId="ADAL" clId="{C345847C-66A2-494A-89E3-1124579C2CBA}" dt="2026-05-08T16:06:55.658" v="115"/>
        <pc:sldMkLst>
          <pc:docMk/>
          <pc:sldMk cId="0" sldId="784"/>
        </pc:sldMkLst>
        <pc:spChg chg="add mod">
          <ac:chgData name="Lachance, Jean-François" userId="a9b952b2-b526-4af2-807d-c1b6655d9e27" providerId="ADAL" clId="{C345847C-66A2-494A-89E3-1124579C2CBA}" dt="2026-05-08T16:06:55.658" v="115"/>
          <ac:spMkLst>
            <pc:docMk/>
            <pc:sldMk cId="0" sldId="784"/>
            <ac:spMk id="2" creationId="{AD409C0C-FA14-A3D9-CCFE-1B48556FF894}"/>
          </ac:spMkLst>
        </pc:spChg>
      </pc:sldChg>
      <pc:sldChg chg="addSp modSp">
        <pc:chgData name="Lachance, Jean-François" userId="a9b952b2-b526-4af2-807d-c1b6655d9e27" providerId="ADAL" clId="{C345847C-66A2-494A-89E3-1124579C2CBA}" dt="2026-05-08T16:06:57.087" v="116"/>
        <pc:sldMkLst>
          <pc:docMk/>
          <pc:sldMk cId="0" sldId="785"/>
        </pc:sldMkLst>
        <pc:spChg chg="add mod">
          <ac:chgData name="Lachance, Jean-François" userId="a9b952b2-b526-4af2-807d-c1b6655d9e27" providerId="ADAL" clId="{C345847C-66A2-494A-89E3-1124579C2CBA}" dt="2026-05-08T16:06:57.087" v="116"/>
          <ac:spMkLst>
            <pc:docMk/>
            <pc:sldMk cId="0" sldId="785"/>
            <ac:spMk id="2" creationId="{F50E9B1B-91FB-569E-3B66-1F3AD6D72753}"/>
          </ac:spMkLst>
        </pc:spChg>
      </pc:sldChg>
      <pc:sldChg chg="addSp modSp">
        <pc:chgData name="Lachance, Jean-François" userId="a9b952b2-b526-4af2-807d-c1b6655d9e27" providerId="ADAL" clId="{C345847C-66A2-494A-89E3-1124579C2CBA}" dt="2026-05-08T16:07:00.966" v="119"/>
        <pc:sldMkLst>
          <pc:docMk/>
          <pc:sldMk cId="0" sldId="787"/>
        </pc:sldMkLst>
        <pc:spChg chg="add mod">
          <ac:chgData name="Lachance, Jean-François" userId="a9b952b2-b526-4af2-807d-c1b6655d9e27" providerId="ADAL" clId="{C345847C-66A2-494A-89E3-1124579C2CBA}" dt="2026-05-08T16:07:00.966" v="119"/>
          <ac:spMkLst>
            <pc:docMk/>
            <pc:sldMk cId="0" sldId="787"/>
            <ac:spMk id="3" creationId="{958BCE12-DC4A-2519-D9B1-03B5F972BCC5}"/>
          </ac:spMkLst>
        </pc:spChg>
      </pc:sldChg>
      <pc:sldChg chg="addSp modSp">
        <pc:chgData name="Lachance, Jean-François" userId="a9b952b2-b526-4af2-807d-c1b6655d9e27" providerId="ADAL" clId="{C345847C-66A2-494A-89E3-1124579C2CBA}" dt="2026-05-08T16:07:01.942" v="120"/>
        <pc:sldMkLst>
          <pc:docMk/>
          <pc:sldMk cId="0" sldId="788"/>
        </pc:sldMkLst>
        <pc:spChg chg="add mod">
          <ac:chgData name="Lachance, Jean-François" userId="a9b952b2-b526-4af2-807d-c1b6655d9e27" providerId="ADAL" clId="{C345847C-66A2-494A-89E3-1124579C2CBA}" dt="2026-05-08T16:07:01.942" v="120"/>
          <ac:spMkLst>
            <pc:docMk/>
            <pc:sldMk cId="0" sldId="788"/>
            <ac:spMk id="3" creationId="{1AD6F36A-BA7C-75E7-88F0-7AD88E466275}"/>
          </ac:spMkLst>
        </pc:spChg>
      </pc:sldChg>
      <pc:sldChg chg="addSp modSp">
        <pc:chgData name="Lachance, Jean-François" userId="a9b952b2-b526-4af2-807d-c1b6655d9e27" providerId="ADAL" clId="{C345847C-66A2-494A-89E3-1124579C2CBA}" dt="2026-05-08T16:07:04.075" v="122"/>
        <pc:sldMkLst>
          <pc:docMk/>
          <pc:sldMk cId="0" sldId="789"/>
        </pc:sldMkLst>
        <pc:spChg chg="add mod">
          <ac:chgData name="Lachance, Jean-François" userId="a9b952b2-b526-4af2-807d-c1b6655d9e27" providerId="ADAL" clId="{C345847C-66A2-494A-89E3-1124579C2CBA}" dt="2026-05-08T16:07:04.075" v="122"/>
          <ac:spMkLst>
            <pc:docMk/>
            <pc:sldMk cId="0" sldId="789"/>
            <ac:spMk id="3" creationId="{C4283461-9BA1-5AAB-6C95-ABD3CEA2219E}"/>
          </ac:spMkLst>
        </pc:spChg>
      </pc:sldChg>
      <pc:sldChg chg="addSp modSp">
        <pc:chgData name="Lachance, Jean-François" userId="a9b952b2-b526-4af2-807d-c1b6655d9e27" providerId="ADAL" clId="{C345847C-66A2-494A-89E3-1124579C2CBA}" dt="2026-05-08T16:07:04.709" v="123"/>
        <pc:sldMkLst>
          <pc:docMk/>
          <pc:sldMk cId="0" sldId="790"/>
        </pc:sldMkLst>
        <pc:spChg chg="add mod">
          <ac:chgData name="Lachance, Jean-François" userId="a9b952b2-b526-4af2-807d-c1b6655d9e27" providerId="ADAL" clId="{C345847C-66A2-494A-89E3-1124579C2CBA}" dt="2026-05-08T16:07:04.709" v="123"/>
          <ac:spMkLst>
            <pc:docMk/>
            <pc:sldMk cId="0" sldId="790"/>
            <ac:spMk id="3" creationId="{8666CDB8-16F4-FE21-B5C7-B859EFD45C02}"/>
          </ac:spMkLst>
        </pc:spChg>
      </pc:sldChg>
      <pc:sldChg chg="addSp modSp">
        <pc:chgData name="Lachance, Jean-François" userId="a9b952b2-b526-4af2-807d-c1b6655d9e27" providerId="ADAL" clId="{C345847C-66A2-494A-89E3-1124579C2CBA}" dt="2026-05-08T16:07:06.244" v="124"/>
        <pc:sldMkLst>
          <pc:docMk/>
          <pc:sldMk cId="0" sldId="791"/>
        </pc:sldMkLst>
        <pc:spChg chg="add mod">
          <ac:chgData name="Lachance, Jean-François" userId="a9b952b2-b526-4af2-807d-c1b6655d9e27" providerId="ADAL" clId="{C345847C-66A2-494A-89E3-1124579C2CBA}" dt="2026-05-08T16:07:06.244" v="124"/>
          <ac:spMkLst>
            <pc:docMk/>
            <pc:sldMk cId="0" sldId="791"/>
            <ac:spMk id="3" creationId="{CDA1F46D-9F19-6E0C-1873-E8E7626D2C37}"/>
          </ac:spMkLst>
        </pc:spChg>
      </pc:sldChg>
      <pc:sldChg chg="addSp modSp">
        <pc:chgData name="Lachance, Jean-François" userId="a9b952b2-b526-4af2-807d-c1b6655d9e27" providerId="ADAL" clId="{C345847C-66A2-494A-89E3-1124579C2CBA}" dt="2026-05-08T16:06:24.504" v="101"/>
        <pc:sldMkLst>
          <pc:docMk/>
          <pc:sldMk cId="1883055132" sldId="820"/>
        </pc:sldMkLst>
        <pc:spChg chg="add mod">
          <ac:chgData name="Lachance, Jean-François" userId="a9b952b2-b526-4af2-807d-c1b6655d9e27" providerId="ADAL" clId="{C345847C-66A2-494A-89E3-1124579C2CBA}" dt="2026-05-08T16:06:24.504" v="101"/>
          <ac:spMkLst>
            <pc:docMk/>
            <pc:sldMk cId="1883055132" sldId="820"/>
            <ac:spMk id="2" creationId="{17274D34-7860-502F-8B65-8201E81374EF}"/>
          </ac:spMkLst>
        </pc:spChg>
      </pc:sldChg>
      <pc:sldChg chg="addSp modSp">
        <pc:chgData name="Lachance, Jean-François" userId="a9b952b2-b526-4af2-807d-c1b6655d9e27" providerId="ADAL" clId="{C345847C-66A2-494A-89E3-1124579C2CBA}" dt="2026-05-08T16:06:25.410" v="102"/>
        <pc:sldMkLst>
          <pc:docMk/>
          <pc:sldMk cId="1870567886" sldId="821"/>
        </pc:sldMkLst>
        <pc:spChg chg="add mod">
          <ac:chgData name="Lachance, Jean-François" userId="a9b952b2-b526-4af2-807d-c1b6655d9e27" providerId="ADAL" clId="{C345847C-66A2-494A-89E3-1124579C2CBA}" dt="2026-05-08T16:06:25.410" v="102"/>
          <ac:spMkLst>
            <pc:docMk/>
            <pc:sldMk cId="1870567886" sldId="821"/>
            <ac:spMk id="2" creationId="{9241D2C9-4ACB-EC80-BF65-60A4786587E1}"/>
          </ac:spMkLst>
        </pc:spChg>
      </pc:sldChg>
      <pc:sldChg chg="addSp modSp">
        <pc:chgData name="Lachance, Jean-François" userId="a9b952b2-b526-4af2-807d-c1b6655d9e27" providerId="ADAL" clId="{C345847C-66A2-494A-89E3-1124579C2CBA}" dt="2026-05-08T16:06:27.438" v="103"/>
        <pc:sldMkLst>
          <pc:docMk/>
          <pc:sldMk cId="2474663146" sldId="824"/>
        </pc:sldMkLst>
        <pc:spChg chg="add mod">
          <ac:chgData name="Lachance, Jean-François" userId="a9b952b2-b526-4af2-807d-c1b6655d9e27" providerId="ADAL" clId="{C345847C-66A2-494A-89E3-1124579C2CBA}" dt="2026-05-08T16:06:27.438" v="103"/>
          <ac:spMkLst>
            <pc:docMk/>
            <pc:sldMk cId="2474663146" sldId="824"/>
            <ac:spMk id="2" creationId="{99992BB0-8678-2829-FD68-D75294B39E9C}"/>
          </ac:spMkLst>
        </pc:spChg>
      </pc:sldChg>
      <pc:sldChg chg="addSp modSp">
        <pc:chgData name="Lachance, Jean-François" userId="a9b952b2-b526-4af2-807d-c1b6655d9e27" providerId="ADAL" clId="{C345847C-66A2-494A-89E3-1124579C2CBA}" dt="2026-04-24T12:33:09.875" v="6"/>
        <pc:sldMkLst>
          <pc:docMk/>
          <pc:sldMk cId="2900467637" sldId="843"/>
        </pc:sldMkLst>
        <pc:spChg chg="add mod">
          <ac:chgData name="Lachance, Jean-François" userId="a9b952b2-b526-4af2-807d-c1b6655d9e27" providerId="ADAL" clId="{C345847C-66A2-494A-89E3-1124579C2CBA}" dt="2026-04-24T12:33:09.875" v="6"/>
          <ac:spMkLst>
            <pc:docMk/>
            <pc:sldMk cId="2900467637" sldId="843"/>
            <ac:spMk id="3" creationId="{DF1DC05C-9C18-89E5-A029-9CC1459620EC}"/>
          </ac:spMkLst>
        </pc:spChg>
      </pc:sldChg>
      <pc:sldChg chg="addSp modSp">
        <pc:chgData name="Lachance, Jean-François" userId="a9b952b2-b526-4af2-807d-c1b6655d9e27" providerId="ADAL" clId="{C345847C-66A2-494A-89E3-1124579C2CBA}" dt="2026-05-11T14:29:40.330" v="139"/>
        <pc:sldMkLst>
          <pc:docMk/>
          <pc:sldMk cId="597064659" sldId="845"/>
        </pc:sldMkLst>
        <pc:spChg chg="add mod">
          <ac:chgData name="Lachance, Jean-François" userId="a9b952b2-b526-4af2-807d-c1b6655d9e27" providerId="ADAL" clId="{C345847C-66A2-494A-89E3-1124579C2CBA}" dt="2026-05-11T14:29:40.330" v="139"/>
          <ac:spMkLst>
            <pc:docMk/>
            <pc:sldMk cId="597064659" sldId="845"/>
            <ac:spMk id="3" creationId="{0A55C6D4-962E-0DEB-B1A0-BE76103B7311}"/>
          </ac:spMkLst>
        </pc:spChg>
      </pc:sldChg>
      <pc:sldChg chg="addSp modSp">
        <pc:chgData name="Lachance, Jean-François" userId="a9b952b2-b526-4af2-807d-c1b6655d9e27" providerId="ADAL" clId="{C345847C-66A2-494A-89E3-1124579C2CBA}" dt="2026-05-08T16:06:52.461" v="112"/>
        <pc:sldMkLst>
          <pc:docMk/>
          <pc:sldMk cId="2677444640" sldId="865"/>
        </pc:sldMkLst>
        <pc:spChg chg="add mod">
          <ac:chgData name="Lachance, Jean-François" userId="a9b952b2-b526-4af2-807d-c1b6655d9e27" providerId="ADAL" clId="{C345847C-66A2-494A-89E3-1124579C2CBA}" dt="2026-05-08T16:06:52.461" v="112"/>
          <ac:spMkLst>
            <pc:docMk/>
            <pc:sldMk cId="2677444640" sldId="865"/>
            <ac:spMk id="4" creationId="{7DFEE484-E28E-5F28-F348-20AEAA15AFD5}"/>
          </ac:spMkLst>
        </pc:spChg>
      </pc:sldChg>
      <pc:sldChg chg="addSp modSp">
        <pc:chgData name="Lachance, Jean-François" userId="a9b952b2-b526-4af2-807d-c1b6655d9e27" providerId="ADAL" clId="{C345847C-66A2-494A-89E3-1124579C2CBA}" dt="2026-05-08T16:06:58.437" v="117"/>
        <pc:sldMkLst>
          <pc:docMk/>
          <pc:sldMk cId="1728732346" sldId="866"/>
        </pc:sldMkLst>
        <pc:spChg chg="add mod">
          <ac:chgData name="Lachance, Jean-François" userId="a9b952b2-b526-4af2-807d-c1b6655d9e27" providerId="ADAL" clId="{C345847C-66A2-494A-89E3-1124579C2CBA}" dt="2026-05-08T16:06:58.437" v="117"/>
          <ac:spMkLst>
            <pc:docMk/>
            <pc:sldMk cId="1728732346" sldId="866"/>
            <ac:spMk id="2" creationId="{F548641C-B3BF-3B69-9A17-064FC1ECEFDB}"/>
          </ac:spMkLst>
        </pc:spChg>
      </pc:sldChg>
      <pc:sldChg chg="addSp modSp">
        <pc:chgData name="Lachance, Jean-François" userId="a9b952b2-b526-4af2-807d-c1b6655d9e27" providerId="ADAL" clId="{C345847C-66A2-494A-89E3-1124579C2CBA}" dt="2026-05-08T16:06:59.729" v="118"/>
        <pc:sldMkLst>
          <pc:docMk/>
          <pc:sldMk cId="3484415269" sldId="867"/>
        </pc:sldMkLst>
        <pc:spChg chg="add mod">
          <ac:chgData name="Lachance, Jean-François" userId="a9b952b2-b526-4af2-807d-c1b6655d9e27" providerId="ADAL" clId="{C345847C-66A2-494A-89E3-1124579C2CBA}" dt="2026-05-08T16:06:59.729" v="118"/>
          <ac:spMkLst>
            <pc:docMk/>
            <pc:sldMk cId="3484415269" sldId="867"/>
            <ac:spMk id="2" creationId="{147853A6-CC74-B834-0CEE-869511C8CE73}"/>
          </ac:spMkLst>
        </pc:spChg>
      </pc:sldChg>
      <pc:sldChg chg="addSp modSp">
        <pc:chgData name="Lachance, Jean-François" userId="a9b952b2-b526-4af2-807d-c1b6655d9e27" providerId="ADAL" clId="{C345847C-66A2-494A-89E3-1124579C2CBA}" dt="2026-05-08T16:07:02.908" v="121"/>
        <pc:sldMkLst>
          <pc:docMk/>
          <pc:sldMk cId="2515863119" sldId="868"/>
        </pc:sldMkLst>
        <pc:spChg chg="add mod">
          <ac:chgData name="Lachance, Jean-François" userId="a9b952b2-b526-4af2-807d-c1b6655d9e27" providerId="ADAL" clId="{C345847C-66A2-494A-89E3-1124579C2CBA}" dt="2026-05-08T16:07:02.908" v="121"/>
          <ac:spMkLst>
            <pc:docMk/>
            <pc:sldMk cId="2515863119" sldId="868"/>
            <ac:spMk id="2" creationId="{901D60FA-E7FF-CCE9-7F6E-5E4618B0CEFF}"/>
          </ac:spMkLst>
        </pc:spChg>
      </pc:sldChg>
      <pc:sldChg chg="addSp modSp">
        <pc:chgData name="Lachance, Jean-François" userId="a9b952b2-b526-4af2-807d-c1b6655d9e27" providerId="ADAL" clId="{C345847C-66A2-494A-89E3-1124579C2CBA}" dt="2026-05-11T14:29:58.065" v="145"/>
        <pc:sldMkLst>
          <pc:docMk/>
          <pc:sldMk cId="528904227" sldId="869"/>
        </pc:sldMkLst>
        <pc:spChg chg="add mod">
          <ac:chgData name="Lachance, Jean-François" userId="a9b952b2-b526-4af2-807d-c1b6655d9e27" providerId="ADAL" clId="{C345847C-66A2-494A-89E3-1124579C2CBA}" dt="2026-05-11T14:29:58.065" v="145"/>
          <ac:spMkLst>
            <pc:docMk/>
            <pc:sldMk cId="528904227" sldId="869"/>
            <ac:spMk id="3" creationId="{3C5A6503-5DED-2500-05AB-A34BFAB63A17}"/>
          </ac:spMkLst>
        </pc:spChg>
      </pc:sldChg>
      <pc:sldChg chg="addSp modSp">
        <pc:chgData name="Lachance, Jean-François" userId="a9b952b2-b526-4af2-807d-c1b6655d9e27" providerId="ADAL" clId="{C345847C-66A2-494A-89E3-1124579C2CBA}" dt="2026-05-08T16:05:07.722" v="85"/>
        <pc:sldMkLst>
          <pc:docMk/>
          <pc:sldMk cId="758477391" sldId="871"/>
        </pc:sldMkLst>
        <pc:spChg chg="add mod">
          <ac:chgData name="Lachance, Jean-François" userId="a9b952b2-b526-4af2-807d-c1b6655d9e27" providerId="ADAL" clId="{C345847C-66A2-494A-89E3-1124579C2CBA}" dt="2026-05-08T16:05:07.722" v="85"/>
          <ac:spMkLst>
            <pc:docMk/>
            <pc:sldMk cId="758477391" sldId="871"/>
            <ac:spMk id="2" creationId="{ABDA213F-646E-0C26-E448-7E9EFDE5938D}"/>
          </ac:spMkLst>
        </pc:spChg>
      </pc:sldChg>
      <pc:sldChg chg="addSp modSp">
        <pc:chgData name="Lachance, Jean-François" userId="a9b952b2-b526-4af2-807d-c1b6655d9e27" providerId="ADAL" clId="{C345847C-66A2-494A-89E3-1124579C2CBA}" dt="2026-05-08T16:05:06.411" v="84"/>
        <pc:sldMkLst>
          <pc:docMk/>
          <pc:sldMk cId="1866813892" sldId="872"/>
        </pc:sldMkLst>
        <pc:spChg chg="add mod">
          <ac:chgData name="Lachance, Jean-François" userId="a9b952b2-b526-4af2-807d-c1b6655d9e27" providerId="ADAL" clId="{C345847C-66A2-494A-89E3-1124579C2CBA}" dt="2026-05-08T16:05:06.411" v="84"/>
          <ac:spMkLst>
            <pc:docMk/>
            <pc:sldMk cId="1866813892" sldId="872"/>
            <ac:spMk id="2" creationId="{B70BA641-B37D-13DE-DF97-2B4AC7A0F4B2}"/>
          </ac:spMkLst>
        </pc:spChg>
      </pc:sldChg>
      <pc:sldChg chg="addSp modSp">
        <pc:chgData name="Lachance, Jean-François" userId="a9b952b2-b526-4af2-807d-c1b6655d9e27" providerId="ADAL" clId="{C345847C-66A2-494A-89E3-1124579C2CBA}" dt="2026-05-11T14:30:28.305" v="167"/>
        <pc:sldMkLst>
          <pc:docMk/>
          <pc:sldMk cId="493884193" sldId="874"/>
        </pc:sldMkLst>
        <pc:spChg chg="add mod">
          <ac:chgData name="Lachance, Jean-François" userId="a9b952b2-b526-4af2-807d-c1b6655d9e27" providerId="ADAL" clId="{C345847C-66A2-494A-89E3-1124579C2CBA}" dt="2026-05-11T14:30:28.305" v="167"/>
          <ac:spMkLst>
            <pc:docMk/>
            <pc:sldMk cId="493884193" sldId="874"/>
            <ac:spMk id="5" creationId="{B6AE5A5D-08E2-C827-E375-3965D502AA9C}"/>
          </ac:spMkLst>
        </pc:spChg>
      </pc:sldChg>
      <pc:sldChg chg="addSp modSp">
        <pc:chgData name="Lachance, Jean-François" userId="a9b952b2-b526-4af2-807d-c1b6655d9e27" providerId="ADAL" clId="{C345847C-66A2-494A-89E3-1124579C2CBA}" dt="2026-05-08T16:07:07.788" v="125"/>
        <pc:sldMkLst>
          <pc:docMk/>
          <pc:sldMk cId="2671078466" sldId="877"/>
        </pc:sldMkLst>
        <pc:spChg chg="add mod">
          <ac:chgData name="Lachance, Jean-François" userId="a9b952b2-b526-4af2-807d-c1b6655d9e27" providerId="ADAL" clId="{C345847C-66A2-494A-89E3-1124579C2CBA}" dt="2026-05-08T16:07:07.788" v="125"/>
          <ac:spMkLst>
            <pc:docMk/>
            <pc:sldMk cId="2671078466" sldId="877"/>
            <ac:spMk id="5" creationId="{B84EA782-AB2A-C18D-964D-A36E72FC5AC4}"/>
          </ac:spMkLst>
        </pc:spChg>
      </pc:sldChg>
      <pc:sldChg chg="addSp modSp">
        <pc:chgData name="Lachance, Jean-François" userId="a9b952b2-b526-4af2-807d-c1b6655d9e27" providerId="ADAL" clId="{C345847C-66A2-494A-89E3-1124579C2CBA}" dt="2026-05-08T16:05:26.598" v="88"/>
        <pc:sldMkLst>
          <pc:docMk/>
          <pc:sldMk cId="1937685653" sldId="882"/>
        </pc:sldMkLst>
        <pc:spChg chg="add mod">
          <ac:chgData name="Lachance, Jean-François" userId="a9b952b2-b526-4af2-807d-c1b6655d9e27" providerId="ADAL" clId="{C345847C-66A2-494A-89E3-1124579C2CBA}" dt="2026-05-08T16:05:26.598" v="88"/>
          <ac:spMkLst>
            <pc:docMk/>
            <pc:sldMk cId="1937685653" sldId="882"/>
            <ac:spMk id="2" creationId="{263C227E-5045-3335-5E0E-C803FB59A499}"/>
          </ac:spMkLst>
        </pc:spChg>
      </pc:sldChg>
      <pc:sldChg chg="addSp modSp">
        <pc:chgData name="Lachance, Jean-François" userId="a9b952b2-b526-4af2-807d-c1b6655d9e27" providerId="ADAL" clId="{C345847C-66A2-494A-89E3-1124579C2CBA}" dt="2026-05-08T16:05:02.681" v="81"/>
        <pc:sldMkLst>
          <pc:docMk/>
          <pc:sldMk cId="2345363473" sldId="890"/>
        </pc:sldMkLst>
        <pc:spChg chg="add mod">
          <ac:chgData name="Lachance, Jean-François" userId="a9b952b2-b526-4af2-807d-c1b6655d9e27" providerId="ADAL" clId="{C345847C-66A2-494A-89E3-1124579C2CBA}" dt="2026-05-08T16:05:02.681" v="81"/>
          <ac:spMkLst>
            <pc:docMk/>
            <pc:sldMk cId="2345363473" sldId="890"/>
            <ac:spMk id="5" creationId="{B7E161E8-6F0B-45C6-72EF-7BACE20D1A8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4F10D-DF6F-4478-A0C5-CB385EF25BE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fr-CA"/>
        </a:p>
      </dgm:t>
    </dgm:pt>
    <dgm:pt modelId="{0BB588FE-03DE-4D0A-9455-BBF6A3534901}">
      <dgm:prSet phldrT="[Texte]" custT="1"/>
      <dgm:spPr/>
      <dgm:t>
        <a:bodyPr/>
        <a:lstStyle/>
        <a:p>
          <a:r>
            <a:rPr lang="fr-CA" sz="2000" b="1" dirty="0"/>
            <a:t>HÉMOSTASE PRIMAIRE</a:t>
          </a:r>
        </a:p>
      </dgm:t>
    </dgm:pt>
    <dgm:pt modelId="{11CAA50B-31A6-4422-98E1-EA4266520931}" type="parTrans" cxnId="{00B6F33C-A53B-41FA-A9A6-E5BA94A7C0F3}">
      <dgm:prSet/>
      <dgm:spPr/>
      <dgm:t>
        <a:bodyPr/>
        <a:lstStyle/>
        <a:p>
          <a:endParaRPr lang="fr-CA"/>
        </a:p>
      </dgm:t>
    </dgm:pt>
    <dgm:pt modelId="{FCDF9B3E-E2ED-467A-9D58-7FE832FA7B43}" type="sibTrans" cxnId="{00B6F33C-A53B-41FA-A9A6-E5BA94A7C0F3}">
      <dgm:prSet/>
      <dgm:spPr/>
      <dgm:t>
        <a:bodyPr/>
        <a:lstStyle/>
        <a:p>
          <a:endParaRPr lang="fr-CA"/>
        </a:p>
      </dgm:t>
    </dgm:pt>
    <dgm:pt modelId="{4359AE94-11EE-47E2-9288-238EEDC75586}">
      <dgm:prSet phldrT="[Texte]"/>
      <dgm:spPr/>
      <dgm:t>
        <a:bodyPr/>
        <a:lstStyle/>
        <a:p>
          <a:r>
            <a:rPr lang="fr-CA" dirty="0"/>
            <a:t>Formation du clou plaquettaire</a:t>
          </a:r>
        </a:p>
      </dgm:t>
    </dgm:pt>
    <dgm:pt modelId="{2D3E4EBC-6023-4DE5-83FE-3EA141B02F71}" type="parTrans" cxnId="{5571A893-8529-49E0-AEDF-D473626A22D0}">
      <dgm:prSet/>
      <dgm:spPr/>
      <dgm:t>
        <a:bodyPr/>
        <a:lstStyle/>
        <a:p>
          <a:endParaRPr lang="fr-CA"/>
        </a:p>
      </dgm:t>
    </dgm:pt>
    <dgm:pt modelId="{CCF4CF88-31E0-4247-88EB-47CA8F835CFE}" type="sibTrans" cxnId="{5571A893-8529-49E0-AEDF-D473626A22D0}">
      <dgm:prSet/>
      <dgm:spPr/>
      <dgm:t>
        <a:bodyPr/>
        <a:lstStyle/>
        <a:p>
          <a:endParaRPr lang="fr-CA"/>
        </a:p>
      </dgm:t>
    </dgm:pt>
    <dgm:pt modelId="{46C6B5DF-8EB9-44E7-8825-75070C2CB88E}">
      <dgm:prSet phldrT="[Texte]"/>
      <dgm:spPr/>
      <dgm:t>
        <a:bodyPr/>
        <a:lstStyle/>
        <a:p>
          <a:r>
            <a:rPr lang="fr-CA" b="1" dirty="0"/>
            <a:t>COAGULATION PLASMATIQUE</a:t>
          </a:r>
        </a:p>
      </dgm:t>
    </dgm:pt>
    <dgm:pt modelId="{37D8DEDF-9DDE-489E-9C2B-7165170BC9BF}" type="parTrans" cxnId="{BC8A4B5C-A4C9-4182-BB97-AA929D8BE49F}">
      <dgm:prSet/>
      <dgm:spPr/>
      <dgm:t>
        <a:bodyPr/>
        <a:lstStyle/>
        <a:p>
          <a:endParaRPr lang="fr-CA"/>
        </a:p>
      </dgm:t>
    </dgm:pt>
    <dgm:pt modelId="{41AF427B-EBB0-435A-9F3F-CB383C554EDC}" type="sibTrans" cxnId="{BC8A4B5C-A4C9-4182-BB97-AA929D8BE49F}">
      <dgm:prSet/>
      <dgm:spPr/>
      <dgm:t>
        <a:bodyPr/>
        <a:lstStyle/>
        <a:p>
          <a:endParaRPr lang="fr-CA"/>
        </a:p>
      </dgm:t>
    </dgm:pt>
    <dgm:pt modelId="{5C24497D-FCA9-4FED-AD22-DEE4D576A621}">
      <dgm:prSet phldrT="[Texte]"/>
      <dgm:spPr/>
      <dgm:t>
        <a:bodyPr/>
        <a:lstStyle/>
        <a:p>
          <a:r>
            <a:rPr lang="fr-CA" dirty="0"/>
            <a:t>Consolidation du caillot</a:t>
          </a:r>
        </a:p>
      </dgm:t>
    </dgm:pt>
    <dgm:pt modelId="{3EC51610-13FA-444C-ACBD-9901F744A031}" type="parTrans" cxnId="{46A63952-81B1-4003-8313-3FB9C0513251}">
      <dgm:prSet/>
      <dgm:spPr/>
      <dgm:t>
        <a:bodyPr/>
        <a:lstStyle/>
        <a:p>
          <a:endParaRPr lang="fr-CA"/>
        </a:p>
      </dgm:t>
    </dgm:pt>
    <dgm:pt modelId="{6DEDD156-45BC-44BB-B1B4-14C021B1A024}" type="sibTrans" cxnId="{46A63952-81B1-4003-8313-3FB9C0513251}">
      <dgm:prSet/>
      <dgm:spPr/>
      <dgm:t>
        <a:bodyPr/>
        <a:lstStyle/>
        <a:p>
          <a:endParaRPr lang="fr-CA"/>
        </a:p>
      </dgm:t>
    </dgm:pt>
    <dgm:pt modelId="{81BC5310-42F3-4614-89B0-9DD99146409E}">
      <dgm:prSet phldrT="[Texte]"/>
      <dgm:spPr/>
      <dgm:t>
        <a:bodyPr/>
        <a:lstStyle/>
        <a:p>
          <a:r>
            <a:rPr lang="fr-CA" b="1" dirty="0"/>
            <a:t>FIBRINOLYSE</a:t>
          </a:r>
        </a:p>
      </dgm:t>
    </dgm:pt>
    <dgm:pt modelId="{B07E2B6E-AA96-4AFC-8279-4ADFB0287FAF}" type="parTrans" cxnId="{1205361B-F5DA-41DC-B00B-6A23EAED117C}">
      <dgm:prSet/>
      <dgm:spPr/>
      <dgm:t>
        <a:bodyPr/>
        <a:lstStyle/>
        <a:p>
          <a:endParaRPr lang="fr-CA"/>
        </a:p>
      </dgm:t>
    </dgm:pt>
    <dgm:pt modelId="{49D2CCD8-826B-4245-A582-5AAA87711984}" type="sibTrans" cxnId="{1205361B-F5DA-41DC-B00B-6A23EAED117C}">
      <dgm:prSet/>
      <dgm:spPr/>
      <dgm:t>
        <a:bodyPr/>
        <a:lstStyle/>
        <a:p>
          <a:endParaRPr lang="fr-CA"/>
        </a:p>
      </dgm:t>
    </dgm:pt>
    <dgm:pt modelId="{DA0B94EA-92FF-47A1-B2EC-E0F9A08D697E}">
      <dgm:prSet phldrT="[Texte]"/>
      <dgm:spPr/>
      <dgm:t>
        <a:bodyPr/>
        <a:lstStyle/>
        <a:p>
          <a:r>
            <a:rPr lang="fr-CA" dirty="0"/>
            <a:t>Lyse du caillot</a:t>
          </a:r>
        </a:p>
      </dgm:t>
    </dgm:pt>
    <dgm:pt modelId="{EFC526FC-80F0-4257-9CE1-40B1CE3C4277}" type="parTrans" cxnId="{6093FB6A-B96C-43A9-A0EA-E52CCF9BE57C}">
      <dgm:prSet/>
      <dgm:spPr/>
      <dgm:t>
        <a:bodyPr/>
        <a:lstStyle/>
        <a:p>
          <a:endParaRPr lang="fr-CA"/>
        </a:p>
      </dgm:t>
    </dgm:pt>
    <dgm:pt modelId="{39F2EC62-1F10-49EA-89E7-2083A7146669}" type="sibTrans" cxnId="{6093FB6A-B96C-43A9-A0EA-E52CCF9BE57C}">
      <dgm:prSet/>
      <dgm:spPr/>
      <dgm:t>
        <a:bodyPr/>
        <a:lstStyle/>
        <a:p>
          <a:endParaRPr lang="fr-CA"/>
        </a:p>
      </dgm:t>
    </dgm:pt>
    <dgm:pt modelId="{14B82572-8D45-4671-B3DB-24481A18896F}">
      <dgm:prSet phldrT="[Texte]"/>
      <dgm:spPr/>
      <dgm:t>
        <a:bodyPr/>
        <a:lstStyle/>
        <a:p>
          <a:endParaRPr lang="fr-CA" dirty="0"/>
        </a:p>
      </dgm:t>
    </dgm:pt>
    <dgm:pt modelId="{125A39E9-1C9A-4610-BE65-B845198B2116}" type="parTrans" cxnId="{F4F9D6E0-0165-4FED-8A99-BC4C6ECF06A0}">
      <dgm:prSet/>
      <dgm:spPr/>
      <dgm:t>
        <a:bodyPr/>
        <a:lstStyle/>
        <a:p>
          <a:endParaRPr lang="fr-CA"/>
        </a:p>
      </dgm:t>
    </dgm:pt>
    <dgm:pt modelId="{6C202E7A-0EE0-48F3-BB50-45DCD9099194}" type="sibTrans" cxnId="{F4F9D6E0-0165-4FED-8A99-BC4C6ECF06A0}">
      <dgm:prSet/>
      <dgm:spPr/>
      <dgm:t>
        <a:bodyPr/>
        <a:lstStyle/>
        <a:p>
          <a:endParaRPr lang="fr-CA"/>
        </a:p>
      </dgm:t>
    </dgm:pt>
    <dgm:pt modelId="{A4917BB3-759B-4E69-A4CA-DE09D7EFB055}">
      <dgm:prSet phldrT="[Texte]"/>
      <dgm:spPr/>
      <dgm:t>
        <a:bodyPr/>
        <a:lstStyle/>
        <a:p>
          <a:endParaRPr lang="fr-CA" dirty="0"/>
        </a:p>
      </dgm:t>
    </dgm:pt>
    <dgm:pt modelId="{1C82AE90-D05E-4052-B4FB-3BE56E4C0432}" type="parTrans" cxnId="{AC50D54E-0ED6-4A82-BB86-6B62C8C2B785}">
      <dgm:prSet/>
      <dgm:spPr/>
      <dgm:t>
        <a:bodyPr/>
        <a:lstStyle/>
        <a:p>
          <a:endParaRPr lang="fr-CA"/>
        </a:p>
      </dgm:t>
    </dgm:pt>
    <dgm:pt modelId="{F46FE93B-CFFE-4B55-BBAB-A81878895FA6}" type="sibTrans" cxnId="{AC50D54E-0ED6-4A82-BB86-6B62C8C2B785}">
      <dgm:prSet/>
      <dgm:spPr/>
      <dgm:t>
        <a:bodyPr/>
        <a:lstStyle/>
        <a:p>
          <a:endParaRPr lang="fr-CA"/>
        </a:p>
      </dgm:t>
    </dgm:pt>
    <dgm:pt modelId="{801CB5EC-26C7-49BA-8797-33A192E410F8}">
      <dgm:prSet phldrT="[Texte]"/>
      <dgm:spPr/>
      <dgm:t>
        <a:bodyPr/>
        <a:lstStyle/>
        <a:p>
          <a:endParaRPr lang="fr-CA" dirty="0"/>
        </a:p>
      </dgm:t>
    </dgm:pt>
    <dgm:pt modelId="{E687742D-7D43-4C71-B8C8-96D2DA21BC90}" type="parTrans" cxnId="{A411825F-E21D-4754-9992-7FC25F099764}">
      <dgm:prSet/>
      <dgm:spPr/>
      <dgm:t>
        <a:bodyPr/>
        <a:lstStyle/>
        <a:p>
          <a:endParaRPr lang="fr-CA"/>
        </a:p>
      </dgm:t>
    </dgm:pt>
    <dgm:pt modelId="{47899297-A435-45F7-A059-C555481BC840}" type="sibTrans" cxnId="{A411825F-E21D-4754-9992-7FC25F099764}">
      <dgm:prSet/>
      <dgm:spPr/>
      <dgm:t>
        <a:bodyPr/>
        <a:lstStyle/>
        <a:p>
          <a:endParaRPr lang="fr-CA"/>
        </a:p>
      </dgm:t>
    </dgm:pt>
    <dgm:pt modelId="{A2915427-35B6-4D20-AB9B-AC1EA13B2F94}" type="pres">
      <dgm:prSet presAssocID="{1A74F10D-DF6F-4478-A0C5-CB385EF25BEA}" presName="Name0" presStyleCnt="0">
        <dgm:presLayoutVars>
          <dgm:dir/>
          <dgm:animLvl val="lvl"/>
          <dgm:resizeHandles val="exact"/>
        </dgm:presLayoutVars>
      </dgm:prSet>
      <dgm:spPr/>
    </dgm:pt>
    <dgm:pt modelId="{55250739-2C5C-440D-AAFF-4B6637C281E2}" type="pres">
      <dgm:prSet presAssocID="{0BB588FE-03DE-4D0A-9455-BBF6A3534901}" presName="composite" presStyleCnt="0"/>
      <dgm:spPr/>
    </dgm:pt>
    <dgm:pt modelId="{615CF81C-D7CD-4DE2-BD54-C5BE8F4749FE}" type="pres">
      <dgm:prSet presAssocID="{0BB588FE-03DE-4D0A-9455-BBF6A3534901}" presName="parTx" presStyleLbl="alignNode1" presStyleIdx="0" presStyleCnt="3">
        <dgm:presLayoutVars>
          <dgm:chMax val="0"/>
          <dgm:chPref val="0"/>
          <dgm:bulletEnabled val="1"/>
        </dgm:presLayoutVars>
      </dgm:prSet>
      <dgm:spPr/>
    </dgm:pt>
    <dgm:pt modelId="{72F2235E-1E1A-4EF6-BDBB-888A4CDE7949}" type="pres">
      <dgm:prSet presAssocID="{0BB588FE-03DE-4D0A-9455-BBF6A3534901}" presName="desTx" presStyleLbl="alignAccFollowNode1" presStyleIdx="0" presStyleCnt="3">
        <dgm:presLayoutVars>
          <dgm:bulletEnabled val="1"/>
        </dgm:presLayoutVars>
      </dgm:prSet>
      <dgm:spPr/>
    </dgm:pt>
    <dgm:pt modelId="{47F9E7BF-5832-4CBC-AB82-75BF8115018D}" type="pres">
      <dgm:prSet presAssocID="{FCDF9B3E-E2ED-467A-9D58-7FE832FA7B43}" presName="space" presStyleCnt="0"/>
      <dgm:spPr/>
    </dgm:pt>
    <dgm:pt modelId="{E940EAD0-8A98-4745-8AF0-6E2081791F2E}" type="pres">
      <dgm:prSet presAssocID="{46C6B5DF-8EB9-44E7-8825-75070C2CB88E}" presName="composite" presStyleCnt="0"/>
      <dgm:spPr/>
    </dgm:pt>
    <dgm:pt modelId="{AC18C806-FA73-4672-968E-F7F68377329E}" type="pres">
      <dgm:prSet presAssocID="{46C6B5DF-8EB9-44E7-8825-75070C2CB88E}" presName="parTx" presStyleLbl="alignNode1" presStyleIdx="1" presStyleCnt="3">
        <dgm:presLayoutVars>
          <dgm:chMax val="0"/>
          <dgm:chPref val="0"/>
          <dgm:bulletEnabled val="1"/>
        </dgm:presLayoutVars>
      </dgm:prSet>
      <dgm:spPr/>
    </dgm:pt>
    <dgm:pt modelId="{A4000077-12EE-4D9E-AB2A-FCA7A6F08131}" type="pres">
      <dgm:prSet presAssocID="{46C6B5DF-8EB9-44E7-8825-75070C2CB88E}" presName="desTx" presStyleLbl="alignAccFollowNode1" presStyleIdx="1" presStyleCnt="3">
        <dgm:presLayoutVars>
          <dgm:bulletEnabled val="1"/>
        </dgm:presLayoutVars>
      </dgm:prSet>
      <dgm:spPr/>
    </dgm:pt>
    <dgm:pt modelId="{7F5B094C-94A0-4425-91EB-32670763B6DD}" type="pres">
      <dgm:prSet presAssocID="{41AF427B-EBB0-435A-9F3F-CB383C554EDC}" presName="space" presStyleCnt="0"/>
      <dgm:spPr/>
    </dgm:pt>
    <dgm:pt modelId="{583496DB-F00C-43B4-8BB4-FDAFD1CE3FEB}" type="pres">
      <dgm:prSet presAssocID="{81BC5310-42F3-4614-89B0-9DD99146409E}" presName="composite" presStyleCnt="0"/>
      <dgm:spPr/>
    </dgm:pt>
    <dgm:pt modelId="{35467E73-B264-43C3-87A0-DFE7A4BB9E05}" type="pres">
      <dgm:prSet presAssocID="{81BC5310-42F3-4614-89B0-9DD99146409E}" presName="parTx" presStyleLbl="alignNode1" presStyleIdx="2" presStyleCnt="3">
        <dgm:presLayoutVars>
          <dgm:chMax val="0"/>
          <dgm:chPref val="0"/>
          <dgm:bulletEnabled val="1"/>
        </dgm:presLayoutVars>
      </dgm:prSet>
      <dgm:spPr/>
    </dgm:pt>
    <dgm:pt modelId="{73AE6CD1-BDBA-4DAF-A740-12485602BABA}" type="pres">
      <dgm:prSet presAssocID="{81BC5310-42F3-4614-89B0-9DD99146409E}" presName="desTx" presStyleLbl="alignAccFollowNode1" presStyleIdx="2" presStyleCnt="3">
        <dgm:presLayoutVars>
          <dgm:bulletEnabled val="1"/>
        </dgm:presLayoutVars>
      </dgm:prSet>
      <dgm:spPr/>
    </dgm:pt>
  </dgm:ptLst>
  <dgm:cxnLst>
    <dgm:cxn modelId="{52CFAB0B-0C92-472B-AC88-A58BCD30D2BC}" type="presOf" srcId="{14B82572-8D45-4671-B3DB-24481A18896F}" destId="{72F2235E-1E1A-4EF6-BDBB-888A4CDE7949}" srcOrd="0" destOrd="0" presId="urn:microsoft.com/office/officeart/2005/8/layout/hList1"/>
    <dgm:cxn modelId="{6D35B10B-FF49-4078-965C-841A2FC91448}" type="presOf" srcId="{DA0B94EA-92FF-47A1-B2EC-E0F9A08D697E}" destId="{73AE6CD1-BDBA-4DAF-A740-12485602BABA}" srcOrd="0" destOrd="1" presId="urn:microsoft.com/office/officeart/2005/8/layout/hList1"/>
    <dgm:cxn modelId="{61028317-A725-43E7-AB90-D9F395AB09F9}" type="presOf" srcId="{81BC5310-42F3-4614-89B0-9DD99146409E}" destId="{35467E73-B264-43C3-87A0-DFE7A4BB9E05}" srcOrd="0" destOrd="0" presId="urn:microsoft.com/office/officeart/2005/8/layout/hList1"/>
    <dgm:cxn modelId="{1205361B-F5DA-41DC-B00B-6A23EAED117C}" srcId="{1A74F10D-DF6F-4478-A0C5-CB385EF25BEA}" destId="{81BC5310-42F3-4614-89B0-9DD99146409E}" srcOrd="2" destOrd="0" parTransId="{B07E2B6E-AA96-4AFC-8279-4ADFB0287FAF}" sibTransId="{49D2CCD8-826B-4245-A582-5AAA87711984}"/>
    <dgm:cxn modelId="{4BE86331-5698-42BC-B6CA-4F07C003847D}" type="presOf" srcId="{0BB588FE-03DE-4D0A-9455-BBF6A3534901}" destId="{615CF81C-D7CD-4DE2-BD54-C5BE8F4749FE}" srcOrd="0" destOrd="0" presId="urn:microsoft.com/office/officeart/2005/8/layout/hList1"/>
    <dgm:cxn modelId="{00B6F33C-A53B-41FA-A9A6-E5BA94A7C0F3}" srcId="{1A74F10D-DF6F-4478-A0C5-CB385EF25BEA}" destId="{0BB588FE-03DE-4D0A-9455-BBF6A3534901}" srcOrd="0" destOrd="0" parTransId="{11CAA50B-31A6-4422-98E1-EA4266520931}" sibTransId="{FCDF9B3E-E2ED-467A-9D58-7FE832FA7B43}"/>
    <dgm:cxn modelId="{BC8A4B5C-A4C9-4182-BB97-AA929D8BE49F}" srcId="{1A74F10D-DF6F-4478-A0C5-CB385EF25BEA}" destId="{46C6B5DF-8EB9-44E7-8825-75070C2CB88E}" srcOrd="1" destOrd="0" parTransId="{37D8DEDF-9DDE-489E-9C2B-7165170BC9BF}" sibTransId="{41AF427B-EBB0-435A-9F3F-CB383C554EDC}"/>
    <dgm:cxn modelId="{A411825F-E21D-4754-9992-7FC25F099764}" srcId="{81BC5310-42F3-4614-89B0-9DD99146409E}" destId="{801CB5EC-26C7-49BA-8797-33A192E410F8}" srcOrd="0" destOrd="0" parTransId="{E687742D-7D43-4C71-B8C8-96D2DA21BC90}" sibTransId="{47899297-A435-45F7-A059-C555481BC840}"/>
    <dgm:cxn modelId="{DCE0C863-E6C0-4AF6-8C5D-C395BE2A804A}" type="presOf" srcId="{1A74F10D-DF6F-4478-A0C5-CB385EF25BEA}" destId="{A2915427-35B6-4D20-AB9B-AC1EA13B2F94}" srcOrd="0" destOrd="0" presId="urn:microsoft.com/office/officeart/2005/8/layout/hList1"/>
    <dgm:cxn modelId="{4731FA49-BE50-44C5-B64E-76D8C65110DA}" type="presOf" srcId="{4359AE94-11EE-47E2-9288-238EEDC75586}" destId="{72F2235E-1E1A-4EF6-BDBB-888A4CDE7949}" srcOrd="0" destOrd="1" presId="urn:microsoft.com/office/officeart/2005/8/layout/hList1"/>
    <dgm:cxn modelId="{6093FB6A-B96C-43A9-A0EA-E52CCF9BE57C}" srcId="{81BC5310-42F3-4614-89B0-9DD99146409E}" destId="{DA0B94EA-92FF-47A1-B2EC-E0F9A08D697E}" srcOrd="1" destOrd="0" parTransId="{EFC526FC-80F0-4257-9CE1-40B1CE3C4277}" sibTransId="{39F2EC62-1F10-49EA-89E7-2083A7146669}"/>
    <dgm:cxn modelId="{AC50D54E-0ED6-4A82-BB86-6B62C8C2B785}" srcId="{46C6B5DF-8EB9-44E7-8825-75070C2CB88E}" destId="{A4917BB3-759B-4E69-A4CA-DE09D7EFB055}" srcOrd="0" destOrd="0" parTransId="{1C82AE90-D05E-4052-B4FB-3BE56E4C0432}" sibTransId="{F46FE93B-CFFE-4B55-BBAB-A81878895FA6}"/>
    <dgm:cxn modelId="{46A63952-81B1-4003-8313-3FB9C0513251}" srcId="{46C6B5DF-8EB9-44E7-8825-75070C2CB88E}" destId="{5C24497D-FCA9-4FED-AD22-DEE4D576A621}" srcOrd="1" destOrd="0" parTransId="{3EC51610-13FA-444C-ACBD-9901F744A031}" sibTransId="{6DEDD156-45BC-44BB-B1B4-14C021B1A024}"/>
    <dgm:cxn modelId="{5E5A7486-541C-4C2C-8010-B6B0D672687D}" type="presOf" srcId="{A4917BB3-759B-4E69-A4CA-DE09D7EFB055}" destId="{A4000077-12EE-4D9E-AB2A-FCA7A6F08131}" srcOrd="0" destOrd="0" presId="urn:microsoft.com/office/officeart/2005/8/layout/hList1"/>
    <dgm:cxn modelId="{5571A893-8529-49E0-AEDF-D473626A22D0}" srcId="{0BB588FE-03DE-4D0A-9455-BBF6A3534901}" destId="{4359AE94-11EE-47E2-9288-238EEDC75586}" srcOrd="1" destOrd="0" parTransId="{2D3E4EBC-6023-4DE5-83FE-3EA141B02F71}" sibTransId="{CCF4CF88-31E0-4247-88EB-47CA8F835CFE}"/>
    <dgm:cxn modelId="{C13E3BA9-5D72-403A-A6A5-C6B1178D4ECC}" type="presOf" srcId="{5C24497D-FCA9-4FED-AD22-DEE4D576A621}" destId="{A4000077-12EE-4D9E-AB2A-FCA7A6F08131}" srcOrd="0" destOrd="1" presId="urn:microsoft.com/office/officeart/2005/8/layout/hList1"/>
    <dgm:cxn modelId="{03A977C3-84A4-4CB3-ACA1-D9FF6300D0B8}" type="presOf" srcId="{46C6B5DF-8EB9-44E7-8825-75070C2CB88E}" destId="{AC18C806-FA73-4672-968E-F7F68377329E}" srcOrd="0" destOrd="0" presId="urn:microsoft.com/office/officeart/2005/8/layout/hList1"/>
    <dgm:cxn modelId="{F27426CD-BC06-446D-84F8-62207B1975FC}" type="presOf" srcId="{801CB5EC-26C7-49BA-8797-33A192E410F8}" destId="{73AE6CD1-BDBA-4DAF-A740-12485602BABA}" srcOrd="0" destOrd="0" presId="urn:microsoft.com/office/officeart/2005/8/layout/hList1"/>
    <dgm:cxn modelId="{F4F9D6E0-0165-4FED-8A99-BC4C6ECF06A0}" srcId="{0BB588FE-03DE-4D0A-9455-BBF6A3534901}" destId="{14B82572-8D45-4671-B3DB-24481A18896F}" srcOrd="0" destOrd="0" parTransId="{125A39E9-1C9A-4610-BE65-B845198B2116}" sibTransId="{6C202E7A-0EE0-48F3-BB50-45DCD9099194}"/>
    <dgm:cxn modelId="{DB9E618D-BB64-40CB-A82D-CB2F20D246B3}" type="presParOf" srcId="{A2915427-35B6-4D20-AB9B-AC1EA13B2F94}" destId="{55250739-2C5C-440D-AAFF-4B6637C281E2}" srcOrd="0" destOrd="0" presId="urn:microsoft.com/office/officeart/2005/8/layout/hList1"/>
    <dgm:cxn modelId="{4498293D-12CD-40EA-AD1F-86DD44164616}" type="presParOf" srcId="{55250739-2C5C-440D-AAFF-4B6637C281E2}" destId="{615CF81C-D7CD-4DE2-BD54-C5BE8F4749FE}" srcOrd="0" destOrd="0" presId="urn:microsoft.com/office/officeart/2005/8/layout/hList1"/>
    <dgm:cxn modelId="{92CD59C0-CE7A-4FC8-AB38-2737EA1BCBF4}" type="presParOf" srcId="{55250739-2C5C-440D-AAFF-4B6637C281E2}" destId="{72F2235E-1E1A-4EF6-BDBB-888A4CDE7949}" srcOrd="1" destOrd="0" presId="urn:microsoft.com/office/officeart/2005/8/layout/hList1"/>
    <dgm:cxn modelId="{80894303-0410-4A17-9042-5118199F9578}" type="presParOf" srcId="{A2915427-35B6-4D20-AB9B-AC1EA13B2F94}" destId="{47F9E7BF-5832-4CBC-AB82-75BF8115018D}" srcOrd="1" destOrd="0" presId="urn:microsoft.com/office/officeart/2005/8/layout/hList1"/>
    <dgm:cxn modelId="{C2D3EF70-7E07-4395-8ED0-F1BAB2ED177C}" type="presParOf" srcId="{A2915427-35B6-4D20-AB9B-AC1EA13B2F94}" destId="{E940EAD0-8A98-4745-8AF0-6E2081791F2E}" srcOrd="2" destOrd="0" presId="urn:microsoft.com/office/officeart/2005/8/layout/hList1"/>
    <dgm:cxn modelId="{B3492E50-63D6-459E-B087-854EFE5C63D5}" type="presParOf" srcId="{E940EAD0-8A98-4745-8AF0-6E2081791F2E}" destId="{AC18C806-FA73-4672-968E-F7F68377329E}" srcOrd="0" destOrd="0" presId="urn:microsoft.com/office/officeart/2005/8/layout/hList1"/>
    <dgm:cxn modelId="{3E05C261-D140-4EBF-A834-A719727DF0DC}" type="presParOf" srcId="{E940EAD0-8A98-4745-8AF0-6E2081791F2E}" destId="{A4000077-12EE-4D9E-AB2A-FCA7A6F08131}" srcOrd="1" destOrd="0" presId="urn:microsoft.com/office/officeart/2005/8/layout/hList1"/>
    <dgm:cxn modelId="{95F77278-48C2-41EA-939E-1173A4A96704}" type="presParOf" srcId="{A2915427-35B6-4D20-AB9B-AC1EA13B2F94}" destId="{7F5B094C-94A0-4425-91EB-32670763B6DD}" srcOrd="3" destOrd="0" presId="urn:microsoft.com/office/officeart/2005/8/layout/hList1"/>
    <dgm:cxn modelId="{D7350DCC-71EC-406F-86B4-09A848F9A34C}" type="presParOf" srcId="{A2915427-35B6-4D20-AB9B-AC1EA13B2F94}" destId="{583496DB-F00C-43B4-8BB4-FDAFD1CE3FEB}" srcOrd="4" destOrd="0" presId="urn:microsoft.com/office/officeart/2005/8/layout/hList1"/>
    <dgm:cxn modelId="{7A0B5347-4F3C-49B1-BAFF-01AF0B84694D}" type="presParOf" srcId="{583496DB-F00C-43B4-8BB4-FDAFD1CE3FEB}" destId="{35467E73-B264-43C3-87A0-DFE7A4BB9E05}" srcOrd="0" destOrd="0" presId="urn:microsoft.com/office/officeart/2005/8/layout/hList1"/>
    <dgm:cxn modelId="{A7041C9C-D352-467A-AA16-3F111A7077F2}" type="presParOf" srcId="{583496DB-F00C-43B4-8BB4-FDAFD1CE3FEB}" destId="{73AE6CD1-BDBA-4DAF-A740-12485602BA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4F10D-DF6F-4478-A0C5-CB385EF25BE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fr-CA"/>
        </a:p>
      </dgm:t>
    </dgm:pt>
    <dgm:pt modelId="{0BB588FE-03DE-4D0A-9455-BBF6A3534901}">
      <dgm:prSet phldrT="[Texte]" custT="1"/>
      <dgm:spPr/>
      <dgm:t>
        <a:bodyPr/>
        <a:lstStyle/>
        <a:p>
          <a:r>
            <a:rPr lang="fr-CA" sz="2000" b="1" dirty="0"/>
            <a:t>HÉMOSTASE PRIMAIRE</a:t>
          </a:r>
        </a:p>
      </dgm:t>
    </dgm:pt>
    <dgm:pt modelId="{11CAA50B-31A6-4422-98E1-EA4266520931}" type="parTrans" cxnId="{00B6F33C-A53B-41FA-A9A6-E5BA94A7C0F3}">
      <dgm:prSet/>
      <dgm:spPr/>
      <dgm:t>
        <a:bodyPr/>
        <a:lstStyle/>
        <a:p>
          <a:endParaRPr lang="fr-CA"/>
        </a:p>
      </dgm:t>
    </dgm:pt>
    <dgm:pt modelId="{FCDF9B3E-E2ED-467A-9D58-7FE832FA7B43}" type="sibTrans" cxnId="{00B6F33C-A53B-41FA-A9A6-E5BA94A7C0F3}">
      <dgm:prSet/>
      <dgm:spPr/>
      <dgm:t>
        <a:bodyPr/>
        <a:lstStyle/>
        <a:p>
          <a:endParaRPr lang="fr-CA"/>
        </a:p>
      </dgm:t>
    </dgm:pt>
    <dgm:pt modelId="{4359AE94-11EE-47E2-9288-238EEDC75586}">
      <dgm:prSet phldrT="[Texte]"/>
      <dgm:spPr/>
      <dgm:t>
        <a:bodyPr/>
        <a:lstStyle/>
        <a:p>
          <a:r>
            <a:rPr lang="fr-CA" dirty="0"/>
            <a:t>Formation du clou plaquettaire</a:t>
          </a:r>
        </a:p>
      </dgm:t>
    </dgm:pt>
    <dgm:pt modelId="{2D3E4EBC-6023-4DE5-83FE-3EA141B02F71}" type="parTrans" cxnId="{5571A893-8529-49E0-AEDF-D473626A22D0}">
      <dgm:prSet/>
      <dgm:spPr/>
      <dgm:t>
        <a:bodyPr/>
        <a:lstStyle/>
        <a:p>
          <a:endParaRPr lang="fr-CA"/>
        </a:p>
      </dgm:t>
    </dgm:pt>
    <dgm:pt modelId="{CCF4CF88-31E0-4247-88EB-47CA8F835CFE}" type="sibTrans" cxnId="{5571A893-8529-49E0-AEDF-D473626A22D0}">
      <dgm:prSet/>
      <dgm:spPr/>
      <dgm:t>
        <a:bodyPr/>
        <a:lstStyle/>
        <a:p>
          <a:endParaRPr lang="fr-CA"/>
        </a:p>
      </dgm:t>
    </dgm:pt>
    <dgm:pt modelId="{46C6B5DF-8EB9-44E7-8825-75070C2CB88E}">
      <dgm:prSet phldrT="[Texte]"/>
      <dgm:spPr/>
      <dgm:t>
        <a:bodyPr/>
        <a:lstStyle/>
        <a:p>
          <a:r>
            <a:rPr lang="fr-CA" b="1" dirty="0"/>
            <a:t>COAGULATION PLASMATIQUE</a:t>
          </a:r>
        </a:p>
      </dgm:t>
    </dgm:pt>
    <dgm:pt modelId="{37D8DEDF-9DDE-489E-9C2B-7165170BC9BF}" type="parTrans" cxnId="{BC8A4B5C-A4C9-4182-BB97-AA929D8BE49F}">
      <dgm:prSet/>
      <dgm:spPr/>
      <dgm:t>
        <a:bodyPr/>
        <a:lstStyle/>
        <a:p>
          <a:endParaRPr lang="fr-CA"/>
        </a:p>
      </dgm:t>
    </dgm:pt>
    <dgm:pt modelId="{41AF427B-EBB0-435A-9F3F-CB383C554EDC}" type="sibTrans" cxnId="{BC8A4B5C-A4C9-4182-BB97-AA929D8BE49F}">
      <dgm:prSet/>
      <dgm:spPr/>
      <dgm:t>
        <a:bodyPr/>
        <a:lstStyle/>
        <a:p>
          <a:endParaRPr lang="fr-CA"/>
        </a:p>
      </dgm:t>
    </dgm:pt>
    <dgm:pt modelId="{5C24497D-FCA9-4FED-AD22-DEE4D576A621}">
      <dgm:prSet phldrT="[Texte]"/>
      <dgm:spPr/>
      <dgm:t>
        <a:bodyPr/>
        <a:lstStyle/>
        <a:p>
          <a:r>
            <a:rPr lang="fr-CA" dirty="0"/>
            <a:t>Consolidation du caillot</a:t>
          </a:r>
        </a:p>
      </dgm:t>
    </dgm:pt>
    <dgm:pt modelId="{3EC51610-13FA-444C-ACBD-9901F744A031}" type="parTrans" cxnId="{46A63952-81B1-4003-8313-3FB9C0513251}">
      <dgm:prSet/>
      <dgm:spPr/>
      <dgm:t>
        <a:bodyPr/>
        <a:lstStyle/>
        <a:p>
          <a:endParaRPr lang="fr-CA"/>
        </a:p>
      </dgm:t>
    </dgm:pt>
    <dgm:pt modelId="{6DEDD156-45BC-44BB-B1B4-14C021B1A024}" type="sibTrans" cxnId="{46A63952-81B1-4003-8313-3FB9C0513251}">
      <dgm:prSet/>
      <dgm:spPr/>
      <dgm:t>
        <a:bodyPr/>
        <a:lstStyle/>
        <a:p>
          <a:endParaRPr lang="fr-CA"/>
        </a:p>
      </dgm:t>
    </dgm:pt>
    <dgm:pt modelId="{81BC5310-42F3-4614-89B0-9DD99146409E}">
      <dgm:prSet phldrT="[Texte]"/>
      <dgm:spPr/>
      <dgm:t>
        <a:bodyPr/>
        <a:lstStyle/>
        <a:p>
          <a:r>
            <a:rPr lang="fr-CA" b="1" dirty="0"/>
            <a:t>FIBRINOLYSE</a:t>
          </a:r>
        </a:p>
      </dgm:t>
    </dgm:pt>
    <dgm:pt modelId="{B07E2B6E-AA96-4AFC-8279-4ADFB0287FAF}" type="parTrans" cxnId="{1205361B-F5DA-41DC-B00B-6A23EAED117C}">
      <dgm:prSet/>
      <dgm:spPr/>
      <dgm:t>
        <a:bodyPr/>
        <a:lstStyle/>
        <a:p>
          <a:endParaRPr lang="fr-CA"/>
        </a:p>
      </dgm:t>
    </dgm:pt>
    <dgm:pt modelId="{49D2CCD8-826B-4245-A582-5AAA87711984}" type="sibTrans" cxnId="{1205361B-F5DA-41DC-B00B-6A23EAED117C}">
      <dgm:prSet/>
      <dgm:spPr/>
      <dgm:t>
        <a:bodyPr/>
        <a:lstStyle/>
        <a:p>
          <a:endParaRPr lang="fr-CA"/>
        </a:p>
      </dgm:t>
    </dgm:pt>
    <dgm:pt modelId="{DA0B94EA-92FF-47A1-B2EC-E0F9A08D697E}">
      <dgm:prSet phldrT="[Texte]"/>
      <dgm:spPr/>
      <dgm:t>
        <a:bodyPr/>
        <a:lstStyle/>
        <a:p>
          <a:r>
            <a:rPr lang="fr-CA" dirty="0"/>
            <a:t>Lyse du caillot</a:t>
          </a:r>
        </a:p>
      </dgm:t>
    </dgm:pt>
    <dgm:pt modelId="{EFC526FC-80F0-4257-9CE1-40B1CE3C4277}" type="parTrans" cxnId="{6093FB6A-B96C-43A9-A0EA-E52CCF9BE57C}">
      <dgm:prSet/>
      <dgm:spPr/>
      <dgm:t>
        <a:bodyPr/>
        <a:lstStyle/>
        <a:p>
          <a:endParaRPr lang="fr-CA"/>
        </a:p>
      </dgm:t>
    </dgm:pt>
    <dgm:pt modelId="{39F2EC62-1F10-49EA-89E7-2083A7146669}" type="sibTrans" cxnId="{6093FB6A-B96C-43A9-A0EA-E52CCF9BE57C}">
      <dgm:prSet/>
      <dgm:spPr/>
      <dgm:t>
        <a:bodyPr/>
        <a:lstStyle/>
        <a:p>
          <a:endParaRPr lang="fr-CA"/>
        </a:p>
      </dgm:t>
    </dgm:pt>
    <dgm:pt modelId="{14B82572-8D45-4671-B3DB-24481A18896F}">
      <dgm:prSet phldrT="[Texte]"/>
      <dgm:spPr/>
      <dgm:t>
        <a:bodyPr/>
        <a:lstStyle/>
        <a:p>
          <a:endParaRPr lang="fr-CA" dirty="0"/>
        </a:p>
      </dgm:t>
    </dgm:pt>
    <dgm:pt modelId="{125A39E9-1C9A-4610-BE65-B845198B2116}" type="parTrans" cxnId="{F4F9D6E0-0165-4FED-8A99-BC4C6ECF06A0}">
      <dgm:prSet/>
      <dgm:spPr/>
      <dgm:t>
        <a:bodyPr/>
        <a:lstStyle/>
        <a:p>
          <a:endParaRPr lang="fr-CA"/>
        </a:p>
      </dgm:t>
    </dgm:pt>
    <dgm:pt modelId="{6C202E7A-0EE0-48F3-BB50-45DCD9099194}" type="sibTrans" cxnId="{F4F9D6E0-0165-4FED-8A99-BC4C6ECF06A0}">
      <dgm:prSet/>
      <dgm:spPr/>
      <dgm:t>
        <a:bodyPr/>
        <a:lstStyle/>
        <a:p>
          <a:endParaRPr lang="fr-CA"/>
        </a:p>
      </dgm:t>
    </dgm:pt>
    <dgm:pt modelId="{A4917BB3-759B-4E69-A4CA-DE09D7EFB055}">
      <dgm:prSet phldrT="[Texte]"/>
      <dgm:spPr/>
      <dgm:t>
        <a:bodyPr/>
        <a:lstStyle/>
        <a:p>
          <a:endParaRPr lang="fr-CA" dirty="0"/>
        </a:p>
      </dgm:t>
    </dgm:pt>
    <dgm:pt modelId="{1C82AE90-D05E-4052-B4FB-3BE56E4C0432}" type="parTrans" cxnId="{AC50D54E-0ED6-4A82-BB86-6B62C8C2B785}">
      <dgm:prSet/>
      <dgm:spPr/>
      <dgm:t>
        <a:bodyPr/>
        <a:lstStyle/>
        <a:p>
          <a:endParaRPr lang="fr-CA"/>
        </a:p>
      </dgm:t>
    </dgm:pt>
    <dgm:pt modelId="{F46FE93B-CFFE-4B55-BBAB-A81878895FA6}" type="sibTrans" cxnId="{AC50D54E-0ED6-4A82-BB86-6B62C8C2B785}">
      <dgm:prSet/>
      <dgm:spPr/>
      <dgm:t>
        <a:bodyPr/>
        <a:lstStyle/>
        <a:p>
          <a:endParaRPr lang="fr-CA"/>
        </a:p>
      </dgm:t>
    </dgm:pt>
    <dgm:pt modelId="{801CB5EC-26C7-49BA-8797-33A192E410F8}">
      <dgm:prSet phldrT="[Texte]"/>
      <dgm:spPr/>
      <dgm:t>
        <a:bodyPr/>
        <a:lstStyle/>
        <a:p>
          <a:endParaRPr lang="fr-CA" dirty="0"/>
        </a:p>
      </dgm:t>
    </dgm:pt>
    <dgm:pt modelId="{E687742D-7D43-4C71-B8C8-96D2DA21BC90}" type="parTrans" cxnId="{A411825F-E21D-4754-9992-7FC25F099764}">
      <dgm:prSet/>
      <dgm:spPr/>
      <dgm:t>
        <a:bodyPr/>
        <a:lstStyle/>
        <a:p>
          <a:endParaRPr lang="fr-CA"/>
        </a:p>
      </dgm:t>
    </dgm:pt>
    <dgm:pt modelId="{47899297-A435-45F7-A059-C555481BC840}" type="sibTrans" cxnId="{A411825F-E21D-4754-9992-7FC25F099764}">
      <dgm:prSet/>
      <dgm:spPr/>
      <dgm:t>
        <a:bodyPr/>
        <a:lstStyle/>
        <a:p>
          <a:endParaRPr lang="fr-CA"/>
        </a:p>
      </dgm:t>
    </dgm:pt>
    <dgm:pt modelId="{A2915427-35B6-4D20-AB9B-AC1EA13B2F94}" type="pres">
      <dgm:prSet presAssocID="{1A74F10D-DF6F-4478-A0C5-CB385EF25BEA}" presName="Name0" presStyleCnt="0">
        <dgm:presLayoutVars>
          <dgm:dir/>
          <dgm:animLvl val="lvl"/>
          <dgm:resizeHandles val="exact"/>
        </dgm:presLayoutVars>
      </dgm:prSet>
      <dgm:spPr/>
    </dgm:pt>
    <dgm:pt modelId="{55250739-2C5C-440D-AAFF-4B6637C281E2}" type="pres">
      <dgm:prSet presAssocID="{0BB588FE-03DE-4D0A-9455-BBF6A3534901}" presName="composite" presStyleCnt="0"/>
      <dgm:spPr/>
    </dgm:pt>
    <dgm:pt modelId="{615CF81C-D7CD-4DE2-BD54-C5BE8F4749FE}" type="pres">
      <dgm:prSet presAssocID="{0BB588FE-03DE-4D0A-9455-BBF6A3534901}" presName="parTx" presStyleLbl="alignNode1" presStyleIdx="0" presStyleCnt="3">
        <dgm:presLayoutVars>
          <dgm:chMax val="0"/>
          <dgm:chPref val="0"/>
          <dgm:bulletEnabled val="1"/>
        </dgm:presLayoutVars>
      </dgm:prSet>
      <dgm:spPr/>
    </dgm:pt>
    <dgm:pt modelId="{72F2235E-1E1A-4EF6-BDBB-888A4CDE7949}" type="pres">
      <dgm:prSet presAssocID="{0BB588FE-03DE-4D0A-9455-BBF6A3534901}" presName="desTx" presStyleLbl="alignAccFollowNode1" presStyleIdx="0" presStyleCnt="3">
        <dgm:presLayoutVars>
          <dgm:bulletEnabled val="1"/>
        </dgm:presLayoutVars>
      </dgm:prSet>
      <dgm:spPr/>
    </dgm:pt>
    <dgm:pt modelId="{47F9E7BF-5832-4CBC-AB82-75BF8115018D}" type="pres">
      <dgm:prSet presAssocID="{FCDF9B3E-E2ED-467A-9D58-7FE832FA7B43}" presName="space" presStyleCnt="0"/>
      <dgm:spPr/>
    </dgm:pt>
    <dgm:pt modelId="{E940EAD0-8A98-4745-8AF0-6E2081791F2E}" type="pres">
      <dgm:prSet presAssocID="{46C6B5DF-8EB9-44E7-8825-75070C2CB88E}" presName="composite" presStyleCnt="0"/>
      <dgm:spPr/>
    </dgm:pt>
    <dgm:pt modelId="{AC18C806-FA73-4672-968E-F7F68377329E}" type="pres">
      <dgm:prSet presAssocID="{46C6B5DF-8EB9-44E7-8825-75070C2CB88E}" presName="parTx" presStyleLbl="alignNode1" presStyleIdx="1" presStyleCnt="3">
        <dgm:presLayoutVars>
          <dgm:chMax val="0"/>
          <dgm:chPref val="0"/>
          <dgm:bulletEnabled val="1"/>
        </dgm:presLayoutVars>
      </dgm:prSet>
      <dgm:spPr/>
    </dgm:pt>
    <dgm:pt modelId="{A4000077-12EE-4D9E-AB2A-FCA7A6F08131}" type="pres">
      <dgm:prSet presAssocID="{46C6B5DF-8EB9-44E7-8825-75070C2CB88E}" presName="desTx" presStyleLbl="alignAccFollowNode1" presStyleIdx="1" presStyleCnt="3">
        <dgm:presLayoutVars>
          <dgm:bulletEnabled val="1"/>
        </dgm:presLayoutVars>
      </dgm:prSet>
      <dgm:spPr/>
    </dgm:pt>
    <dgm:pt modelId="{7F5B094C-94A0-4425-91EB-32670763B6DD}" type="pres">
      <dgm:prSet presAssocID="{41AF427B-EBB0-435A-9F3F-CB383C554EDC}" presName="space" presStyleCnt="0"/>
      <dgm:spPr/>
    </dgm:pt>
    <dgm:pt modelId="{583496DB-F00C-43B4-8BB4-FDAFD1CE3FEB}" type="pres">
      <dgm:prSet presAssocID="{81BC5310-42F3-4614-89B0-9DD99146409E}" presName="composite" presStyleCnt="0"/>
      <dgm:spPr/>
    </dgm:pt>
    <dgm:pt modelId="{35467E73-B264-43C3-87A0-DFE7A4BB9E05}" type="pres">
      <dgm:prSet presAssocID="{81BC5310-42F3-4614-89B0-9DD99146409E}" presName="parTx" presStyleLbl="alignNode1" presStyleIdx="2" presStyleCnt="3">
        <dgm:presLayoutVars>
          <dgm:chMax val="0"/>
          <dgm:chPref val="0"/>
          <dgm:bulletEnabled val="1"/>
        </dgm:presLayoutVars>
      </dgm:prSet>
      <dgm:spPr/>
    </dgm:pt>
    <dgm:pt modelId="{73AE6CD1-BDBA-4DAF-A740-12485602BABA}" type="pres">
      <dgm:prSet presAssocID="{81BC5310-42F3-4614-89B0-9DD99146409E}" presName="desTx" presStyleLbl="alignAccFollowNode1" presStyleIdx="2" presStyleCnt="3">
        <dgm:presLayoutVars>
          <dgm:bulletEnabled val="1"/>
        </dgm:presLayoutVars>
      </dgm:prSet>
      <dgm:spPr/>
    </dgm:pt>
  </dgm:ptLst>
  <dgm:cxnLst>
    <dgm:cxn modelId="{52CFAB0B-0C92-472B-AC88-A58BCD30D2BC}" type="presOf" srcId="{14B82572-8D45-4671-B3DB-24481A18896F}" destId="{72F2235E-1E1A-4EF6-BDBB-888A4CDE7949}" srcOrd="0" destOrd="0" presId="urn:microsoft.com/office/officeart/2005/8/layout/hList1"/>
    <dgm:cxn modelId="{6D35B10B-FF49-4078-965C-841A2FC91448}" type="presOf" srcId="{DA0B94EA-92FF-47A1-B2EC-E0F9A08D697E}" destId="{73AE6CD1-BDBA-4DAF-A740-12485602BABA}" srcOrd="0" destOrd="1" presId="urn:microsoft.com/office/officeart/2005/8/layout/hList1"/>
    <dgm:cxn modelId="{61028317-A725-43E7-AB90-D9F395AB09F9}" type="presOf" srcId="{81BC5310-42F3-4614-89B0-9DD99146409E}" destId="{35467E73-B264-43C3-87A0-DFE7A4BB9E05}" srcOrd="0" destOrd="0" presId="urn:microsoft.com/office/officeart/2005/8/layout/hList1"/>
    <dgm:cxn modelId="{1205361B-F5DA-41DC-B00B-6A23EAED117C}" srcId="{1A74F10D-DF6F-4478-A0C5-CB385EF25BEA}" destId="{81BC5310-42F3-4614-89B0-9DD99146409E}" srcOrd="2" destOrd="0" parTransId="{B07E2B6E-AA96-4AFC-8279-4ADFB0287FAF}" sibTransId="{49D2CCD8-826B-4245-A582-5AAA87711984}"/>
    <dgm:cxn modelId="{4BE86331-5698-42BC-B6CA-4F07C003847D}" type="presOf" srcId="{0BB588FE-03DE-4D0A-9455-BBF6A3534901}" destId="{615CF81C-D7CD-4DE2-BD54-C5BE8F4749FE}" srcOrd="0" destOrd="0" presId="urn:microsoft.com/office/officeart/2005/8/layout/hList1"/>
    <dgm:cxn modelId="{00B6F33C-A53B-41FA-A9A6-E5BA94A7C0F3}" srcId="{1A74F10D-DF6F-4478-A0C5-CB385EF25BEA}" destId="{0BB588FE-03DE-4D0A-9455-BBF6A3534901}" srcOrd="0" destOrd="0" parTransId="{11CAA50B-31A6-4422-98E1-EA4266520931}" sibTransId="{FCDF9B3E-E2ED-467A-9D58-7FE832FA7B43}"/>
    <dgm:cxn modelId="{BC8A4B5C-A4C9-4182-BB97-AA929D8BE49F}" srcId="{1A74F10D-DF6F-4478-A0C5-CB385EF25BEA}" destId="{46C6B5DF-8EB9-44E7-8825-75070C2CB88E}" srcOrd="1" destOrd="0" parTransId="{37D8DEDF-9DDE-489E-9C2B-7165170BC9BF}" sibTransId="{41AF427B-EBB0-435A-9F3F-CB383C554EDC}"/>
    <dgm:cxn modelId="{A411825F-E21D-4754-9992-7FC25F099764}" srcId="{81BC5310-42F3-4614-89B0-9DD99146409E}" destId="{801CB5EC-26C7-49BA-8797-33A192E410F8}" srcOrd="0" destOrd="0" parTransId="{E687742D-7D43-4C71-B8C8-96D2DA21BC90}" sibTransId="{47899297-A435-45F7-A059-C555481BC840}"/>
    <dgm:cxn modelId="{DCE0C863-E6C0-4AF6-8C5D-C395BE2A804A}" type="presOf" srcId="{1A74F10D-DF6F-4478-A0C5-CB385EF25BEA}" destId="{A2915427-35B6-4D20-AB9B-AC1EA13B2F94}" srcOrd="0" destOrd="0" presId="urn:microsoft.com/office/officeart/2005/8/layout/hList1"/>
    <dgm:cxn modelId="{4731FA49-BE50-44C5-B64E-76D8C65110DA}" type="presOf" srcId="{4359AE94-11EE-47E2-9288-238EEDC75586}" destId="{72F2235E-1E1A-4EF6-BDBB-888A4CDE7949}" srcOrd="0" destOrd="1" presId="urn:microsoft.com/office/officeart/2005/8/layout/hList1"/>
    <dgm:cxn modelId="{6093FB6A-B96C-43A9-A0EA-E52CCF9BE57C}" srcId="{81BC5310-42F3-4614-89B0-9DD99146409E}" destId="{DA0B94EA-92FF-47A1-B2EC-E0F9A08D697E}" srcOrd="1" destOrd="0" parTransId="{EFC526FC-80F0-4257-9CE1-40B1CE3C4277}" sibTransId="{39F2EC62-1F10-49EA-89E7-2083A7146669}"/>
    <dgm:cxn modelId="{AC50D54E-0ED6-4A82-BB86-6B62C8C2B785}" srcId="{46C6B5DF-8EB9-44E7-8825-75070C2CB88E}" destId="{A4917BB3-759B-4E69-A4CA-DE09D7EFB055}" srcOrd="0" destOrd="0" parTransId="{1C82AE90-D05E-4052-B4FB-3BE56E4C0432}" sibTransId="{F46FE93B-CFFE-4B55-BBAB-A81878895FA6}"/>
    <dgm:cxn modelId="{46A63952-81B1-4003-8313-3FB9C0513251}" srcId="{46C6B5DF-8EB9-44E7-8825-75070C2CB88E}" destId="{5C24497D-FCA9-4FED-AD22-DEE4D576A621}" srcOrd="1" destOrd="0" parTransId="{3EC51610-13FA-444C-ACBD-9901F744A031}" sibTransId="{6DEDD156-45BC-44BB-B1B4-14C021B1A024}"/>
    <dgm:cxn modelId="{5E5A7486-541C-4C2C-8010-B6B0D672687D}" type="presOf" srcId="{A4917BB3-759B-4E69-A4CA-DE09D7EFB055}" destId="{A4000077-12EE-4D9E-AB2A-FCA7A6F08131}" srcOrd="0" destOrd="0" presId="urn:microsoft.com/office/officeart/2005/8/layout/hList1"/>
    <dgm:cxn modelId="{5571A893-8529-49E0-AEDF-D473626A22D0}" srcId="{0BB588FE-03DE-4D0A-9455-BBF6A3534901}" destId="{4359AE94-11EE-47E2-9288-238EEDC75586}" srcOrd="1" destOrd="0" parTransId="{2D3E4EBC-6023-4DE5-83FE-3EA141B02F71}" sibTransId="{CCF4CF88-31E0-4247-88EB-47CA8F835CFE}"/>
    <dgm:cxn modelId="{C13E3BA9-5D72-403A-A6A5-C6B1178D4ECC}" type="presOf" srcId="{5C24497D-FCA9-4FED-AD22-DEE4D576A621}" destId="{A4000077-12EE-4D9E-AB2A-FCA7A6F08131}" srcOrd="0" destOrd="1" presId="urn:microsoft.com/office/officeart/2005/8/layout/hList1"/>
    <dgm:cxn modelId="{03A977C3-84A4-4CB3-ACA1-D9FF6300D0B8}" type="presOf" srcId="{46C6B5DF-8EB9-44E7-8825-75070C2CB88E}" destId="{AC18C806-FA73-4672-968E-F7F68377329E}" srcOrd="0" destOrd="0" presId="urn:microsoft.com/office/officeart/2005/8/layout/hList1"/>
    <dgm:cxn modelId="{F27426CD-BC06-446D-84F8-62207B1975FC}" type="presOf" srcId="{801CB5EC-26C7-49BA-8797-33A192E410F8}" destId="{73AE6CD1-BDBA-4DAF-A740-12485602BABA}" srcOrd="0" destOrd="0" presId="urn:microsoft.com/office/officeart/2005/8/layout/hList1"/>
    <dgm:cxn modelId="{F4F9D6E0-0165-4FED-8A99-BC4C6ECF06A0}" srcId="{0BB588FE-03DE-4D0A-9455-BBF6A3534901}" destId="{14B82572-8D45-4671-B3DB-24481A18896F}" srcOrd="0" destOrd="0" parTransId="{125A39E9-1C9A-4610-BE65-B845198B2116}" sibTransId="{6C202E7A-0EE0-48F3-BB50-45DCD9099194}"/>
    <dgm:cxn modelId="{DB9E618D-BB64-40CB-A82D-CB2F20D246B3}" type="presParOf" srcId="{A2915427-35B6-4D20-AB9B-AC1EA13B2F94}" destId="{55250739-2C5C-440D-AAFF-4B6637C281E2}" srcOrd="0" destOrd="0" presId="urn:microsoft.com/office/officeart/2005/8/layout/hList1"/>
    <dgm:cxn modelId="{4498293D-12CD-40EA-AD1F-86DD44164616}" type="presParOf" srcId="{55250739-2C5C-440D-AAFF-4B6637C281E2}" destId="{615CF81C-D7CD-4DE2-BD54-C5BE8F4749FE}" srcOrd="0" destOrd="0" presId="urn:microsoft.com/office/officeart/2005/8/layout/hList1"/>
    <dgm:cxn modelId="{92CD59C0-CE7A-4FC8-AB38-2737EA1BCBF4}" type="presParOf" srcId="{55250739-2C5C-440D-AAFF-4B6637C281E2}" destId="{72F2235E-1E1A-4EF6-BDBB-888A4CDE7949}" srcOrd="1" destOrd="0" presId="urn:microsoft.com/office/officeart/2005/8/layout/hList1"/>
    <dgm:cxn modelId="{80894303-0410-4A17-9042-5118199F9578}" type="presParOf" srcId="{A2915427-35B6-4D20-AB9B-AC1EA13B2F94}" destId="{47F9E7BF-5832-4CBC-AB82-75BF8115018D}" srcOrd="1" destOrd="0" presId="urn:microsoft.com/office/officeart/2005/8/layout/hList1"/>
    <dgm:cxn modelId="{C2D3EF70-7E07-4395-8ED0-F1BAB2ED177C}" type="presParOf" srcId="{A2915427-35B6-4D20-AB9B-AC1EA13B2F94}" destId="{E940EAD0-8A98-4745-8AF0-6E2081791F2E}" srcOrd="2" destOrd="0" presId="urn:microsoft.com/office/officeart/2005/8/layout/hList1"/>
    <dgm:cxn modelId="{B3492E50-63D6-459E-B087-854EFE5C63D5}" type="presParOf" srcId="{E940EAD0-8A98-4745-8AF0-6E2081791F2E}" destId="{AC18C806-FA73-4672-968E-F7F68377329E}" srcOrd="0" destOrd="0" presId="urn:microsoft.com/office/officeart/2005/8/layout/hList1"/>
    <dgm:cxn modelId="{3E05C261-D140-4EBF-A834-A719727DF0DC}" type="presParOf" srcId="{E940EAD0-8A98-4745-8AF0-6E2081791F2E}" destId="{A4000077-12EE-4D9E-AB2A-FCA7A6F08131}" srcOrd="1" destOrd="0" presId="urn:microsoft.com/office/officeart/2005/8/layout/hList1"/>
    <dgm:cxn modelId="{95F77278-48C2-41EA-939E-1173A4A96704}" type="presParOf" srcId="{A2915427-35B6-4D20-AB9B-AC1EA13B2F94}" destId="{7F5B094C-94A0-4425-91EB-32670763B6DD}" srcOrd="3" destOrd="0" presId="urn:microsoft.com/office/officeart/2005/8/layout/hList1"/>
    <dgm:cxn modelId="{D7350DCC-71EC-406F-86B4-09A848F9A34C}" type="presParOf" srcId="{A2915427-35B6-4D20-AB9B-AC1EA13B2F94}" destId="{583496DB-F00C-43B4-8BB4-FDAFD1CE3FEB}" srcOrd="4" destOrd="0" presId="urn:microsoft.com/office/officeart/2005/8/layout/hList1"/>
    <dgm:cxn modelId="{7A0B5347-4F3C-49B1-BAFF-01AF0B84694D}" type="presParOf" srcId="{583496DB-F00C-43B4-8BB4-FDAFD1CE3FEB}" destId="{35467E73-B264-43C3-87A0-DFE7A4BB9E05}" srcOrd="0" destOrd="0" presId="urn:microsoft.com/office/officeart/2005/8/layout/hList1"/>
    <dgm:cxn modelId="{A7041C9C-D352-467A-AA16-3F111A7077F2}" type="presParOf" srcId="{583496DB-F00C-43B4-8BB4-FDAFD1CE3FEB}" destId="{73AE6CD1-BDBA-4DAF-A740-12485602BA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6299EC-3BC7-42B8-8F3A-AA4AC0CD1E8A}" type="doc">
      <dgm:prSet loTypeId="urn:microsoft.com/office/officeart/2005/8/layout/hierarchy4" loCatId="list" qsTypeId="urn:microsoft.com/office/officeart/2005/8/quickstyle/3d3" qsCatId="3D" csTypeId="urn:microsoft.com/office/officeart/2005/8/colors/colorful3" csCatId="colorful" phldr="1"/>
      <dgm:spPr>
        <a:scene3d>
          <a:camera prst="orthographicFront">
            <a:rot lat="0" lon="0" rev="0"/>
          </a:camera>
          <a:lightRig rig="glow" dir="t">
            <a:rot lat="0" lon="0" rev="14100000"/>
          </a:lightRig>
        </a:scene3d>
      </dgm:spPr>
      <dgm:t>
        <a:bodyPr/>
        <a:lstStyle/>
        <a:p>
          <a:endParaRPr lang="fr-CA"/>
        </a:p>
      </dgm:t>
    </dgm:pt>
    <dgm:pt modelId="{09CDA811-71E7-44CD-AD21-05BDA035E474}">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DOSAGE DE FACTEURS</a:t>
          </a:r>
          <a:endParaRPr lang="fr-CA" dirty="0"/>
        </a:p>
      </dgm:t>
    </dgm:pt>
    <dgm:pt modelId="{F8B601DB-99B6-4B75-BA1A-C1F12D5AB605}" type="parTrans" cxnId="{8FA10256-6F7D-432D-8A4A-AD213F578369}">
      <dgm:prSet/>
      <dgm:spPr/>
      <dgm:t>
        <a:bodyPr/>
        <a:lstStyle/>
        <a:p>
          <a:endParaRPr lang="fr-CA">
            <a:solidFill>
              <a:schemeClr val="bg1"/>
            </a:solidFill>
          </a:endParaRPr>
        </a:p>
      </dgm:t>
    </dgm:pt>
    <dgm:pt modelId="{C7F320CB-86D1-40A1-93BB-2824EFEB6CFC}" type="sibTrans" cxnId="{8FA10256-6F7D-432D-8A4A-AD213F578369}">
      <dgm:prSet/>
      <dgm:spPr/>
      <dgm:t>
        <a:bodyPr/>
        <a:lstStyle/>
        <a:p>
          <a:endParaRPr lang="fr-CA">
            <a:solidFill>
              <a:schemeClr val="bg1"/>
            </a:solidFill>
          </a:endParaRPr>
        </a:p>
      </dgm:t>
    </dgm:pt>
    <dgm:pt modelId="{94100B85-9220-47C9-B771-2087593632A4}">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CHRONOMÉTRIQUE</a:t>
          </a:r>
          <a:endParaRPr lang="fr-CA" dirty="0"/>
        </a:p>
      </dgm:t>
    </dgm:pt>
    <dgm:pt modelId="{085CBA93-7D1C-431E-BD76-1E2D6289B2D9}" type="parTrans" cxnId="{29D21EB5-CC05-4551-AD95-A9F0EAC437EF}">
      <dgm:prSet/>
      <dgm:spPr/>
      <dgm:t>
        <a:bodyPr/>
        <a:lstStyle/>
        <a:p>
          <a:endParaRPr lang="fr-CA">
            <a:solidFill>
              <a:schemeClr val="bg1"/>
            </a:solidFill>
          </a:endParaRPr>
        </a:p>
      </dgm:t>
    </dgm:pt>
    <dgm:pt modelId="{BA451F84-ECB1-4AAD-A8AE-D35E06EB180C}" type="sibTrans" cxnId="{29D21EB5-CC05-4551-AD95-A9F0EAC437EF}">
      <dgm:prSet/>
      <dgm:spPr/>
      <dgm:t>
        <a:bodyPr/>
        <a:lstStyle/>
        <a:p>
          <a:endParaRPr lang="fr-CA">
            <a:solidFill>
              <a:schemeClr val="bg1"/>
            </a:solidFill>
          </a:endParaRPr>
        </a:p>
      </dgm:t>
    </dgm:pt>
    <dgm:pt modelId="{52E2FBD0-A549-41A7-86E1-C8029A8A27A4}">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Méthode qui repose sur la mesure du temps nécessaire à la formation du caillot.</a:t>
          </a:r>
          <a:endParaRPr lang="fr-CA" dirty="0"/>
        </a:p>
      </dgm:t>
    </dgm:pt>
    <dgm:pt modelId="{DD14A997-EC01-45DD-9C3D-0F7FEEC4859A}" type="parTrans" cxnId="{5C18A848-91DB-4588-B7E3-DA2F031E89B0}">
      <dgm:prSet/>
      <dgm:spPr/>
      <dgm:t>
        <a:bodyPr/>
        <a:lstStyle/>
        <a:p>
          <a:endParaRPr lang="fr-CA">
            <a:solidFill>
              <a:schemeClr val="bg1"/>
            </a:solidFill>
          </a:endParaRPr>
        </a:p>
      </dgm:t>
    </dgm:pt>
    <dgm:pt modelId="{9CCE61AD-CD63-44C5-8621-F27C5172670D}" type="sibTrans" cxnId="{5C18A848-91DB-4588-B7E3-DA2F031E89B0}">
      <dgm:prSet/>
      <dgm:spPr/>
      <dgm:t>
        <a:bodyPr/>
        <a:lstStyle/>
        <a:p>
          <a:endParaRPr lang="fr-CA">
            <a:solidFill>
              <a:schemeClr val="bg1"/>
            </a:solidFill>
          </a:endParaRPr>
        </a:p>
      </dgm:t>
    </dgm:pt>
    <dgm:pt modelId="{4A262736-8806-41E7-8FE9-890252058DF3}">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COLORIMÉTRIQUES</a:t>
          </a:r>
          <a:endParaRPr lang="fr-CA" dirty="0"/>
        </a:p>
      </dgm:t>
    </dgm:pt>
    <dgm:pt modelId="{334FD41A-FC77-45D8-8F8B-D612FE168DEE}" type="parTrans" cxnId="{20C5A0F5-67EC-429A-814C-FE452DD1F745}">
      <dgm:prSet/>
      <dgm:spPr/>
      <dgm:t>
        <a:bodyPr/>
        <a:lstStyle/>
        <a:p>
          <a:endParaRPr lang="fr-CA">
            <a:solidFill>
              <a:schemeClr val="bg1"/>
            </a:solidFill>
          </a:endParaRPr>
        </a:p>
      </dgm:t>
    </dgm:pt>
    <dgm:pt modelId="{6DAEDAF8-FCB5-42D8-90C5-46520CEFF3D1}" type="sibTrans" cxnId="{20C5A0F5-67EC-429A-814C-FE452DD1F745}">
      <dgm:prSet/>
      <dgm:spPr/>
      <dgm:t>
        <a:bodyPr/>
        <a:lstStyle/>
        <a:p>
          <a:endParaRPr lang="fr-CA">
            <a:solidFill>
              <a:schemeClr val="bg1"/>
            </a:solidFill>
          </a:endParaRPr>
        </a:p>
      </dgm:t>
    </dgm:pt>
    <dgm:pt modelId="{F6902CA9-3ADB-4A30-AE14-CC49EBA69E69}">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dirty="0"/>
            <a:t>Méthode qui repose sur l’activité enzymatique des substances et les propriétés d’absorption lumineuse d’un chromogène.</a:t>
          </a:r>
        </a:p>
      </dgm:t>
    </dgm:pt>
    <dgm:pt modelId="{BA050BC0-A602-492C-B2B1-710A3F5BA313}" type="parTrans" cxnId="{E3F84DB2-ED58-4147-87D6-A9B05F5EE6B5}">
      <dgm:prSet/>
      <dgm:spPr/>
      <dgm:t>
        <a:bodyPr/>
        <a:lstStyle/>
        <a:p>
          <a:endParaRPr lang="fr-CA">
            <a:solidFill>
              <a:schemeClr val="bg1"/>
            </a:solidFill>
          </a:endParaRPr>
        </a:p>
      </dgm:t>
    </dgm:pt>
    <dgm:pt modelId="{9103BC11-C365-4206-8330-23293145ADA5}" type="sibTrans" cxnId="{E3F84DB2-ED58-4147-87D6-A9B05F5EE6B5}">
      <dgm:prSet/>
      <dgm:spPr/>
      <dgm:t>
        <a:bodyPr/>
        <a:lstStyle/>
        <a:p>
          <a:endParaRPr lang="fr-CA">
            <a:solidFill>
              <a:schemeClr val="bg1"/>
            </a:solidFill>
          </a:endParaRPr>
        </a:p>
      </dgm:t>
    </dgm:pt>
    <dgm:pt modelId="{390DC4AE-F727-407D-B987-0D1674B64886}" type="pres">
      <dgm:prSet presAssocID="{486299EC-3BC7-42B8-8F3A-AA4AC0CD1E8A}" presName="Name0" presStyleCnt="0">
        <dgm:presLayoutVars>
          <dgm:chPref val="1"/>
          <dgm:dir/>
          <dgm:animOne val="branch"/>
          <dgm:animLvl val="lvl"/>
          <dgm:resizeHandles/>
        </dgm:presLayoutVars>
      </dgm:prSet>
      <dgm:spPr/>
    </dgm:pt>
    <dgm:pt modelId="{2B0BB4B0-8DBA-4443-B51C-1BA262602E3B}" type="pres">
      <dgm:prSet presAssocID="{09CDA811-71E7-44CD-AD21-05BDA035E474}" presName="vertOne" presStyleCnt="0"/>
      <dgm:spPr>
        <a:ln>
          <a:noFill/>
        </a:ln>
        <a:effectLst/>
        <a:scene3d>
          <a:camera prst="orthographicFront">
            <a:rot lat="0" lon="0" rev="0"/>
          </a:camera>
          <a:lightRig rig="glow" dir="t">
            <a:rot lat="0" lon="0" rev="14100000"/>
          </a:lightRig>
        </a:scene3d>
        <a:sp3d prstMaterial="softEdge">
          <a:bevelT w="127000" prst="artDeco"/>
        </a:sp3d>
      </dgm:spPr>
    </dgm:pt>
    <dgm:pt modelId="{8D76CABD-054E-4E45-8D18-6DAE3CEEA8A8}" type="pres">
      <dgm:prSet presAssocID="{09CDA811-71E7-44CD-AD21-05BDA035E474}" presName="txOne" presStyleLbl="node0" presStyleIdx="0" presStyleCnt="1">
        <dgm:presLayoutVars>
          <dgm:chPref val="3"/>
        </dgm:presLayoutVars>
      </dgm:prSet>
      <dgm:spPr/>
    </dgm:pt>
    <dgm:pt modelId="{D46539BB-117C-4693-A038-46CD912EC425}" type="pres">
      <dgm:prSet presAssocID="{09CDA811-71E7-44CD-AD21-05BDA035E474}" presName="parTransOne" presStyleCnt="0"/>
      <dgm:spPr>
        <a:ln>
          <a:noFill/>
        </a:ln>
        <a:effectLst/>
        <a:scene3d>
          <a:camera prst="orthographicFront">
            <a:rot lat="0" lon="0" rev="0"/>
          </a:camera>
          <a:lightRig rig="glow" dir="t">
            <a:rot lat="0" lon="0" rev="14100000"/>
          </a:lightRig>
        </a:scene3d>
        <a:sp3d prstMaterial="softEdge">
          <a:bevelT w="127000" prst="artDeco"/>
        </a:sp3d>
      </dgm:spPr>
    </dgm:pt>
    <dgm:pt modelId="{0574FF61-7F79-450B-9658-9A92AF272CB6}" type="pres">
      <dgm:prSet presAssocID="{09CDA811-71E7-44CD-AD21-05BDA035E474}" presName="horzOne" presStyleCnt="0"/>
      <dgm:spPr>
        <a:ln>
          <a:noFill/>
        </a:ln>
        <a:effectLst/>
        <a:scene3d>
          <a:camera prst="orthographicFront">
            <a:rot lat="0" lon="0" rev="0"/>
          </a:camera>
          <a:lightRig rig="glow" dir="t">
            <a:rot lat="0" lon="0" rev="14100000"/>
          </a:lightRig>
        </a:scene3d>
        <a:sp3d prstMaterial="softEdge">
          <a:bevelT w="127000" prst="artDeco"/>
        </a:sp3d>
      </dgm:spPr>
    </dgm:pt>
    <dgm:pt modelId="{226B7FA4-A116-4A27-9588-4115768F4380}" type="pres">
      <dgm:prSet presAssocID="{94100B85-9220-47C9-B771-2087593632A4}" presName="vertTwo" presStyleCnt="0"/>
      <dgm:spPr>
        <a:ln>
          <a:noFill/>
        </a:ln>
        <a:effectLst/>
        <a:scene3d>
          <a:camera prst="orthographicFront">
            <a:rot lat="0" lon="0" rev="0"/>
          </a:camera>
          <a:lightRig rig="glow" dir="t">
            <a:rot lat="0" lon="0" rev="14100000"/>
          </a:lightRig>
        </a:scene3d>
        <a:sp3d prstMaterial="softEdge">
          <a:bevelT w="127000" prst="artDeco"/>
        </a:sp3d>
      </dgm:spPr>
    </dgm:pt>
    <dgm:pt modelId="{DC7597F2-83F1-414B-8EB8-00E054B14EBD}" type="pres">
      <dgm:prSet presAssocID="{94100B85-9220-47C9-B771-2087593632A4}" presName="txTwo" presStyleLbl="node2" presStyleIdx="0" presStyleCnt="2">
        <dgm:presLayoutVars>
          <dgm:chPref val="3"/>
        </dgm:presLayoutVars>
      </dgm:prSet>
      <dgm:spPr/>
    </dgm:pt>
    <dgm:pt modelId="{1C5CD482-1EE4-4EEF-AD91-1E5F0FCC40ED}" type="pres">
      <dgm:prSet presAssocID="{94100B85-9220-47C9-B771-2087593632A4}" presName="parTransTwo" presStyleCnt="0"/>
      <dgm:spPr>
        <a:ln>
          <a:noFill/>
        </a:ln>
        <a:effectLst/>
        <a:scene3d>
          <a:camera prst="orthographicFront">
            <a:rot lat="0" lon="0" rev="0"/>
          </a:camera>
          <a:lightRig rig="glow" dir="t">
            <a:rot lat="0" lon="0" rev="14100000"/>
          </a:lightRig>
        </a:scene3d>
        <a:sp3d prstMaterial="softEdge">
          <a:bevelT w="127000" prst="artDeco"/>
        </a:sp3d>
      </dgm:spPr>
    </dgm:pt>
    <dgm:pt modelId="{9374FAAF-158E-4942-99EE-6BAB4824FCC8}" type="pres">
      <dgm:prSet presAssocID="{94100B85-9220-47C9-B771-2087593632A4}" presName="horzTwo" presStyleCnt="0"/>
      <dgm:spPr>
        <a:ln>
          <a:noFill/>
        </a:ln>
        <a:effectLst/>
        <a:scene3d>
          <a:camera prst="orthographicFront">
            <a:rot lat="0" lon="0" rev="0"/>
          </a:camera>
          <a:lightRig rig="glow" dir="t">
            <a:rot lat="0" lon="0" rev="14100000"/>
          </a:lightRig>
        </a:scene3d>
        <a:sp3d prstMaterial="softEdge">
          <a:bevelT w="127000" prst="artDeco"/>
        </a:sp3d>
      </dgm:spPr>
    </dgm:pt>
    <dgm:pt modelId="{F57D27B6-5728-45A3-BEFF-F8891071FF26}" type="pres">
      <dgm:prSet presAssocID="{52E2FBD0-A549-41A7-86E1-C8029A8A27A4}" presName="vertThree" presStyleCnt="0"/>
      <dgm:spPr>
        <a:ln>
          <a:noFill/>
        </a:ln>
        <a:effectLst/>
        <a:scene3d>
          <a:camera prst="orthographicFront">
            <a:rot lat="0" lon="0" rev="0"/>
          </a:camera>
          <a:lightRig rig="glow" dir="t">
            <a:rot lat="0" lon="0" rev="14100000"/>
          </a:lightRig>
        </a:scene3d>
        <a:sp3d prstMaterial="softEdge">
          <a:bevelT w="127000" prst="artDeco"/>
        </a:sp3d>
      </dgm:spPr>
    </dgm:pt>
    <dgm:pt modelId="{66E77892-BDC0-4DFD-84B0-35A6B8EAF6F7}" type="pres">
      <dgm:prSet presAssocID="{52E2FBD0-A549-41A7-86E1-C8029A8A27A4}" presName="txThree" presStyleLbl="node3" presStyleIdx="0" presStyleCnt="2">
        <dgm:presLayoutVars>
          <dgm:chPref val="3"/>
        </dgm:presLayoutVars>
      </dgm:prSet>
      <dgm:spPr/>
    </dgm:pt>
    <dgm:pt modelId="{778951D2-94A5-448A-A4B7-6D5EF33AA4FD}" type="pres">
      <dgm:prSet presAssocID="{52E2FBD0-A549-41A7-86E1-C8029A8A27A4}" presName="horzThree" presStyleCnt="0"/>
      <dgm:spPr>
        <a:ln>
          <a:noFill/>
        </a:ln>
        <a:effectLst/>
        <a:scene3d>
          <a:camera prst="orthographicFront">
            <a:rot lat="0" lon="0" rev="0"/>
          </a:camera>
          <a:lightRig rig="glow" dir="t">
            <a:rot lat="0" lon="0" rev="14100000"/>
          </a:lightRig>
        </a:scene3d>
        <a:sp3d prstMaterial="softEdge">
          <a:bevelT w="127000" prst="artDeco"/>
        </a:sp3d>
      </dgm:spPr>
    </dgm:pt>
    <dgm:pt modelId="{E5C3BEF3-8297-4E2E-8702-C104915BA057}" type="pres">
      <dgm:prSet presAssocID="{BA451F84-ECB1-4AAD-A8AE-D35E06EB180C}" presName="sibSpaceTwo" presStyleCnt="0"/>
      <dgm:spPr>
        <a:ln>
          <a:noFill/>
        </a:ln>
        <a:effectLst/>
        <a:scene3d>
          <a:camera prst="orthographicFront">
            <a:rot lat="0" lon="0" rev="0"/>
          </a:camera>
          <a:lightRig rig="glow" dir="t">
            <a:rot lat="0" lon="0" rev="14100000"/>
          </a:lightRig>
        </a:scene3d>
        <a:sp3d prstMaterial="softEdge">
          <a:bevelT w="127000" prst="artDeco"/>
        </a:sp3d>
      </dgm:spPr>
    </dgm:pt>
    <dgm:pt modelId="{C3067438-1C36-4497-8873-CFA4B6822ED1}" type="pres">
      <dgm:prSet presAssocID="{4A262736-8806-41E7-8FE9-890252058DF3}" presName="vertTwo" presStyleCnt="0"/>
      <dgm:spPr>
        <a:ln>
          <a:noFill/>
        </a:ln>
        <a:effectLst/>
        <a:scene3d>
          <a:camera prst="orthographicFront">
            <a:rot lat="0" lon="0" rev="0"/>
          </a:camera>
          <a:lightRig rig="glow" dir="t">
            <a:rot lat="0" lon="0" rev="14100000"/>
          </a:lightRig>
        </a:scene3d>
        <a:sp3d prstMaterial="softEdge">
          <a:bevelT w="127000" prst="artDeco"/>
        </a:sp3d>
      </dgm:spPr>
    </dgm:pt>
    <dgm:pt modelId="{DA9091DB-F9E8-4C43-8B73-F678860072BA}" type="pres">
      <dgm:prSet presAssocID="{4A262736-8806-41E7-8FE9-890252058DF3}" presName="txTwo" presStyleLbl="node2" presStyleIdx="1" presStyleCnt="2">
        <dgm:presLayoutVars>
          <dgm:chPref val="3"/>
        </dgm:presLayoutVars>
      </dgm:prSet>
      <dgm:spPr/>
    </dgm:pt>
    <dgm:pt modelId="{1CBB12D8-F3D6-4F27-A69E-9949947DE4FE}" type="pres">
      <dgm:prSet presAssocID="{4A262736-8806-41E7-8FE9-890252058DF3}" presName="parTransTwo" presStyleCnt="0"/>
      <dgm:spPr>
        <a:ln>
          <a:noFill/>
        </a:ln>
        <a:effectLst/>
        <a:scene3d>
          <a:camera prst="orthographicFront">
            <a:rot lat="0" lon="0" rev="0"/>
          </a:camera>
          <a:lightRig rig="glow" dir="t">
            <a:rot lat="0" lon="0" rev="14100000"/>
          </a:lightRig>
        </a:scene3d>
        <a:sp3d prstMaterial="softEdge">
          <a:bevelT w="127000" prst="artDeco"/>
        </a:sp3d>
      </dgm:spPr>
    </dgm:pt>
    <dgm:pt modelId="{02915007-5840-40C7-A315-20EE6098694E}" type="pres">
      <dgm:prSet presAssocID="{4A262736-8806-41E7-8FE9-890252058DF3}" presName="horzTwo" presStyleCnt="0"/>
      <dgm:spPr>
        <a:ln>
          <a:noFill/>
        </a:ln>
        <a:effectLst/>
        <a:scene3d>
          <a:camera prst="orthographicFront">
            <a:rot lat="0" lon="0" rev="0"/>
          </a:camera>
          <a:lightRig rig="glow" dir="t">
            <a:rot lat="0" lon="0" rev="14100000"/>
          </a:lightRig>
        </a:scene3d>
        <a:sp3d prstMaterial="softEdge">
          <a:bevelT w="127000" prst="artDeco"/>
        </a:sp3d>
      </dgm:spPr>
    </dgm:pt>
    <dgm:pt modelId="{B492DFBE-6139-4082-BF35-D42F1D1D38C1}" type="pres">
      <dgm:prSet presAssocID="{F6902CA9-3ADB-4A30-AE14-CC49EBA69E69}" presName="vertThree" presStyleCnt="0"/>
      <dgm:spPr>
        <a:ln>
          <a:noFill/>
        </a:ln>
        <a:effectLst/>
        <a:scene3d>
          <a:camera prst="orthographicFront">
            <a:rot lat="0" lon="0" rev="0"/>
          </a:camera>
          <a:lightRig rig="glow" dir="t">
            <a:rot lat="0" lon="0" rev="14100000"/>
          </a:lightRig>
        </a:scene3d>
        <a:sp3d prstMaterial="softEdge">
          <a:bevelT w="127000" prst="artDeco"/>
        </a:sp3d>
      </dgm:spPr>
    </dgm:pt>
    <dgm:pt modelId="{F78B0AAA-0727-466D-98E4-D95B148D1A5A}" type="pres">
      <dgm:prSet presAssocID="{F6902CA9-3ADB-4A30-AE14-CC49EBA69E69}" presName="txThree" presStyleLbl="node3" presStyleIdx="1" presStyleCnt="2">
        <dgm:presLayoutVars>
          <dgm:chPref val="3"/>
        </dgm:presLayoutVars>
      </dgm:prSet>
      <dgm:spPr/>
    </dgm:pt>
    <dgm:pt modelId="{03229527-DEA0-4968-9278-3E17E50C693B}" type="pres">
      <dgm:prSet presAssocID="{F6902CA9-3ADB-4A30-AE14-CC49EBA69E69}" presName="horzThree" presStyleCnt="0"/>
      <dgm:spPr>
        <a:ln>
          <a:noFill/>
        </a:ln>
        <a:effectLst/>
        <a:scene3d>
          <a:camera prst="orthographicFront">
            <a:rot lat="0" lon="0" rev="0"/>
          </a:camera>
          <a:lightRig rig="glow" dir="t">
            <a:rot lat="0" lon="0" rev="14100000"/>
          </a:lightRig>
        </a:scene3d>
        <a:sp3d prstMaterial="softEdge">
          <a:bevelT w="127000" prst="artDeco"/>
        </a:sp3d>
      </dgm:spPr>
    </dgm:pt>
  </dgm:ptLst>
  <dgm:cxnLst>
    <dgm:cxn modelId="{BACE5D2B-CCB9-43CE-ABB9-58F967052B41}" type="presOf" srcId="{F6902CA9-3ADB-4A30-AE14-CC49EBA69E69}" destId="{F78B0AAA-0727-466D-98E4-D95B148D1A5A}" srcOrd="0" destOrd="0" presId="urn:microsoft.com/office/officeart/2005/8/layout/hierarchy4"/>
    <dgm:cxn modelId="{F088582B-BB39-4730-A17A-E59F7823069E}" type="presOf" srcId="{09CDA811-71E7-44CD-AD21-05BDA035E474}" destId="{8D76CABD-054E-4E45-8D18-6DAE3CEEA8A8}" srcOrd="0" destOrd="0" presId="urn:microsoft.com/office/officeart/2005/8/layout/hierarchy4"/>
    <dgm:cxn modelId="{D4147337-47AC-4B4D-98C2-223F929D8AE3}" type="presOf" srcId="{486299EC-3BC7-42B8-8F3A-AA4AC0CD1E8A}" destId="{390DC4AE-F727-407D-B987-0D1674B64886}" srcOrd="0" destOrd="0" presId="urn:microsoft.com/office/officeart/2005/8/layout/hierarchy4"/>
    <dgm:cxn modelId="{5C18A848-91DB-4588-B7E3-DA2F031E89B0}" srcId="{94100B85-9220-47C9-B771-2087593632A4}" destId="{52E2FBD0-A549-41A7-86E1-C8029A8A27A4}" srcOrd="0" destOrd="0" parTransId="{DD14A997-EC01-45DD-9C3D-0F7FEEC4859A}" sibTransId="{9CCE61AD-CD63-44C5-8621-F27C5172670D}"/>
    <dgm:cxn modelId="{8FA10256-6F7D-432D-8A4A-AD213F578369}" srcId="{486299EC-3BC7-42B8-8F3A-AA4AC0CD1E8A}" destId="{09CDA811-71E7-44CD-AD21-05BDA035E474}" srcOrd="0" destOrd="0" parTransId="{F8B601DB-99B6-4B75-BA1A-C1F12D5AB605}" sibTransId="{C7F320CB-86D1-40A1-93BB-2824EFEB6CFC}"/>
    <dgm:cxn modelId="{64479A98-399A-456F-B465-E0B29E24EC55}" type="presOf" srcId="{52E2FBD0-A549-41A7-86E1-C8029A8A27A4}" destId="{66E77892-BDC0-4DFD-84B0-35A6B8EAF6F7}" srcOrd="0" destOrd="0" presId="urn:microsoft.com/office/officeart/2005/8/layout/hierarchy4"/>
    <dgm:cxn modelId="{E3F84DB2-ED58-4147-87D6-A9B05F5EE6B5}" srcId="{4A262736-8806-41E7-8FE9-890252058DF3}" destId="{F6902CA9-3ADB-4A30-AE14-CC49EBA69E69}" srcOrd="0" destOrd="0" parTransId="{BA050BC0-A602-492C-B2B1-710A3F5BA313}" sibTransId="{9103BC11-C365-4206-8330-23293145ADA5}"/>
    <dgm:cxn modelId="{29D21EB5-CC05-4551-AD95-A9F0EAC437EF}" srcId="{09CDA811-71E7-44CD-AD21-05BDA035E474}" destId="{94100B85-9220-47C9-B771-2087593632A4}" srcOrd="0" destOrd="0" parTransId="{085CBA93-7D1C-431E-BD76-1E2D6289B2D9}" sibTransId="{BA451F84-ECB1-4AAD-A8AE-D35E06EB180C}"/>
    <dgm:cxn modelId="{736226CF-2948-4FF8-A106-BA74E07D899D}" type="presOf" srcId="{4A262736-8806-41E7-8FE9-890252058DF3}" destId="{DA9091DB-F9E8-4C43-8B73-F678860072BA}" srcOrd="0" destOrd="0" presId="urn:microsoft.com/office/officeart/2005/8/layout/hierarchy4"/>
    <dgm:cxn modelId="{93A523D7-FD63-49FA-A343-FBB28FDCE656}" type="presOf" srcId="{94100B85-9220-47C9-B771-2087593632A4}" destId="{DC7597F2-83F1-414B-8EB8-00E054B14EBD}" srcOrd="0" destOrd="0" presId="urn:microsoft.com/office/officeart/2005/8/layout/hierarchy4"/>
    <dgm:cxn modelId="{20C5A0F5-67EC-429A-814C-FE452DD1F745}" srcId="{09CDA811-71E7-44CD-AD21-05BDA035E474}" destId="{4A262736-8806-41E7-8FE9-890252058DF3}" srcOrd="1" destOrd="0" parTransId="{334FD41A-FC77-45D8-8F8B-D612FE168DEE}" sibTransId="{6DAEDAF8-FCB5-42D8-90C5-46520CEFF3D1}"/>
    <dgm:cxn modelId="{5F286ED3-223B-409C-BEEA-8872561DCC81}" type="presParOf" srcId="{390DC4AE-F727-407D-B987-0D1674B64886}" destId="{2B0BB4B0-8DBA-4443-B51C-1BA262602E3B}" srcOrd="0" destOrd="0" presId="urn:microsoft.com/office/officeart/2005/8/layout/hierarchy4"/>
    <dgm:cxn modelId="{AF76168A-C4EB-44D4-AF9F-0B3079FE5F55}" type="presParOf" srcId="{2B0BB4B0-8DBA-4443-B51C-1BA262602E3B}" destId="{8D76CABD-054E-4E45-8D18-6DAE3CEEA8A8}" srcOrd="0" destOrd="0" presId="urn:microsoft.com/office/officeart/2005/8/layout/hierarchy4"/>
    <dgm:cxn modelId="{4C56D42F-87FF-4DA0-B991-BF5798E90446}" type="presParOf" srcId="{2B0BB4B0-8DBA-4443-B51C-1BA262602E3B}" destId="{D46539BB-117C-4693-A038-46CD912EC425}" srcOrd="1" destOrd="0" presId="urn:microsoft.com/office/officeart/2005/8/layout/hierarchy4"/>
    <dgm:cxn modelId="{F80EF0AF-93B1-45A0-867B-3A09D2A35012}" type="presParOf" srcId="{2B0BB4B0-8DBA-4443-B51C-1BA262602E3B}" destId="{0574FF61-7F79-450B-9658-9A92AF272CB6}" srcOrd="2" destOrd="0" presId="urn:microsoft.com/office/officeart/2005/8/layout/hierarchy4"/>
    <dgm:cxn modelId="{C98232DF-4F22-49D9-AA9F-E0B1245B1479}" type="presParOf" srcId="{0574FF61-7F79-450B-9658-9A92AF272CB6}" destId="{226B7FA4-A116-4A27-9588-4115768F4380}" srcOrd="0" destOrd="0" presId="urn:microsoft.com/office/officeart/2005/8/layout/hierarchy4"/>
    <dgm:cxn modelId="{6264B47B-99A4-4832-917D-808B3D930808}" type="presParOf" srcId="{226B7FA4-A116-4A27-9588-4115768F4380}" destId="{DC7597F2-83F1-414B-8EB8-00E054B14EBD}" srcOrd="0" destOrd="0" presId="urn:microsoft.com/office/officeart/2005/8/layout/hierarchy4"/>
    <dgm:cxn modelId="{910C9773-5A71-4B3C-A237-E318DC935072}" type="presParOf" srcId="{226B7FA4-A116-4A27-9588-4115768F4380}" destId="{1C5CD482-1EE4-4EEF-AD91-1E5F0FCC40ED}" srcOrd="1" destOrd="0" presId="urn:microsoft.com/office/officeart/2005/8/layout/hierarchy4"/>
    <dgm:cxn modelId="{4B91EB48-34BB-4EE2-9B87-5D66556E9E2B}" type="presParOf" srcId="{226B7FA4-A116-4A27-9588-4115768F4380}" destId="{9374FAAF-158E-4942-99EE-6BAB4824FCC8}" srcOrd="2" destOrd="0" presId="urn:microsoft.com/office/officeart/2005/8/layout/hierarchy4"/>
    <dgm:cxn modelId="{5496E8B9-92A3-4926-B361-1B24D10DD579}" type="presParOf" srcId="{9374FAAF-158E-4942-99EE-6BAB4824FCC8}" destId="{F57D27B6-5728-45A3-BEFF-F8891071FF26}" srcOrd="0" destOrd="0" presId="urn:microsoft.com/office/officeart/2005/8/layout/hierarchy4"/>
    <dgm:cxn modelId="{C102F590-98E8-4133-A0DC-8C4C53C846B3}" type="presParOf" srcId="{F57D27B6-5728-45A3-BEFF-F8891071FF26}" destId="{66E77892-BDC0-4DFD-84B0-35A6B8EAF6F7}" srcOrd="0" destOrd="0" presId="urn:microsoft.com/office/officeart/2005/8/layout/hierarchy4"/>
    <dgm:cxn modelId="{9BD35E84-BE8B-4EBB-BA5A-F5381B52D0BD}" type="presParOf" srcId="{F57D27B6-5728-45A3-BEFF-F8891071FF26}" destId="{778951D2-94A5-448A-A4B7-6D5EF33AA4FD}" srcOrd="1" destOrd="0" presId="urn:microsoft.com/office/officeart/2005/8/layout/hierarchy4"/>
    <dgm:cxn modelId="{3E9C4081-0EC8-4B61-850B-FF1FABB980E5}" type="presParOf" srcId="{0574FF61-7F79-450B-9658-9A92AF272CB6}" destId="{E5C3BEF3-8297-4E2E-8702-C104915BA057}" srcOrd="1" destOrd="0" presId="urn:microsoft.com/office/officeart/2005/8/layout/hierarchy4"/>
    <dgm:cxn modelId="{A8F57016-53A2-4748-825D-06468334FD39}" type="presParOf" srcId="{0574FF61-7F79-450B-9658-9A92AF272CB6}" destId="{C3067438-1C36-4497-8873-CFA4B6822ED1}" srcOrd="2" destOrd="0" presId="urn:microsoft.com/office/officeart/2005/8/layout/hierarchy4"/>
    <dgm:cxn modelId="{862A7650-D7E4-4B36-97E4-F41F82A56D83}" type="presParOf" srcId="{C3067438-1C36-4497-8873-CFA4B6822ED1}" destId="{DA9091DB-F9E8-4C43-8B73-F678860072BA}" srcOrd="0" destOrd="0" presId="urn:microsoft.com/office/officeart/2005/8/layout/hierarchy4"/>
    <dgm:cxn modelId="{0A95FCAB-7313-4A05-A956-6AA6D42F1918}" type="presParOf" srcId="{C3067438-1C36-4497-8873-CFA4B6822ED1}" destId="{1CBB12D8-F3D6-4F27-A69E-9949947DE4FE}" srcOrd="1" destOrd="0" presId="urn:microsoft.com/office/officeart/2005/8/layout/hierarchy4"/>
    <dgm:cxn modelId="{D2A6C3A2-231F-4A46-A07C-E317AE93983A}" type="presParOf" srcId="{C3067438-1C36-4497-8873-CFA4B6822ED1}" destId="{02915007-5840-40C7-A315-20EE6098694E}" srcOrd="2" destOrd="0" presId="urn:microsoft.com/office/officeart/2005/8/layout/hierarchy4"/>
    <dgm:cxn modelId="{2A73EA5C-F53F-477A-B004-6E4EBA5D6DF7}" type="presParOf" srcId="{02915007-5840-40C7-A315-20EE6098694E}" destId="{B492DFBE-6139-4082-BF35-D42F1D1D38C1}" srcOrd="0" destOrd="0" presId="urn:microsoft.com/office/officeart/2005/8/layout/hierarchy4"/>
    <dgm:cxn modelId="{A109DE04-0C66-4DF3-8FAE-036B9DB6A601}" type="presParOf" srcId="{B492DFBE-6139-4082-BF35-D42F1D1D38C1}" destId="{F78B0AAA-0727-466D-98E4-D95B148D1A5A}" srcOrd="0" destOrd="0" presId="urn:microsoft.com/office/officeart/2005/8/layout/hierarchy4"/>
    <dgm:cxn modelId="{140FF540-147C-4AAF-9CE7-479EAD4A5B0A}" type="presParOf" srcId="{B492DFBE-6139-4082-BF35-D42F1D1D38C1}" destId="{03229527-DEA0-4968-9278-3E17E50C693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4F10D-DF6F-4478-A0C5-CB385EF25BE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fr-CA"/>
        </a:p>
      </dgm:t>
    </dgm:pt>
    <dgm:pt modelId="{0BB588FE-03DE-4D0A-9455-BBF6A3534901}">
      <dgm:prSet phldrT="[Texte]" custT="1"/>
      <dgm:spPr/>
      <dgm:t>
        <a:bodyPr/>
        <a:lstStyle/>
        <a:p>
          <a:r>
            <a:rPr lang="fr-CA" sz="2000" b="1" dirty="0"/>
            <a:t>HÉMOSTASE PRIMAIRE</a:t>
          </a:r>
        </a:p>
      </dgm:t>
    </dgm:pt>
    <dgm:pt modelId="{11CAA50B-31A6-4422-98E1-EA4266520931}" type="parTrans" cxnId="{00B6F33C-A53B-41FA-A9A6-E5BA94A7C0F3}">
      <dgm:prSet/>
      <dgm:spPr/>
      <dgm:t>
        <a:bodyPr/>
        <a:lstStyle/>
        <a:p>
          <a:endParaRPr lang="fr-CA"/>
        </a:p>
      </dgm:t>
    </dgm:pt>
    <dgm:pt modelId="{FCDF9B3E-E2ED-467A-9D58-7FE832FA7B43}" type="sibTrans" cxnId="{00B6F33C-A53B-41FA-A9A6-E5BA94A7C0F3}">
      <dgm:prSet/>
      <dgm:spPr/>
      <dgm:t>
        <a:bodyPr/>
        <a:lstStyle/>
        <a:p>
          <a:endParaRPr lang="fr-CA"/>
        </a:p>
      </dgm:t>
    </dgm:pt>
    <dgm:pt modelId="{4359AE94-11EE-47E2-9288-238EEDC75586}">
      <dgm:prSet phldrT="[Texte]"/>
      <dgm:spPr/>
      <dgm:t>
        <a:bodyPr/>
        <a:lstStyle/>
        <a:p>
          <a:r>
            <a:rPr lang="fr-CA" dirty="0"/>
            <a:t>Formation du clou plaquettaire</a:t>
          </a:r>
        </a:p>
      </dgm:t>
    </dgm:pt>
    <dgm:pt modelId="{2D3E4EBC-6023-4DE5-83FE-3EA141B02F71}" type="parTrans" cxnId="{5571A893-8529-49E0-AEDF-D473626A22D0}">
      <dgm:prSet/>
      <dgm:spPr/>
      <dgm:t>
        <a:bodyPr/>
        <a:lstStyle/>
        <a:p>
          <a:endParaRPr lang="fr-CA"/>
        </a:p>
      </dgm:t>
    </dgm:pt>
    <dgm:pt modelId="{CCF4CF88-31E0-4247-88EB-47CA8F835CFE}" type="sibTrans" cxnId="{5571A893-8529-49E0-AEDF-D473626A22D0}">
      <dgm:prSet/>
      <dgm:spPr/>
      <dgm:t>
        <a:bodyPr/>
        <a:lstStyle/>
        <a:p>
          <a:endParaRPr lang="fr-CA"/>
        </a:p>
      </dgm:t>
    </dgm:pt>
    <dgm:pt modelId="{46C6B5DF-8EB9-44E7-8825-75070C2CB88E}">
      <dgm:prSet phldrT="[Texte]"/>
      <dgm:spPr/>
      <dgm:t>
        <a:bodyPr/>
        <a:lstStyle/>
        <a:p>
          <a:r>
            <a:rPr lang="fr-CA" b="1" dirty="0"/>
            <a:t>COAGULATION PLASMATIQUE</a:t>
          </a:r>
        </a:p>
      </dgm:t>
    </dgm:pt>
    <dgm:pt modelId="{37D8DEDF-9DDE-489E-9C2B-7165170BC9BF}" type="parTrans" cxnId="{BC8A4B5C-A4C9-4182-BB97-AA929D8BE49F}">
      <dgm:prSet/>
      <dgm:spPr/>
      <dgm:t>
        <a:bodyPr/>
        <a:lstStyle/>
        <a:p>
          <a:endParaRPr lang="fr-CA"/>
        </a:p>
      </dgm:t>
    </dgm:pt>
    <dgm:pt modelId="{41AF427B-EBB0-435A-9F3F-CB383C554EDC}" type="sibTrans" cxnId="{BC8A4B5C-A4C9-4182-BB97-AA929D8BE49F}">
      <dgm:prSet/>
      <dgm:spPr/>
      <dgm:t>
        <a:bodyPr/>
        <a:lstStyle/>
        <a:p>
          <a:endParaRPr lang="fr-CA"/>
        </a:p>
      </dgm:t>
    </dgm:pt>
    <dgm:pt modelId="{5C24497D-FCA9-4FED-AD22-DEE4D576A621}">
      <dgm:prSet phldrT="[Texte]"/>
      <dgm:spPr/>
      <dgm:t>
        <a:bodyPr/>
        <a:lstStyle/>
        <a:p>
          <a:r>
            <a:rPr lang="fr-CA" dirty="0"/>
            <a:t>Consolidation du caillot</a:t>
          </a:r>
        </a:p>
      </dgm:t>
    </dgm:pt>
    <dgm:pt modelId="{3EC51610-13FA-444C-ACBD-9901F744A031}" type="parTrans" cxnId="{46A63952-81B1-4003-8313-3FB9C0513251}">
      <dgm:prSet/>
      <dgm:spPr/>
      <dgm:t>
        <a:bodyPr/>
        <a:lstStyle/>
        <a:p>
          <a:endParaRPr lang="fr-CA"/>
        </a:p>
      </dgm:t>
    </dgm:pt>
    <dgm:pt modelId="{6DEDD156-45BC-44BB-B1B4-14C021B1A024}" type="sibTrans" cxnId="{46A63952-81B1-4003-8313-3FB9C0513251}">
      <dgm:prSet/>
      <dgm:spPr/>
      <dgm:t>
        <a:bodyPr/>
        <a:lstStyle/>
        <a:p>
          <a:endParaRPr lang="fr-CA"/>
        </a:p>
      </dgm:t>
    </dgm:pt>
    <dgm:pt modelId="{81BC5310-42F3-4614-89B0-9DD99146409E}">
      <dgm:prSet phldrT="[Texte]"/>
      <dgm:spPr/>
      <dgm:t>
        <a:bodyPr/>
        <a:lstStyle/>
        <a:p>
          <a:r>
            <a:rPr lang="fr-CA" b="1" dirty="0"/>
            <a:t>FIBRINOLYSE</a:t>
          </a:r>
        </a:p>
      </dgm:t>
    </dgm:pt>
    <dgm:pt modelId="{B07E2B6E-AA96-4AFC-8279-4ADFB0287FAF}" type="parTrans" cxnId="{1205361B-F5DA-41DC-B00B-6A23EAED117C}">
      <dgm:prSet/>
      <dgm:spPr/>
      <dgm:t>
        <a:bodyPr/>
        <a:lstStyle/>
        <a:p>
          <a:endParaRPr lang="fr-CA"/>
        </a:p>
      </dgm:t>
    </dgm:pt>
    <dgm:pt modelId="{49D2CCD8-826B-4245-A582-5AAA87711984}" type="sibTrans" cxnId="{1205361B-F5DA-41DC-B00B-6A23EAED117C}">
      <dgm:prSet/>
      <dgm:spPr/>
      <dgm:t>
        <a:bodyPr/>
        <a:lstStyle/>
        <a:p>
          <a:endParaRPr lang="fr-CA"/>
        </a:p>
      </dgm:t>
    </dgm:pt>
    <dgm:pt modelId="{DA0B94EA-92FF-47A1-B2EC-E0F9A08D697E}">
      <dgm:prSet phldrT="[Texte]"/>
      <dgm:spPr/>
      <dgm:t>
        <a:bodyPr/>
        <a:lstStyle/>
        <a:p>
          <a:r>
            <a:rPr lang="fr-CA" dirty="0"/>
            <a:t>Lyse du caillot</a:t>
          </a:r>
        </a:p>
      </dgm:t>
    </dgm:pt>
    <dgm:pt modelId="{EFC526FC-80F0-4257-9CE1-40B1CE3C4277}" type="parTrans" cxnId="{6093FB6A-B96C-43A9-A0EA-E52CCF9BE57C}">
      <dgm:prSet/>
      <dgm:spPr/>
      <dgm:t>
        <a:bodyPr/>
        <a:lstStyle/>
        <a:p>
          <a:endParaRPr lang="fr-CA"/>
        </a:p>
      </dgm:t>
    </dgm:pt>
    <dgm:pt modelId="{39F2EC62-1F10-49EA-89E7-2083A7146669}" type="sibTrans" cxnId="{6093FB6A-B96C-43A9-A0EA-E52CCF9BE57C}">
      <dgm:prSet/>
      <dgm:spPr/>
      <dgm:t>
        <a:bodyPr/>
        <a:lstStyle/>
        <a:p>
          <a:endParaRPr lang="fr-CA"/>
        </a:p>
      </dgm:t>
    </dgm:pt>
    <dgm:pt modelId="{14B82572-8D45-4671-B3DB-24481A18896F}">
      <dgm:prSet phldrT="[Texte]"/>
      <dgm:spPr/>
      <dgm:t>
        <a:bodyPr/>
        <a:lstStyle/>
        <a:p>
          <a:endParaRPr lang="fr-CA" dirty="0"/>
        </a:p>
      </dgm:t>
    </dgm:pt>
    <dgm:pt modelId="{125A39E9-1C9A-4610-BE65-B845198B2116}" type="parTrans" cxnId="{F4F9D6E0-0165-4FED-8A99-BC4C6ECF06A0}">
      <dgm:prSet/>
      <dgm:spPr/>
      <dgm:t>
        <a:bodyPr/>
        <a:lstStyle/>
        <a:p>
          <a:endParaRPr lang="fr-CA"/>
        </a:p>
      </dgm:t>
    </dgm:pt>
    <dgm:pt modelId="{6C202E7A-0EE0-48F3-BB50-45DCD9099194}" type="sibTrans" cxnId="{F4F9D6E0-0165-4FED-8A99-BC4C6ECF06A0}">
      <dgm:prSet/>
      <dgm:spPr/>
      <dgm:t>
        <a:bodyPr/>
        <a:lstStyle/>
        <a:p>
          <a:endParaRPr lang="fr-CA"/>
        </a:p>
      </dgm:t>
    </dgm:pt>
    <dgm:pt modelId="{A4917BB3-759B-4E69-A4CA-DE09D7EFB055}">
      <dgm:prSet phldrT="[Texte]"/>
      <dgm:spPr/>
      <dgm:t>
        <a:bodyPr/>
        <a:lstStyle/>
        <a:p>
          <a:endParaRPr lang="fr-CA" dirty="0"/>
        </a:p>
      </dgm:t>
    </dgm:pt>
    <dgm:pt modelId="{1C82AE90-D05E-4052-B4FB-3BE56E4C0432}" type="parTrans" cxnId="{AC50D54E-0ED6-4A82-BB86-6B62C8C2B785}">
      <dgm:prSet/>
      <dgm:spPr/>
      <dgm:t>
        <a:bodyPr/>
        <a:lstStyle/>
        <a:p>
          <a:endParaRPr lang="fr-CA"/>
        </a:p>
      </dgm:t>
    </dgm:pt>
    <dgm:pt modelId="{F46FE93B-CFFE-4B55-BBAB-A81878895FA6}" type="sibTrans" cxnId="{AC50D54E-0ED6-4A82-BB86-6B62C8C2B785}">
      <dgm:prSet/>
      <dgm:spPr/>
      <dgm:t>
        <a:bodyPr/>
        <a:lstStyle/>
        <a:p>
          <a:endParaRPr lang="fr-CA"/>
        </a:p>
      </dgm:t>
    </dgm:pt>
    <dgm:pt modelId="{801CB5EC-26C7-49BA-8797-33A192E410F8}">
      <dgm:prSet phldrT="[Texte]"/>
      <dgm:spPr/>
      <dgm:t>
        <a:bodyPr/>
        <a:lstStyle/>
        <a:p>
          <a:endParaRPr lang="fr-CA" dirty="0"/>
        </a:p>
      </dgm:t>
    </dgm:pt>
    <dgm:pt modelId="{E687742D-7D43-4C71-B8C8-96D2DA21BC90}" type="parTrans" cxnId="{A411825F-E21D-4754-9992-7FC25F099764}">
      <dgm:prSet/>
      <dgm:spPr/>
      <dgm:t>
        <a:bodyPr/>
        <a:lstStyle/>
        <a:p>
          <a:endParaRPr lang="fr-CA"/>
        </a:p>
      </dgm:t>
    </dgm:pt>
    <dgm:pt modelId="{47899297-A435-45F7-A059-C555481BC840}" type="sibTrans" cxnId="{A411825F-E21D-4754-9992-7FC25F099764}">
      <dgm:prSet/>
      <dgm:spPr/>
      <dgm:t>
        <a:bodyPr/>
        <a:lstStyle/>
        <a:p>
          <a:endParaRPr lang="fr-CA"/>
        </a:p>
      </dgm:t>
    </dgm:pt>
    <dgm:pt modelId="{A2915427-35B6-4D20-AB9B-AC1EA13B2F94}" type="pres">
      <dgm:prSet presAssocID="{1A74F10D-DF6F-4478-A0C5-CB385EF25BEA}" presName="Name0" presStyleCnt="0">
        <dgm:presLayoutVars>
          <dgm:dir/>
          <dgm:animLvl val="lvl"/>
          <dgm:resizeHandles val="exact"/>
        </dgm:presLayoutVars>
      </dgm:prSet>
      <dgm:spPr/>
    </dgm:pt>
    <dgm:pt modelId="{55250739-2C5C-440D-AAFF-4B6637C281E2}" type="pres">
      <dgm:prSet presAssocID="{0BB588FE-03DE-4D0A-9455-BBF6A3534901}" presName="composite" presStyleCnt="0"/>
      <dgm:spPr/>
    </dgm:pt>
    <dgm:pt modelId="{615CF81C-D7CD-4DE2-BD54-C5BE8F4749FE}" type="pres">
      <dgm:prSet presAssocID="{0BB588FE-03DE-4D0A-9455-BBF6A3534901}" presName="parTx" presStyleLbl="alignNode1" presStyleIdx="0" presStyleCnt="3">
        <dgm:presLayoutVars>
          <dgm:chMax val="0"/>
          <dgm:chPref val="0"/>
          <dgm:bulletEnabled val="1"/>
        </dgm:presLayoutVars>
      </dgm:prSet>
      <dgm:spPr/>
    </dgm:pt>
    <dgm:pt modelId="{72F2235E-1E1A-4EF6-BDBB-888A4CDE7949}" type="pres">
      <dgm:prSet presAssocID="{0BB588FE-03DE-4D0A-9455-BBF6A3534901}" presName="desTx" presStyleLbl="alignAccFollowNode1" presStyleIdx="0" presStyleCnt="3">
        <dgm:presLayoutVars>
          <dgm:bulletEnabled val="1"/>
        </dgm:presLayoutVars>
      </dgm:prSet>
      <dgm:spPr/>
    </dgm:pt>
    <dgm:pt modelId="{47F9E7BF-5832-4CBC-AB82-75BF8115018D}" type="pres">
      <dgm:prSet presAssocID="{FCDF9B3E-E2ED-467A-9D58-7FE832FA7B43}" presName="space" presStyleCnt="0"/>
      <dgm:spPr/>
    </dgm:pt>
    <dgm:pt modelId="{E940EAD0-8A98-4745-8AF0-6E2081791F2E}" type="pres">
      <dgm:prSet presAssocID="{46C6B5DF-8EB9-44E7-8825-75070C2CB88E}" presName="composite" presStyleCnt="0"/>
      <dgm:spPr/>
    </dgm:pt>
    <dgm:pt modelId="{AC18C806-FA73-4672-968E-F7F68377329E}" type="pres">
      <dgm:prSet presAssocID="{46C6B5DF-8EB9-44E7-8825-75070C2CB88E}" presName="parTx" presStyleLbl="alignNode1" presStyleIdx="1" presStyleCnt="3">
        <dgm:presLayoutVars>
          <dgm:chMax val="0"/>
          <dgm:chPref val="0"/>
          <dgm:bulletEnabled val="1"/>
        </dgm:presLayoutVars>
      </dgm:prSet>
      <dgm:spPr/>
    </dgm:pt>
    <dgm:pt modelId="{A4000077-12EE-4D9E-AB2A-FCA7A6F08131}" type="pres">
      <dgm:prSet presAssocID="{46C6B5DF-8EB9-44E7-8825-75070C2CB88E}" presName="desTx" presStyleLbl="alignAccFollowNode1" presStyleIdx="1" presStyleCnt="3">
        <dgm:presLayoutVars>
          <dgm:bulletEnabled val="1"/>
        </dgm:presLayoutVars>
      </dgm:prSet>
      <dgm:spPr/>
    </dgm:pt>
    <dgm:pt modelId="{7F5B094C-94A0-4425-91EB-32670763B6DD}" type="pres">
      <dgm:prSet presAssocID="{41AF427B-EBB0-435A-9F3F-CB383C554EDC}" presName="space" presStyleCnt="0"/>
      <dgm:spPr/>
    </dgm:pt>
    <dgm:pt modelId="{583496DB-F00C-43B4-8BB4-FDAFD1CE3FEB}" type="pres">
      <dgm:prSet presAssocID="{81BC5310-42F3-4614-89B0-9DD99146409E}" presName="composite" presStyleCnt="0"/>
      <dgm:spPr/>
    </dgm:pt>
    <dgm:pt modelId="{35467E73-B264-43C3-87A0-DFE7A4BB9E05}" type="pres">
      <dgm:prSet presAssocID="{81BC5310-42F3-4614-89B0-9DD99146409E}" presName="parTx" presStyleLbl="alignNode1" presStyleIdx="2" presStyleCnt="3">
        <dgm:presLayoutVars>
          <dgm:chMax val="0"/>
          <dgm:chPref val="0"/>
          <dgm:bulletEnabled val="1"/>
        </dgm:presLayoutVars>
      </dgm:prSet>
      <dgm:spPr/>
    </dgm:pt>
    <dgm:pt modelId="{73AE6CD1-BDBA-4DAF-A740-12485602BABA}" type="pres">
      <dgm:prSet presAssocID="{81BC5310-42F3-4614-89B0-9DD99146409E}" presName="desTx" presStyleLbl="alignAccFollowNode1" presStyleIdx="2" presStyleCnt="3">
        <dgm:presLayoutVars>
          <dgm:bulletEnabled val="1"/>
        </dgm:presLayoutVars>
      </dgm:prSet>
      <dgm:spPr/>
    </dgm:pt>
  </dgm:ptLst>
  <dgm:cxnLst>
    <dgm:cxn modelId="{EF14DB03-5970-419A-88D2-0FAAF8B02CC0}" type="presOf" srcId="{14B82572-8D45-4671-B3DB-24481A18896F}" destId="{72F2235E-1E1A-4EF6-BDBB-888A4CDE7949}" srcOrd="0" destOrd="0" presId="urn:microsoft.com/office/officeart/2005/8/layout/hList1"/>
    <dgm:cxn modelId="{1205361B-F5DA-41DC-B00B-6A23EAED117C}" srcId="{1A74F10D-DF6F-4478-A0C5-CB385EF25BEA}" destId="{81BC5310-42F3-4614-89B0-9DD99146409E}" srcOrd="2" destOrd="0" parTransId="{B07E2B6E-AA96-4AFC-8279-4ADFB0287FAF}" sibTransId="{49D2CCD8-826B-4245-A582-5AAA87711984}"/>
    <dgm:cxn modelId="{00B6F33C-A53B-41FA-A9A6-E5BA94A7C0F3}" srcId="{1A74F10D-DF6F-4478-A0C5-CB385EF25BEA}" destId="{0BB588FE-03DE-4D0A-9455-BBF6A3534901}" srcOrd="0" destOrd="0" parTransId="{11CAA50B-31A6-4422-98E1-EA4266520931}" sibTransId="{FCDF9B3E-E2ED-467A-9D58-7FE832FA7B43}"/>
    <dgm:cxn modelId="{BC8A4B5C-A4C9-4182-BB97-AA929D8BE49F}" srcId="{1A74F10D-DF6F-4478-A0C5-CB385EF25BEA}" destId="{46C6B5DF-8EB9-44E7-8825-75070C2CB88E}" srcOrd="1" destOrd="0" parTransId="{37D8DEDF-9DDE-489E-9C2B-7165170BC9BF}" sibTransId="{41AF427B-EBB0-435A-9F3F-CB383C554EDC}"/>
    <dgm:cxn modelId="{A411825F-E21D-4754-9992-7FC25F099764}" srcId="{81BC5310-42F3-4614-89B0-9DD99146409E}" destId="{801CB5EC-26C7-49BA-8797-33A192E410F8}" srcOrd="0" destOrd="0" parTransId="{E687742D-7D43-4C71-B8C8-96D2DA21BC90}" sibTransId="{47899297-A435-45F7-A059-C555481BC840}"/>
    <dgm:cxn modelId="{E7BBCC60-7A9C-40F1-B6A1-77585C996373}" type="presOf" srcId="{A4917BB3-759B-4E69-A4CA-DE09D7EFB055}" destId="{A4000077-12EE-4D9E-AB2A-FCA7A6F08131}" srcOrd="0" destOrd="0" presId="urn:microsoft.com/office/officeart/2005/8/layout/hList1"/>
    <dgm:cxn modelId="{50DA2347-E848-4A3C-8D6E-25354E74024A}" type="presOf" srcId="{DA0B94EA-92FF-47A1-B2EC-E0F9A08D697E}" destId="{73AE6CD1-BDBA-4DAF-A740-12485602BABA}" srcOrd="0" destOrd="1" presId="urn:microsoft.com/office/officeart/2005/8/layout/hList1"/>
    <dgm:cxn modelId="{6093FB6A-B96C-43A9-A0EA-E52CCF9BE57C}" srcId="{81BC5310-42F3-4614-89B0-9DD99146409E}" destId="{DA0B94EA-92FF-47A1-B2EC-E0F9A08D697E}" srcOrd="1" destOrd="0" parTransId="{EFC526FC-80F0-4257-9CE1-40B1CE3C4277}" sibTransId="{39F2EC62-1F10-49EA-89E7-2083A7146669}"/>
    <dgm:cxn modelId="{AC50D54E-0ED6-4A82-BB86-6B62C8C2B785}" srcId="{46C6B5DF-8EB9-44E7-8825-75070C2CB88E}" destId="{A4917BB3-759B-4E69-A4CA-DE09D7EFB055}" srcOrd="0" destOrd="0" parTransId="{1C82AE90-D05E-4052-B4FB-3BE56E4C0432}" sibTransId="{F46FE93B-CFFE-4B55-BBAB-A81878895FA6}"/>
    <dgm:cxn modelId="{46A63952-81B1-4003-8313-3FB9C0513251}" srcId="{46C6B5DF-8EB9-44E7-8825-75070C2CB88E}" destId="{5C24497D-FCA9-4FED-AD22-DEE4D576A621}" srcOrd="1" destOrd="0" parTransId="{3EC51610-13FA-444C-ACBD-9901F744A031}" sibTransId="{6DEDD156-45BC-44BB-B1B4-14C021B1A024}"/>
    <dgm:cxn modelId="{65B10D74-FC8E-4107-A403-7C8491B85D5A}" type="presOf" srcId="{801CB5EC-26C7-49BA-8797-33A192E410F8}" destId="{73AE6CD1-BDBA-4DAF-A740-12485602BABA}" srcOrd="0" destOrd="0" presId="urn:microsoft.com/office/officeart/2005/8/layout/hList1"/>
    <dgm:cxn modelId="{DC7B887B-6B12-4ED5-A393-DB9E100909EE}" type="presOf" srcId="{1A74F10D-DF6F-4478-A0C5-CB385EF25BEA}" destId="{A2915427-35B6-4D20-AB9B-AC1EA13B2F94}" srcOrd="0" destOrd="0" presId="urn:microsoft.com/office/officeart/2005/8/layout/hList1"/>
    <dgm:cxn modelId="{5571A893-8529-49E0-AEDF-D473626A22D0}" srcId="{0BB588FE-03DE-4D0A-9455-BBF6A3534901}" destId="{4359AE94-11EE-47E2-9288-238EEDC75586}" srcOrd="1" destOrd="0" parTransId="{2D3E4EBC-6023-4DE5-83FE-3EA141B02F71}" sibTransId="{CCF4CF88-31E0-4247-88EB-47CA8F835CFE}"/>
    <dgm:cxn modelId="{EDE866B0-86F9-44BA-9284-0942A4CF9580}" type="presOf" srcId="{46C6B5DF-8EB9-44E7-8825-75070C2CB88E}" destId="{AC18C806-FA73-4672-968E-F7F68377329E}" srcOrd="0" destOrd="0" presId="urn:microsoft.com/office/officeart/2005/8/layout/hList1"/>
    <dgm:cxn modelId="{7114ECB5-C907-4FCC-9B19-CDC644FF9C94}" type="presOf" srcId="{4359AE94-11EE-47E2-9288-238EEDC75586}" destId="{72F2235E-1E1A-4EF6-BDBB-888A4CDE7949}" srcOrd="0" destOrd="1" presId="urn:microsoft.com/office/officeart/2005/8/layout/hList1"/>
    <dgm:cxn modelId="{B8C0D0D1-A946-4FCD-ABBD-FE46BC0E0F80}" type="presOf" srcId="{5C24497D-FCA9-4FED-AD22-DEE4D576A621}" destId="{A4000077-12EE-4D9E-AB2A-FCA7A6F08131}" srcOrd="0" destOrd="1" presId="urn:microsoft.com/office/officeart/2005/8/layout/hList1"/>
    <dgm:cxn modelId="{DFD977D2-FBFA-489A-9254-65E31D6005C6}" type="presOf" srcId="{0BB588FE-03DE-4D0A-9455-BBF6A3534901}" destId="{615CF81C-D7CD-4DE2-BD54-C5BE8F4749FE}" srcOrd="0" destOrd="0" presId="urn:microsoft.com/office/officeart/2005/8/layout/hList1"/>
    <dgm:cxn modelId="{F4F9D6E0-0165-4FED-8A99-BC4C6ECF06A0}" srcId="{0BB588FE-03DE-4D0A-9455-BBF6A3534901}" destId="{14B82572-8D45-4671-B3DB-24481A18896F}" srcOrd="0" destOrd="0" parTransId="{125A39E9-1C9A-4610-BE65-B845198B2116}" sibTransId="{6C202E7A-0EE0-48F3-BB50-45DCD9099194}"/>
    <dgm:cxn modelId="{A4E584F4-3C10-4165-9BE3-13F0B0E9D872}" type="presOf" srcId="{81BC5310-42F3-4614-89B0-9DD99146409E}" destId="{35467E73-B264-43C3-87A0-DFE7A4BB9E05}" srcOrd="0" destOrd="0" presId="urn:microsoft.com/office/officeart/2005/8/layout/hList1"/>
    <dgm:cxn modelId="{9DA1FA83-3906-4617-A227-DFCF6A66212F}" type="presParOf" srcId="{A2915427-35B6-4D20-AB9B-AC1EA13B2F94}" destId="{55250739-2C5C-440D-AAFF-4B6637C281E2}" srcOrd="0" destOrd="0" presId="urn:microsoft.com/office/officeart/2005/8/layout/hList1"/>
    <dgm:cxn modelId="{C7F68D30-7409-4304-9D1F-7606B9A2E0BE}" type="presParOf" srcId="{55250739-2C5C-440D-AAFF-4B6637C281E2}" destId="{615CF81C-D7CD-4DE2-BD54-C5BE8F4749FE}" srcOrd="0" destOrd="0" presId="urn:microsoft.com/office/officeart/2005/8/layout/hList1"/>
    <dgm:cxn modelId="{98A79470-C988-451F-9C59-21799FA452BA}" type="presParOf" srcId="{55250739-2C5C-440D-AAFF-4B6637C281E2}" destId="{72F2235E-1E1A-4EF6-BDBB-888A4CDE7949}" srcOrd="1" destOrd="0" presId="urn:microsoft.com/office/officeart/2005/8/layout/hList1"/>
    <dgm:cxn modelId="{BB7E4DF3-DB4B-4AA5-ABA8-1B20249327F5}" type="presParOf" srcId="{A2915427-35B6-4D20-AB9B-AC1EA13B2F94}" destId="{47F9E7BF-5832-4CBC-AB82-75BF8115018D}" srcOrd="1" destOrd="0" presId="urn:microsoft.com/office/officeart/2005/8/layout/hList1"/>
    <dgm:cxn modelId="{8DE196AA-3E5B-4974-862F-FDDFC89EAD95}" type="presParOf" srcId="{A2915427-35B6-4D20-AB9B-AC1EA13B2F94}" destId="{E940EAD0-8A98-4745-8AF0-6E2081791F2E}" srcOrd="2" destOrd="0" presId="urn:microsoft.com/office/officeart/2005/8/layout/hList1"/>
    <dgm:cxn modelId="{16AD3E41-3C81-4E02-9171-6217485FF19E}" type="presParOf" srcId="{E940EAD0-8A98-4745-8AF0-6E2081791F2E}" destId="{AC18C806-FA73-4672-968E-F7F68377329E}" srcOrd="0" destOrd="0" presId="urn:microsoft.com/office/officeart/2005/8/layout/hList1"/>
    <dgm:cxn modelId="{4021AB36-6065-4983-86C9-5219B63F9564}" type="presParOf" srcId="{E940EAD0-8A98-4745-8AF0-6E2081791F2E}" destId="{A4000077-12EE-4D9E-AB2A-FCA7A6F08131}" srcOrd="1" destOrd="0" presId="urn:microsoft.com/office/officeart/2005/8/layout/hList1"/>
    <dgm:cxn modelId="{D1BCE14F-0C17-48B7-81B7-E804DF9ACDC1}" type="presParOf" srcId="{A2915427-35B6-4D20-AB9B-AC1EA13B2F94}" destId="{7F5B094C-94A0-4425-91EB-32670763B6DD}" srcOrd="3" destOrd="0" presId="urn:microsoft.com/office/officeart/2005/8/layout/hList1"/>
    <dgm:cxn modelId="{0C96669A-545F-47C6-86A8-8C3A6DBB956A}" type="presParOf" srcId="{A2915427-35B6-4D20-AB9B-AC1EA13B2F94}" destId="{583496DB-F00C-43B4-8BB4-FDAFD1CE3FEB}" srcOrd="4" destOrd="0" presId="urn:microsoft.com/office/officeart/2005/8/layout/hList1"/>
    <dgm:cxn modelId="{BFC13FF8-0C7C-48D2-BB9E-2926950AB8C7}" type="presParOf" srcId="{583496DB-F00C-43B4-8BB4-FDAFD1CE3FEB}" destId="{35467E73-B264-43C3-87A0-DFE7A4BB9E05}" srcOrd="0" destOrd="0" presId="urn:microsoft.com/office/officeart/2005/8/layout/hList1"/>
    <dgm:cxn modelId="{178DE2AA-2EAF-4BBC-ADB1-21CE80B231EE}" type="presParOf" srcId="{583496DB-F00C-43B4-8BB4-FDAFD1CE3FEB}" destId="{73AE6CD1-BDBA-4DAF-A740-12485602BA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F81C-D7CD-4DE2-BD54-C5BE8F4749FE}">
      <dsp:nvSpPr>
        <dsp:cNvPr id="0" name=""/>
        <dsp:cNvSpPr/>
      </dsp:nvSpPr>
      <dsp:spPr>
        <a:xfrm>
          <a:off x="2394" y="842873"/>
          <a:ext cx="2334778" cy="710216"/>
        </a:xfrm>
        <a:prstGeom prst="rect">
          <a:avLst/>
        </a:prstGeom>
        <a:gradFill rotWithShape="0">
          <a:gsLst>
            <a:gs pos="0">
              <a:schemeClr val="accent4">
                <a:hueOff val="0"/>
                <a:satOff val="0"/>
                <a:lumOff val="0"/>
                <a:alphaOff val="0"/>
                <a:tint val="100000"/>
                <a:shade val="70000"/>
                <a:satMod val="100000"/>
                <a:greenMod val="110000"/>
              </a:schemeClr>
            </a:gs>
            <a:gs pos="75000">
              <a:schemeClr val="accent4">
                <a:hueOff val="0"/>
                <a:satOff val="0"/>
                <a:lumOff val="0"/>
                <a:alphaOff val="0"/>
                <a:tint val="40000"/>
                <a:satMod val="150000"/>
                <a:redMod val="100000"/>
                <a:blueMod val="100000"/>
              </a:schemeClr>
            </a:gs>
            <a:gs pos="100000">
              <a:schemeClr val="accent4">
                <a:hueOff val="0"/>
                <a:satOff val="0"/>
                <a:lumOff val="0"/>
                <a:alphaOff val="0"/>
                <a:tint val="60000"/>
                <a:satMod val="120000"/>
                <a:redMod val="100000"/>
                <a:blueMod val="100000"/>
              </a:schemeClr>
            </a:gs>
          </a:gsLst>
          <a:path path="circle">
            <a:fillToRect l="25000" t="25000" r="5000" b="5000"/>
          </a:path>
        </a:gradFill>
        <a:ln w="1270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HÉMOSTASE PRIMAIRE</a:t>
          </a:r>
        </a:p>
      </dsp:txBody>
      <dsp:txXfrm>
        <a:off x="2394" y="842873"/>
        <a:ext cx="2334778" cy="710216"/>
      </dsp:txXfrm>
    </dsp:sp>
    <dsp:sp modelId="{72F2235E-1E1A-4EF6-BDBB-888A4CDE7949}">
      <dsp:nvSpPr>
        <dsp:cNvPr id="0" name=""/>
        <dsp:cNvSpPr/>
      </dsp:nvSpPr>
      <dsp:spPr>
        <a:xfrm>
          <a:off x="2394" y="1553089"/>
          <a:ext cx="2334778" cy="112544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Formation du clou plaquettaire</a:t>
          </a:r>
        </a:p>
      </dsp:txBody>
      <dsp:txXfrm>
        <a:off x="2394" y="1553089"/>
        <a:ext cx="2334778" cy="1125449"/>
      </dsp:txXfrm>
    </dsp:sp>
    <dsp:sp modelId="{AC18C806-FA73-4672-968E-F7F68377329E}">
      <dsp:nvSpPr>
        <dsp:cNvPr id="0" name=""/>
        <dsp:cNvSpPr/>
      </dsp:nvSpPr>
      <dsp:spPr>
        <a:xfrm>
          <a:off x="2664042" y="842873"/>
          <a:ext cx="2334778" cy="710216"/>
        </a:xfrm>
        <a:prstGeom prst="rect">
          <a:avLst/>
        </a:prstGeom>
        <a:gradFill rotWithShape="0">
          <a:gsLst>
            <a:gs pos="0">
              <a:schemeClr val="accent4">
                <a:hueOff val="2417431"/>
                <a:satOff val="3129"/>
                <a:lumOff val="981"/>
                <a:alphaOff val="0"/>
                <a:tint val="100000"/>
                <a:shade val="70000"/>
                <a:satMod val="100000"/>
                <a:greenMod val="110000"/>
              </a:schemeClr>
            </a:gs>
            <a:gs pos="75000">
              <a:schemeClr val="accent4">
                <a:hueOff val="2417431"/>
                <a:satOff val="3129"/>
                <a:lumOff val="981"/>
                <a:alphaOff val="0"/>
                <a:tint val="40000"/>
                <a:satMod val="150000"/>
                <a:redMod val="100000"/>
                <a:blueMod val="100000"/>
              </a:schemeClr>
            </a:gs>
            <a:gs pos="100000">
              <a:schemeClr val="accent4">
                <a:hueOff val="2417431"/>
                <a:satOff val="3129"/>
                <a:lumOff val="981"/>
                <a:alphaOff val="0"/>
                <a:tint val="60000"/>
                <a:satMod val="120000"/>
                <a:redMod val="100000"/>
                <a:blueMod val="100000"/>
              </a:schemeClr>
            </a:gs>
          </a:gsLst>
          <a:path path="circle">
            <a:fillToRect l="25000" t="25000" r="5000" b="5000"/>
          </a:path>
        </a:gradFill>
        <a:ln w="12700" cap="flat" cmpd="sng" algn="ctr">
          <a:solidFill>
            <a:schemeClr val="accent4">
              <a:hueOff val="2417431"/>
              <a:satOff val="3129"/>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COAGULATION PLASMATIQUE</a:t>
          </a:r>
        </a:p>
      </dsp:txBody>
      <dsp:txXfrm>
        <a:off x="2664042" y="842873"/>
        <a:ext cx="2334778" cy="710216"/>
      </dsp:txXfrm>
    </dsp:sp>
    <dsp:sp modelId="{A4000077-12EE-4D9E-AB2A-FCA7A6F08131}">
      <dsp:nvSpPr>
        <dsp:cNvPr id="0" name=""/>
        <dsp:cNvSpPr/>
      </dsp:nvSpPr>
      <dsp:spPr>
        <a:xfrm>
          <a:off x="2664042" y="1553089"/>
          <a:ext cx="2334778" cy="1125449"/>
        </a:xfrm>
        <a:prstGeom prst="rect">
          <a:avLst/>
        </a:prstGeom>
        <a:solidFill>
          <a:schemeClr val="accent4">
            <a:tint val="40000"/>
            <a:alpha val="90000"/>
            <a:hueOff val="2275653"/>
            <a:satOff val="3934"/>
            <a:lumOff val="393"/>
            <a:alphaOff val="0"/>
          </a:schemeClr>
        </a:solidFill>
        <a:ln w="12700" cap="flat" cmpd="sng" algn="ctr">
          <a:solidFill>
            <a:schemeClr val="accent4">
              <a:tint val="40000"/>
              <a:alpha val="90000"/>
              <a:hueOff val="2275653"/>
              <a:satOff val="3934"/>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Consolidation du caillot</a:t>
          </a:r>
        </a:p>
      </dsp:txBody>
      <dsp:txXfrm>
        <a:off x="2664042" y="1553089"/>
        <a:ext cx="2334778" cy="1125449"/>
      </dsp:txXfrm>
    </dsp:sp>
    <dsp:sp modelId="{35467E73-B264-43C3-87A0-DFE7A4BB9E05}">
      <dsp:nvSpPr>
        <dsp:cNvPr id="0" name=""/>
        <dsp:cNvSpPr/>
      </dsp:nvSpPr>
      <dsp:spPr>
        <a:xfrm>
          <a:off x="5325689" y="842873"/>
          <a:ext cx="2334778" cy="710216"/>
        </a:xfrm>
        <a:prstGeom prst="rect">
          <a:avLst/>
        </a:prstGeom>
        <a:gradFill rotWithShape="0">
          <a:gsLst>
            <a:gs pos="0">
              <a:schemeClr val="accent4">
                <a:hueOff val="4834862"/>
                <a:satOff val="6258"/>
                <a:lumOff val="1962"/>
                <a:alphaOff val="0"/>
                <a:tint val="100000"/>
                <a:shade val="70000"/>
                <a:satMod val="100000"/>
                <a:greenMod val="110000"/>
              </a:schemeClr>
            </a:gs>
            <a:gs pos="75000">
              <a:schemeClr val="accent4">
                <a:hueOff val="4834862"/>
                <a:satOff val="6258"/>
                <a:lumOff val="1962"/>
                <a:alphaOff val="0"/>
                <a:tint val="40000"/>
                <a:satMod val="150000"/>
                <a:redMod val="100000"/>
                <a:blueMod val="100000"/>
              </a:schemeClr>
            </a:gs>
            <a:gs pos="100000">
              <a:schemeClr val="accent4">
                <a:hueOff val="4834862"/>
                <a:satOff val="6258"/>
                <a:lumOff val="1962"/>
                <a:alphaOff val="0"/>
                <a:tint val="60000"/>
                <a:satMod val="120000"/>
                <a:redMod val="100000"/>
                <a:blueMod val="100000"/>
              </a:schemeClr>
            </a:gs>
          </a:gsLst>
          <a:path path="circle">
            <a:fillToRect l="25000" t="25000" r="5000" b="5000"/>
          </a:path>
        </a:gradFill>
        <a:ln w="12700" cap="flat" cmpd="sng" algn="ctr">
          <a:solidFill>
            <a:schemeClr val="accent4">
              <a:hueOff val="4834862"/>
              <a:satOff val="6258"/>
              <a:lumOff val="1962"/>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FIBRINOLYSE</a:t>
          </a:r>
        </a:p>
      </dsp:txBody>
      <dsp:txXfrm>
        <a:off x="5325689" y="842873"/>
        <a:ext cx="2334778" cy="710216"/>
      </dsp:txXfrm>
    </dsp:sp>
    <dsp:sp modelId="{73AE6CD1-BDBA-4DAF-A740-12485602BABA}">
      <dsp:nvSpPr>
        <dsp:cNvPr id="0" name=""/>
        <dsp:cNvSpPr/>
      </dsp:nvSpPr>
      <dsp:spPr>
        <a:xfrm>
          <a:off x="5325689" y="1553089"/>
          <a:ext cx="2334778" cy="1125449"/>
        </a:xfrm>
        <a:prstGeom prst="rect">
          <a:avLst/>
        </a:prstGeom>
        <a:solidFill>
          <a:schemeClr val="accent4">
            <a:tint val="40000"/>
            <a:alpha val="90000"/>
            <a:hueOff val="4551305"/>
            <a:satOff val="7869"/>
            <a:lumOff val="786"/>
            <a:alphaOff val="0"/>
          </a:schemeClr>
        </a:solidFill>
        <a:ln w="12700" cap="flat" cmpd="sng" algn="ctr">
          <a:solidFill>
            <a:schemeClr val="accent4">
              <a:tint val="40000"/>
              <a:alpha val="90000"/>
              <a:hueOff val="4551305"/>
              <a:satOff val="7869"/>
              <a:lumOff val="7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Lyse du caillot</a:t>
          </a:r>
        </a:p>
      </dsp:txBody>
      <dsp:txXfrm>
        <a:off x="5325689" y="1553089"/>
        <a:ext cx="2334778" cy="1125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F81C-D7CD-4DE2-BD54-C5BE8F4749FE}">
      <dsp:nvSpPr>
        <dsp:cNvPr id="0" name=""/>
        <dsp:cNvSpPr/>
      </dsp:nvSpPr>
      <dsp:spPr>
        <a:xfrm>
          <a:off x="2394" y="634077"/>
          <a:ext cx="2334778" cy="710216"/>
        </a:xfrm>
        <a:prstGeom prst="rect">
          <a:avLst/>
        </a:prstGeom>
        <a:gradFill rotWithShape="0">
          <a:gsLst>
            <a:gs pos="0">
              <a:schemeClr val="accent4">
                <a:hueOff val="0"/>
                <a:satOff val="0"/>
                <a:lumOff val="0"/>
                <a:alphaOff val="0"/>
                <a:tint val="100000"/>
                <a:shade val="70000"/>
                <a:satMod val="100000"/>
                <a:greenMod val="110000"/>
              </a:schemeClr>
            </a:gs>
            <a:gs pos="75000">
              <a:schemeClr val="accent4">
                <a:hueOff val="0"/>
                <a:satOff val="0"/>
                <a:lumOff val="0"/>
                <a:alphaOff val="0"/>
                <a:tint val="40000"/>
                <a:satMod val="150000"/>
                <a:redMod val="100000"/>
                <a:blueMod val="100000"/>
              </a:schemeClr>
            </a:gs>
            <a:gs pos="100000">
              <a:schemeClr val="accent4">
                <a:hueOff val="0"/>
                <a:satOff val="0"/>
                <a:lumOff val="0"/>
                <a:alphaOff val="0"/>
                <a:tint val="60000"/>
                <a:satMod val="120000"/>
                <a:redMod val="100000"/>
                <a:blueMod val="100000"/>
              </a:schemeClr>
            </a:gs>
          </a:gsLst>
          <a:path path="circle">
            <a:fillToRect l="25000" t="25000" r="5000" b="5000"/>
          </a:path>
        </a:gradFill>
        <a:ln w="1270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HÉMOSTASE PRIMAIRE</a:t>
          </a:r>
        </a:p>
      </dsp:txBody>
      <dsp:txXfrm>
        <a:off x="2394" y="634077"/>
        <a:ext cx="2334778" cy="710216"/>
      </dsp:txXfrm>
    </dsp:sp>
    <dsp:sp modelId="{72F2235E-1E1A-4EF6-BDBB-888A4CDE7949}">
      <dsp:nvSpPr>
        <dsp:cNvPr id="0" name=""/>
        <dsp:cNvSpPr/>
      </dsp:nvSpPr>
      <dsp:spPr>
        <a:xfrm>
          <a:off x="2394" y="1344293"/>
          <a:ext cx="2334778" cy="112544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Formation du clou plaquettaire</a:t>
          </a:r>
        </a:p>
      </dsp:txBody>
      <dsp:txXfrm>
        <a:off x="2394" y="1344293"/>
        <a:ext cx="2334778" cy="1125449"/>
      </dsp:txXfrm>
    </dsp:sp>
    <dsp:sp modelId="{AC18C806-FA73-4672-968E-F7F68377329E}">
      <dsp:nvSpPr>
        <dsp:cNvPr id="0" name=""/>
        <dsp:cNvSpPr/>
      </dsp:nvSpPr>
      <dsp:spPr>
        <a:xfrm>
          <a:off x="2664042" y="634077"/>
          <a:ext cx="2334778" cy="710216"/>
        </a:xfrm>
        <a:prstGeom prst="rect">
          <a:avLst/>
        </a:prstGeom>
        <a:gradFill rotWithShape="0">
          <a:gsLst>
            <a:gs pos="0">
              <a:schemeClr val="accent4">
                <a:hueOff val="2417431"/>
                <a:satOff val="3129"/>
                <a:lumOff val="981"/>
                <a:alphaOff val="0"/>
                <a:tint val="100000"/>
                <a:shade val="70000"/>
                <a:satMod val="100000"/>
                <a:greenMod val="110000"/>
              </a:schemeClr>
            </a:gs>
            <a:gs pos="75000">
              <a:schemeClr val="accent4">
                <a:hueOff val="2417431"/>
                <a:satOff val="3129"/>
                <a:lumOff val="981"/>
                <a:alphaOff val="0"/>
                <a:tint val="40000"/>
                <a:satMod val="150000"/>
                <a:redMod val="100000"/>
                <a:blueMod val="100000"/>
              </a:schemeClr>
            </a:gs>
            <a:gs pos="100000">
              <a:schemeClr val="accent4">
                <a:hueOff val="2417431"/>
                <a:satOff val="3129"/>
                <a:lumOff val="981"/>
                <a:alphaOff val="0"/>
                <a:tint val="60000"/>
                <a:satMod val="120000"/>
                <a:redMod val="100000"/>
                <a:blueMod val="100000"/>
              </a:schemeClr>
            </a:gs>
          </a:gsLst>
          <a:path path="circle">
            <a:fillToRect l="25000" t="25000" r="5000" b="5000"/>
          </a:path>
        </a:gradFill>
        <a:ln w="12700" cap="flat" cmpd="sng" algn="ctr">
          <a:solidFill>
            <a:schemeClr val="accent4">
              <a:hueOff val="2417431"/>
              <a:satOff val="3129"/>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COAGULATION PLASMATIQUE</a:t>
          </a:r>
        </a:p>
      </dsp:txBody>
      <dsp:txXfrm>
        <a:off x="2664042" y="634077"/>
        <a:ext cx="2334778" cy="710216"/>
      </dsp:txXfrm>
    </dsp:sp>
    <dsp:sp modelId="{A4000077-12EE-4D9E-AB2A-FCA7A6F08131}">
      <dsp:nvSpPr>
        <dsp:cNvPr id="0" name=""/>
        <dsp:cNvSpPr/>
      </dsp:nvSpPr>
      <dsp:spPr>
        <a:xfrm>
          <a:off x="2664042" y="1344293"/>
          <a:ext cx="2334778" cy="1125449"/>
        </a:xfrm>
        <a:prstGeom prst="rect">
          <a:avLst/>
        </a:prstGeom>
        <a:solidFill>
          <a:schemeClr val="accent4">
            <a:tint val="40000"/>
            <a:alpha val="90000"/>
            <a:hueOff val="2275653"/>
            <a:satOff val="3934"/>
            <a:lumOff val="393"/>
            <a:alphaOff val="0"/>
          </a:schemeClr>
        </a:solidFill>
        <a:ln w="12700" cap="flat" cmpd="sng" algn="ctr">
          <a:solidFill>
            <a:schemeClr val="accent4">
              <a:tint val="40000"/>
              <a:alpha val="90000"/>
              <a:hueOff val="2275653"/>
              <a:satOff val="3934"/>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Consolidation du caillot</a:t>
          </a:r>
        </a:p>
      </dsp:txBody>
      <dsp:txXfrm>
        <a:off x="2664042" y="1344293"/>
        <a:ext cx="2334778" cy="1125449"/>
      </dsp:txXfrm>
    </dsp:sp>
    <dsp:sp modelId="{35467E73-B264-43C3-87A0-DFE7A4BB9E05}">
      <dsp:nvSpPr>
        <dsp:cNvPr id="0" name=""/>
        <dsp:cNvSpPr/>
      </dsp:nvSpPr>
      <dsp:spPr>
        <a:xfrm>
          <a:off x="5325689" y="634077"/>
          <a:ext cx="2334778" cy="710216"/>
        </a:xfrm>
        <a:prstGeom prst="rect">
          <a:avLst/>
        </a:prstGeom>
        <a:gradFill rotWithShape="0">
          <a:gsLst>
            <a:gs pos="0">
              <a:schemeClr val="accent4">
                <a:hueOff val="4834862"/>
                <a:satOff val="6258"/>
                <a:lumOff val="1962"/>
                <a:alphaOff val="0"/>
                <a:tint val="100000"/>
                <a:shade val="70000"/>
                <a:satMod val="100000"/>
                <a:greenMod val="110000"/>
              </a:schemeClr>
            </a:gs>
            <a:gs pos="75000">
              <a:schemeClr val="accent4">
                <a:hueOff val="4834862"/>
                <a:satOff val="6258"/>
                <a:lumOff val="1962"/>
                <a:alphaOff val="0"/>
                <a:tint val="40000"/>
                <a:satMod val="150000"/>
                <a:redMod val="100000"/>
                <a:blueMod val="100000"/>
              </a:schemeClr>
            </a:gs>
            <a:gs pos="100000">
              <a:schemeClr val="accent4">
                <a:hueOff val="4834862"/>
                <a:satOff val="6258"/>
                <a:lumOff val="1962"/>
                <a:alphaOff val="0"/>
                <a:tint val="60000"/>
                <a:satMod val="120000"/>
                <a:redMod val="100000"/>
                <a:blueMod val="100000"/>
              </a:schemeClr>
            </a:gs>
          </a:gsLst>
          <a:path path="circle">
            <a:fillToRect l="25000" t="25000" r="5000" b="5000"/>
          </a:path>
        </a:gradFill>
        <a:ln w="12700" cap="flat" cmpd="sng" algn="ctr">
          <a:solidFill>
            <a:schemeClr val="accent4">
              <a:hueOff val="4834862"/>
              <a:satOff val="6258"/>
              <a:lumOff val="1962"/>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FIBRINOLYSE</a:t>
          </a:r>
        </a:p>
      </dsp:txBody>
      <dsp:txXfrm>
        <a:off x="5325689" y="634077"/>
        <a:ext cx="2334778" cy="710216"/>
      </dsp:txXfrm>
    </dsp:sp>
    <dsp:sp modelId="{73AE6CD1-BDBA-4DAF-A740-12485602BABA}">
      <dsp:nvSpPr>
        <dsp:cNvPr id="0" name=""/>
        <dsp:cNvSpPr/>
      </dsp:nvSpPr>
      <dsp:spPr>
        <a:xfrm>
          <a:off x="5325689" y="1344293"/>
          <a:ext cx="2334778" cy="1125449"/>
        </a:xfrm>
        <a:prstGeom prst="rect">
          <a:avLst/>
        </a:prstGeom>
        <a:solidFill>
          <a:schemeClr val="accent4">
            <a:tint val="40000"/>
            <a:alpha val="90000"/>
            <a:hueOff val="4551305"/>
            <a:satOff val="7869"/>
            <a:lumOff val="786"/>
            <a:alphaOff val="0"/>
          </a:schemeClr>
        </a:solidFill>
        <a:ln w="12700" cap="flat" cmpd="sng" algn="ctr">
          <a:solidFill>
            <a:schemeClr val="accent4">
              <a:tint val="40000"/>
              <a:alpha val="90000"/>
              <a:hueOff val="4551305"/>
              <a:satOff val="7869"/>
              <a:lumOff val="7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Lyse du caillot</a:t>
          </a:r>
        </a:p>
      </dsp:txBody>
      <dsp:txXfrm>
        <a:off x="5325689" y="1344293"/>
        <a:ext cx="2334778" cy="1125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6CABD-054E-4E45-8D18-6DAE3CEEA8A8}">
      <dsp:nvSpPr>
        <dsp:cNvPr id="0" name=""/>
        <dsp:cNvSpPr/>
      </dsp:nvSpPr>
      <dsp:spPr>
        <a:xfrm>
          <a:off x="3098" y="1407"/>
          <a:ext cx="8388772" cy="144472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fr-CA" sz="5200" kern="1200"/>
            <a:t>DOSAGE DE FACTEURS</a:t>
          </a:r>
          <a:endParaRPr lang="fr-CA" sz="5200" kern="1200" dirty="0"/>
        </a:p>
      </dsp:txBody>
      <dsp:txXfrm>
        <a:off x="45413" y="43722"/>
        <a:ext cx="8304142" cy="1360098"/>
      </dsp:txXfrm>
    </dsp:sp>
    <dsp:sp modelId="{DC7597F2-83F1-414B-8EB8-00E054B14EBD}">
      <dsp:nvSpPr>
        <dsp:cNvPr id="0" name=""/>
        <dsp:cNvSpPr/>
      </dsp:nvSpPr>
      <dsp:spPr>
        <a:xfrm>
          <a:off x="3098" y="1592818"/>
          <a:ext cx="4025322" cy="1444728"/>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a:t>CHRONOMÉTRIQUE</a:t>
          </a:r>
          <a:endParaRPr lang="fr-CA" sz="2700" kern="1200" dirty="0"/>
        </a:p>
      </dsp:txBody>
      <dsp:txXfrm>
        <a:off x="45413" y="1635133"/>
        <a:ext cx="3940692" cy="1360098"/>
      </dsp:txXfrm>
    </dsp:sp>
    <dsp:sp modelId="{66E77892-BDC0-4DFD-84B0-35A6B8EAF6F7}">
      <dsp:nvSpPr>
        <dsp:cNvPr id="0" name=""/>
        <dsp:cNvSpPr/>
      </dsp:nvSpPr>
      <dsp:spPr>
        <a:xfrm>
          <a:off x="3098" y="3184229"/>
          <a:ext cx="4025322" cy="1444728"/>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a:t>Méthode qui repose sur la mesure du temps nécessaire à la formation du caillot.</a:t>
          </a:r>
          <a:endParaRPr lang="fr-CA" sz="2100" kern="1200" dirty="0"/>
        </a:p>
      </dsp:txBody>
      <dsp:txXfrm>
        <a:off x="45413" y="3226544"/>
        <a:ext cx="3940692" cy="1360098"/>
      </dsp:txXfrm>
    </dsp:sp>
    <dsp:sp modelId="{DA9091DB-F9E8-4C43-8B73-F678860072BA}">
      <dsp:nvSpPr>
        <dsp:cNvPr id="0" name=""/>
        <dsp:cNvSpPr/>
      </dsp:nvSpPr>
      <dsp:spPr>
        <a:xfrm>
          <a:off x="4366548" y="1592818"/>
          <a:ext cx="4025322" cy="1444728"/>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a:t>COLORIMÉTRIQUES</a:t>
          </a:r>
          <a:endParaRPr lang="fr-CA" sz="2700" kern="1200" dirty="0"/>
        </a:p>
      </dsp:txBody>
      <dsp:txXfrm>
        <a:off x="4408863" y="1635133"/>
        <a:ext cx="3940692" cy="1360098"/>
      </dsp:txXfrm>
    </dsp:sp>
    <dsp:sp modelId="{F78B0AAA-0727-466D-98E4-D95B148D1A5A}">
      <dsp:nvSpPr>
        <dsp:cNvPr id="0" name=""/>
        <dsp:cNvSpPr/>
      </dsp:nvSpPr>
      <dsp:spPr>
        <a:xfrm>
          <a:off x="4366548" y="3184229"/>
          <a:ext cx="4025322" cy="1444728"/>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Méthode qui repose sur l’activité enzymatique des substances et les propriétés d’absorption lumineuse d’un chromogène.</a:t>
          </a:r>
        </a:p>
      </dsp:txBody>
      <dsp:txXfrm>
        <a:off x="4408863" y="3226544"/>
        <a:ext cx="3940692" cy="1360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F81C-D7CD-4DE2-BD54-C5BE8F4749FE}">
      <dsp:nvSpPr>
        <dsp:cNvPr id="0" name=""/>
        <dsp:cNvSpPr/>
      </dsp:nvSpPr>
      <dsp:spPr>
        <a:xfrm>
          <a:off x="2394" y="842873"/>
          <a:ext cx="2334778" cy="710216"/>
        </a:xfrm>
        <a:prstGeom prst="rect">
          <a:avLst/>
        </a:prstGeom>
        <a:gradFill rotWithShape="0">
          <a:gsLst>
            <a:gs pos="0">
              <a:schemeClr val="accent4">
                <a:hueOff val="0"/>
                <a:satOff val="0"/>
                <a:lumOff val="0"/>
                <a:alphaOff val="0"/>
                <a:tint val="100000"/>
                <a:shade val="70000"/>
                <a:satMod val="100000"/>
                <a:greenMod val="110000"/>
              </a:schemeClr>
            </a:gs>
            <a:gs pos="75000">
              <a:schemeClr val="accent4">
                <a:hueOff val="0"/>
                <a:satOff val="0"/>
                <a:lumOff val="0"/>
                <a:alphaOff val="0"/>
                <a:tint val="40000"/>
                <a:satMod val="150000"/>
                <a:redMod val="100000"/>
                <a:blueMod val="100000"/>
              </a:schemeClr>
            </a:gs>
            <a:gs pos="100000">
              <a:schemeClr val="accent4">
                <a:hueOff val="0"/>
                <a:satOff val="0"/>
                <a:lumOff val="0"/>
                <a:alphaOff val="0"/>
                <a:tint val="60000"/>
                <a:satMod val="120000"/>
                <a:redMod val="100000"/>
                <a:blueMod val="100000"/>
              </a:schemeClr>
            </a:gs>
          </a:gsLst>
          <a:path path="circle">
            <a:fillToRect l="25000" t="25000" r="5000" b="5000"/>
          </a:path>
        </a:gradFill>
        <a:ln w="1270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HÉMOSTASE PRIMAIRE</a:t>
          </a:r>
        </a:p>
      </dsp:txBody>
      <dsp:txXfrm>
        <a:off x="2394" y="842873"/>
        <a:ext cx="2334778" cy="710216"/>
      </dsp:txXfrm>
    </dsp:sp>
    <dsp:sp modelId="{72F2235E-1E1A-4EF6-BDBB-888A4CDE7949}">
      <dsp:nvSpPr>
        <dsp:cNvPr id="0" name=""/>
        <dsp:cNvSpPr/>
      </dsp:nvSpPr>
      <dsp:spPr>
        <a:xfrm>
          <a:off x="2394" y="1553089"/>
          <a:ext cx="2334778" cy="112544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Formation du clou plaquettaire</a:t>
          </a:r>
        </a:p>
      </dsp:txBody>
      <dsp:txXfrm>
        <a:off x="2394" y="1553089"/>
        <a:ext cx="2334778" cy="1125449"/>
      </dsp:txXfrm>
    </dsp:sp>
    <dsp:sp modelId="{AC18C806-FA73-4672-968E-F7F68377329E}">
      <dsp:nvSpPr>
        <dsp:cNvPr id="0" name=""/>
        <dsp:cNvSpPr/>
      </dsp:nvSpPr>
      <dsp:spPr>
        <a:xfrm>
          <a:off x="2664042" y="842873"/>
          <a:ext cx="2334778" cy="710216"/>
        </a:xfrm>
        <a:prstGeom prst="rect">
          <a:avLst/>
        </a:prstGeom>
        <a:gradFill rotWithShape="0">
          <a:gsLst>
            <a:gs pos="0">
              <a:schemeClr val="accent4">
                <a:hueOff val="2417431"/>
                <a:satOff val="3129"/>
                <a:lumOff val="981"/>
                <a:alphaOff val="0"/>
                <a:tint val="100000"/>
                <a:shade val="70000"/>
                <a:satMod val="100000"/>
                <a:greenMod val="110000"/>
              </a:schemeClr>
            </a:gs>
            <a:gs pos="75000">
              <a:schemeClr val="accent4">
                <a:hueOff val="2417431"/>
                <a:satOff val="3129"/>
                <a:lumOff val="981"/>
                <a:alphaOff val="0"/>
                <a:tint val="40000"/>
                <a:satMod val="150000"/>
                <a:redMod val="100000"/>
                <a:blueMod val="100000"/>
              </a:schemeClr>
            </a:gs>
            <a:gs pos="100000">
              <a:schemeClr val="accent4">
                <a:hueOff val="2417431"/>
                <a:satOff val="3129"/>
                <a:lumOff val="981"/>
                <a:alphaOff val="0"/>
                <a:tint val="60000"/>
                <a:satMod val="120000"/>
                <a:redMod val="100000"/>
                <a:blueMod val="100000"/>
              </a:schemeClr>
            </a:gs>
          </a:gsLst>
          <a:path path="circle">
            <a:fillToRect l="25000" t="25000" r="5000" b="5000"/>
          </a:path>
        </a:gradFill>
        <a:ln w="12700" cap="flat" cmpd="sng" algn="ctr">
          <a:solidFill>
            <a:schemeClr val="accent4">
              <a:hueOff val="2417431"/>
              <a:satOff val="3129"/>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COAGULATION PLASMATIQUE</a:t>
          </a:r>
        </a:p>
      </dsp:txBody>
      <dsp:txXfrm>
        <a:off x="2664042" y="842873"/>
        <a:ext cx="2334778" cy="710216"/>
      </dsp:txXfrm>
    </dsp:sp>
    <dsp:sp modelId="{A4000077-12EE-4D9E-AB2A-FCA7A6F08131}">
      <dsp:nvSpPr>
        <dsp:cNvPr id="0" name=""/>
        <dsp:cNvSpPr/>
      </dsp:nvSpPr>
      <dsp:spPr>
        <a:xfrm>
          <a:off x="2664042" y="1553089"/>
          <a:ext cx="2334778" cy="1125449"/>
        </a:xfrm>
        <a:prstGeom prst="rect">
          <a:avLst/>
        </a:prstGeom>
        <a:solidFill>
          <a:schemeClr val="accent4">
            <a:tint val="40000"/>
            <a:alpha val="90000"/>
            <a:hueOff val="2275653"/>
            <a:satOff val="3934"/>
            <a:lumOff val="393"/>
            <a:alphaOff val="0"/>
          </a:schemeClr>
        </a:solidFill>
        <a:ln w="12700" cap="flat" cmpd="sng" algn="ctr">
          <a:solidFill>
            <a:schemeClr val="accent4">
              <a:tint val="40000"/>
              <a:alpha val="90000"/>
              <a:hueOff val="2275653"/>
              <a:satOff val="3934"/>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Consolidation du caillot</a:t>
          </a:r>
        </a:p>
      </dsp:txBody>
      <dsp:txXfrm>
        <a:off x="2664042" y="1553089"/>
        <a:ext cx="2334778" cy="1125449"/>
      </dsp:txXfrm>
    </dsp:sp>
    <dsp:sp modelId="{35467E73-B264-43C3-87A0-DFE7A4BB9E05}">
      <dsp:nvSpPr>
        <dsp:cNvPr id="0" name=""/>
        <dsp:cNvSpPr/>
      </dsp:nvSpPr>
      <dsp:spPr>
        <a:xfrm>
          <a:off x="5325689" y="842873"/>
          <a:ext cx="2334778" cy="710216"/>
        </a:xfrm>
        <a:prstGeom prst="rect">
          <a:avLst/>
        </a:prstGeom>
        <a:gradFill rotWithShape="0">
          <a:gsLst>
            <a:gs pos="0">
              <a:schemeClr val="accent4">
                <a:hueOff val="4834862"/>
                <a:satOff val="6258"/>
                <a:lumOff val="1962"/>
                <a:alphaOff val="0"/>
                <a:tint val="100000"/>
                <a:shade val="70000"/>
                <a:satMod val="100000"/>
                <a:greenMod val="110000"/>
              </a:schemeClr>
            </a:gs>
            <a:gs pos="75000">
              <a:schemeClr val="accent4">
                <a:hueOff val="4834862"/>
                <a:satOff val="6258"/>
                <a:lumOff val="1962"/>
                <a:alphaOff val="0"/>
                <a:tint val="40000"/>
                <a:satMod val="150000"/>
                <a:redMod val="100000"/>
                <a:blueMod val="100000"/>
              </a:schemeClr>
            </a:gs>
            <a:gs pos="100000">
              <a:schemeClr val="accent4">
                <a:hueOff val="4834862"/>
                <a:satOff val="6258"/>
                <a:lumOff val="1962"/>
                <a:alphaOff val="0"/>
                <a:tint val="60000"/>
                <a:satMod val="120000"/>
                <a:redMod val="100000"/>
                <a:blueMod val="100000"/>
              </a:schemeClr>
            </a:gs>
          </a:gsLst>
          <a:path path="circle">
            <a:fillToRect l="25000" t="25000" r="5000" b="5000"/>
          </a:path>
        </a:gradFill>
        <a:ln w="12700" cap="flat" cmpd="sng" algn="ctr">
          <a:solidFill>
            <a:schemeClr val="accent4">
              <a:hueOff val="4834862"/>
              <a:satOff val="6258"/>
              <a:lumOff val="1962"/>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FIBRINOLYSE</a:t>
          </a:r>
        </a:p>
      </dsp:txBody>
      <dsp:txXfrm>
        <a:off x="5325689" y="842873"/>
        <a:ext cx="2334778" cy="710216"/>
      </dsp:txXfrm>
    </dsp:sp>
    <dsp:sp modelId="{73AE6CD1-BDBA-4DAF-A740-12485602BABA}">
      <dsp:nvSpPr>
        <dsp:cNvPr id="0" name=""/>
        <dsp:cNvSpPr/>
      </dsp:nvSpPr>
      <dsp:spPr>
        <a:xfrm>
          <a:off x="5325689" y="1553089"/>
          <a:ext cx="2334778" cy="1125449"/>
        </a:xfrm>
        <a:prstGeom prst="rect">
          <a:avLst/>
        </a:prstGeom>
        <a:solidFill>
          <a:schemeClr val="accent4">
            <a:tint val="40000"/>
            <a:alpha val="90000"/>
            <a:hueOff val="4551305"/>
            <a:satOff val="7869"/>
            <a:lumOff val="786"/>
            <a:alphaOff val="0"/>
          </a:schemeClr>
        </a:solidFill>
        <a:ln w="12700" cap="flat" cmpd="sng" algn="ctr">
          <a:solidFill>
            <a:schemeClr val="accent4">
              <a:tint val="40000"/>
              <a:alpha val="90000"/>
              <a:hueOff val="4551305"/>
              <a:satOff val="7869"/>
              <a:lumOff val="7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Lyse du caillot</a:t>
          </a:r>
        </a:p>
      </dsp:txBody>
      <dsp:txXfrm>
        <a:off x="5325689" y="1553089"/>
        <a:ext cx="2334778" cy="112544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fr-CA"/>
          </a:p>
        </p:txBody>
      </p:sp>
      <p:sp>
        <p:nvSpPr>
          <p:cNvPr id="3" name="Espace réservé de la date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F37ACCE-8077-446C-BCA5-1C375C43126D}" type="datetimeFigureOut">
              <a:rPr lang="fr-CA" smtClean="0"/>
              <a:pPr/>
              <a:t>2026-05-11</a:t>
            </a:fld>
            <a:endParaRPr lang="fr-CA"/>
          </a:p>
        </p:txBody>
      </p:sp>
      <p:sp>
        <p:nvSpPr>
          <p:cNvPr id="4" name="Espace réservé de l'image des diapositives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fr-CA"/>
          </a:p>
        </p:txBody>
      </p:sp>
      <p:sp>
        <p:nvSpPr>
          <p:cNvPr id="5" name="Espace réservé des commentaires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74541F2-8BA3-4A71-BA63-1CC156303A5D}" type="slidenum">
              <a:rPr lang="fr-CA" smtClean="0"/>
              <a:pPr/>
              <a:t>‹N°›</a:t>
            </a:fld>
            <a:endParaRPr lang="fr-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FE3A5-1A2E-A45E-C3A3-FC83A58C086F}"/>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82AAE6EB-93F4-289B-573D-89AD1A1AF604}"/>
              </a:ext>
            </a:extLst>
          </p:cNvPr>
          <p:cNvSpPr>
            <a:spLocks noGrp="1" noChangeArrowheads="1"/>
          </p:cNvSpPr>
          <p:nvPr>
            <p:ph type="sldNum" sz="quarter" idx="5"/>
          </p:nvPr>
        </p:nvSpPr>
        <p:spPr>
          <a:noFill/>
        </p:spPr>
        <p:txBody>
          <a:bodyPr/>
          <a:lstStyle/>
          <a:p>
            <a:fld id="{272A740C-1222-4E66-9367-BE9028EE1DAC}" type="slidenum">
              <a:rPr lang="fr-FR" smtClean="0"/>
              <a:pPr/>
              <a:t>2</a:t>
            </a:fld>
            <a:endParaRPr lang="fr-FR" dirty="0"/>
          </a:p>
        </p:txBody>
      </p:sp>
      <p:sp>
        <p:nvSpPr>
          <p:cNvPr id="31747" name="Rectangle 2">
            <a:extLst>
              <a:ext uri="{FF2B5EF4-FFF2-40B4-BE49-F238E27FC236}">
                <a16:creationId xmlns:a16="http://schemas.microsoft.com/office/drawing/2014/main" id="{BB6C48CE-5DB2-76B6-1FD3-C6B509E8126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3E2B77A-5EAE-B388-EB6B-83E866D8EB89}"/>
              </a:ext>
            </a:extLst>
          </p:cNvPr>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306221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B8F7C56-BB2B-4CBA-A3D2-DB5E93FE7A93}" type="slidenum">
              <a:rPr lang="fr-FR" smtClean="0"/>
              <a:pPr/>
              <a:t>37</a:t>
            </a:fld>
            <a:endParaRPr 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577622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CD2A8B-8A89-4552-90DE-A19B7FC2EED6}" type="slidenum">
              <a:rPr lang="fr-FR" smtClean="0"/>
              <a:pPr/>
              <a:t>141</a:t>
            </a:fld>
            <a:endParaRPr lang="fr-F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9628360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D4E7B39-243A-4E29-AA13-4FD07A7A6813}" type="slidenum">
              <a:rPr lang="fr-FR" smtClean="0"/>
              <a:pPr/>
              <a:t>142</a:t>
            </a:fld>
            <a:endParaRPr lang="fr-F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1704108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F101BECB-33B6-4523-9704-9F023BCC66B8}" type="slidenum">
              <a:rPr lang="fr-FR" smtClean="0"/>
              <a:pPr/>
              <a:t>143</a:t>
            </a:fld>
            <a:endParaRPr lang="fr-F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6405207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5E690D-9EEB-4FA5-AEE4-E7EE9696861E}" type="slidenum">
              <a:rPr lang="fr-FR" smtClean="0"/>
              <a:pPr/>
              <a:t>144</a:t>
            </a:fld>
            <a:endParaRPr lang="fr-F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41714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FED4D14-22B8-4D4D-B032-CA4CFC9F4343}" type="slidenum">
              <a:rPr lang="fr-FR" smtClean="0"/>
              <a:pPr/>
              <a:t>145</a:t>
            </a:fld>
            <a:endParaRPr lang="fr-F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4530817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76F7004-B836-4593-AF42-14E0BB148DFA}" type="slidenum">
              <a:rPr lang="fr-FR" smtClean="0"/>
              <a:pPr/>
              <a:t>149</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CA" dirty="0"/>
          </a:p>
        </p:txBody>
      </p:sp>
    </p:spTree>
    <p:extLst>
      <p:ext uri="{BB962C8B-B14F-4D97-AF65-F5344CB8AC3E}">
        <p14:creationId xmlns:p14="http://schemas.microsoft.com/office/powerpoint/2010/main" val="41186210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34441-0CAE-7195-DF70-820CFF54AF6F}"/>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F5FC93E7-CDE4-110C-55D5-447ADB8B0FB0}"/>
              </a:ext>
            </a:extLst>
          </p:cNvPr>
          <p:cNvSpPr>
            <a:spLocks noGrp="1" noChangeArrowheads="1"/>
          </p:cNvSpPr>
          <p:nvPr>
            <p:ph type="sldNum" sz="quarter" idx="5"/>
          </p:nvPr>
        </p:nvSpPr>
        <p:spPr>
          <a:noFill/>
        </p:spPr>
        <p:txBody>
          <a:bodyPr/>
          <a:lstStyle/>
          <a:p>
            <a:fld id="{0ABC7215-1299-4CE6-A1E3-8AF42CE4E906}" type="slidenum">
              <a:rPr lang="fr-FR" smtClean="0"/>
              <a:pPr/>
              <a:t>150</a:t>
            </a:fld>
            <a:endParaRPr lang="fr-FR"/>
          </a:p>
        </p:txBody>
      </p:sp>
      <p:sp>
        <p:nvSpPr>
          <p:cNvPr id="28675" name="Rectangle 2">
            <a:extLst>
              <a:ext uri="{FF2B5EF4-FFF2-40B4-BE49-F238E27FC236}">
                <a16:creationId xmlns:a16="http://schemas.microsoft.com/office/drawing/2014/main" id="{E023E433-08D5-E0F3-E3D8-50E9B8976EA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3B21FAA7-8211-0AE9-0B5C-8F40FF6DFA30}"/>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832136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84EA1BE-1C65-4B5A-A23E-BE38DC6AF4EA}" type="slidenum">
              <a:rPr lang="fr-FR" smtClean="0"/>
              <a:pPr/>
              <a:t>152</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386606A-ABF8-46E6-9873-99444244E950}" type="slidenum">
              <a:rPr lang="fr-FR" smtClean="0"/>
              <a:pPr/>
              <a:t>153</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defTabSz="964934"/>
            <a:fld id="{FE6D0C70-1008-41BD-AED5-BE46D1139C82}" type="slidenum">
              <a:rPr lang="fr-FR" smtClean="0"/>
              <a:pPr defTabSz="964934"/>
              <a:t>154</a:t>
            </a:fld>
            <a:endParaRPr lang="fr-FR"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8513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9716E61-76FA-4DCA-8DB4-90E834D8753D}" type="slidenum">
              <a:rPr lang="fr-FR" smtClean="0"/>
              <a:pPr/>
              <a:t>38</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2320720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64934"/>
            <a:fld id="{7B96C7BA-749C-483B-8065-C6AAC680FB39}" type="slidenum">
              <a:rPr lang="fr-FR" smtClean="0"/>
              <a:pPr defTabSz="964934"/>
              <a:t>155</a:t>
            </a:fld>
            <a:endParaRPr lang="fr-FR"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235730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Facteur VII problématique, corrigé par plasma normal et sérum frais</a:t>
            </a:r>
          </a:p>
        </p:txBody>
      </p:sp>
      <p:sp>
        <p:nvSpPr>
          <p:cNvPr id="4" name="Espace réservé du numéro de diapositive 3"/>
          <p:cNvSpPr>
            <a:spLocks noGrp="1"/>
          </p:cNvSpPr>
          <p:nvPr>
            <p:ph type="sldNum" sz="quarter" idx="5"/>
          </p:nvPr>
        </p:nvSpPr>
        <p:spPr/>
        <p:txBody>
          <a:bodyPr/>
          <a:lstStyle/>
          <a:p>
            <a:fld id="{674541F2-8BA3-4A71-BA63-1CC156303A5D}" type="slidenum">
              <a:rPr lang="fr-CA" smtClean="0"/>
              <a:pPr/>
              <a:t>159</a:t>
            </a:fld>
            <a:endParaRPr lang="fr-CA"/>
          </a:p>
        </p:txBody>
      </p:sp>
    </p:spTree>
    <p:extLst>
      <p:ext uri="{BB962C8B-B14F-4D97-AF65-F5344CB8AC3E}">
        <p14:creationId xmlns:p14="http://schemas.microsoft.com/office/powerpoint/2010/main" val="3095982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Mettre un </a:t>
            </a:r>
            <a:r>
              <a:rPr lang="fr-CA" dirty="0" err="1"/>
              <a:t>TTPa</a:t>
            </a:r>
            <a:r>
              <a:rPr lang="fr-CA" dirty="0"/>
              <a:t> augmenté avec contrôles qui passent, déficit en VIII</a:t>
            </a:r>
          </a:p>
        </p:txBody>
      </p:sp>
      <p:sp>
        <p:nvSpPr>
          <p:cNvPr id="4" name="Espace réservé du numéro de diapositive 3"/>
          <p:cNvSpPr>
            <a:spLocks noGrp="1"/>
          </p:cNvSpPr>
          <p:nvPr>
            <p:ph type="sldNum" sz="quarter" idx="5"/>
          </p:nvPr>
        </p:nvSpPr>
        <p:spPr/>
        <p:txBody>
          <a:bodyPr/>
          <a:lstStyle/>
          <a:p>
            <a:fld id="{674541F2-8BA3-4A71-BA63-1CC156303A5D}" type="slidenum">
              <a:rPr lang="fr-CA" smtClean="0"/>
              <a:pPr/>
              <a:t>160</a:t>
            </a:fld>
            <a:endParaRPr lang="fr-CA"/>
          </a:p>
        </p:txBody>
      </p:sp>
    </p:spTree>
    <p:extLst>
      <p:ext uri="{BB962C8B-B14F-4D97-AF65-F5344CB8AC3E}">
        <p14:creationId xmlns:p14="http://schemas.microsoft.com/office/powerpoint/2010/main" val="39414018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Corrigé par plasma normal, adsorbé. Pas corrigé par sérum frais</a:t>
            </a:r>
          </a:p>
        </p:txBody>
      </p:sp>
      <p:sp>
        <p:nvSpPr>
          <p:cNvPr id="4" name="Espace réservé du numéro de diapositive 3"/>
          <p:cNvSpPr>
            <a:spLocks noGrp="1"/>
          </p:cNvSpPr>
          <p:nvPr>
            <p:ph type="sldNum" sz="quarter" idx="5"/>
          </p:nvPr>
        </p:nvSpPr>
        <p:spPr/>
        <p:txBody>
          <a:bodyPr/>
          <a:lstStyle/>
          <a:p>
            <a:fld id="{674541F2-8BA3-4A71-BA63-1CC156303A5D}" type="slidenum">
              <a:rPr lang="fr-CA" smtClean="0"/>
              <a:pPr/>
              <a:t>161</a:t>
            </a:fld>
            <a:endParaRPr lang="fr-CA"/>
          </a:p>
        </p:txBody>
      </p:sp>
    </p:spTree>
    <p:extLst>
      <p:ext uri="{BB962C8B-B14F-4D97-AF65-F5344CB8AC3E}">
        <p14:creationId xmlns:p14="http://schemas.microsoft.com/office/powerpoint/2010/main" val="14118315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TP augmenté avec anticoagulant circulant</a:t>
            </a:r>
          </a:p>
        </p:txBody>
      </p:sp>
      <p:sp>
        <p:nvSpPr>
          <p:cNvPr id="4" name="Espace réservé du numéro de diapositive 3"/>
          <p:cNvSpPr>
            <a:spLocks noGrp="1"/>
          </p:cNvSpPr>
          <p:nvPr>
            <p:ph type="sldNum" sz="quarter" idx="5"/>
          </p:nvPr>
        </p:nvSpPr>
        <p:spPr/>
        <p:txBody>
          <a:bodyPr/>
          <a:lstStyle/>
          <a:p>
            <a:fld id="{674541F2-8BA3-4A71-BA63-1CC156303A5D}" type="slidenum">
              <a:rPr lang="fr-CA" smtClean="0"/>
              <a:pPr/>
              <a:t>162</a:t>
            </a:fld>
            <a:endParaRPr lang="fr-CA"/>
          </a:p>
        </p:txBody>
      </p:sp>
    </p:spTree>
    <p:extLst>
      <p:ext uri="{BB962C8B-B14F-4D97-AF65-F5344CB8AC3E}">
        <p14:creationId xmlns:p14="http://schemas.microsoft.com/office/powerpoint/2010/main" val="31038608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Aucun ne va être corrigé = anticoagulant circulant</a:t>
            </a:r>
          </a:p>
        </p:txBody>
      </p:sp>
      <p:sp>
        <p:nvSpPr>
          <p:cNvPr id="4" name="Espace réservé du numéro de diapositive 3"/>
          <p:cNvSpPr>
            <a:spLocks noGrp="1"/>
          </p:cNvSpPr>
          <p:nvPr>
            <p:ph type="sldNum" sz="quarter" idx="5"/>
          </p:nvPr>
        </p:nvSpPr>
        <p:spPr/>
        <p:txBody>
          <a:bodyPr/>
          <a:lstStyle/>
          <a:p>
            <a:fld id="{674541F2-8BA3-4A71-BA63-1CC156303A5D}" type="slidenum">
              <a:rPr lang="fr-CA" smtClean="0"/>
              <a:pPr/>
              <a:t>163</a:t>
            </a:fld>
            <a:endParaRPr lang="fr-CA"/>
          </a:p>
        </p:txBody>
      </p:sp>
    </p:spTree>
    <p:extLst>
      <p:ext uri="{BB962C8B-B14F-4D97-AF65-F5344CB8AC3E}">
        <p14:creationId xmlns:p14="http://schemas.microsoft.com/office/powerpoint/2010/main" val="14565913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TP et </a:t>
            </a:r>
            <a:r>
              <a:rPr lang="fr-CA" dirty="0" err="1"/>
              <a:t>TTPa</a:t>
            </a:r>
            <a:r>
              <a:rPr lang="fr-CA" dirty="0"/>
              <a:t> augmenté = déficience voie commune (facteur X ou V), choix de faire une étude de correction avec TP ou </a:t>
            </a:r>
            <a:r>
              <a:rPr lang="fr-CA" dirty="0" err="1"/>
              <a:t>TTPa</a:t>
            </a:r>
            <a:endParaRPr lang="fr-CA" dirty="0"/>
          </a:p>
        </p:txBody>
      </p:sp>
      <p:sp>
        <p:nvSpPr>
          <p:cNvPr id="4" name="Espace réservé du numéro de diapositive 3"/>
          <p:cNvSpPr>
            <a:spLocks noGrp="1"/>
          </p:cNvSpPr>
          <p:nvPr>
            <p:ph type="sldNum" sz="quarter" idx="5"/>
          </p:nvPr>
        </p:nvSpPr>
        <p:spPr/>
        <p:txBody>
          <a:bodyPr/>
          <a:lstStyle/>
          <a:p>
            <a:fld id="{674541F2-8BA3-4A71-BA63-1CC156303A5D}" type="slidenum">
              <a:rPr lang="fr-CA" smtClean="0"/>
              <a:pPr/>
              <a:t>164</a:t>
            </a:fld>
            <a:endParaRPr lang="fr-CA"/>
          </a:p>
        </p:txBody>
      </p:sp>
    </p:spTree>
    <p:extLst>
      <p:ext uri="{BB962C8B-B14F-4D97-AF65-F5344CB8AC3E}">
        <p14:creationId xmlns:p14="http://schemas.microsoft.com/office/powerpoint/2010/main" val="44531908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Plasma normal et sérum frais corrigé, donc déficience en X, on choisi </a:t>
            </a:r>
            <a:r>
              <a:rPr lang="fr-CA" dirty="0" err="1"/>
              <a:t>TTPa</a:t>
            </a:r>
            <a:r>
              <a:rPr lang="fr-CA" dirty="0"/>
              <a:t> pour étude de correction</a:t>
            </a:r>
          </a:p>
        </p:txBody>
      </p:sp>
      <p:sp>
        <p:nvSpPr>
          <p:cNvPr id="4" name="Espace réservé du numéro de diapositive 3"/>
          <p:cNvSpPr>
            <a:spLocks noGrp="1"/>
          </p:cNvSpPr>
          <p:nvPr>
            <p:ph type="sldNum" sz="quarter" idx="5"/>
          </p:nvPr>
        </p:nvSpPr>
        <p:spPr/>
        <p:txBody>
          <a:bodyPr/>
          <a:lstStyle/>
          <a:p>
            <a:fld id="{674541F2-8BA3-4A71-BA63-1CC156303A5D}" type="slidenum">
              <a:rPr lang="fr-CA" smtClean="0"/>
              <a:pPr/>
              <a:t>165</a:t>
            </a:fld>
            <a:endParaRPr lang="fr-CA"/>
          </a:p>
        </p:txBody>
      </p:sp>
    </p:spTree>
    <p:extLst>
      <p:ext uri="{BB962C8B-B14F-4D97-AF65-F5344CB8AC3E}">
        <p14:creationId xmlns:p14="http://schemas.microsoft.com/office/powerpoint/2010/main" val="13492369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defTabSz="964934"/>
            <a:fld id="{4A21E04F-9C2C-4E08-8783-97460EE88F09}" type="slidenum">
              <a:rPr lang="fr-FR" smtClean="0"/>
              <a:pPr defTabSz="964934"/>
              <a:t>173</a:t>
            </a:fld>
            <a:endParaRPr lang="fr-FR"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8933189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CA51-C988-B5C6-75D9-9A2788027EA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F9277C1-6580-BA72-F208-1EB286044AD0}"/>
              </a:ext>
            </a:extLst>
          </p:cNvPr>
          <p:cNvSpPr>
            <a:spLocks noGrp="1" noChangeArrowheads="1"/>
          </p:cNvSpPr>
          <p:nvPr>
            <p:ph type="sldNum" sz="quarter" idx="5"/>
          </p:nvPr>
        </p:nvSpPr>
        <p:spPr>
          <a:noFill/>
        </p:spPr>
        <p:txBody>
          <a:bodyPr/>
          <a:lstStyle/>
          <a:p>
            <a:pPr defTabSz="964934"/>
            <a:fld id="{56539F9B-4562-431A-B2B3-9ADFC4962B6A}" type="slidenum">
              <a:rPr lang="fr-FR" smtClean="0"/>
              <a:pPr defTabSz="964934"/>
              <a:t>175</a:t>
            </a:fld>
            <a:endParaRPr lang="fr-FR" dirty="0"/>
          </a:p>
        </p:txBody>
      </p:sp>
      <p:sp>
        <p:nvSpPr>
          <p:cNvPr id="33795" name="Rectangle 2">
            <a:extLst>
              <a:ext uri="{FF2B5EF4-FFF2-40B4-BE49-F238E27FC236}">
                <a16:creationId xmlns:a16="http://schemas.microsoft.com/office/drawing/2014/main" id="{A19016A5-2E49-835F-B3DB-9BDD3D53EED1}"/>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F101C89D-58E4-B116-CB02-872358EC07A0}"/>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628402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11E6800-82D9-4C2C-8C03-1CAFFD474B6A}" type="slidenum">
              <a:rPr lang="fr-FR" smtClean="0"/>
              <a:pPr/>
              <a:t>39</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9671243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8A5F-87BD-175F-557D-CF5604147FE1}"/>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B256138F-EC8A-A9D0-283A-FBBF88D68BA1}"/>
              </a:ext>
            </a:extLst>
          </p:cNvPr>
          <p:cNvSpPr>
            <a:spLocks noGrp="1" noChangeArrowheads="1"/>
          </p:cNvSpPr>
          <p:nvPr>
            <p:ph type="sldNum" sz="quarter" idx="5"/>
          </p:nvPr>
        </p:nvSpPr>
        <p:spPr>
          <a:noFill/>
        </p:spPr>
        <p:txBody>
          <a:bodyPr/>
          <a:lstStyle/>
          <a:p>
            <a:pPr defTabSz="964934"/>
            <a:fld id="{56539F9B-4562-431A-B2B3-9ADFC4962B6A}" type="slidenum">
              <a:rPr lang="fr-FR" smtClean="0"/>
              <a:pPr defTabSz="964934"/>
              <a:t>176</a:t>
            </a:fld>
            <a:endParaRPr lang="fr-FR" dirty="0"/>
          </a:p>
        </p:txBody>
      </p:sp>
      <p:sp>
        <p:nvSpPr>
          <p:cNvPr id="33795" name="Rectangle 2">
            <a:extLst>
              <a:ext uri="{FF2B5EF4-FFF2-40B4-BE49-F238E27FC236}">
                <a16:creationId xmlns:a16="http://schemas.microsoft.com/office/drawing/2014/main" id="{655EE26E-4C44-671F-BC15-115B1BEB8CA7}"/>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2BCC7479-1CE9-6103-0101-9C0C21F81420}"/>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918438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defTabSz="964934"/>
            <a:fld id="{56539F9B-4562-431A-B2B3-9ADFC4962B6A}" type="slidenum">
              <a:rPr lang="fr-FR" smtClean="0"/>
              <a:pPr defTabSz="964934"/>
              <a:t>177</a:t>
            </a:fld>
            <a:endParaRPr lang="fr-FR"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8770484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pPr defTabSz="964934"/>
            <a:fld id="{0B4CEC13-6C4D-4587-A740-AABB634D5431}" type="slidenum">
              <a:rPr lang="fr-FR" smtClean="0"/>
              <a:pPr defTabSz="964934"/>
              <a:t>179</a:t>
            </a:fld>
            <a:endParaRPr lang="fr-FR"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1449451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4BFC1-F54D-8E4E-1383-44414406D76C}"/>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6850A40F-BE87-0CF3-A15B-7DA9CB38A6B5}"/>
              </a:ext>
            </a:extLst>
          </p:cNvPr>
          <p:cNvSpPr>
            <a:spLocks noGrp="1" noChangeArrowheads="1"/>
          </p:cNvSpPr>
          <p:nvPr>
            <p:ph type="sldNum" sz="quarter" idx="5"/>
          </p:nvPr>
        </p:nvSpPr>
        <p:spPr>
          <a:noFill/>
        </p:spPr>
        <p:txBody>
          <a:bodyPr/>
          <a:lstStyle/>
          <a:p>
            <a:pPr defTabSz="964934"/>
            <a:fld id="{1827A11B-AD8E-4649-B772-AD262589C1D3}" type="slidenum">
              <a:rPr lang="fr-FR" smtClean="0"/>
              <a:pPr defTabSz="964934"/>
              <a:t>180</a:t>
            </a:fld>
            <a:endParaRPr lang="fr-FR" dirty="0"/>
          </a:p>
        </p:txBody>
      </p:sp>
      <p:sp>
        <p:nvSpPr>
          <p:cNvPr id="26627" name="Rectangle 2">
            <a:extLst>
              <a:ext uri="{FF2B5EF4-FFF2-40B4-BE49-F238E27FC236}">
                <a16:creationId xmlns:a16="http://schemas.microsoft.com/office/drawing/2014/main" id="{7D2D8C34-036C-E817-2E31-A3520EC18A15}"/>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7B88BED1-4137-29E3-F5F6-4E0E9E1A6409}"/>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67718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AE10B55-B55A-4F71-AF3C-32D94ABCFBC1}" type="slidenum">
              <a:rPr lang="fr-FR" smtClean="0"/>
              <a:pPr/>
              <a:t>181</a:t>
            </a:fld>
            <a:endParaRPr lang="fr-F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9844806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16B17A7-6AC3-4BE9-9ABA-871071348385}" type="slidenum">
              <a:rPr lang="fr-FR" smtClean="0"/>
              <a:pPr/>
              <a:t>182</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7902708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189</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534094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65C86B-AA74-4A45-87A6-2E2780818164}" type="slidenum">
              <a:rPr lang="fr-FR" smtClean="0"/>
              <a:pPr/>
              <a:t>190</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093001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0B8F445-2132-4199-A253-462E707200E0}" type="slidenum">
              <a:rPr lang="fr-FR" smtClean="0"/>
              <a:pPr/>
              <a:t>191</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45650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45B08FA-4352-4F79-9D10-1730D1BC1958}" type="slidenum">
              <a:rPr lang="fr-FR" smtClean="0"/>
              <a:pPr/>
              <a:t>192</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53340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40955F5-051F-4A24-AE1A-492E42893422}" type="slidenum">
              <a:rPr lang="fr-FR" smtClean="0"/>
              <a:pPr/>
              <a:t>40</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7197762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3B5AFB0-FD49-4941-998E-E7A3A4067B95}" type="slidenum">
              <a:rPr lang="fr-FR" smtClean="0"/>
              <a:pPr/>
              <a:t>193</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9565338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76F7004-B836-4593-AF42-14E0BB148DFA}" type="slidenum">
              <a:rPr lang="fr-FR" smtClean="0"/>
              <a:pPr/>
              <a:t>194</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196</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445180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65C86B-AA74-4A45-87A6-2E2780818164}" type="slidenum">
              <a:rPr lang="fr-FR" smtClean="0"/>
              <a:pPr/>
              <a:t>197</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2089101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0B8F445-2132-4199-A253-462E707200E0}" type="slidenum">
              <a:rPr lang="fr-FR" smtClean="0"/>
              <a:pPr/>
              <a:t>198</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350072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45B08FA-4352-4F79-9D10-1730D1BC1958}" type="slidenum">
              <a:rPr lang="fr-FR" smtClean="0"/>
              <a:pPr/>
              <a:t>199</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0980191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B521E9B-D81C-498C-96BC-DE45A93D499F}" type="slidenum">
              <a:rPr lang="fr-FR" smtClean="0"/>
              <a:pPr/>
              <a:t>200</a:t>
            </a:fld>
            <a:endParaRPr lang="fr-FR"/>
          </a:p>
        </p:txBody>
      </p:sp>
      <p:sp>
        <p:nvSpPr>
          <p:cNvPr id="34819" name="Rectangle 2"/>
          <p:cNvSpPr>
            <a:spLocks noGrp="1" noRot="1" noChangeAspect="1" noChangeArrowheads="1" noTextEdit="1"/>
          </p:cNvSpPr>
          <p:nvPr>
            <p:ph type="sldImg"/>
          </p:nvPr>
        </p:nvSpPr>
        <p:spPr>
          <a:xfrm>
            <a:off x="1257300" y="715963"/>
            <a:ext cx="4800600" cy="3600450"/>
          </a:xfrm>
          <a:ln/>
        </p:spPr>
      </p:sp>
      <p:sp>
        <p:nvSpPr>
          <p:cNvPr id="3482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01B2583-BA69-42C7-BF03-35C49189B69E}" type="slidenum">
              <a:rPr lang="fr-FR" smtClean="0"/>
              <a:pPr/>
              <a:t>202</a:t>
            </a:fld>
            <a:endParaRPr lang="fr-FR"/>
          </a:p>
        </p:txBody>
      </p:sp>
      <p:sp>
        <p:nvSpPr>
          <p:cNvPr id="38915" name="Rectangle 2"/>
          <p:cNvSpPr>
            <a:spLocks noGrp="1" noRot="1" noChangeAspect="1" noChangeArrowheads="1" noTextEdit="1"/>
          </p:cNvSpPr>
          <p:nvPr>
            <p:ph type="sldImg"/>
          </p:nvPr>
        </p:nvSpPr>
        <p:spPr>
          <a:xfrm>
            <a:off x="1257300" y="715963"/>
            <a:ext cx="4800600" cy="3600450"/>
          </a:xfrm>
          <a:ln/>
        </p:spPr>
      </p:sp>
      <p:sp>
        <p:nvSpPr>
          <p:cNvPr id="38916"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A92C94B-1393-4385-8F42-A9DAA8FFC1BD}" type="slidenum">
              <a:rPr lang="fr-FR" smtClean="0"/>
              <a:pPr/>
              <a:t>203</a:t>
            </a:fld>
            <a:endParaRPr lang="fr-FR"/>
          </a:p>
        </p:txBody>
      </p:sp>
      <p:sp>
        <p:nvSpPr>
          <p:cNvPr id="39939" name="Rectangle 2"/>
          <p:cNvSpPr>
            <a:spLocks noGrp="1" noRot="1" noChangeAspect="1" noChangeArrowheads="1" noTextEdit="1"/>
          </p:cNvSpPr>
          <p:nvPr>
            <p:ph type="sldImg"/>
          </p:nvPr>
        </p:nvSpPr>
        <p:spPr>
          <a:xfrm>
            <a:off x="1257300" y="715963"/>
            <a:ext cx="4800600" cy="3600450"/>
          </a:xfrm>
          <a:ln/>
        </p:spPr>
      </p:sp>
      <p:sp>
        <p:nvSpPr>
          <p:cNvPr id="3994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E97CF50-45E5-44FF-AE21-F26032A81278}" type="slidenum">
              <a:rPr lang="fr-FR" smtClean="0"/>
              <a:pPr/>
              <a:t>204</a:t>
            </a:fld>
            <a:endParaRPr lang="fr-FR"/>
          </a:p>
        </p:txBody>
      </p:sp>
      <p:sp>
        <p:nvSpPr>
          <p:cNvPr id="40963" name="Rectangle 2"/>
          <p:cNvSpPr>
            <a:spLocks noGrp="1" noRot="1" noChangeAspect="1" noChangeArrowheads="1" noTextEdit="1"/>
          </p:cNvSpPr>
          <p:nvPr>
            <p:ph type="sldImg"/>
          </p:nvPr>
        </p:nvSpPr>
        <p:spPr>
          <a:xfrm>
            <a:off x="1257300" y="715963"/>
            <a:ext cx="4800600" cy="3600450"/>
          </a:xfrm>
          <a:ln/>
        </p:spPr>
      </p:sp>
      <p:sp>
        <p:nvSpPr>
          <p:cNvPr id="40964"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99FCD4F-9069-4ADD-B38C-3AA22EF42AD3}" type="slidenum">
              <a:rPr lang="fr-FR" smtClean="0"/>
              <a:pPr/>
              <a:t>41</a:t>
            </a:fld>
            <a:endParaRPr lang="fr-F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505659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0556923-C2B5-400F-B1EC-1D6087B6623E}" type="slidenum">
              <a:rPr lang="fr-FR" smtClean="0"/>
              <a:pPr/>
              <a:t>205</a:t>
            </a:fld>
            <a:endParaRPr lang="fr-FR"/>
          </a:p>
        </p:txBody>
      </p:sp>
      <p:sp>
        <p:nvSpPr>
          <p:cNvPr id="41987" name="Rectangle 2"/>
          <p:cNvSpPr>
            <a:spLocks noGrp="1" noRot="1" noChangeAspect="1" noChangeArrowheads="1" noTextEdit="1"/>
          </p:cNvSpPr>
          <p:nvPr>
            <p:ph type="sldImg"/>
          </p:nvPr>
        </p:nvSpPr>
        <p:spPr>
          <a:xfrm>
            <a:off x="1257300" y="715963"/>
            <a:ext cx="4800600" cy="3600450"/>
          </a:xfrm>
          <a:ln/>
        </p:spPr>
      </p:sp>
      <p:sp>
        <p:nvSpPr>
          <p:cNvPr id="41988"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786112D-4E13-4061-99A1-FA5E36A8ABD0}" type="slidenum">
              <a:rPr lang="fr-FR" smtClean="0"/>
              <a:pPr/>
              <a:t>206</a:t>
            </a:fld>
            <a:endParaRPr lang="fr-FR"/>
          </a:p>
        </p:txBody>
      </p:sp>
      <p:sp>
        <p:nvSpPr>
          <p:cNvPr id="43011" name="Rectangle 2"/>
          <p:cNvSpPr>
            <a:spLocks noGrp="1" noRot="1" noChangeAspect="1" noChangeArrowheads="1" noTextEdit="1"/>
          </p:cNvSpPr>
          <p:nvPr>
            <p:ph type="sldImg"/>
          </p:nvPr>
        </p:nvSpPr>
        <p:spPr>
          <a:xfrm>
            <a:off x="1257300" y="715963"/>
            <a:ext cx="4800600" cy="3600450"/>
          </a:xfrm>
          <a:ln/>
        </p:spPr>
      </p:sp>
      <p:sp>
        <p:nvSpPr>
          <p:cNvPr id="4301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6EE2C22-D596-4D1C-8BDC-40D2C5260B49}" type="slidenum">
              <a:rPr lang="fr-FR" smtClean="0"/>
              <a:pPr/>
              <a:t>208</a:t>
            </a:fld>
            <a:endParaRPr lang="fr-FR"/>
          </a:p>
        </p:txBody>
      </p:sp>
      <p:sp>
        <p:nvSpPr>
          <p:cNvPr id="44035" name="Rectangle 2"/>
          <p:cNvSpPr>
            <a:spLocks noGrp="1" noRot="1" noChangeAspect="1" noChangeArrowheads="1" noTextEdit="1"/>
          </p:cNvSpPr>
          <p:nvPr>
            <p:ph type="sldImg"/>
          </p:nvPr>
        </p:nvSpPr>
        <p:spPr>
          <a:xfrm>
            <a:off x="1257300" y="715963"/>
            <a:ext cx="4800600" cy="3600450"/>
          </a:xfrm>
          <a:ln/>
        </p:spPr>
      </p:sp>
      <p:sp>
        <p:nvSpPr>
          <p:cNvPr id="44036"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6EE2C22-D596-4D1C-8BDC-40D2C5260B49}" type="slidenum">
              <a:rPr lang="fr-FR" smtClean="0"/>
              <a:pPr/>
              <a:t>209</a:t>
            </a:fld>
            <a:endParaRPr lang="fr-FR"/>
          </a:p>
        </p:txBody>
      </p:sp>
      <p:sp>
        <p:nvSpPr>
          <p:cNvPr id="44035" name="Rectangle 2"/>
          <p:cNvSpPr>
            <a:spLocks noGrp="1" noRot="1" noChangeAspect="1" noChangeArrowheads="1" noTextEdit="1"/>
          </p:cNvSpPr>
          <p:nvPr>
            <p:ph type="sldImg"/>
          </p:nvPr>
        </p:nvSpPr>
        <p:spPr>
          <a:xfrm>
            <a:off x="1257300" y="715963"/>
            <a:ext cx="4800600" cy="3600450"/>
          </a:xfrm>
          <a:ln/>
        </p:spPr>
      </p:sp>
      <p:sp>
        <p:nvSpPr>
          <p:cNvPr id="44036"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F6B51B5-F00D-4D61-85E0-754881C2FE48}" type="slidenum">
              <a:rPr lang="fr-FR" smtClean="0"/>
              <a:pPr/>
              <a:t>210</a:t>
            </a:fld>
            <a:endParaRPr lang="fr-FR"/>
          </a:p>
        </p:txBody>
      </p:sp>
      <p:sp>
        <p:nvSpPr>
          <p:cNvPr id="46083" name="Rectangle 2"/>
          <p:cNvSpPr>
            <a:spLocks noGrp="1" noRot="1" noChangeAspect="1" noChangeArrowheads="1" noTextEdit="1"/>
          </p:cNvSpPr>
          <p:nvPr>
            <p:ph type="sldImg"/>
          </p:nvPr>
        </p:nvSpPr>
        <p:spPr>
          <a:xfrm>
            <a:off x="1257300" y="715963"/>
            <a:ext cx="4800600" cy="3600450"/>
          </a:xfrm>
          <a:ln/>
        </p:spPr>
      </p:sp>
      <p:sp>
        <p:nvSpPr>
          <p:cNvPr id="46084"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E8BF0C2-8050-4F6B-B7E1-EB3B410C283B}" type="slidenum">
              <a:rPr lang="fr-FR" smtClean="0"/>
              <a:pPr/>
              <a:t>211</a:t>
            </a:fld>
            <a:endParaRPr lang="fr-FR"/>
          </a:p>
        </p:txBody>
      </p:sp>
      <p:sp>
        <p:nvSpPr>
          <p:cNvPr id="47107" name="Rectangle 2"/>
          <p:cNvSpPr>
            <a:spLocks noGrp="1" noRot="1" noChangeAspect="1" noChangeArrowheads="1" noTextEdit="1"/>
          </p:cNvSpPr>
          <p:nvPr>
            <p:ph type="sldImg"/>
          </p:nvPr>
        </p:nvSpPr>
        <p:spPr>
          <a:xfrm>
            <a:off x="1257300" y="715963"/>
            <a:ext cx="4800600" cy="3600450"/>
          </a:xfrm>
          <a:ln/>
        </p:spPr>
      </p:sp>
      <p:sp>
        <p:nvSpPr>
          <p:cNvPr id="47108"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212</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213</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extLst>
      <p:ext uri="{BB962C8B-B14F-4D97-AF65-F5344CB8AC3E}">
        <p14:creationId xmlns:p14="http://schemas.microsoft.com/office/powerpoint/2010/main" val="17690622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F4F1879-CEC4-4741-B4D3-71235214F3C4}" type="slidenum">
              <a:rPr lang="fr-FR" smtClean="0"/>
              <a:pPr/>
              <a:t>214</a:t>
            </a:fld>
            <a:endParaRPr lang="fr-FR"/>
          </a:p>
        </p:txBody>
      </p:sp>
      <p:sp>
        <p:nvSpPr>
          <p:cNvPr id="50179" name="Rectangle 2"/>
          <p:cNvSpPr>
            <a:spLocks noGrp="1" noRot="1" noChangeAspect="1" noChangeArrowheads="1" noTextEdit="1"/>
          </p:cNvSpPr>
          <p:nvPr>
            <p:ph type="sldImg"/>
          </p:nvPr>
        </p:nvSpPr>
        <p:spPr>
          <a:xfrm>
            <a:off x="1257300" y="715963"/>
            <a:ext cx="4800600" cy="3600450"/>
          </a:xfrm>
          <a:ln/>
        </p:spPr>
      </p:sp>
      <p:sp>
        <p:nvSpPr>
          <p:cNvPr id="5018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219</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extLst>
      <p:ext uri="{BB962C8B-B14F-4D97-AF65-F5344CB8AC3E}">
        <p14:creationId xmlns:p14="http://schemas.microsoft.com/office/powerpoint/2010/main" val="222099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9E36E77-ADA7-4E7E-A9E3-37463FEBC04F}" type="slidenum">
              <a:rPr lang="fr-FR" smtClean="0"/>
              <a:pPr/>
              <a:t>42</a:t>
            </a:fld>
            <a:endParaRPr lang="fr-F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97192967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222</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extLst>
      <p:ext uri="{BB962C8B-B14F-4D97-AF65-F5344CB8AC3E}">
        <p14:creationId xmlns:p14="http://schemas.microsoft.com/office/powerpoint/2010/main" val="578259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448E650-8DE6-4721-93A3-B717AAF46ED8}" type="slidenum">
              <a:rPr lang="fr-FR" smtClean="0"/>
              <a:pPr/>
              <a:t>227</a:t>
            </a:fld>
            <a:endParaRPr lang="fr-FR"/>
          </a:p>
        </p:txBody>
      </p:sp>
      <p:sp>
        <p:nvSpPr>
          <p:cNvPr id="55299" name="Rectangle 2"/>
          <p:cNvSpPr>
            <a:spLocks noGrp="1" noRot="1" noChangeAspect="1" noChangeArrowheads="1" noTextEdit="1"/>
          </p:cNvSpPr>
          <p:nvPr>
            <p:ph type="sldImg"/>
          </p:nvPr>
        </p:nvSpPr>
        <p:spPr>
          <a:xfrm>
            <a:off x="1257300" y="715963"/>
            <a:ext cx="4800600" cy="3600450"/>
          </a:xfrm>
          <a:ln/>
        </p:spPr>
      </p:sp>
      <p:sp>
        <p:nvSpPr>
          <p:cNvPr id="5530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D0BC958-AE16-4E60-9615-5301C9D135E5}" type="slidenum">
              <a:rPr lang="fr-FR" smtClean="0"/>
              <a:pPr/>
              <a:t>228</a:t>
            </a:fld>
            <a:endParaRPr lang="fr-F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884979-121C-44A8-B44D-6545F706E8C5}" type="slidenum">
              <a:rPr lang="fr-FR" smtClean="0"/>
              <a:pPr/>
              <a:t>229</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B83A3180-391D-42BB-A016-6C67D4D2CEC8}" type="slidenum">
              <a:rPr lang="fr-FR" smtClean="0"/>
              <a:pPr/>
              <a:t>230</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B493E7A-0047-4A6B-89D1-E3100FCB7B25}" type="slidenum">
              <a:rPr lang="fr-FR" smtClean="0"/>
              <a:pPr/>
              <a:t>231</a:t>
            </a:fld>
            <a:endParaRPr lang="fr-F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B06CA1D-86DB-4449-9D4F-0EBD8706ABA9}" type="slidenum">
              <a:rPr lang="fr-FR" smtClean="0"/>
              <a:pPr/>
              <a:t>232</a:t>
            </a:fld>
            <a:endParaRPr lang="fr-F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1A3C9BB-17A9-4315-980E-40CC4DEA8057}" type="slidenum">
              <a:rPr lang="fr-FR" smtClean="0"/>
              <a:pPr/>
              <a:t>233</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2757A68-4039-4ED0-8EAC-741D51C84B55}" type="slidenum">
              <a:rPr lang="fr-FR" smtClean="0"/>
              <a:pPr/>
              <a:t>234</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8986F5F-9696-44A1-89A3-05A316681348}" type="slidenum">
              <a:rPr lang="fr-FR" smtClean="0"/>
              <a:pPr/>
              <a:t>235</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0824877-7BA6-458A-AB4D-8B1E2B0FCEE5}" type="slidenum">
              <a:rPr lang="fr-FR" smtClean="0"/>
              <a:pPr/>
              <a:t>44</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373614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1EC4F54-3894-4FDE-AFF2-B8046134AC0C}" type="slidenum">
              <a:rPr lang="fr-FR" smtClean="0"/>
              <a:pPr/>
              <a:t>236</a:t>
            </a:fld>
            <a:endParaRPr lang="fr-F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9F17CCD-0C18-4A1C-BD48-92D1BD413E41}" type="slidenum">
              <a:rPr lang="fr-FR" smtClean="0"/>
              <a:pPr/>
              <a:t>237</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DB81DEC-3507-42E7-ADED-1A6BE1A695E4}" type="slidenum">
              <a:rPr lang="fr-FR" smtClean="0"/>
              <a:pPr/>
              <a:t>45</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88850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23E3E09-898C-4519-AD52-B2FFA7D2C5E1}" type="slidenum">
              <a:rPr lang="fr-FR" smtClean="0"/>
              <a:pPr/>
              <a:t>46</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34112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F12FD60-C29F-44AB-9B4A-B82EA1B82AFA}" type="slidenum">
              <a:rPr lang="fr-FR" smtClean="0"/>
              <a:pPr/>
              <a:t>47</a:t>
            </a:fld>
            <a:endParaRPr lang="fr-F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499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383A67F-04F9-4349-B3B9-AC2346CE258E}" type="slidenum">
              <a:rPr lang="fr-FR" smtClean="0"/>
              <a:pPr/>
              <a:t>3</a:t>
            </a:fld>
            <a:endParaRPr lang="fr-FR"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ED8DE6D-06C0-497C-A10D-4579E1D7A369}" type="slidenum">
              <a:rPr lang="fr-FR" smtClean="0"/>
              <a:pPr/>
              <a:t>48</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0871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57D7ED8-5507-46BA-A9DB-CFA1D981E91D}" type="slidenum">
              <a:rPr lang="fr-FR" smtClean="0"/>
              <a:pPr/>
              <a:t>49</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072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47F7CB5-8D09-4FBC-96A7-392329935E5E}" type="slidenum">
              <a:rPr lang="fr-FR" smtClean="0"/>
              <a:pPr/>
              <a:t>50</a:t>
            </a:fld>
            <a:endParaRPr lang="fr-F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5286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469F8E2-67B5-4790-B9C6-CAFD6BA5B33F}" type="slidenum">
              <a:rPr lang="fr-FR" smtClean="0"/>
              <a:pPr/>
              <a:t>51</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56170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7EBEF27-1C8E-40AB-8E10-4D3C50F1BCDE}" type="slidenum">
              <a:rPr lang="fr-FR" smtClean="0"/>
              <a:pPr/>
              <a:t>52</a:t>
            </a:fld>
            <a:endParaRPr lang="fr-F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653252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E074EC2-4E54-4164-8552-01A3227D562D}" type="slidenum">
              <a:rPr lang="fr-FR" smtClean="0"/>
              <a:pPr/>
              <a:t>53</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260289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25F1593-E87A-41BD-B611-69BEB2CA5932}" type="slidenum">
              <a:rPr lang="fr-FR" smtClean="0"/>
              <a:pPr/>
              <a:t>54</a:t>
            </a:fld>
            <a:endParaRPr lang="fr-F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12706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8F79119-D723-456B-A719-969552D12DED}" type="slidenum">
              <a:rPr lang="fr-FR" smtClean="0"/>
              <a:pPr/>
              <a:t>55</a:t>
            </a:fld>
            <a:endParaRPr lang="fr-F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56628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54FC550-AC68-4243-816F-F636FA15C27D}" type="slidenum">
              <a:rPr lang="fr-FR" smtClean="0"/>
              <a:pPr/>
              <a:t>56</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9217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D3D17D9-9EB2-4D5F-8656-C8E576D3420C}" type="slidenum">
              <a:rPr lang="fr-FR" smtClean="0"/>
              <a:pPr/>
              <a:t>57</a:t>
            </a:fld>
            <a:endParaRPr lang="fr-F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289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FB097FE-6877-423E-B6A7-30C75D61EAD7}" type="slidenum">
              <a:rPr lang="fr-FR" smtClean="0"/>
              <a:pPr/>
              <a:t>4</a:t>
            </a:fld>
            <a:endParaRPr lang="fr-FR"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0784B36-A154-486A-B3CE-011286AF7739}" type="slidenum">
              <a:rPr lang="fr-FR" smtClean="0"/>
              <a:pPr/>
              <a:t>58</a:t>
            </a:fld>
            <a:endParaRPr lang="fr-F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353076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1A03E35-D560-4548-9674-ADD5C7320E62}" type="slidenum">
              <a:rPr lang="fr-FR" smtClean="0"/>
              <a:pPr/>
              <a:t>59</a:t>
            </a:fld>
            <a:endParaRPr lang="fr-F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44842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DB1E145-8DB5-4A89-9E4D-FD89AE3EFD4B}" type="slidenum">
              <a:rPr lang="fr-FR" smtClean="0"/>
              <a:pPr/>
              <a:t>60</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35970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C97A490-81AB-42E4-A4A4-06BBBF9B69AF}" type="slidenum">
              <a:rPr lang="fr-FR" smtClean="0"/>
              <a:pPr/>
              <a:t>61</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90049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91620BC-5BA6-49CD-B4DD-FAB26D87F3DE}" type="slidenum">
              <a:rPr lang="fr-FR" smtClean="0"/>
              <a:pPr/>
              <a:t>62</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90589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D4F0013-DD59-4E8A-9264-DB32DFDB9A24}" type="slidenum">
              <a:rPr lang="fr-FR" smtClean="0"/>
              <a:pPr/>
              <a:t>63</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70817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3DCC85B-589F-4C9F-A5AB-D1471AAC8AD4}" type="slidenum">
              <a:rPr lang="fr-FR" smtClean="0"/>
              <a:pPr/>
              <a:t>64</a:t>
            </a:fld>
            <a:endParaRPr lang="fr-F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287350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A940288-1704-4581-A0F1-B735F5607D97}" type="slidenum">
              <a:rPr lang="fr-FR" smtClean="0"/>
              <a:pPr/>
              <a:t>65</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89800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5AFC836-50F0-4867-83E9-D8969C151891}" type="slidenum">
              <a:rPr lang="fr-FR" smtClean="0"/>
              <a:pPr/>
              <a:t>66</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68791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F8E2D22-02F3-47B4-92BC-51756E3123EB}" type="slidenum">
              <a:rPr lang="fr-FR" smtClean="0"/>
              <a:pPr/>
              <a:t>67</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78594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8917A7D-E461-4BA9-9034-1CB43019A4C1}" type="slidenum">
              <a:rPr lang="fr-FR" smtClean="0"/>
              <a:pPr/>
              <a:t>6</a:t>
            </a:fld>
            <a:endParaRPr lang="fr-FR"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1577153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6022-D9AC-1BA9-AFA8-C37DAE2E1AE6}"/>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D542E48A-A43D-7D17-3C04-5135BF4F20CC}"/>
              </a:ext>
            </a:extLst>
          </p:cNvPr>
          <p:cNvSpPr>
            <a:spLocks noGrp="1" noChangeArrowheads="1"/>
          </p:cNvSpPr>
          <p:nvPr>
            <p:ph type="sldNum" sz="quarter" idx="5"/>
          </p:nvPr>
        </p:nvSpPr>
        <p:spPr>
          <a:noFill/>
        </p:spPr>
        <p:txBody>
          <a:bodyPr/>
          <a:lstStyle/>
          <a:p>
            <a:fld id="{0ABC7215-1299-4CE6-A1E3-8AF42CE4E906}" type="slidenum">
              <a:rPr lang="fr-FR" smtClean="0"/>
              <a:pPr/>
              <a:t>70</a:t>
            </a:fld>
            <a:endParaRPr lang="fr-FR"/>
          </a:p>
        </p:txBody>
      </p:sp>
      <p:sp>
        <p:nvSpPr>
          <p:cNvPr id="28675" name="Rectangle 2">
            <a:extLst>
              <a:ext uri="{FF2B5EF4-FFF2-40B4-BE49-F238E27FC236}">
                <a16:creationId xmlns:a16="http://schemas.microsoft.com/office/drawing/2014/main" id="{A6287B5E-2743-5711-7D2B-FB877CFE1E35}"/>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5B265A2B-6124-8E45-1CEB-C7A3B564160A}"/>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84844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3A24097-7F23-4247-A6F8-F842154CB4D5}" type="slidenum">
              <a:rPr lang="fr-FR" smtClean="0"/>
              <a:pPr/>
              <a:t>71</a:t>
            </a:fld>
            <a:endParaRPr 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E1615DE-48BA-4BB9-9618-1D1E2C5AD013}" type="slidenum">
              <a:rPr lang="fr-FR" smtClean="0"/>
              <a:pPr/>
              <a:t>72</a:t>
            </a:fld>
            <a:endParaRPr lang="fr-F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E1615DE-48BA-4BB9-9618-1D1E2C5AD013}" type="slidenum">
              <a:rPr lang="fr-FR" smtClean="0"/>
              <a:pPr/>
              <a:t>73</a:t>
            </a:fld>
            <a:endParaRPr lang="fr-F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4C1014C-7A5D-40CD-8697-43FE7886A9FE}" type="slidenum">
              <a:rPr lang="fr-FR" smtClean="0"/>
              <a:pPr/>
              <a:t>75</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500F742-A6F5-47C4-82F2-8D7E602CCBF6}" type="slidenum">
              <a:rPr lang="fr-FR" smtClean="0"/>
              <a:pPr/>
              <a:t>76</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69255BF-5E5C-41B1-B6C3-FC5E2EF95E79}" type="slidenum">
              <a:rPr lang="fr-FR" smtClean="0"/>
              <a:pPr/>
              <a:t>77</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9052285-D591-4EA1-9B5D-E40B877586BF}" type="slidenum">
              <a:rPr lang="fr-FR" smtClean="0"/>
              <a:pPr/>
              <a:t>85</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4375441-27B9-45F4-9A26-7DF2901BC255}" type="slidenum">
              <a:rPr lang="fr-FR" smtClean="0"/>
              <a:pPr/>
              <a:t>86</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1734210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445A044-A1FE-41D4-8C75-AD2BFEA7F250}" type="slidenum">
              <a:rPr lang="fr-FR" smtClean="0"/>
              <a:pPr/>
              <a:t>87</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4815987-E082-4D04-86AB-EADB1A80D16F}" type="slidenum">
              <a:rPr lang="fr-FR" smtClean="0"/>
              <a:pPr/>
              <a:t>7</a:t>
            </a:fld>
            <a:endParaRPr lang="fr-FR"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DEB1662-D990-44B7-98BA-362C9075A586}" type="slidenum">
              <a:rPr lang="fr-FR" smtClean="0"/>
              <a:pPr/>
              <a:t>88</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DE76816-B3D7-4023-8535-ACC973954BEC}" type="slidenum">
              <a:rPr lang="fr-FR" smtClean="0"/>
              <a:pPr/>
              <a:t>89</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DE76816-B3D7-4023-8535-ACC973954BEC}" type="slidenum">
              <a:rPr lang="fr-FR" smtClean="0"/>
              <a:pPr/>
              <a:t>90</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1A14C8A-FCB4-4728-959B-EC756AC7987C}" type="slidenum">
              <a:rPr lang="fr-FR" smtClean="0"/>
              <a:pPr/>
              <a:t>91</a:t>
            </a:fld>
            <a:endParaRPr lang="fr-F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B5B920D-FF53-4E57-84D2-364DA2012148}" type="slidenum">
              <a:rPr lang="fr-FR" smtClean="0"/>
              <a:pPr/>
              <a:t>92</a:t>
            </a:fld>
            <a:endParaRPr lang="fr-F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D9FF498-4C1D-4173-ABCA-13E957EA0033}" type="slidenum">
              <a:rPr lang="fr-FR" smtClean="0"/>
              <a:pPr/>
              <a:t>93</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1263A35-D878-4190-9E67-3A226F3B0C5F}" type="slidenum">
              <a:rPr lang="fr-FR" smtClean="0"/>
              <a:pPr/>
              <a:t>95</a:t>
            </a:fld>
            <a:endParaRPr lang="fr-F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71BC7E-6EEB-406A-807D-4CBC8595233B}" type="slidenum">
              <a:rPr lang="fr-FR" smtClean="0"/>
              <a:pPr/>
              <a:t>96</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72A740C-1222-4E66-9367-BE9028EE1DAC}" type="slidenum">
              <a:rPr lang="fr-FR" smtClean="0"/>
              <a:pPr/>
              <a:t>97</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1CF9-40A8-209D-C46D-858E9000EF79}"/>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4B1D10C8-4815-62BC-DC5D-60DE25CE6AE8}"/>
              </a:ext>
            </a:extLst>
          </p:cNvPr>
          <p:cNvSpPr>
            <a:spLocks noGrp="1" noChangeArrowheads="1"/>
          </p:cNvSpPr>
          <p:nvPr>
            <p:ph type="sldNum" sz="quarter" idx="5"/>
          </p:nvPr>
        </p:nvSpPr>
        <p:spPr>
          <a:noFill/>
        </p:spPr>
        <p:txBody>
          <a:bodyPr/>
          <a:lstStyle/>
          <a:p>
            <a:fld id="{0ABC7215-1299-4CE6-A1E3-8AF42CE4E906}" type="slidenum">
              <a:rPr lang="fr-FR" smtClean="0"/>
              <a:pPr/>
              <a:t>98</a:t>
            </a:fld>
            <a:endParaRPr lang="fr-FR"/>
          </a:p>
        </p:txBody>
      </p:sp>
      <p:sp>
        <p:nvSpPr>
          <p:cNvPr id="28675" name="Rectangle 2">
            <a:extLst>
              <a:ext uri="{FF2B5EF4-FFF2-40B4-BE49-F238E27FC236}">
                <a16:creationId xmlns:a16="http://schemas.microsoft.com/office/drawing/2014/main" id="{4BC0540A-BF5A-EA41-3C9F-2749FFD3C19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9F7E44B3-92F8-9C15-6ED7-AAF97FF535DB}"/>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07277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215A32A-6775-4C11-B2A8-E131F31A9251}" type="slidenum">
              <a:rPr lang="fr-FR" smtClean="0"/>
              <a:pPr/>
              <a:t>15</a:t>
            </a:fld>
            <a:endParaRPr lang="fr-FR"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71BC7E-6EEB-406A-807D-4CBC8595233B}" type="slidenum">
              <a:rPr lang="fr-FR" smtClean="0"/>
              <a:pPr/>
              <a:t>99</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5C56062-B3D7-4D5D-AEE3-2E55DEEF2859}" type="slidenum">
              <a:rPr lang="fr-FR" smtClean="0"/>
              <a:pPr/>
              <a:t>100</a:t>
            </a:fld>
            <a:endParaRPr lang="fr-F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4DB66BD-07B5-465A-B0BD-0610043444C7}" type="slidenum">
              <a:rPr lang="fr-FR" smtClean="0"/>
              <a:pPr/>
              <a:t>101</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102</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E827FA8-F6C9-4949-824B-60572714ED22}" type="slidenum">
              <a:rPr lang="fr-FR" smtClean="0"/>
              <a:pPr/>
              <a:t>103</a:t>
            </a:fld>
            <a:endParaRPr lang="fr-F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5B8E4CE7-8BFF-4922-8DAF-61FA809FC558}" type="slidenum">
              <a:rPr lang="fr-FR" smtClean="0"/>
              <a:pPr/>
              <a:t>104</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65C86B-AA74-4A45-87A6-2E2780818164}" type="slidenum">
              <a:rPr lang="fr-FR" smtClean="0"/>
              <a:pPr/>
              <a:t>105</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C49592C-5CC4-4CA7-BA95-CAACC03FCC5D}" type="slidenum">
              <a:rPr lang="fr-FR" smtClean="0"/>
              <a:pPr/>
              <a:t>106</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E7D4C87-B8DB-481C-8F38-C92AEAA7A5B2}" type="slidenum">
              <a:rPr lang="fr-FR" smtClean="0"/>
              <a:pPr/>
              <a:t>107</a:t>
            </a:fld>
            <a:endParaRPr lang="fr-F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0B8F445-2132-4199-A253-462E707200E0}" type="slidenum">
              <a:rPr lang="fr-FR" smtClean="0"/>
              <a:pPr/>
              <a:t>108</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72A740C-1222-4E66-9367-BE9028EE1DAC}" type="slidenum">
              <a:rPr lang="fr-FR" smtClean="0"/>
              <a:pPr/>
              <a:t>33</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B851B68-FA9A-47D5-A2C8-BDF3295C9D4C}" type="slidenum">
              <a:rPr lang="fr-FR" smtClean="0"/>
              <a:pPr/>
              <a:t>109</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110</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17396950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5B1C8F4-05C9-4035-99D9-DA6776C27326}" type="slidenum">
              <a:rPr lang="fr-FR" smtClean="0"/>
              <a:pPr/>
              <a:t>111</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2238354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45B08FA-4352-4F79-9D10-1730D1BC1958}" type="slidenum">
              <a:rPr lang="fr-FR" smtClean="0"/>
              <a:pPr/>
              <a:t>112</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1434632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C06C9B7-A6C3-47F0-931B-FCE4E1624C1F}" type="slidenum">
              <a:rPr lang="fr-FR" smtClean="0"/>
              <a:pPr/>
              <a:t>113</a:t>
            </a:fld>
            <a:endParaRPr lang="fr-F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5940299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FF564AA2-5F55-475D-A1C2-072C12540FE0}" type="slidenum">
              <a:rPr lang="fr-FR" smtClean="0"/>
              <a:pPr/>
              <a:t>114</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994094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9052285-D591-4EA1-9B5D-E40B877586BF}" type="slidenum">
              <a:rPr lang="fr-FR" smtClean="0"/>
              <a:pPr/>
              <a:t>115</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7707964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AD624BC-5774-41B2-A6A9-1D47E4761E42}" type="slidenum">
              <a:rPr lang="fr-FR" smtClean="0"/>
              <a:pPr/>
              <a:t>116</a:t>
            </a:fld>
            <a:endParaRPr lang="fr-F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399350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1720A79-3F84-4319-8630-19406D88C159}" type="slidenum">
              <a:rPr lang="fr-FR" smtClean="0"/>
              <a:pPr/>
              <a:t>118</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524049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77056-55BC-AA68-A140-B5FA9FF9C7F0}"/>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EC857444-5006-34B3-0E4E-E53360E3E22A}"/>
              </a:ext>
            </a:extLst>
          </p:cNvPr>
          <p:cNvSpPr>
            <a:spLocks noGrp="1" noChangeArrowheads="1"/>
          </p:cNvSpPr>
          <p:nvPr>
            <p:ph type="sldNum" sz="quarter" idx="5"/>
          </p:nvPr>
        </p:nvSpPr>
        <p:spPr>
          <a:noFill/>
        </p:spPr>
        <p:txBody>
          <a:bodyPr/>
          <a:lstStyle/>
          <a:p>
            <a:fld id="{0ABC7215-1299-4CE6-A1E3-8AF42CE4E906}" type="slidenum">
              <a:rPr lang="fr-FR" smtClean="0"/>
              <a:pPr/>
              <a:t>119</a:t>
            </a:fld>
            <a:endParaRPr lang="fr-FR"/>
          </a:p>
        </p:txBody>
      </p:sp>
      <p:sp>
        <p:nvSpPr>
          <p:cNvPr id="28675" name="Rectangle 2">
            <a:extLst>
              <a:ext uri="{FF2B5EF4-FFF2-40B4-BE49-F238E27FC236}">
                <a16:creationId xmlns:a16="http://schemas.microsoft.com/office/drawing/2014/main" id="{86D500F3-30BD-5343-E925-4843B7B0429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085646D8-DA59-3D38-F26F-D8095B3EF358}"/>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5621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ABC7215-1299-4CE6-A1E3-8AF42CE4E906}" type="slidenum">
              <a:rPr lang="fr-FR" smtClean="0"/>
              <a:pPr/>
              <a:t>34</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4173328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747C14D-9519-436E-8E84-4FC88D93406F}" type="slidenum">
              <a:rPr lang="fr-FR" smtClean="0"/>
              <a:pPr/>
              <a:t>120</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343677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DAB8E7C-F979-4DAE-8895-D6603D29ACCD}" type="slidenum">
              <a:rPr lang="fr-FR" smtClean="0"/>
              <a:pPr/>
              <a:t>121</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76500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FA55549-66C1-4B8C-A926-21CCC654B752}" type="slidenum">
              <a:rPr lang="fr-FR" smtClean="0"/>
              <a:pPr/>
              <a:t>122</a:t>
            </a:fld>
            <a:endParaRPr lang="fr-F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8449457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5D0015A-5ABA-4C01-BF10-1BE1E8857568}" type="slidenum">
              <a:rPr lang="fr-FR" smtClean="0"/>
              <a:pPr/>
              <a:t>123</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21931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4095DD7-3E8A-4583-B3E4-A5FE89D34742}" type="slidenum">
              <a:rPr lang="fr-FR" smtClean="0"/>
              <a:pPr/>
              <a:t>124</a:t>
            </a:fld>
            <a:endParaRPr lang="fr-F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4394781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858CD878-89B7-4366-A309-4C23DDB0CDC2}" type="slidenum">
              <a:rPr lang="fr-FR" smtClean="0"/>
              <a:pPr/>
              <a:t>125</a:t>
            </a:fld>
            <a:endParaRPr lang="fr-F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4027850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FB16CF7-9B56-49BF-84CE-E1D6CAF9D5FD}" type="slidenum">
              <a:rPr lang="fr-FR" smtClean="0"/>
              <a:pPr/>
              <a:t>126</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310572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2BD2405-6D64-40F3-9412-B02F10EBC090}" type="slidenum">
              <a:rPr lang="fr-FR" smtClean="0"/>
              <a:pPr/>
              <a:t>127</a:t>
            </a:fld>
            <a:endParaRPr lang="fr-F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517783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FB16CF7-9B56-49BF-84CE-E1D6CAF9D5FD}" type="slidenum">
              <a:rPr lang="fr-FR" smtClean="0"/>
              <a:pPr/>
              <a:t>128</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3038974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5730161-7D3C-4080-8076-5C00FD36BCF1}" type="slidenum">
              <a:rPr lang="fr-FR" smtClean="0"/>
              <a:pPr/>
              <a:t>129</a:t>
            </a:fld>
            <a:endParaRPr lang="fr-F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03245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69B1966-3C3E-4025-AF34-3C5034485A8C}" type="slidenum">
              <a:rPr lang="fr-FR" smtClean="0"/>
              <a:pPr/>
              <a:t>36</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7583440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3CFAB53-A080-4119-97EA-1840C1BEEB72}" type="slidenum">
              <a:rPr lang="fr-FR" smtClean="0"/>
              <a:pPr/>
              <a:t>130</a:t>
            </a:fld>
            <a:endParaRPr lang="fr-F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380935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1E3B36E-F236-4E4B-B58D-5F6A5D8459E0}" type="slidenum">
              <a:rPr lang="fr-FR" smtClean="0"/>
              <a:pPr/>
              <a:t>131</a:t>
            </a:fld>
            <a:endParaRPr lang="fr-F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3819665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5B362D8-A7C6-4788-8EA4-DC3F57145616}" type="slidenum">
              <a:rPr lang="fr-FR" smtClean="0"/>
              <a:pPr/>
              <a:t>132</a:t>
            </a:fld>
            <a:endParaRPr lang="fr-F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100512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348F189-8367-4306-B052-EF3FEDE652EE}" type="slidenum">
              <a:rPr lang="fr-FR" smtClean="0"/>
              <a:pPr/>
              <a:t>133</a:t>
            </a:fld>
            <a:endParaRPr lang="fr-F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294697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D536273-4D3C-4C47-8E29-824B973E70F7}" type="slidenum">
              <a:rPr lang="fr-FR" smtClean="0"/>
              <a:pPr/>
              <a:t>134</a:t>
            </a:fld>
            <a:endParaRPr lang="fr-F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924143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E92E-CA04-8E1D-E2C3-28DC7D0CC788}"/>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5EFD4C90-ABBE-5D88-59B4-B8796CEB2F7B}"/>
              </a:ext>
            </a:extLst>
          </p:cNvPr>
          <p:cNvSpPr>
            <a:spLocks noGrp="1" noChangeArrowheads="1"/>
          </p:cNvSpPr>
          <p:nvPr>
            <p:ph type="sldNum" sz="quarter" idx="5"/>
          </p:nvPr>
        </p:nvSpPr>
        <p:spPr>
          <a:noFill/>
        </p:spPr>
        <p:txBody>
          <a:bodyPr/>
          <a:lstStyle/>
          <a:p>
            <a:fld id="{0ABC7215-1299-4CE6-A1E3-8AF42CE4E906}" type="slidenum">
              <a:rPr lang="fr-FR" smtClean="0"/>
              <a:pPr/>
              <a:t>136</a:t>
            </a:fld>
            <a:endParaRPr lang="fr-FR"/>
          </a:p>
        </p:txBody>
      </p:sp>
      <p:sp>
        <p:nvSpPr>
          <p:cNvPr id="28675" name="Rectangle 2">
            <a:extLst>
              <a:ext uri="{FF2B5EF4-FFF2-40B4-BE49-F238E27FC236}">
                <a16:creationId xmlns:a16="http://schemas.microsoft.com/office/drawing/2014/main" id="{BD0603C0-5BE4-1C29-BE49-9D08492B6C15}"/>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F3A0E92-C801-F6D9-7A45-EA1076FCFF95}"/>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0892408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CDB7FCC-56F0-47DA-93E2-4014C6C636C1}" type="slidenum">
              <a:rPr lang="fr-FR" smtClean="0"/>
              <a:pPr/>
              <a:t>137</a:t>
            </a:fld>
            <a:endParaRPr lang="fr-F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632485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33AD069-2D07-4FDC-97F4-823AB4847BC0}" type="slidenum">
              <a:rPr lang="fr-FR" smtClean="0"/>
              <a:pPr/>
              <a:t>138</a:t>
            </a:fld>
            <a:endParaRPr lang="fr-F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238160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9CB5DB8-E729-4F4E-9C47-543B28FE6B77}" type="slidenum">
              <a:rPr lang="fr-FR" smtClean="0"/>
              <a:pPr/>
              <a:t>139</a:t>
            </a:fld>
            <a:endParaRPr lang="fr-F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7535490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7CC4697-5A49-4D1F-8FFD-C9B847750D1E}" type="slidenum">
              <a:rPr lang="fr-FR" smtClean="0"/>
              <a:pPr/>
              <a:t>140</a:t>
            </a:fld>
            <a:endParaRPr lang="fr-F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54004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fr-CA"/>
              <a:t>Cliquez et modifiez le titre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BC7E7-EA8E-4DA7-915E-CC098D9BADCB}"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fr-CA"/>
              <a:t>Cliquez et modifiez le titre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CA"/>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fr-CA"/>
              <a:t>Faire glisser l'image vers l'espace réservé ou cliquer sur l'icône pour l'ajouter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CA"/>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fr-CA"/>
              <a:t>Faire glisser l'image vers l'espace réservé ou cliquer sur l'icône pour l'ajouter</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fr-CA"/>
              <a:t>Faire glisser l'image vers l'espace réservé ou cliquer sur l'icône pour l'ajouter</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fr-CA"/>
              <a:t>Faire glisser l'image vers l'espace réservé ou cliquer sur l'icône pour l'ajouter</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fr-CA"/>
              <a:t>Cliquez et modifiez le titre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erme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9BC7E7-EA8E-4DA7-915E-CC098D9BADCB}"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524000" y="190500"/>
            <a:ext cx="7010400" cy="5829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68118DB-54D1-4F8F-9692-8CB00239236B}" type="slidenum">
              <a:rPr lang="fr-FR"/>
              <a:pPr>
                <a:defRPr/>
              </a:pPr>
              <a:t>‹N°›</a:t>
            </a:fld>
            <a:endParaRPr lang="fr-FR"/>
          </a:p>
        </p:txBody>
      </p:sp>
    </p:spTree>
    <p:extLst>
      <p:ext uri="{BB962C8B-B14F-4D97-AF65-F5344CB8AC3E}">
        <p14:creationId xmlns:p14="http://schemas.microsoft.com/office/powerpoint/2010/main" val="80817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idx="1"/>
          </p:nvPr>
        </p:nvSpPr>
        <p:spPr/>
        <p:txBody>
          <a:bodyPr/>
          <a:lstStyle>
            <a:lvl5pP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fr-CA"/>
              <a:t>Cliquez et modifiez le titre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5/11/2026</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Cliquez et modifiez le titre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7" name="Date Placeholder 6"/>
          <p:cNvSpPr>
            <a:spLocks noGrp="1"/>
          </p:cNvSpPr>
          <p:nvPr>
            <p:ph type="dt" sz="half" idx="10"/>
          </p:nvPr>
        </p:nvSpPr>
        <p:spPr/>
        <p:txBody>
          <a:bodyPr/>
          <a:lstStyle/>
          <a:p>
            <a:fld id="{679BC7E7-EA8E-4DA7-915E-CC098D9BADCB}" type="datetimeFigureOut">
              <a:rPr lang="en-US" smtClean="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Date Placeholder 2"/>
          <p:cNvSpPr>
            <a:spLocks noGrp="1"/>
          </p:cNvSpPr>
          <p:nvPr>
            <p:ph type="dt" sz="half" idx="10"/>
          </p:nvPr>
        </p:nvSpPr>
        <p:spPr/>
        <p:txBody>
          <a:bodyPr/>
          <a:lstStyle/>
          <a:p>
            <a:fld id="{679BC7E7-EA8E-4DA7-915E-CC098D9BADCB}"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fr-CA"/>
              <a:t>Cliquez et modifiez le titre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679BC7E7-EA8E-4DA7-915E-CC098D9BADCB}" type="datetimeFigureOut">
              <a:rPr lang="en-US" smtClean="0"/>
              <a:pPr/>
              <a:t>5/11/2026</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9F2F5E10-5301-4EE6-90D2-A6C4A3F62BED}"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81" r:id="rId17"/>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ags" Target="../tags/tag198.xml"/><Relationship Id="rId4" Type="http://schemas.openxmlformats.org/officeDocument/2006/relationships/notesSlide" Target="../notesSlides/notesSlide61.xml"/></Relationships>
</file>

<file path=ppt/slides/_rels/slide101.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5" Type="http://schemas.openxmlformats.org/officeDocument/2006/relationships/tags" Target="../tags/tag204.xml"/><Relationship Id="rId10" Type="http://schemas.openxmlformats.org/officeDocument/2006/relationships/notesSlide" Target="../notesSlides/notesSlide62.xml"/><Relationship Id="rId4" Type="http://schemas.openxmlformats.org/officeDocument/2006/relationships/tags" Target="../tags/tag203.xml"/><Relationship Id="rId9"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3" Type="http://schemas.openxmlformats.org/officeDocument/2006/relationships/tags" Target="../tags/tag220.xml"/><Relationship Id="rId18" Type="http://schemas.openxmlformats.org/officeDocument/2006/relationships/tags" Target="../tags/tag225.xml"/><Relationship Id="rId26" Type="http://schemas.openxmlformats.org/officeDocument/2006/relationships/tags" Target="../tags/tag233.xml"/><Relationship Id="rId39" Type="http://schemas.openxmlformats.org/officeDocument/2006/relationships/tags" Target="../tags/tag246.xml"/><Relationship Id="rId21" Type="http://schemas.openxmlformats.org/officeDocument/2006/relationships/tags" Target="../tags/tag228.xml"/><Relationship Id="rId34" Type="http://schemas.openxmlformats.org/officeDocument/2006/relationships/tags" Target="../tags/tag241.xml"/><Relationship Id="rId42" Type="http://schemas.openxmlformats.org/officeDocument/2006/relationships/tags" Target="../tags/tag249.xml"/><Relationship Id="rId47" Type="http://schemas.openxmlformats.org/officeDocument/2006/relationships/tags" Target="../tags/tag254.xml"/><Relationship Id="rId7" Type="http://schemas.openxmlformats.org/officeDocument/2006/relationships/tags" Target="../tags/tag214.xml"/><Relationship Id="rId2" Type="http://schemas.openxmlformats.org/officeDocument/2006/relationships/tags" Target="../tags/tag209.xml"/><Relationship Id="rId16" Type="http://schemas.openxmlformats.org/officeDocument/2006/relationships/tags" Target="../tags/tag223.xml"/><Relationship Id="rId29" Type="http://schemas.openxmlformats.org/officeDocument/2006/relationships/tags" Target="../tags/tag236.xml"/><Relationship Id="rId11" Type="http://schemas.openxmlformats.org/officeDocument/2006/relationships/tags" Target="../tags/tag218.xml"/><Relationship Id="rId24" Type="http://schemas.openxmlformats.org/officeDocument/2006/relationships/tags" Target="../tags/tag231.xml"/><Relationship Id="rId32" Type="http://schemas.openxmlformats.org/officeDocument/2006/relationships/tags" Target="../tags/tag239.xml"/><Relationship Id="rId37" Type="http://schemas.openxmlformats.org/officeDocument/2006/relationships/tags" Target="../tags/tag244.xml"/><Relationship Id="rId40" Type="http://schemas.openxmlformats.org/officeDocument/2006/relationships/tags" Target="../tags/tag247.xml"/><Relationship Id="rId45" Type="http://schemas.openxmlformats.org/officeDocument/2006/relationships/tags" Target="../tags/tag252.xml"/><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tags" Target="../tags/tag230.xml"/><Relationship Id="rId28" Type="http://schemas.openxmlformats.org/officeDocument/2006/relationships/tags" Target="../tags/tag235.xml"/><Relationship Id="rId36" Type="http://schemas.openxmlformats.org/officeDocument/2006/relationships/tags" Target="../tags/tag243.xml"/><Relationship Id="rId49" Type="http://schemas.openxmlformats.org/officeDocument/2006/relationships/notesSlide" Target="../notesSlides/notesSlide63.xml"/><Relationship Id="rId10" Type="http://schemas.openxmlformats.org/officeDocument/2006/relationships/tags" Target="../tags/tag217.xml"/><Relationship Id="rId19" Type="http://schemas.openxmlformats.org/officeDocument/2006/relationships/tags" Target="../tags/tag226.xml"/><Relationship Id="rId31" Type="http://schemas.openxmlformats.org/officeDocument/2006/relationships/tags" Target="../tags/tag238.xml"/><Relationship Id="rId44" Type="http://schemas.openxmlformats.org/officeDocument/2006/relationships/tags" Target="../tags/tag251.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tags" Target="../tags/tag229.xml"/><Relationship Id="rId27" Type="http://schemas.openxmlformats.org/officeDocument/2006/relationships/tags" Target="../tags/tag234.xml"/><Relationship Id="rId30" Type="http://schemas.openxmlformats.org/officeDocument/2006/relationships/tags" Target="../tags/tag237.xml"/><Relationship Id="rId35" Type="http://schemas.openxmlformats.org/officeDocument/2006/relationships/tags" Target="../tags/tag242.xml"/><Relationship Id="rId43" Type="http://schemas.openxmlformats.org/officeDocument/2006/relationships/tags" Target="../tags/tag250.xml"/><Relationship Id="rId48" Type="http://schemas.openxmlformats.org/officeDocument/2006/relationships/slideLayout" Target="../slideLayouts/slideLayout10.xml"/><Relationship Id="rId8" Type="http://schemas.openxmlformats.org/officeDocument/2006/relationships/tags" Target="../tags/tag215.xml"/><Relationship Id="rId3" Type="http://schemas.openxmlformats.org/officeDocument/2006/relationships/tags" Target="../tags/tag210.xml"/><Relationship Id="rId12" Type="http://schemas.openxmlformats.org/officeDocument/2006/relationships/tags" Target="../tags/tag219.xml"/><Relationship Id="rId17" Type="http://schemas.openxmlformats.org/officeDocument/2006/relationships/tags" Target="../tags/tag224.xml"/><Relationship Id="rId25" Type="http://schemas.openxmlformats.org/officeDocument/2006/relationships/tags" Target="../tags/tag232.xml"/><Relationship Id="rId33" Type="http://schemas.openxmlformats.org/officeDocument/2006/relationships/tags" Target="../tags/tag240.xml"/><Relationship Id="rId38" Type="http://schemas.openxmlformats.org/officeDocument/2006/relationships/tags" Target="../tags/tag245.xml"/><Relationship Id="rId46" Type="http://schemas.openxmlformats.org/officeDocument/2006/relationships/tags" Target="../tags/tag253.xml"/><Relationship Id="rId20" Type="http://schemas.openxmlformats.org/officeDocument/2006/relationships/tags" Target="../tags/tag227.xml"/><Relationship Id="rId41" Type="http://schemas.openxmlformats.org/officeDocument/2006/relationships/tags" Target="../tags/tag248.xml"/><Relationship Id="rId1" Type="http://schemas.openxmlformats.org/officeDocument/2006/relationships/tags" Target="../tags/tag208.xml"/><Relationship Id="rId6" Type="http://schemas.openxmlformats.org/officeDocument/2006/relationships/tags" Target="../tags/tag213.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6.xml"/><Relationship Id="rId1" Type="http://schemas.openxmlformats.org/officeDocument/2006/relationships/tags" Target="../tags/tag255.xml"/><Relationship Id="rId4" Type="http://schemas.openxmlformats.org/officeDocument/2006/relationships/notesSlide" Target="../notesSlides/notesSlide64.xml"/></Relationships>
</file>

<file path=ppt/slides/_rels/slide104.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259.xml"/><Relationship Id="rId7" Type="http://schemas.openxmlformats.org/officeDocument/2006/relationships/slideLayout" Target="../slideLayouts/slideLayout2.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s>
</file>

<file path=ppt/slides/_rels/slide105.xml.rels><?xml version="1.0" encoding="UTF-8" standalone="yes"?>
<Relationships xmlns="http://schemas.openxmlformats.org/package/2006/relationships"><Relationship Id="rId13" Type="http://schemas.openxmlformats.org/officeDocument/2006/relationships/tags" Target="../tags/tag275.xml"/><Relationship Id="rId18" Type="http://schemas.openxmlformats.org/officeDocument/2006/relationships/tags" Target="../tags/tag280.xml"/><Relationship Id="rId26" Type="http://schemas.openxmlformats.org/officeDocument/2006/relationships/tags" Target="../tags/tag288.xml"/><Relationship Id="rId39" Type="http://schemas.openxmlformats.org/officeDocument/2006/relationships/tags" Target="../tags/tag301.xml"/><Relationship Id="rId21" Type="http://schemas.openxmlformats.org/officeDocument/2006/relationships/tags" Target="../tags/tag283.xml"/><Relationship Id="rId34" Type="http://schemas.openxmlformats.org/officeDocument/2006/relationships/tags" Target="../tags/tag296.xml"/><Relationship Id="rId42" Type="http://schemas.openxmlformats.org/officeDocument/2006/relationships/tags" Target="../tags/tag304.xml"/><Relationship Id="rId47" Type="http://schemas.openxmlformats.org/officeDocument/2006/relationships/notesSlide" Target="../notesSlides/notesSlide66.xml"/><Relationship Id="rId7" Type="http://schemas.openxmlformats.org/officeDocument/2006/relationships/tags" Target="../tags/tag269.xml"/><Relationship Id="rId2" Type="http://schemas.openxmlformats.org/officeDocument/2006/relationships/tags" Target="../tags/tag264.xml"/><Relationship Id="rId16" Type="http://schemas.openxmlformats.org/officeDocument/2006/relationships/tags" Target="../tags/tag278.xml"/><Relationship Id="rId29" Type="http://schemas.openxmlformats.org/officeDocument/2006/relationships/tags" Target="../tags/tag291.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24" Type="http://schemas.openxmlformats.org/officeDocument/2006/relationships/tags" Target="../tags/tag286.xml"/><Relationship Id="rId32" Type="http://schemas.openxmlformats.org/officeDocument/2006/relationships/tags" Target="../tags/tag294.xml"/><Relationship Id="rId37" Type="http://schemas.openxmlformats.org/officeDocument/2006/relationships/tags" Target="../tags/tag299.xml"/><Relationship Id="rId40" Type="http://schemas.openxmlformats.org/officeDocument/2006/relationships/tags" Target="../tags/tag302.xml"/><Relationship Id="rId45" Type="http://schemas.openxmlformats.org/officeDocument/2006/relationships/tags" Target="../tags/tag307.xml"/><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tags" Target="../tags/tag285.xml"/><Relationship Id="rId28" Type="http://schemas.openxmlformats.org/officeDocument/2006/relationships/tags" Target="../tags/tag290.xml"/><Relationship Id="rId36" Type="http://schemas.openxmlformats.org/officeDocument/2006/relationships/tags" Target="../tags/tag298.xml"/><Relationship Id="rId10" Type="http://schemas.openxmlformats.org/officeDocument/2006/relationships/tags" Target="../tags/tag272.xml"/><Relationship Id="rId19" Type="http://schemas.openxmlformats.org/officeDocument/2006/relationships/tags" Target="../tags/tag281.xml"/><Relationship Id="rId31" Type="http://schemas.openxmlformats.org/officeDocument/2006/relationships/tags" Target="../tags/tag293.xml"/><Relationship Id="rId44" Type="http://schemas.openxmlformats.org/officeDocument/2006/relationships/tags" Target="../tags/tag306.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tags" Target="../tags/tag284.xml"/><Relationship Id="rId27" Type="http://schemas.openxmlformats.org/officeDocument/2006/relationships/tags" Target="../tags/tag289.xml"/><Relationship Id="rId30" Type="http://schemas.openxmlformats.org/officeDocument/2006/relationships/tags" Target="../tags/tag292.xml"/><Relationship Id="rId35" Type="http://schemas.openxmlformats.org/officeDocument/2006/relationships/tags" Target="../tags/tag297.xml"/><Relationship Id="rId43" Type="http://schemas.openxmlformats.org/officeDocument/2006/relationships/tags" Target="../tags/tag305.xml"/><Relationship Id="rId8" Type="http://schemas.openxmlformats.org/officeDocument/2006/relationships/tags" Target="../tags/tag270.xml"/><Relationship Id="rId3" Type="http://schemas.openxmlformats.org/officeDocument/2006/relationships/tags" Target="../tags/tag265.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tags" Target="../tags/tag287.xml"/><Relationship Id="rId33" Type="http://schemas.openxmlformats.org/officeDocument/2006/relationships/tags" Target="../tags/tag295.xml"/><Relationship Id="rId38" Type="http://schemas.openxmlformats.org/officeDocument/2006/relationships/tags" Target="../tags/tag300.xml"/><Relationship Id="rId46" Type="http://schemas.openxmlformats.org/officeDocument/2006/relationships/slideLayout" Target="../slideLayouts/slideLayout10.xml"/><Relationship Id="rId20" Type="http://schemas.openxmlformats.org/officeDocument/2006/relationships/tags" Target="../tags/tag282.xml"/><Relationship Id="rId41" Type="http://schemas.openxmlformats.org/officeDocument/2006/relationships/tags" Target="../tags/tag303.xml"/></Relationships>
</file>

<file path=ppt/slides/_rels/slide106.xml.rels><?xml version="1.0" encoding="UTF-8" standalone="yes"?>
<Relationships xmlns="http://schemas.openxmlformats.org/package/2006/relationships"><Relationship Id="rId3" Type="http://schemas.openxmlformats.org/officeDocument/2006/relationships/tags" Target="../tags/tag310.xml"/><Relationship Id="rId7" Type="http://schemas.openxmlformats.org/officeDocument/2006/relationships/notesSlide" Target="../notesSlides/notesSlide67.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slideLayout" Target="../slideLayouts/slideLayout2.xml"/><Relationship Id="rId5" Type="http://schemas.openxmlformats.org/officeDocument/2006/relationships/tags" Target="../tags/tag312.xml"/><Relationship Id="rId4" Type="http://schemas.openxmlformats.org/officeDocument/2006/relationships/tags" Target="../tags/tag311.xml"/></Relationships>
</file>

<file path=ppt/slides/_rels/slide107.xml.rels><?xml version="1.0" encoding="UTF-8" standalone="yes"?>
<Relationships xmlns="http://schemas.openxmlformats.org/package/2006/relationships"><Relationship Id="rId3" Type="http://schemas.openxmlformats.org/officeDocument/2006/relationships/tags" Target="../tags/tag315.xml"/><Relationship Id="rId7" Type="http://schemas.openxmlformats.org/officeDocument/2006/relationships/notesSlide" Target="../notesSlides/notesSlide68.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slideLayout" Target="../slideLayouts/slideLayout2.xml"/><Relationship Id="rId5" Type="http://schemas.openxmlformats.org/officeDocument/2006/relationships/tags" Target="../tags/tag317.xml"/><Relationship Id="rId4" Type="http://schemas.openxmlformats.org/officeDocument/2006/relationships/tags" Target="../tags/tag316.xml"/></Relationships>
</file>

<file path=ppt/slides/_rels/slide108.xml.rels><?xml version="1.0" encoding="UTF-8" standalone="yes"?>
<Relationships xmlns="http://schemas.openxmlformats.org/package/2006/relationships"><Relationship Id="rId13" Type="http://schemas.openxmlformats.org/officeDocument/2006/relationships/tags" Target="../tags/tag330.xml"/><Relationship Id="rId18" Type="http://schemas.openxmlformats.org/officeDocument/2006/relationships/tags" Target="../tags/tag335.xml"/><Relationship Id="rId26" Type="http://schemas.openxmlformats.org/officeDocument/2006/relationships/tags" Target="../tags/tag343.xml"/><Relationship Id="rId39" Type="http://schemas.openxmlformats.org/officeDocument/2006/relationships/tags" Target="../tags/tag356.xml"/><Relationship Id="rId21" Type="http://schemas.openxmlformats.org/officeDocument/2006/relationships/tags" Target="../tags/tag338.xml"/><Relationship Id="rId34" Type="http://schemas.openxmlformats.org/officeDocument/2006/relationships/tags" Target="../tags/tag351.xml"/><Relationship Id="rId7" Type="http://schemas.openxmlformats.org/officeDocument/2006/relationships/tags" Target="../tags/tag324.xml"/><Relationship Id="rId2" Type="http://schemas.openxmlformats.org/officeDocument/2006/relationships/tags" Target="../tags/tag319.xml"/><Relationship Id="rId16" Type="http://schemas.openxmlformats.org/officeDocument/2006/relationships/tags" Target="../tags/tag333.xml"/><Relationship Id="rId20" Type="http://schemas.openxmlformats.org/officeDocument/2006/relationships/tags" Target="../tags/tag337.xml"/><Relationship Id="rId29" Type="http://schemas.openxmlformats.org/officeDocument/2006/relationships/tags" Target="../tags/tag346.xml"/><Relationship Id="rId41" Type="http://schemas.openxmlformats.org/officeDocument/2006/relationships/notesSlide" Target="../notesSlides/notesSlide69.xml"/><Relationship Id="rId1" Type="http://schemas.openxmlformats.org/officeDocument/2006/relationships/tags" Target="../tags/tag318.xml"/><Relationship Id="rId6" Type="http://schemas.openxmlformats.org/officeDocument/2006/relationships/tags" Target="../tags/tag323.xml"/><Relationship Id="rId11" Type="http://schemas.openxmlformats.org/officeDocument/2006/relationships/tags" Target="../tags/tag328.xml"/><Relationship Id="rId24" Type="http://schemas.openxmlformats.org/officeDocument/2006/relationships/tags" Target="../tags/tag341.xml"/><Relationship Id="rId32" Type="http://schemas.openxmlformats.org/officeDocument/2006/relationships/tags" Target="../tags/tag349.xml"/><Relationship Id="rId37" Type="http://schemas.openxmlformats.org/officeDocument/2006/relationships/tags" Target="../tags/tag354.xml"/><Relationship Id="rId40" Type="http://schemas.openxmlformats.org/officeDocument/2006/relationships/slideLayout" Target="../slideLayouts/slideLayout10.xml"/><Relationship Id="rId5" Type="http://schemas.openxmlformats.org/officeDocument/2006/relationships/tags" Target="../tags/tag322.xml"/><Relationship Id="rId15" Type="http://schemas.openxmlformats.org/officeDocument/2006/relationships/tags" Target="../tags/tag332.xml"/><Relationship Id="rId23" Type="http://schemas.openxmlformats.org/officeDocument/2006/relationships/tags" Target="../tags/tag340.xml"/><Relationship Id="rId28" Type="http://schemas.openxmlformats.org/officeDocument/2006/relationships/tags" Target="../tags/tag345.xml"/><Relationship Id="rId36" Type="http://schemas.openxmlformats.org/officeDocument/2006/relationships/tags" Target="../tags/tag353.xml"/><Relationship Id="rId10" Type="http://schemas.openxmlformats.org/officeDocument/2006/relationships/tags" Target="../tags/tag327.xml"/><Relationship Id="rId19" Type="http://schemas.openxmlformats.org/officeDocument/2006/relationships/tags" Target="../tags/tag336.xml"/><Relationship Id="rId31" Type="http://schemas.openxmlformats.org/officeDocument/2006/relationships/tags" Target="../tags/tag348.xml"/><Relationship Id="rId4" Type="http://schemas.openxmlformats.org/officeDocument/2006/relationships/tags" Target="../tags/tag321.xml"/><Relationship Id="rId9" Type="http://schemas.openxmlformats.org/officeDocument/2006/relationships/tags" Target="../tags/tag326.xml"/><Relationship Id="rId14" Type="http://schemas.openxmlformats.org/officeDocument/2006/relationships/tags" Target="../tags/tag331.xml"/><Relationship Id="rId22" Type="http://schemas.openxmlformats.org/officeDocument/2006/relationships/tags" Target="../tags/tag339.xml"/><Relationship Id="rId27" Type="http://schemas.openxmlformats.org/officeDocument/2006/relationships/tags" Target="../tags/tag344.xml"/><Relationship Id="rId30" Type="http://schemas.openxmlformats.org/officeDocument/2006/relationships/tags" Target="../tags/tag347.xml"/><Relationship Id="rId35" Type="http://schemas.openxmlformats.org/officeDocument/2006/relationships/tags" Target="../tags/tag352.xml"/><Relationship Id="rId8" Type="http://schemas.openxmlformats.org/officeDocument/2006/relationships/tags" Target="../tags/tag325.xml"/><Relationship Id="rId3" Type="http://schemas.openxmlformats.org/officeDocument/2006/relationships/tags" Target="../tags/tag320.xml"/><Relationship Id="rId12" Type="http://schemas.openxmlformats.org/officeDocument/2006/relationships/tags" Target="../tags/tag329.xml"/><Relationship Id="rId17" Type="http://schemas.openxmlformats.org/officeDocument/2006/relationships/tags" Target="../tags/tag334.xml"/><Relationship Id="rId25" Type="http://schemas.openxmlformats.org/officeDocument/2006/relationships/tags" Target="../tags/tag342.xml"/><Relationship Id="rId33" Type="http://schemas.openxmlformats.org/officeDocument/2006/relationships/tags" Target="../tags/tag350.xml"/><Relationship Id="rId38" Type="http://schemas.openxmlformats.org/officeDocument/2006/relationships/tags" Target="../tags/tag355.xml"/></Relationships>
</file>

<file path=ppt/slides/_rels/slide109.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110.xml.rels><?xml version="1.0" encoding="UTF-8" standalone="yes"?>
<Relationships xmlns="http://schemas.openxmlformats.org/package/2006/relationships"><Relationship Id="rId13" Type="http://schemas.openxmlformats.org/officeDocument/2006/relationships/tags" Target="../tags/tag372.xml"/><Relationship Id="rId18" Type="http://schemas.openxmlformats.org/officeDocument/2006/relationships/tags" Target="../tags/tag377.xml"/><Relationship Id="rId26" Type="http://schemas.openxmlformats.org/officeDocument/2006/relationships/tags" Target="../tags/tag385.xml"/><Relationship Id="rId39" Type="http://schemas.openxmlformats.org/officeDocument/2006/relationships/tags" Target="../tags/tag398.xml"/><Relationship Id="rId21" Type="http://schemas.openxmlformats.org/officeDocument/2006/relationships/tags" Target="../tags/tag380.xml"/><Relationship Id="rId34" Type="http://schemas.openxmlformats.org/officeDocument/2006/relationships/tags" Target="../tags/tag393.xml"/><Relationship Id="rId42" Type="http://schemas.openxmlformats.org/officeDocument/2006/relationships/tags" Target="../tags/tag401.xml"/><Relationship Id="rId47" Type="http://schemas.openxmlformats.org/officeDocument/2006/relationships/tags" Target="../tags/tag406.xml"/><Relationship Id="rId7" Type="http://schemas.openxmlformats.org/officeDocument/2006/relationships/tags" Target="../tags/tag366.xml"/><Relationship Id="rId2" Type="http://schemas.openxmlformats.org/officeDocument/2006/relationships/tags" Target="../tags/tag361.xml"/><Relationship Id="rId16" Type="http://schemas.openxmlformats.org/officeDocument/2006/relationships/tags" Target="../tags/tag375.xml"/><Relationship Id="rId29" Type="http://schemas.openxmlformats.org/officeDocument/2006/relationships/tags" Target="../tags/tag388.xml"/><Relationship Id="rId11" Type="http://schemas.openxmlformats.org/officeDocument/2006/relationships/tags" Target="../tags/tag370.xml"/><Relationship Id="rId24" Type="http://schemas.openxmlformats.org/officeDocument/2006/relationships/tags" Target="../tags/tag383.xml"/><Relationship Id="rId32" Type="http://schemas.openxmlformats.org/officeDocument/2006/relationships/tags" Target="../tags/tag391.xml"/><Relationship Id="rId37" Type="http://schemas.openxmlformats.org/officeDocument/2006/relationships/tags" Target="../tags/tag396.xml"/><Relationship Id="rId40" Type="http://schemas.openxmlformats.org/officeDocument/2006/relationships/tags" Target="../tags/tag399.xml"/><Relationship Id="rId45" Type="http://schemas.openxmlformats.org/officeDocument/2006/relationships/tags" Target="../tags/tag404.xml"/><Relationship Id="rId5" Type="http://schemas.openxmlformats.org/officeDocument/2006/relationships/tags" Target="../tags/tag364.xml"/><Relationship Id="rId15" Type="http://schemas.openxmlformats.org/officeDocument/2006/relationships/tags" Target="../tags/tag374.xml"/><Relationship Id="rId23" Type="http://schemas.openxmlformats.org/officeDocument/2006/relationships/tags" Target="../tags/tag382.xml"/><Relationship Id="rId28" Type="http://schemas.openxmlformats.org/officeDocument/2006/relationships/tags" Target="../tags/tag387.xml"/><Relationship Id="rId36" Type="http://schemas.openxmlformats.org/officeDocument/2006/relationships/tags" Target="../tags/tag395.xml"/><Relationship Id="rId49" Type="http://schemas.openxmlformats.org/officeDocument/2006/relationships/notesSlide" Target="../notesSlides/notesSlide71.xml"/><Relationship Id="rId10" Type="http://schemas.openxmlformats.org/officeDocument/2006/relationships/tags" Target="../tags/tag369.xml"/><Relationship Id="rId19" Type="http://schemas.openxmlformats.org/officeDocument/2006/relationships/tags" Target="../tags/tag378.xml"/><Relationship Id="rId31" Type="http://schemas.openxmlformats.org/officeDocument/2006/relationships/tags" Target="../tags/tag390.xml"/><Relationship Id="rId44" Type="http://schemas.openxmlformats.org/officeDocument/2006/relationships/tags" Target="../tags/tag403.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tags" Target="../tags/tag373.xml"/><Relationship Id="rId22" Type="http://schemas.openxmlformats.org/officeDocument/2006/relationships/tags" Target="../tags/tag381.xml"/><Relationship Id="rId27" Type="http://schemas.openxmlformats.org/officeDocument/2006/relationships/tags" Target="../tags/tag386.xml"/><Relationship Id="rId30" Type="http://schemas.openxmlformats.org/officeDocument/2006/relationships/tags" Target="../tags/tag389.xml"/><Relationship Id="rId35" Type="http://schemas.openxmlformats.org/officeDocument/2006/relationships/tags" Target="../tags/tag394.xml"/><Relationship Id="rId43" Type="http://schemas.openxmlformats.org/officeDocument/2006/relationships/tags" Target="../tags/tag402.xml"/><Relationship Id="rId48" Type="http://schemas.openxmlformats.org/officeDocument/2006/relationships/slideLayout" Target="../slideLayouts/slideLayout10.xml"/><Relationship Id="rId8" Type="http://schemas.openxmlformats.org/officeDocument/2006/relationships/tags" Target="../tags/tag367.xml"/><Relationship Id="rId3" Type="http://schemas.openxmlformats.org/officeDocument/2006/relationships/tags" Target="../tags/tag362.xml"/><Relationship Id="rId12" Type="http://schemas.openxmlformats.org/officeDocument/2006/relationships/tags" Target="../tags/tag371.xml"/><Relationship Id="rId17" Type="http://schemas.openxmlformats.org/officeDocument/2006/relationships/tags" Target="../tags/tag376.xml"/><Relationship Id="rId25" Type="http://schemas.openxmlformats.org/officeDocument/2006/relationships/tags" Target="../tags/tag384.xml"/><Relationship Id="rId33" Type="http://schemas.openxmlformats.org/officeDocument/2006/relationships/tags" Target="../tags/tag392.xml"/><Relationship Id="rId38" Type="http://schemas.openxmlformats.org/officeDocument/2006/relationships/tags" Target="../tags/tag397.xml"/><Relationship Id="rId46" Type="http://schemas.openxmlformats.org/officeDocument/2006/relationships/tags" Target="../tags/tag405.xml"/><Relationship Id="rId20" Type="http://schemas.openxmlformats.org/officeDocument/2006/relationships/tags" Target="../tags/tag379.xml"/><Relationship Id="rId41" Type="http://schemas.openxmlformats.org/officeDocument/2006/relationships/tags" Target="../tags/tag400.xml"/><Relationship Id="rId1" Type="http://schemas.openxmlformats.org/officeDocument/2006/relationships/tags" Target="../tags/tag360.xml"/><Relationship Id="rId6" Type="http://schemas.openxmlformats.org/officeDocument/2006/relationships/tags" Target="../tags/tag365.xml"/></Relationships>
</file>

<file path=ppt/slides/_rels/slide111.xml.rels><?xml version="1.0" encoding="UTF-8" standalone="yes"?>
<Relationships xmlns="http://schemas.openxmlformats.org/package/2006/relationships"><Relationship Id="rId8" Type="http://schemas.openxmlformats.org/officeDocument/2006/relationships/notesSlide" Target="../notesSlides/notesSlide72.xml"/><Relationship Id="rId3" Type="http://schemas.openxmlformats.org/officeDocument/2006/relationships/tags" Target="../tags/tag409.xml"/><Relationship Id="rId7" Type="http://schemas.openxmlformats.org/officeDocument/2006/relationships/slideLayout" Target="../slideLayouts/slideLayout2.xml"/><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tags" Target="../tags/tag410.xml"/></Relationships>
</file>

<file path=ppt/slides/_rels/slide112.xml.rels><?xml version="1.0" encoding="UTF-8" standalone="yes"?>
<Relationships xmlns="http://schemas.openxmlformats.org/package/2006/relationships"><Relationship Id="rId13" Type="http://schemas.openxmlformats.org/officeDocument/2006/relationships/tags" Target="../tags/tag425.xml"/><Relationship Id="rId18" Type="http://schemas.openxmlformats.org/officeDocument/2006/relationships/tags" Target="../tags/tag430.xml"/><Relationship Id="rId26" Type="http://schemas.openxmlformats.org/officeDocument/2006/relationships/tags" Target="../tags/tag438.xml"/><Relationship Id="rId39" Type="http://schemas.openxmlformats.org/officeDocument/2006/relationships/tags" Target="../tags/tag451.xml"/><Relationship Id="rId21" Type="http://schemas.openxmlformats.org/officeDocument/2006/relationships/tags" Target="../tags/tag433.xml"/><Relationship Id="rId34" Type="http://schemas.openxmlformats.org/officeDocument/2006/relationships/tags" Target="../tags/tag446.xml"/><Relationship Id="rId42" Type="http://schemas.openxmlformats.org/officeDocument/2006/relationships/tags" Target="../tags/tag454.xml"/><Relationship Id="rId47" Type="http://schemas.openxmlformats.org/officeDocument/2006/relationships/tags" Target="../tags/tag459.xml"/><Relationship Id="rId50" Type="http://schemas.openxmlformats.org/officeDocument/2006/relationships/tags" Target="../tags/tag462.xml"/><Relationship Id="rId7" Type="http://schemas.openxmlformats.org/officeDocument/2006/relationships/tags" Target="../tags/tag419.xml"/><Relationship Id="rId2" Type="http://schemas.openxmlformats.org/officeDocument/2006/relationships/tags" Target="../tags/tag414.xml"/><Relationship Id="rId16" Type="http://schemas.openxmlformats.org/officeDocument/2006/relationships/tags" Target="../tags/tag428.xml"/><Relationship Id="rId29" Type="http://schemas.openxmlformats.org/officeDocument/2006/relationships/tags" Target="../tags/tag441.xml"/><Relationship Id="rId11" Type="http://schemas.openxmlformats.org/officeDocument/2006/relationships/tags" Target="../tags/tag423.xml"/><Relationship Id="rId24" Type="http://schemas.openxmlformats.org/officeDocument/2006/relationships/tags" Target="../tags/tag436.xml"/><Relationship Id="rId32" Type="http://schemas.openxmlformats.org/officeDocument/2006/relationships/tags" Target="../tags/tag444.xml"/><Relationship Id="rId37" Type="http://schemas.openxmlformats.org/officeDocument/2006/relationships/tags" Target="../tags/tag449.xml"/><Relationship Id="rId40" Type="http://schemas.openxmlformats.org/officeDocument/2006/relationships/tags" Target="../tags/tag452.xml"/><Relationship Id="rId45" Type="http://schemas.openxmlformats.org/officeDocument/2006/relationships/tags" Target="../tags/tag457.xml"/><Relationship Id="rId53" Type="http://schemas.openxmlformats.org/officeDocument/2006/relationships/slideLayout" Target="../slideLayouts/slideLayout10.xml"/><Relationship Id="rId5" Type="http://schemas.openxmlformats.org/officeDocument/2006/relationships/tags" Target="../tags/tag417.xml"/><Relationship Id="rId10" Type="http://schemas.openxmlformats.org/officeDocument/2006/relationships/tags" Target="../tags/tag422.xml"/><Relationship Id="rId19" Type="http://schemas.openxmlformats.org/officeDocument/2006/relationships/tags" Target="../tags/tag431.xml"/><Relationship Id="rId31" Type="http://schemas.openxmlformats.org/officeDocument/2006/relationships/tags" Target="../tags/tag443.xml"/><Relationship Id="rId44" Type="http://schemas.openxmlformats.org/officeDocument/2006/relationships/tags" Target="../tags/tag456.xml"/><Relationship Id="rId52" Type="http://schemas.openxmlformats.org/officeDocument/2006/relationships/tags" Target="../tags/tag464.xml"/><Relationship Id="rId4" Type="http://schemas.openxmlformats.org/officeDocument/2006/relationships/tags" Target="../tags/tag416.xml"/><Relationship Id="rId9" Type="http://schemas.openxmlformats.org/officeDocument/2006/relationships/tags" Target="../tags/tag421.xml"/><Relationship Id="rId14" Type="http://schemas.openxmlformats.org/officeDocument/2006/relationships/tags" Target="../tags/tag426.xml"/><Relationship Id="rId22" Type="http://schemas.openxmlformats.org/officeDocument/2006/relationships/tags" Target="../tags/tag434.xml"/><Relationship Id="rId27" Type="http://schemas.openxmlformats.org/officeDocument/2006/relationships/tags" Target="../tags/tag439.xml"/><Relationship Id="rId30" Type="http://schemas.openxmlformats.org/officeDocument/2006/relationships/tags" Target="../tags/tag442.xml"/><Relationship Id="rId35" Type="http://schemas.openxmlformats.org/officeDocument/2006/relationships/tags" Target="../tags/tag447.xml"/><Relationship Id="rId43" Type="http://schemas.openxmlformats.org/officeDocument/2006/relationships/tags" Target="../tags/tag455.xml"/><Relationship Id="rId48" Type="http://schemas.openxmlformats.org/officeDocument/2006/relationships/tags" Target="../tags/tag460.xml"/><Relationship Id="rId8" Type="http://schemas.openxmlformats.org/officeDocument/2006/relationships/tags" Target="../tags/tag420.xml"/><Relationship Id="rId51" Type="http://schemas.openxmlformats.org/officeDocument/2006/relationships/tags" Target="../tags/tag463.xml"/><Relationship Id="rId3" Type="http://schemas.openxmlformats.org/officeDocument/2006/relationships/tags" Target="../tags/tag415.xml"/><Relationship Id="rId12" Type="http://schemas.openxmlformats.org/officeDocument/2006/relationships/tags" Target="../tags/tag424.xml"/><Relationship Id="rId17" Type="http://schemas.openxmlformats.org/officeDocument/2006/relationships/tags" Target="../tags/tag429.xml"/><Relationship Id="rId25" Type="http://schemas.openxmlformats.org/officeDocument/2006/relationships/tags" Target="../tags/tag437.xml"/><Relationship Id="rId33" Type="http://schemas.openxmlformats.org/officeDocument/2006/relationships/tags" Target="../tags/tag445.xml"/><Relationship Id="rId38" Type="http://schemas.openxmlformats.org/officeDocument/2006/relationships/tags" Target="../tags/tag450.xml"/><Relationship Id="rId46" Type="http://schemas.openxmlformats.org/officeDocument/2006/relationships/tags" Target="../tags/tag458.xml"/><Relationship Id="rId20" Type="http://schemas.openxmlformats.org/officeDocument/2006/relationships/tags" Target="../tags/tag432.xml"/><Relationship Id="rId41" Type="http://schemas.openxmlformats.org/officeDocument/2006/relationships/tags" Target="../tags/tag453.xml"/><Relationship Id="rId54" Type="http://schemas.openxmlformats.org/officeDocument/2006/relationships/notesSlide" Target="../notesSlides/notesSlide73.xml"/><Relationship Id="rId1" Type="http://schemas.openxmlformats.org/officeDocument/2006/relationships/tags" Target="../tags/tag413.xml"/><Relationship Id="rId6" Type="http://schemas.openxmlformats.org/officeDocument/2006/relationships/tags" Target="../tags/tag418.xml"/><Relationship Id="rId15" Type="http://schemas.openxmlformats.org/officeDocument/2006/relationships/tags" Target="../tags/tag427.xml"/><Relationship Id="rId23" Type="http://schemas.openxmlformats.org/officeDocument/2006/relationships/tags" Target="../tags/tag435.xml"/><Relationship Id="rId28" Type="http://schemas.openxmlformats.org/officeDocument/2006/relationships/tags" Target="../tags/tag440.xml"/><Relationship Id="rId36" Type="http://schemas.openxmlformats.org/officeDocument/2006/relationships/tags" Target="../tags/tag448.xml"/><Relationship Id="rId49" Type="http://schemas.openxmlformats.org/officeDocument/2006/relationships/tags" Target="../tags/tag461.xml"/></Relationships>
</file>

<file path=ppt/slides/_rels/slide113.xml.rels><?xml version="1.0" encoding="UTF-8" standalone="yes"?>
<Relationships xmlns="http://schemas.openxmlformats.org/package/2006/relationships"><Relationship Id="rId8" Type="http://schemas.openxmlformats.org/officeDocument/2006/relationships/notesSlide" Target="../notesSlides/notesSlide74.xml"/><Relationship Id="rId3" Type="http://schemas.openxmlformats.org/officeDocument/2006/relationships/tags" Target="../tags/tag467.xml"/><Relationship Id="rId7" Type="http://schemas.openxmlformats.org/officeDocument/2006/relationships/slideLayout" Target="../slideLayouts/slideLayout2.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s>
</file>

<file path=ppt/slides/_rels/slide114.xml.rels><?xml version="1.0" encoding="UTF-8" standalone="yes"?>
<Relationships xmlns="http://schemas.openxmlformats.org/package/2006/relationships"><Relationship Id="rId13" Type="http://schemas.openxmlformats.org/officeDocument/2006/relationships/tags" Target="../tags/tag483.xml"/><Relationship Id="rId18" Type="http://schemas.openxmlformats.org/officeDocument/2006/relationships/tags" Target="../tags/tag488.xml"/><Relationship Id="rId26" Type="http://schemas.openxmlformats.org/officeDocument/2006/relationships/tags" Target="../tags/tag496.xml"/><Relationship Id="rId3" Type="http://schemas.openxmlformats.org/officeDocument/2006/relationships/tags" Target="../tags/tag473.xml"/><Relationship Id="rId21" Type="http://schemas.openxmlformats.org/officeDocument/2006/relationships/tags" Target="../tags/tag491.xml"/><Relationship Id="rId34" Type="http://schemas.openxmlformats.org/officeDocument/2006/relationships/slideLayout" Target="../slideLayouts/slideLayout2.xml"/><Relationship Id="rId7" Type="http://schemas.openxmlformats.org/officeDocument/2006/relationships/tags" Target="../tags/tag477.xml"/><Relationship Id="rId12" Type="http://schemas.openxmlformats.org/officeDocument/2006/relationships/tags" Target="../tags/tag482.xml"/><Relationship Id="rId17" Type="http://schemas.openxmlformats.org/officeDocument/2006/relationships/tags" Target="../tags/tag487.xml"/><Relationship Id="rId25" Type="http://schemas.openxmlformats.org/officeDocument/2006/relationships/tags" Target="../tags/tag495.xml"/><Relationship Id="rId33" Type="http://schemas.openxmlformats.org/officeDocument/2006/relationships/tags" Target="../tags/tag503.xml"/><Relationship Id="rId2" Type="http://schemas.openxmlformats.org/officeDocument/2006/relationships/tags" Target="../tags/tag472.xml"/><Relationship Id="rId16" Type="http://schemas.openxmlformats.org/officeDocument/2006/relationships/tags" Target="../tags/tag486.xml"/><Relationship Id="rId20" Type="http://schemas.openxmlformats.org/officeDocument/2006/relationships/tags" Target="../tags/tag490.xml"/><Relationship Id="rId29" Type="http://schemas.openxmlformats.org/officeDocument/2006/relationships/tags" Target="../tags/tag499.xml"/><Relationship Id="rId1" Type="http://schemas.openxmlformats.org/officeDocument/2006/relationships/tags" Target="../tags/tag471.xml"/><Relationship Id="rId6" Type="http://schemas.openxmlformats.org/officeDocument/2006/relationships/tags" Target="../tags/tag476.xml"/><Relationship Id="rId11" Type="http://schemas.openxmlformats.org/officeDocument/2006/relationships/tags" Target="../tags/tag481.xml"/><Relationship Id="rId24" Type="http://schemas.openxmlformats.org/officeDocument/2006/relationships/tags" Target="../tags/tag494.xml"/><Relationship Id="rId32" Type="http://schemas.openxmlformats.org/officeDocument/2006/relationships/tags" Target="../tags/tag502.xml"/><Relationship Id="rId5" Type="http://schemas.openxmlformats.org/officeDocument/2006/relationships/tags" Target="../tags/tag475.xml"/><Relationship Id="rId15" Type="http://schemas.openxmlformats.org/officeDocument/2006/relationships/tags" Target="../tags/tag485.xml"/><Relationship Id="rId23" Type="http://schemas.openxmlformats.org/officeDocument/2006/relationships/tags" Target="../tags/tag493.xml"/><Relationship Id="rId28" Type="http://schemas.openxmlformats.org/officeDocument/2006/relationships/tags" Target="../tags/tag498.xml"/><Relationship Id="rId10" Type="http://schemas.openxmlformats.org/officeDocument/2006/relationships/tags" Target="../tags/tag480.xml"/><Relationship Id="rId19" Type="http://schemas.openxmlformats.org/officeDocument/2006/relationships/tags" Target="../tags/tag489.xml"/><Relationship Id="rId31" Type="http://schemas.openxmlformats.org/officeDocument/2006/relationships/tags" Target="../tags/tag501.xml"/><Relationship Id="rId4" Type="http://schemas.openxmlformats.org/officeDocument/2006/relationships/tags" Target="../tags/tag474.xml"/><Relationship Id="rId9" Type="http://schemas.openxmlformats.org/officeDocument/2006/relationships/tags" Target="../tags/tag479.xml"/><Relationship Id="rId14" Type="http://schemas.openxmlformats.org/officeDocument/2006/relationships/tags" Target="../tags/tag484.xml"/><Relationship Id="rId22" Type="http://schemas.openxmlformats.org/officeDocument/2006/relationships/tags" Target="../tags/tag492.xml"/><Relationship Id="rId27" Type="http://schemas.openxmlformats.org/officeDocument/2006/relationships/tags" Target="../tags/tag497.xml"/><Relationship Id="rId30" Type="http://schemas.openxmlformats.org/officeDocument/2006/relationships/tags" Target="../tags/tag500.xml"/><Relationship Id="rId35" Type="http://schemas.openxmlformats.org/officeDocument/2006/relationships/notesSlide" Target="../notesSlides/notesSlide75.xml"/><Relationship Id="rId8" Type="http://schemas.openxmlformats.org/officeDocument/2006/relationships/tags" Target="../tags/tag478.xml"/></Relationships>
</file>

<file path=ppt/slides/_rels/slide1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506.xml"/><Relationship Id="rId7" Type="http://schemas.openxmlformats.org/officeDocument/2006/relationships/notesSlide" Target="../notesSlides/notesSlide76.xml"/><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slideLayout" Target="../slideLayouts/slideLayout2.xml"/><Relationship Id="rId5" Type="http://schemas.openxmlformats.org/officeDocument/2006/relationships/tags" Target="../tags/tag508.xml"/><Relationship Id="rId4" Type="http://schemas.openxmlformats.org/officeDocument/2006/relationships/tags" Target="../tags/tag507.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0.xml"/><Relationship Id="rId1" Type="http://schemas.openxmlformats.org/officeDocument/2006/relationships/tags" Target="../tags/tag509.xml"/><Relationship Id="rId5" Type="http://schemas.openxmlformats.org/officeDocument/2006/relationships/image" Target="../media/image34.png"/><Relationship Id="rId4" Type="http://schemas.openxmlformats.org/officeDocument/2006/relationships/notesSlide" Target="../notesSlides/notesSlide7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notesSlide" Target="../notesSlides/notesSlide78.xml"/><Relationship Id="rId5" Type="http://schemas.openxmlformats.org/officeDocument/2006/relationships/slideLayout" Target="../slideLayouts/slideLayout2.xml"/><Relationship Id="rId4" Type="http://schemas.openxmlformats.org/officeDocument/2006/relationships/tags" Target="../tags/tag51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5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tags" Target="../tags/tag516.xml"/><Relationship Id="rId4" Type="http://schemas.openxmlformats.org/officeDocument/2006/relationships/notesSlide" Target="../notesSlides/notesSlide8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9.xml"/><Relationship Id="rId1" Type="http://schemas.openxmlformats.org/officeDocument/2006/relationships/tags" Target="../tags/tag518.xml"/><Relationship Id="rId4" Type="http://schemas.openxmlformats.org/officeDocument/2006/relationships/notesSlide" Target="../notesSlides/notesSlide81.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notesSlide" Target="../notesSlides/notesSlide8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3.xml"/><Relationship Id="rId1" Type="http://schemas.openxmlformats.org/officeDocument/2006/relationships/tags" Target="../tags/tag522.xml"/><Relationship Id="rId4" Type="http://schemas.openxmlformats.org/officeDocument/2006/relationships/notesSlide" Target="../notesSlides/notesSlide8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notesSlide" Target="../notesSlides/notesSlide8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notesSlide" Target="../notesSlides/notesSlide8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9.xml"/><Relationship Id="rId1" Type="http://schemas.openxmlformats.org/officeDocument/2006/relationships/tags" Target="../tags/tag528.xml"/><Relationship Id="rId4" Type="http://schemas.openxmlformats.org/officeDocument/2006/relationships/notesSlide" Target="../notesSlides/notesSlide86.xml"/></Relationships>
</file>

<file path=ppt/slides/_rels/slide127.xml.rels><?xml version="1.0" encoding="UTF-8" standalone="yes"?>
<Relationships xmlns="http://schemas.openxmlformats.org/package/2006/relationships"><Relationship Id="rId3" Type="http://schemas.openxmlformats.org/officeDocument/2006/relationships/tags" Target="../tags/tag532.xml"/><Relationship Id="rId7" Type="http://schemas.openxmlformats.org/officeDocument/2006/relationships/image" Target="../media/image35.png"/><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notesSlide" Target="../notesSlides/notesSlide87.xml"/><Relationship Id="rId5" Type="http://schemas.openxmlformats.org/officeDocument/2006/relationships/slideLayout" Target="../slideLayouts/slideLayout10.xml"/><Relationship Id="rId4" Type="http://schemas.openxmlformats.org/officeDocument/2006/relationships/tags" Target="../tags/tag533.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tags" Target="../tags/tag534.xml"/><Relationship Id="rId4" Type="http://schemas.openxmlformats.org/officeDocument/2006/relationships/notesSlide" Target="../notesSlides/notesSlide88.xml"/></Relationships>
</file>

<file path=ppt/slides/_rels/slide129.xml.rels><?xml version="1.0" encoding="UTF-8" standalone="yes"?>
<Relationships xmlns="http://schemas.openxmlformats.org/package/2006/relationships"><Relationship Id="rId8" Type="http://schemas.openxmlformats.org/officeDocument/2006/relationships/tags" Target="../tags/tag543.xml"/><Relationship Id="rId13" Type="http://schemas.openxmlformats.org/officeDocument/2006/relationships/notesSlide" Target="../notesSlides/notesSlide89.xml"/><Relationship Id="rId3" Type="http://schemas.openxmlformats.org/officeDocument/2006/relationships/tags" Target="../tags/tag538.xml"/><Relationship Id="rId7" Type="http://schemas.openxmlformats.org/officeDocument/2006/relationships/tags" Target="../tags/tag542.xml"/><Relationship Id="rId12" Type="http://schemas.openxmlformats.org/officeDocument/2006/relationships/slideLayout" Target="../slideLayouts/slideLayout10.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tags" Target="../tags/tag546.xml"/><Relationship Id="rId5" Type="http://schemas.openxmlformats.org/officeDocument/2006/relationships/tags" Target="../tags/tag540.xml"/><Relationship Id="rId10" Type="http://schemas.openxmlformats.org/officeDocument/2006/relationships/tags" Target="../tags/tag545.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notesSlide" Target="../notesSlides/notesSlide90.xml"/></Relationships>
</file>

<file path=ppt/slides/_rels/slide1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51.xml"/><Relationship Id="rId7" Type="http://schemas.openxmlformats.org/officeDocument/2006/relationships/tags" Target="../tags/tag555.xml"/><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tags" Target="../tags/tag554.xml"/><Relationship Id="rId5" Type="http://schemas.openxmlformats.org/officeDocument/2006/relationships/tags" Target="../tags/tag553.xml"/><Relationship Id="rId4" Type="http://schemas.openxmlformats.org/officeDocument/2006/relationships/tags" Target="../tags/tag552.xml"/><Relationship Id="rId9" Type="http://schemas.openxmlformats.org/officeDocument/2006/relationships/notesSlide" Target="../notesSlides/notesSlide9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notesSlide" Target="../notesSlides/notesSlide92.xml"/></Relationships>
</file>

<file path=ppt/slides/_rels/slide133.xml.rels><?xml version="1.0" encoding="UTF-8" standalone="yes"?>
<Relationships xmlns="http://schemas.openxmlformats.org/package/2006/relationships"><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 Id="rId5" Type="http://schemas.openxmlformats.org/officeDocument/2006/relationships/notesSlide" Target="../notesSlides/notesSlide9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2.xml"/><Relationship Id="rId1" Type="http://schemas.openxmlformats.org/officeDocument/2006/relationships/tags" Target="../tags/tag561.xml"/><Relationship Id="rId4" Type="http://schemas.openxmlformats.org/officeDocument/2006/relationships/notesSlide" Target="../notesSlides/notesSlide9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563.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notesSlide" Target="../notesSlides/notesSlide96.xml"/></Relationships>
</file>

<file path=ppt/slides/_rels/slide138.xml.rels><?xml version="1.0" encoding="UTF-8" standalone="yes"?>
<Relationships xmlns="http://schemas.openxmlformats.org/package/2006/relationships"><Relationship Id="rId3" Type="http://schemas.openxmlformats.org/officeDocument/2006/relationships/tags" Target="../tags/tag568.xml"/><Relationship Id="rId2" Type="http://schemas.openxmlformats.org/officeDocument/2006/relationships/tags" Target="../tags/tag567.xml"/><Relationship Id="rId1" Type="http://schemas.openxmlformats.org/officeDocument/2006/relationships/tags" Target="../tags/tag566.xml"/><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0.xml"/><Relationship Id="rId1" Type="http://schemas.openxmlformats.org/officeDocument/2006/relationships/tags" Target="../tags/tag569.xml"/><Relationship Id="rId4" Type="http://schemas.openxmlformats.org/officeDocument/2006/relationships/notesSlide" Target="../notesSlides/notesSlide9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30.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2.xml"/><Relationship Id="rId1" Type="http://schemas.openxmlformats.org/officeDocument/2006/relationships/tags" Target="../tags/tag571.xml"/><Relationship Id="rId4" Type="http://schemas.openxmlformats.org/officeDocument/2006/relationships/notesSlide" Target="../notesSlides/notesSlide99.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notesSlide" Target="../notesSlides/notesSlide100.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6.xml"/><Relationship Id="rId1" Type="http://schemas.openxmlformats.org/officeDocument/2006/relationships/tags" Target="../tags/tag575.xml"/><Relationship Id="rId4" Type="http://schemas.openxmlformats.org/officeDocument/2006/relationships/notesSlide" Target="../notesSlides/notesSlide101.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8.xml"/><Relationship Id="rId1" Type="http://schemas.openxmlformats.org/officeDocument/2006/relationships/tags" Target="../tags/tag577.xml"/><Relationship Id="rId4" Type="http://schemas.openxmlformats.org/officeDocument/2006/relationships/notesSlide" Target="../notesSlides/notesSlide102.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notesSlide" Target="../notesSlides/notesSlide103.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2.xml"/><Relationship Id="rId1" Type="http://schemas.openxmlformats.org/officeDocument/2006/relationships/tags" Target="../tags/tag581.xml"/><Relationship Id="rId4" Type="http://schemas.openxmlformats.org/officeDocument/2006/relationships/notesSlide" Target="../notesSlides/notesSlide10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xml"/><Relationship Id="rId1" Type="http://schemas.openxmlformats.org/officeDocument/2006/relationships/tags" Target="../tags/tag58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tags" Target="../tags/tag58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tags" Target="../tags/tag592.xml"/><Relationship Id="rId13" Type="http://schemas.openxmlformats.org/officeDocument/2006/relationships/notesSlide" Target="../notesSlides/notesSlide107.xml"/><Relationship Id="rId3" Type="http://schemas.openxmlformats.org/officeDocument/2006/relationships/tags" Target="../tags/tag587.xml"/><Relationship Id="rId7" Type="http://schemas.openxmlformats.org/officeDocument/2006/relationships/tags" Target="../tags/tag591.xml"/><Relationship Id="rId12" Type="http://schemas.openxmlformats.org/officeDocument/2006/relationships/slideLayout" Target="../slideLayouts/slideLayout2.xml"/><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tags" Target="../tags/tag590.xml"/><Relationship Id="rId11" Type="http://schemas.openxmlformats.org/officeDocument/2006/relationships/tags" Target="../tags/tag595.xml"/><Relationship Id="rId5" Type="http://schemas.openxmlformats.org/officeDocument/2006/relationships/tags" Target="../tags/tag589.xml"/><Relationship Id="rId10" Type="http://schemas.openxmlformats.org/officeDocument/2006/relationships/tags" Target="../tags/tag594.xml"/><Relationship Id="rId4" Type="http://schemas.openxmlformats.org/officeDocument/2006/relationships/tags" Target="../tags/tag588.xml"/><Relationship Id="rId9" Type="http://schemas.openxmlformats.org/officeDocument/2006/relationships/tags" Target="../tags/tag593.xml"/></Relationships>
</file>

<file path=ppt/slides/_rels/slide153.xml.rels><?xml version="1.0" encoding="UTF-8" standalone="yes"?>
<Relationships xmlns="http://schemas.openxmlformats.org/package/2006/relationships"><Relationship Id="rId3" Type="http://schemas.openxmlformats.org/officeDocument/2006/relationships/tags" Target="../tags/tag598.xml"/><Relationship Id="rId2" Type="http://schemas.openxmlformats.org/officeDocument/2006/relationships/tags" Target="../tags/tag597.xml"/><Relationship Id="rId1" Type="http://schemas.openxmlformats.org/officeDocument/2006/relationships/tags" Target="../tags/tag596.xml"/><Relationship Id="rId6" Type="http://schemas.openxmlformats.org/officeDocument/2006/relationships/notesSlide" Target="../notesSlides/notesSlide108.xml"/><Relationship Id="rId5" Type="http://schemas.openxmlformats.org/officeDocument/2006/relationships/slideLayout" Target="../slideLayouts/slideLayout2.xml"/><Relationship Id="rId4" Type="http://schemas.openxmlformats.org/officeDocument/2006/relationships/tags" Target="../tags/tag599.xml"/></Relationships>
</file>

<file path=ppt/slides/_rels/slide154.xml.rels><?xml version="1.0" encoding="UTF-8" standalone="yes"?>
<Relationships xmlns="http://schemas.openxmlformats.org/package/2006/relationships"><Relationship Id="rId3" Type="http://schemas.openxmlformats.org/officeDocument/2006/relationships/tags" Target="../tags/tag602.xml"/><Relationship Id="rId7" Type="http://schemas.openxmlformats.org/officeDocument/2006/relationships/notesSlide" Target="../notesSlides/notesSlide109.xml"/><Relationship Id="rId2" Type="http://schemas.openxmlformats.org/officeDocument/2006/relationships/tags" Target="../tags/tag601.xml"/><Relationship Id="rId1" Type="http://schemas.openxmlformats.org/officeDocument/2006/relationships/tags" Target="../tags/tag600.xml"/><Relationship Id="rId6" Type="http://schemas.openxmlformats.org/officeDocument/2006/relationships/slideLayout" Target="../slideLayouts/slideLayout2.xml"/><Relationship Id="rId5" Type="http://schemas.openxmlformats.org/officeDocument/2006/relationships/tags" Target="../tags/tag604.xml"/><Relationship Id="rId4" Type="http://schemas.openxmlformats.org/officeDocument/2006/relationships/tags" Target="../tags/tag603.xml"/></Relationships>
</file>

<file path=ppt/slides/_rels/slide155.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6" Type="http://schemas.openxmlformats.org/officeDocument/2006/relationships/notesSlide" Target="../notesSlides/notesSlide110.xml"/><Relationship Id="rId5" Type="http://schemas.openxmlformats.org/officeDocument/2006/relationships/slideLayout" Target="../slideLayouts/slideLayout2.xml"/><Relationship Id="rId4" Type="http://schemas.openxmlformats.org/officeDocument/2006/relationships/tags" Target="../tags/tag60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slideLayout" Target="../slideLayouts/slideLayout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0.xml"/><Relationship Id="rId1" Type="http://schemas.openxmlformats.org/officeDocument/2006/relationships/tags" Target="../tags/tag609.xml"/><Relationship Id="rId4" Type="http://schemas.openxmlformats.org/officeDocument/2006/relationships/notesSlide" Target="../notesSlides/notesSlide118.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notesSlide" Target="../notesSlides/notesSlide119.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4.xml"/><Relationship Id="rId1" Type="http://schemas.openxmlformats.org/officeDocument/2006/relationships/tags" Target="../tags/tag613.xml"/><Relationship Id="rId4" Type="http://schemas.openxmlformats.org/officeDocument/2006/relationships/notesSlide" Target="../notesSlides/notesSlide120.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6.xml"/><Relationship Id="rId1" Type="http://schemas.openxmlformats.org/officeDocument/2006/relationships/tags" Target="../tags/tag615.xml"/><Relationship Id="rId4" Type="http://schemas.openxmlformats.org/officeDocument/2006/relationships/notesSlide" Target="../notesSlides/notesSlide12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notesSlide" Target="../notesSlides/notesSlide12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xml"/><Relationship Id="rId1" Type="http://schemas.openxmlformats.org/officeDocument/2006/relationships/tags" Target="../tags/tag619.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notesSlide" Target="../notesSlides/notesSlide124.xml"/></Relationships>
</file>

<file path=ppt/slides/_rels/slide182.xml.rels><?xml version="1.0" encoding="UTF-8" standalone="yes"?>
<Relationships xmlns="http://schemas.openxmlformats.org/package/2006/relationships"><Relationship Id="rId3" Type="http://schemas.openxmlformats.org/officeDocument/2006/relationships/tags" Target="../tags/tag624.xml"/><Relationship Id="rId2" Type="http://schemas.openxmlformats.org/officeDocument/2006/relationships/tags" Target="../tags/tag623.xml"/><Relationship Id="rId1" Type="http://schemas.openxmlformats.org/officeDocument/2006/relationships/tags" Target="../tags/tag622.xml"/><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3" Type="http://schemas.openxmlformats.org/officeDocument/2006/relationships/tags" Target="../tags/tag637.xml"/><Relationship Id="rId18" Type="http://schemas.openxmlformats.org/officeDocument/2006/relationships/tags" Target="../tags/tag642.xml"/><Relationship Id="rId26" Type="http://schemas.openxmlformats.org/officeDocument/2006/relationships/tags" Target="../tags/tag650.xml"/><Relationship Id="rId39" Type="http://schemas.openxmlformats.org/officeDocument/2006/relationships/slideLayout" Target="../slideLayouts/slideLayout10.xml"/><Relationship Id="rId21" Type="http://schemas.openxmlformats.org/officeDocument/2006/relationships/tags" Target="../tags/tag645.xml"/><Relationship Id="rId34" Type="http://schemas.openxmlformats.org/officeDocument/2006/relationships/tags" Target="../tags/tag658.xml"/><Relationship Id="rId7" Type="http://schemas.openxmlformats.org/officeDocument/2006/relationships/tags" Target="../tags/tag631.xml"/><Relationship Id="rId12" Type="http://schemas.openxmlformats.org/officeDocument/2006/relationships/tags" Target="../tags/tag636.xml"/><Relationship Id="rId17" Type="http://schemas.openxmlformats.org/officeDocument/2006/relationships/tags" Target="../tags/tag641.xml"/><Relationship Id="rId25" Type="http://schemas.openxmlformats.org/officeDocument/2006/relationships/tags" Target="../tags/tag649.xml"/><Relationship Id="rId33" Type="http://schemas.openxmlformats.org/officeDocument/2006/relationships/tags" Target="../tags/tag657.xml"/><Relationship Id="rId38" Type="http://schemas.openxmlformats.org/officeDocument/2006/relationships/tags" Target="../tags/tag662.xml"/><Relationship Id="rId2" Type="http://schemas.openxmlformats.org/officeDocument/2006/relationships/tags" Target="../tags/tag626.xml"/><Relationship Id="rId16" Type="http://schemas.openxmlformats.org/officeDocument/2006/relationships/tags" Target="../tags/tag640.xml"/><Relationship Id="rId20" Type="http://schemas.openxmlformats.org/officeDocument/2006/relationships/tags" Target="../tags/tag644.xml"/><Relationship Id="rId29" Type="http://schemas.openxmlformats.org/officeDocument/2006/relationships/tags" Target="../tags/tag653.xml"/><Relationship Id="rId1" Type="http://schemas.openxmlformats.org/officeDocument/2006/relationships/tags" Target="../tags/tag625.xml"/><Relationship Id="rId6" Type="http://schemas.openxmlformats.org/officeDocument/2006/relationships/tags" Target="../tags/tag630.xml"/><Relationship Id="rId11" Type="http://schemas.openxmlformats.org/officeDocument/2006/relationships/tags" Target="../tags/tag635.xml"/><Relationship Id="rId24" Type="http://schemas.openxmlformats.org/officeDocument/2006/relationships/tags" Target="../tags/tag648.xml"/><Relationship Id="rId32" Type="http://schemas.openxmlformats.org/officeDocument/2006/relationships/tags" Target="../tags/tag656.xml"/><Relationship Id="rId37" Type="http://schemas.openxmlformats.org/officeDocument/2006/relationships/tags" Target="../tags/tag661.xml"/><Relationship Id="rId40" Type="http://schemas.openxmlformats.org/officeDocument/2006/relationships/notesSlide" Target="../notesSlides/notesSlide126.xml"/><Relationship Id="rId5" Type="http://schemas.openxmlformats.org/officeDocument/2006/relationships/tags" Target="../tags/tag629.xml"/><Relationship Id="rId15" Type="http://schemas.openxmlformats.org/officeDocument/2006/relationships/tags" Target="../tags/tag639.xml"/><Relationship Id="rId23" Type="http://schemas.openxmlformats.org/officeDocument/2006/relationships/tags" Target="../tags/tag647.xml"/><Relationship Id="rId28" Type="http://schemas.openxmlformats.org/officeDocument/2006/relationships/tags" Target="../tags/tag652.xml"/><Relationship Id="rId36" Type="http://schemas.openxmlformats.org/officeDocument/2006/relationships/tags" Target="../tags/tag660.xml"/><Relationship Id="rId10" Type="http://schemas.openxmlformats.org/officeDocument/2006/relationships/tags" Target="../tags/tag634.xml"/><Relationship Id="rId19" Type="http://schemas.openxmlformats.org/officeDocument/2006/relationships/tags" Target="../tags/tag643.xml"/><Relationship Id="rId31" Type="http://schemas.openxmlformats.org/officeDocument/2006/relationships/tags" Target="../tags/tag655.xml"/><Relationship Id="rId4" Type="http://schemas.openxmlformats.org/officeDocument/2006/relationships/tags" Target="../tags/tag628.xml"/><Relationship Id="rId9" Type="http://schemas.openxmlformats.org/officeDocument/2006/relationships/tags" Target="../tags/tag633.xml"/><Relationship Id="rId14" Type="http://schemas.openxmlformats.org/officeDocument/2006/relationships/tags" Target="../tags/tag638.xml"/><Relationship Id="rId22" Type="http://schemas.openxmlformats.org/officeDocument/2006/relationships/tags" Target="../tags/tag646.xml"/><Relationship Id="rId27" Type="http://schemas.openxmlformats.org/officeDocument/2006/relationships/tags" Target="../tags/tag651.xml"/><Relationship Id="rId30" Type="http://schemas.openxmlformats.org/officeDocument/2006/relationships/tags" Target="../tags/tag654.xml"/><Relationship Id="rId35" Type="http://schemas.openxmlformats.org/officeDocument/2006/relationships/tags" Target="../tags/tag659.xml"/><Relationship Id="rId8" Type="http://schemas.openxmlformats.org/officeDocument/2006/relationships/tags" Target="../tags/tag632.xml"/><Relationship Id="rId3" Type="http://schemas.openxmlformats.org/officeDocument/2006/relationships/tags" Target="../tags/tag62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3" Type="http://schemas.openxmlformats.org/officeDocument/2006/relationships/tags" Target="../tags/tag675.xml"/><Relationship Id="rId18" Type="http://schemas.openxmlformats.org/officeDocument/2006/relationships/tags" Target="../tags/tag680.xml"/><Relationship Id="rId26" Type="http://schemas.openxmlformats.org/officeDocument/2006/relationships/tags" Target="../tags/tag688.xml"/><Relationship Id="rId21" Type="http://schemas.openxmlformats.org/officeDocument/2006/relationships/tags" Target="../tags/tag683.xml"/><Relationship Id="rId34" Type="http://schemas.openxmlformats.org/officeDocument/2006/relationships/tags" Target="../tags/tag696.xml"/><Relationship Id="rId7" Type="http://schemas.openxmlformats.org/officeDocument/2006/relationships/tags" Target="../tags/tag669.xml"/><Relationship Id="rId12" Type="http://schemas.openxmlformats.org/officeDocument/2006/relationships/tags" Target="../tags/tag674.xml"/><Relationship Id="rId17" Type="http://schemas.openxmlformats.org/officeDocument/2006/relationships/tags" Target="../tags/tag679.xml"/><Relationship Id="rId25" Type="http://schemas.openxmlformats.org/officeDocument/2006/relationships/tags" Target="../tags/tag687.xml"/><Relationship Id="rId33" Type="http://schemas.openxmlformats.org/officeDocument/2006/relationships/tags" Target="../tags/tag695.xml"/><Relationship Id="rId38" Type="http://schemas.openxmlformats.org/officeDocument/2006/relationships/notesSlide" Target="../notesSlides/notesSlide127.xml"/><Relationship Id="rId2" Type="http://schemas.openxmlformats.org/officeDocument/2006/relationships/tags" Target="../tags/tag664.xml"/><Relationship Id="rId16" Type="http://schemas.openxmlformats.org/officeDocument/2006/relationships/tags" Target="../tags/tag678.xml"/><Relationship Id="rId20" Type="http://schemas.openxmlformats.org/officeDocument/2006/relationships/tags" Target="../tags/tag682.xml"/><Relationship Id="rId29" Type="http://schemas.openxmlformats.org/officeDocument/2006/relationships/tags" Target="../tags/tag691.xml"/><Relationship Id="rId1" Type="http://schemas.openxmlformats.org/officeDocument/2006/relationships/tags" Target="../tags/tag663.xml"/><Relationship Id="rId6" Type="http://schemas.openxmlformats.org/officeDocument/2006/relationships/tags" Target="../tags/tag668.xml"/><Relationship Id="rId11" Type="http://schemas.openxmlformats.org/officeDocument/2006/relationships/tags" Target="../tags/tag673.xml"/><Relationship Id="rId24" Type="http://schemas.openxmlformats.org/officeDocument/2006/relationships/tags" Target="../tags/tag686.xml"/><Relationship Id="rId32" Type="http://schemas.openxmlformats.org/officeDocument/2006/relationships/tags" Target="../tags/tag694.xml"/><Relationship Id="rId37" Type="http://schemas.openxmlformats.org/officeDocument/2006/relationships/slideLayout" Target="../slideLayouts/slideLayout10.xml"/><Relationship Id="rId5" Type="http://schemas.openxmlformats.org/officeDocument/2006/relationships/tags" Target="../tags/tag667.xml"/><Relationship Id="rId15" Type="http://schemas.openxmlformats.org/officeDocument/2006/relationships/tags" Target="../tags/tag677.xml"/><Relationship Id="rId23" Type="http://schemas.openxmlformats.org/officeDocument/2006/relationships/tags" Target="../tags/tag685.xml"/><Relationship Id="rId28" Type="http://schemas.openxmlformats.org/officeDocument/2006/relationships/tags" Target="../tags/tag690.xml"/><Relationship Id="rId36" Type="http://schemas.openxmlformats.org/officeDocument/2006/relationships/tags" Target="../tags/tag698.xml"/><Relationship Id="rId10" Type="http://schemas.openxmlformats.org/officeDocument/2006/relationships/tags" Target="../tags/tag672.xml"/><Relationship Id="rId19" Type="http://schemas.openxmlformats.org/officeDocument/2006/relationships/tags" Target="../tags/tag681.xml"/><Relationship Id="rId31" Type="http://schemas.openxmlformats.org/officeDocument/2006/relationships/tags" Target="../tags/tag693.xml"/><Relationship Id="rId4" Type="http://schemas.openxmlformats.org/officeDocument/2006/relationships/tags" Target="../tags/tag666.xml"/><Relationship Id="rId9" Type="http://schemas.openxmlformats.org/officeDocument/2006/relationships/tags" Target="../tags/tag671.xml"/><Relationship Id="rId14" Type="http://schemas.openxmlformats.org/officeDocument/2006/relationships/tags" Target="../tags/tag676.xml"/><Relationship Id="rId22" Type="http://schemas.openxmlformats.org/officeDocument/2006/relationships/tags" Target="../tags/tag684.xml"/><Relationship Id="rId27" Type="http://schemas.openxmlformats.org/officeDocument/2006/relationships/tags" Target="../tags/tag689.xml"/><Relationship Id="rId30" Type="http://schemas.openxmlformats.org/officeDocument/2006/relationships/tags" Target="../tags/tag692.xml"/><Relationship Id="rId35" Type="http://schemas.openxmlformats.org/officeDocument/2006/relationships/tags" Target="../tags/tag697.xml"/><Relationship Id="rId8" Type="http://schemas.openxmlformats.org/officeDocument/2006/relationships/tags" Target="../tags/tag670.xml"/><Relationship Id="rId3" Type="http://schemas.openxmlformats.org/officeDocument/2006/relationships/tags" Target="../tags/tag665.xml"/></Relationships>
</file>

<file path=ppt/slides/_rels/slide191.xml.rels><?xml version="1.0" encoding="UTF-8" standalone="yes"?>
<Relationships xmlns="http://schemas.openxmlformats.org/package/2006/relationships"><Relationship Id="rId8" Type="http://schemas.openxmlformats.org/officeDocument/2006/relationships/tags" Target="../tags/tag706.xml"/><Relationship Id="rId13" Type="http://schemas.openxmlformats.org/officeDocument/2006/relationships/tags" Target="../tags/tag711.xml"/><Relationship Id="rId18" Type="http://schemas.openxmlformats.org/officeDocument/2006/relationships/tags" Target="../tags/tag716.xml"/><Relationship Id="rId26" Type="http://schemas.openxmlformats.org/officeDocument/2006/relationships/tags" Target="../tags/tag724.xml"/><Relationship Id="rId3" Type="http://schemas.openxmlformats.org/officeDocument/2006/relationships/tags" Target="../tags/tag701.xml"/><Relationship Id="rId21" Type="http://schemas.openxmlformats.org/officeDocument/2006/relationships/tags" Target="../tags/tag719.xml"/><Relationship Id="rId7" Type="http://schemas.openxmlformats.org/officeDocument/2006/relationships/tags" Target="../tags/tag705.xml"/><Relationship Id="rId12" Type="http://schemas.openxmlformats.org/officeDocument/2006/relationships/tags" Target="../tags/tag710.xml"/><Relationship Id="rId17" Type="http://schemas.openxmlformats.org/officeDocument/2006/relationships/tags" Target="../tags/tag715.xml"/><Relationship Id="rId25" Type="http://schemas.openxmlformats.org/officeDocument/2006/relationships/tags" Target="../tags/tag723.xml"/><Relationship Id="rId2" Type="http://schemas.openxmlformats.org/officeDocument/2006/relationships/tags" Target="../tags/tag700.xml"/><Relationship Id="rId16" Type="http://schemas.openxmlformats.org/officeDocument/2006/relationships/tags" Target="../tags/tag714.xml"/><Relationship Id="rId20" Type="http://schemas.openxmlformats.org/officeDocument/2006/relationships/tags" Target="../tags/tag718.xml"/><Relationship Id="rId29" Type="http://schemas.openxmlformats.org/officeDocument/2006/relationships/slideLayout" Target="../slideLayouts/slideLayout10.xml"/><Relationship Id="rId1" Type="http://schemas.openxmlformats.org/officeDocument/2006/relationships/tags" Target="../tags/tag699.xml"/><Relationship Id="rId6" Type="http://schemas.openxmlformats.org/officeDocument/2006/relationships/tags" Target="../tags/tag704.xml"/><Relationship Id="rId11" Type="http://schemas.openxmlformats.org/officeDocument/2006/relationships/tags" Target="../tags/tag709.xml"/><Relationship Id="rId24" Type="http://schemas.openxmlformats.org/officeDocument/2006/relationships/tags" Target="../tags/tag722.xml"/><Relationship Id="rId5" Type="http://schemas.openxmlformats.org/officeDocument/2006/relationships/tags" Target="../tags/tag703.xml"/><Relationship Id="rId15" Type="http://schemas.openxmlformats.org/officeDocument/2006/relationships/tags" Target="../tags/tag713.xml"/><Relationship Id="rId23" Type="http://schemas.openxmlformats.org/officeDocument/2006/relationships/tags" Target="../tags/tag721.xml"/><Relationship Id="rId28" Type="http://schemas.openxmlformats.org/officeDocument/2006/relationships/tags" Target="../tags/tag726.xml"/><Relationship Id="rId10" Type="http://schemas.openxmlformats.org/officeDocument/2006/relationships/tags" Target="../tags/tag708.xml"/><Relationship Id="rId19" Type="http://schemas.openxmlformats.org/officeDocument/2006/relationships/tags" Target="../tags/tag717.xml"/><Relationship Id="rId4" Type="http://schemas.openxmlformats.org/officeDocument/2006/relationships/tags" Target="../tags/tag702.xml"/><Relationship Id="rId9" Type="http://schemas.openxmlformats.org/officeDocument/2006/relationships/tags" Target="../tags/tag707.xml"/><Relationship Id="rId14" Type="http://schemas.openxmlformats.org/officeDocument/2006/relationships/tags" Target="../tags/tag712.xml"/><Relationship Id="rId22" Type="http://schemas.openxmlformats.org/officeDocument/2006/relationships/tags" Target="../tags/tag720.xml"/><Relationship Id="rId27" Type="http://schemas.openxmlformats.org/officeDocument/2006/relationships/tags" Target="../tags/tag725.xml"/><Relationship Id="rId30" Type="http://schemas.openxmlformats.org/officeDocument/2006/relationships/notesSlide" Target="../notesSlides/notesSlide128.xml"/></Relationships>
</file>

<file path=ppt/slides/_rels/slide192.xml.rels><?xml version="1.0" encoding="UTF-8" standalone="yes"?>
<Relationships xmlns="http://schemas.openxmlformats.org/package/2006/relationships"><Relationship Id="rId13" Type="http://schemas.openxmlformats.org/officeDocument/2006/relationships/tags" Target="../tags/tag739.xml"/><Relationship Id="rId18" Type="http://schemas.openxmlformats.org/officeDocument/2006/relationships/tags" Target="../tags/tag744.xml"/><Relationship Id="rId26" Type="http://schemas.openxmlformats.org/officeDocument/2006/relationships/tags" Target="../tags/tag752.xml"/><Relationship Id="rId39" Type="http://schemas.openxmlformats.org/officeDocument/2006/relationships/tags" Target="../tags/tag765.xml"/><Relationship Id="rId21" Type="http://schemas.openxmlformats.org/officeDocument/2006/relationships/tags" Target="../tags/tag747.xml"/><Relationship Id="rId34" Type="http://schemas.openxmlformats.org/officeDocument/2006/relationships/tags" Target="../tags/tag760.xml"/><Relationship Id="rId42" Type="http://schemas.openxmlformats.org/officeDocument/2006/relationships/slideLayout" Target="../slideLayouts/slideLayout10.xml"/><Relationship Id="rId7" Type="http://schemas.openxmlformats.org/officeDocument/2006/relationships/tags" Target="../tags/tag733.xml"/><Relationship Id="rId2" Type="http://schemas.openxmlformats.org/officeDocument/2006/relationships/tags" Target="../tags/tag728.xml"/><Relationship Id="rId16" Type="http://schemas.openxmlformats.org/officeDocument/2006/relationships/tags" Target="../tags/tag742.xml"/><Relationship Id="rId20" Type="http://schemas.openxmlformats.org/officeDocument/2006/relationships/tags" Target="../tags/tag746.xml"/><Relationship Id="rId29" Type="http://schemas.openxmlformats.org/officeDocument/2006/relationships/tags" Target="../tags/tag755.xml"/><Relationship Id="rId41" Type="http://schemas.openxmlformats.org/officeDocument/2006/relationships/tags" Target="../tags/tag767.xml"/><Relationship Id="rId1" Type="http://schemas.openxmlformats.org/officeDocument/2006/relationships/tags" Target="../tags/tag727.xml"/><Relationship Id="rId6" Type="http://schemas.openxmlformats.org/officeDocument/2006/relationships/tags" Target="../tags/tag732.xml"/><Relationship Id="rId11" Type="http://schemas.openxmlformats.org/officeDocument/2006/relationships/tags" Target="../tags/tag737.xml"/><Relationship Id="rId24" Type="http://schemas.openxmlformats.org/officeDocument/2006/relationships/tags" Target="../tags/tag750.xml"/><Relationship Id="rId32" Type="http://schemas.openxmlformats.org/officeDocument/2006/relationships/tags" Target="../tags/tag758.xml"/><Relationship Id="rId37" Type="http://schemas.openxmlformats.org/officeDocument/2006/relationships/tags" Target="../tags/tag763.xml"/><Relationship Id="rId40" Type="http://schemas.openxmlformats.org/officeDocument/2006/relationships/tags" Target="../tags/tag766.xml"/><Relationship Id="rId5" Type="http://schemas.openxmlformats.org/officeDocument/2006/relationships/tags" Target="../tags/tag731.xml"/><Relationship Id="rId15" Type="http://schemas.openxmlformats.org/officeDocument/2006/relationships/tags" Target="../tags/tag741.xml"/><Relationship Id="rId23" Type="http://schemas.openxmlformats.org/officeDocument/2006/relationships/tags" Target="../tags/tag749.xml"/><Relationship Id="rId28" Type="http://schemas.openxmlformats.org/officeDocument/2006/relationships/tags" Target="../tags/tag754.xml"/><Relationship Id="rId36" Type="http://schemas.openxmlformats.org/officeDocument/2006/relationships/tags" Target="../tags/tag762.xml"/><Relationship Id="rId10" Type="http://schemas.openxmlformats.org/officeDocument/2006/relationships/tags" Target="../tags/tag736.xml"/><Relationship Id="rId19" Type="http://schemas.openxmlformats.org/officeDocument/2006/relationships/tags" Target="../tags/tag745.xml"/><Relationship Id="rId31" Type="http://schemas.openxmlformats.org/officeDocument/2006/relationships/tags" Target="../tags/tag757.xml"/><Relationship Id="rId4" Type="http://schemas.openxmlformats.org/officeDocument/2006/relationships/tags" Target="../tags/tag730.xml"/><Relationship Id="rId9" Type="http://schemas.openxmlformats.org/officeDocument/2006/relationships/tags" Target="../tags/tag735.xml"/><Relationship Id="rId14" Type="http://schemas.openxmlformats.org/officeDocument/2006/relationships/tags" Target="../tags/tag740.xml"/><Relationship Id="rId22" Type="http://schemas.openxmlformats.org/officeDocument/2006/relationships/tags" Target="../tags/tag748.xml"/><Relationship Id="rId27" Type="http://schemas.openxmlformats.org/officeDocument/2006/relationships/tags" Target="../tags/tag753.xml"/><Relationship Id="rId30" Type="http://schemas.openxmlformats.org/officeDocument/2006/relationships/tags" Target="../tags/tag756.xml"/><Relationship Id="rId35" Type="http://schemas.openxmlformats.org/officeDocument/2006/relationships/tags" Target="../tags/tag761.xml"/><Relationship Id="rId43" Type="http://schemas.openxmlformats.org/officeDocument/2006/relationships/notesSlide" Target="../notesSlides/notesSlide129.xml"/><Relationship Id="rId8" Type="http://schemas.openxmlformats.org/officeDocument/2006/relationships/tags" Target="../tags/tag734.xml"/><Relationship Id="rId3" Type="http://schemas.openxmlformats.org/officeDocument/2006/relationships/tags" Target="../tags/tag729.xml"/><Relationship Id="rId12" Type="http://schemas.openxmlformats.org/officeDocument/2006/relationships/tags" Target="../tags/tag738.xml"/><Relationship Id="rId17" Type="http://schemas.openxmlformats.org/officeDocument/2006/relationships/tags" Target="../tags/tag743.xml"/><Relationship Id="rId25" Type="http://schemas.openxmlformats.org/officeDocument/2006/relationships/tags" Target="../tags/tag751.xml"/><Relationship Id="rId33" Type="http://schemas.openxmlformats.org/officeDocument/2006/relationships/tags" Target="../tags/tag759.xml"/><Relationship Id="rId38" Type="http://schemas.openxmlformats.org/officeDocument/2006/relationships/tags" Target="../tags/tag764.xml"/></Relationships>
</file>

<file path=ppt/slides/_rels/slide193.xml.rels><?xml version="1.0" encoding="UTF-8" standalone="yes"?>
<Relationships xmlns="http://schemas.openxmlformats.org/package/2006/relationships"><Relationship Id="rId8" Type="http://schemas.openxmlformats.org/officeDocument/2006/relationships/tags" Target="../tags/tag775.xml"/><Relationship Id="rId13" Type="http://schemas.openxmlformats.org/officeDocument/2006/relationships/tags" Target="../tags/tag780.xml"/><Relationship Id="rId18" Type="http://schemas.openxmlformats.org/officeDocument/2006/relationships/tags" Target="../tags/tag785.xml"/><Relationship Id="rId3" Type="http://schemas.openxmlformats.org/officeDocument/2006/relationships/tags" Target="../tags/tag770.xml"/><Relationship Id="rId21" Type="http://schemas.openxmlformats.org/officeDocument/2006/relationships/tags" Target="../tags/tag788.xml"/><Relationship Id="rId7" Type="http://schemas.openxmlformats.org/officeDocument/2006/relationships/tags" Target="../tags/tag774.xml"/><Relationship Id="rId12" Type="http://schemas.openxmlformats.org/officeDocument/2006/relationships/tags" Target="../tags/tag779.xml"/><Relationship Id="rId17" Type="http://schemas.openxmlformats.org/officeDocument/2006/relationships/tags" Target="../tags/tag784.xml"/><Relationship Id="rId2" Type="http://schemas.openxmlformats.org/officeDocument/2006/relationships/tags" Target="../tags/tag769.xml"/><Relationship Id="rId16" Type="http://schemas.openxmlformats.org/officeDocument/2006/relationships/tags" Target="../tags/tag783.xml"/><Relationship Id="rId20" Type="http://schemas.openxmlformats.org/officeDocument/2006/relationships/tags" Target="../tags/tag787.xml"/><Relationship Id="rId1" Type="http://schemas.openxmlformats.org/officeDocument/2006/relationships/tags" Target="../tags/tag768.xml"/><Relationship Id="rId6" Type="http://schemas.openxmlformats.org/officeDocument/2006/relationships/tags" Target="../tags/tag773.xml"/><Relationship Id="rId11" Type="http://schemas.openxmlformats.org/officeDocument/2006/relationships/tags" Target="../tags/tag778.xml"/><Relationship Id="rId24" Type="http://schemas.openxmlformats.org/officeDocument/2006/relationships/notesSlide" Target="../notesSlides/notesSlide130.xml"/><Relationship Id="rId5" Type="http://schemas.openxmlformats.org/officeDocument/2006/relationships/tags" Target="../tags/tag772.xml"/><Relationship Id="rId15" Type="http://schemas.openxmlformats.org/officeDocument/2006/relationships/tags" Target="../tags/tag782.xml"/><Relationship Id="rId23" Type="http://schemas.openxmlformats.org/officeDocument/2006/relationships/slideLayout" Target="../slideLayouts/slideLayout10.xml"/><Relationship Id="rId10" Type="http://schemas.openxmlformats.org/officeDocument/2006/relationships/tags" Target="../tags/tag777.xml"/><Relationship Id="rId19" Type="http://schemas.openxmlformats.org/officeDocument/2006/relationships/tags" Target="../tags/tag786.xml"/><Relationship Id="rId4" Type="http://schemas.openxmlformats.org/officeDocument/2006/relationships/tags" Target="../tags/tag771.xml"/><Relationship Id="rId9" Type="http://schemas.openxmlformats.org/officeDocument/2006/relationships/tags" Target="../tags/tag776.xml"/><Relationship Id="rId14" Type="http://schemas.openxmlformats.org/officeDocument/2006/relationships/tags" Target="../tags/tag781.xml"/><Relationship Id="rId22" Type="http://schemas.openxmlformats.org/officeDocument/2006/relationships/tags" Target="../tags/tag789.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79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3" Type="http://schemas.openxmlformats.org/officeDocument/2006/relationships/tags" Target="../tags/tag803.xml"/><Relationship Id="rId18" Type="http://schemas.openxmlformats.org/officeDocument/2006/relationships/tags" Target="../tags/tag808.xml"/><Relationship Id="rId26" Type="http://schemas.openxmlformats.org/officeDocument/2006/relationships/tags" Target="../tags/tag816.xml"/><Relationship Id="rId39" Type="http://schemas.openxmlformats.org/officeDocument/2006/relationships/tags" Target="../tags/tag829.xml"/><Relationship Id="rId21" Type="http://schemas.openxmlformats.org/officeDocument/2006/relationships/tags" Target="../tags/tag811.xml"/><Relationship Id="rId34" Type="http://schemas.openxmlformats.org/officeDocument/2006/relationships/tags" Target="../tags/tag824.xml"/><Relationship Id="rId42" Type="http://schemas.openxmlformats.org/officeDocument/2006/relationships/tags" Target="../tags/tag832.xml"/><Relationship Id="rId47" Type="http://schemas.openxmlformats.org/officeDocument/2006/relationships/slideLayout" Target="../slideLayouts/slideLayout10.xml"/><Relationship Id="rId7" Type="http://schemas.openxmlformats.org/officeDocument/2006/relationships/tags" Target="../tags/tag797.xml"/><Relationship Id="rId2" Type="http://schemas.openxmlformats.org/officeDocument/2006/relationships/tags" Target="../tags/tag792.xml"/><Relationship Id="rId16" Type="http://schemas.openxmlformats.org/officeDocument/2006/relationships/tags" Target="../tags/tag806.xml"/><Relationship Id="rId29" Type="http://schemas.openxmlformats.org/officeDocument/2006/relationships/tags" Target="../tags/tag819.xml"/><Relationship Id="rId1" Type="http://schemas.openxmlformats.org/officeDocument/2006/relationships/tags" Target="../tags/tag791.xml"/><Relationship Id="rId6" Type="http://schemas.openxmlformats.org/officeDocument/2006/relationships/tags" Target="../tags/tag796.xml"/><Relationship Id="rId11" Type="http://schemas.openxmlformats.org/officeDocument/2006/relationships/tags" Target="../tags/tag801.xml"/><Relationship Id="rId24" Type="http://schemas.openxmlformats.org/officeDocument/2006/relationships/tags" Target="../tags/tag814.xml"/><Relationship Id="rId32" Type="http://schemas.openxmlformats.org/officeDocument/2006/relationships/tags" Target="../tags/tag822.xml"/><Relationship Id="rId37" Type="http://schemas.openxmlformats.org/officeDocument/2006/relationships/tags" Target="../tags/tag827.xml"/><Relationship Id="rId40" Type="http://schemas.openxmlformats.org/officeDocument/2006/relationships/tags" Target="../tags/tag830.xml"/><Relationship Id="rId45" Type="http://schemas.openxmlformats.org/officeDocument/2006/relationships/tags" Target="../tags/tag835.xml"/><Relationship Id="rId5" Type="http://schemas.openxmlformats.org/officeDocument/2006/relationships/tags" Target="../tags/tag795.xml"/><Relationship Id="rId15" Type="http://schemas.openxmlformats.org/officeDocument/2006/relationships/tags" Target="../tags/tag805.xml"/><Relationship Id="rId23" Type="http://schemas.openxmlformats.org/officeDocument/2006/relationships/tags" Target="../tags/tag813.xml"/><Relationship Id="rId28" Type="http://schemas.openxmlformats.org/officeDocument/2006/relationships/tags" Target="../tags/tag818.xml"/><Relationship Id="rId36" Type="http://schemas.openxmlformats.org/officeDocument/2006/relationships/tags" Target="../tags/tag826.xml"/><Relationship Id="rId10" Type="http://schemas.openxmlformats.org/officeDocument/2006/relationships/tags" Target="../tags/tag800.xml"/><Relationship Id="rId19" Type="http://schemas.openxmlformats.org/officeDocument/2006/relationships/tags" Target="../tags/tag809.xml"/><Relationship Id="rId31" Type="http://schemas.openxmlformats.org/officeDocument/2006/relationships/tags" Target="../tags/tag821.xml"/><Relationship Id="rId44" Type="http://schemas.openxmlformats.org/officeDocument/2006/relationships/tags" Target="../tags/tag834.xml"/><Relationship Id="rId4" Type="http://schemas.openxmlformats.org/officeDocument/2006/relationships/tags" Target="../tags/tag794.xml"/><Relationship Id="rId9" Type="http://schemas.openxmlformats.org/officeDocument/2006/relationships/tags" Target="../tags/tag799.xml"/><Relationship Id="rId14" Type="http://schemas.openxmlformats.org/officeDocument/2006/relationships/tags" Target="../tags/tag804.xml"/><Relationship Id="rId22" Type="http://schemas.openxmlformats.org/officeDocument/2006/relationships/tags" Target="../tags/tag812.xml"/><Relationship Id="rId27" Type="http://schemas.openxmlformats.org/officeDocument/2006/relationships/tags" Target="../tags/tag817.xml"/><Relationship Id="rId30" Type="http://schemas.openxmlformats.org/officeDocument/2006/relationships/tags" Target="../tags/tag820.xml"/><Relationship Id="rId35" Type="http://schemas.openxmlformats.org/officeDocument/2006/relationships/tags" Target="../tags/tag825.xml"/><Relationship Id="rId43" Type="http://schemas.openxmlformats.org/officeDocument/2006/relationships/tags" Target="../tags/tag833.xml"/><Relationship Id="rId48" Type="http://schemas.openxmlformats.org/officeDocument/2006/relationships/notesSlide" Target="../notesSlides/notesSlide132.xml"/><Relationship Id="rId8" Type="http://schemas.openxmlformats.org/officeDocument/2006/relationships/tags" Target="../tags/tag798.xml"/><Relationship Id="rId3" Type="http://schemas.openxmlformats.org/officeDocument/2006/relationships/tags" Target="../tags/tag793.xml"/><Relationship Id="rId12" Type="http://schemas.openxmlformats.org/officeDocument/2006/relationships/tags" Target="../tags/tag802.xml"/><Relationship Id="rId17" Type="http://schemas.openxmlformats.org/officeDocument/2006/relationships/tags" Target="../tags/tag807.xml"/><Relationship Id="rId25" Type="http://schemas.openxmlformats.org/officeDocument/2006/relationships/tags" Target="../tags/tag815.xml"/><Relationship Id="rId33" Type="http://schemas.openxmlformats.org/officeDocument/2006/relationships/tags" Target="../tags/tag823.xml"/><Relationship Id="rId38" Type="http://schemas.openxmlformats.org/officeDocument/2006/relationships/tags" Target="../tags/tag828.xml"/><Relationship Id="rId46" Type="http://schemas.openxmlformats.org/officeDocument/2006/relationships/tags" Target="../tags/tag836.xml"/><Relationship Id="rId20" Type="http://schemas.openxmlformats.org/officeDocument/2006/relationships/tags" Target="../tags/tag810.xml"/><Relationship Id="rId41" Type="http://schemas.openxmlformats.org/officeDocument/2006/relationships/tags" Target="../tags/tag831.xml"/></Relationships>
</file>

<file path=ppt/slides/_rels/slide197.xml.rels><?xml version="1.0" encoding="UTF-8" standalone="yes"?>
<Relationships xmlns="http://schemas.openxmlformats.org/package/2006/relationships"><Relationship Id="rId13" Type="http://schemas.openxmlformats.org/officeDocument/2006/relationships/tags" Target="../tags/tag849.xml"/><Relationship Id="rId18" Type="http://schemas.openxmlformats.org/officeDocument/2006/relationships/tags" Target="../tags/tag854.xml"/><Relationship Id="rId26" Type="http://schemas.openxmlformats.org/officeDocument/2006/relationships/tags" Target="../tags/tag862.xml"/><Relationship Id="rId39" Type="http://schemas.openxmlformats.org/officeDocument/2006/relationships/tags" Target="../tags/tag875.xml"/><Relationship Id="rId21" Type="http://schemas.openxmlformats.org/officeDocument/2006/relationships/tags" Target="../tags/tag857.xml"/><Relationship Id="rId34" Type="http://schemas.openxmlformats.org/officeDocument/2006/relationships/tags" Target="../tags/tag870.xml"/><Relationship Id="rId42" Type="http://schemas.openxmlformats.org/officeDocument/2006/relationships/tags" Target="../tags/tag878.xml"/><Relationship Id="rId47" Type="http://schemas.openxmlformats.org/officeDocument/2006/relationships/notesSlide" Target="../notesSlides/notesSlide133.xml"/><Relationship Id="rId7" Type="http://schemas.openxmlformats.org/officeDocument/2006/relationships/tags" Target="../tags/tag843.xml"/><Relationship Id="rId2" Type="http://schemas.openxmlformats.org/officeDocument/2006/relationships/tags" Target="../tags/tag838.xml"/><Relationship Id="rId16" Type="http://schemas.openxmlformats.org/officeDocument/2006/relationships/tags" Target="../tags/tag852.xml"/><Relationship Id="rId29" Type="http://schemas.openxmlformats.org/officeDocument/2006/relationships/tags" Target="../tags/tag865.xml"/><Relationship Id="rId1" Type="http://schemas.openxmlformats.org/officeDocument/2006/relationships/tags" Target="../tags/tag837.xml"/><Relationship Id="rId6" Type="http://schemas.openxmlformats.org/officeDocument/2006/relationships/tags" Target="../tags/tag842.xml"/><Relationship Id="rId11" Type="http://schemas.openxmlformats.org/officeDocument/2006/relationships/tags" Target="../tags/tag847.xml"/><Relationship Id="rId24" Type="http://schemas.openxmlformats.org/officeDocument/2006/relationships/tags" Target="../tags/tag860.xml"/><Relationship Id="rId32" Type="http://schemas.openxmlformats.org/officeDocument/2006/relationships/tags" Target="../tags/tag868.xml"/><Relationship Id="rId37" Type="http://schemas.openxmlformats.org/officeDocument/2006/relationships/tags" Target="../tags/tag873.xml"/><Relationship Id="rId40" Type="http://schemas.openxmlformats.org/officeDocument/2006/relationships/tags" Target="../tags/tag876.xml"/><Relationship Id="rId45" Type="http://schemas.openxmlformats.org/officeDocument/2006/relationships/tags" Target="../tags/tag881.xml"/><Relationship Id="rId5" Type="http://schemas.openxmlformats.org/officeDocument/2006/relationships/tags" Target="../tags/tag841.xml"/><Relationship Id="rId15" Type="http://schemas.openxmlformats.org/officeDocument/2006/relationships/tags" Target="../tags/tag851.xml"/><Relationship Id="rId23" Type="http://schemas.openxmlformats.org/officeDocument/2006/relationships/tags" Target="../tags/tag859.xml"/><Relationship Id="rId28" Type="http://schemas.openxmlformats.org/officeDocument/2006/relationships/tags" Target="../tags/tag864.xml"/><Relationship Id="rId36" Type="http://schemas.openxmlformats.org/officeDocument/2006/relationships/tags" Target="../tags/tag872.xml"/><Relationship Id="rId10" Type="http://schemas.openxmlformats.org/officeDocument/2006/relationships/tags" Target="../tags/tag846.xml"/><Relationship Id="rId19" Type="http://schemas.openxmlformats.org/officeDocument/2006/relationships/tags" Target="../tags/tag855.xml"/><Relationship Id="rId31" Type="http://schemas.openxmlformats.org/officeDocument/2006/relationships/tags" Target="../tags/tag867.xml"/><Relationship Id="rId44" Type="http://schemas.openxmlformats.org/officeDocument/2006/relationships/tags" Target="../tags/tag880.xml"/><Relationship Id="rId4" Type="http://schemas.openxmlformats.org/officeDocument/2006/relationships/tags" Target="../tags/tag840.xml"/><Relationship Id="rId9" Type="http://schemas.openxmlformats.org/officeDocument/2006/relationships/tags" Target="../tags/tag845.xml"/><Relationship Id="rId14" Type="http://schemas.openxmlformats.org/officeDocument/2006/relationships/tags" Target="../tags/tag850.xml"/><Relationship Id="rId22" Type="http://schemas.openxmlformats.org/officeDocument/2006/relationships/tags" Target="../tags/tag858.xml"/><Relationship Id="rId27" Type="http://schemas.openxmlformats.org/officeDocument/2006/relationships/tags" Target="../tags/tag863.xml"/><Relationship Id="rId30" Type="http://schemas.openxmlformats.org/officeDocument/2006/relationships/tags" Target="../tags/tag866.xml"/><Relationship Id="rId35" Type="http://schemas.openxmlformats.org/officeDocument/2006/relationships/tags" Target="../tags/tag871.xml"/><Relationship Id="rId43" Type="http://schemas.openxmlformats.org/officeDocument/2006/relationships/tags" Target="../tags/tag879.xml"/><Relationship Id="rId8" Type="http://schemas.openxmlformats.org/officeDocument/2006/relationships/tags" Target="../tags/tag844.xml"/><Relationship Id="rId3" Type="http://schemas.openxmlformats.org/officeDocument/2006/relationships/tags" Target="../tags/tag839.xml"/><Relationship Id="rId12" Type="http://schemas.openxmlformats.org/officeDocument/2006/relationships/tags" Target="../tags/tag848.xml"/><Relationship Id="rId17" Type="http://schemas.openxmlformats.org/officeDocument/2006/relationships/tags" Target="../tags/tag853.xml"/><Relationship Id="rId25" Type="http://schemas.openxmlformats.org/officeDocument/2006/relationships/tags" Target="../tags/tag861.xml"/><Relationship Id="rId33" Type="http://schemas.openxmlformats.org/officeDocument/2006/relationships/tags" Target="../tags/tag869.xml"/><Relationship Id="rId38" Type="http://schemas.openxmlformats.org/officeDocument/2006/relationships/tags" Target="../tags/tag874.xml"/><Relationship Id="rId46" Type="http://schemas.openxmlformats.org/officeDocument/2006/relationships/slideLayout" Target="../slideLayouts/slideLayout10.xml"/><Relationship Id="rId20" Type="http://schemas.openxmlformats.org/officeDocument/2006/relationships/tags" Target="../tags/tag856.xml"/><Relationship Id="rId41" Type="http://schemas.openxmlformats.org/officeDocument/2006/relationships/tags" Target="../tags/tag877.xml"/></Relationships>
</file>

<file path=ppt/slides/_rels/slide198.xml.rels><?xml version="1.0" encoding="UTF-8" standalone="yes"?>
<Relationships xmlns="http://schemas.openxmlformats.org/package/2006/relationships"><Relationship Id="rId13" Type="http://schemas.openxmlformats.org/officeDocument/2006/relationships/tags" Target="../tags/tag894.xml"/><Relationship Id="rId18" Type="http://schemas.openxmlformats.org/officeDocument/2006/relationships/tags" Target="../tags/tag899.xml"/><Relationship Id="rId26" Type="http://schemas.openxmlformats.org/officeDocument/2006/relationships/tags" Target="../tags/tag907.xml"/><Relationship Id="rId39" Type="http://schemas.openxmlformats.org/officeDocument/2006/relationships/notesSlide" Target="../notesSlides/notesSlide134.xml"/><Relationship Id="rId21" Type="http://schemas.openxmlformats.org/officeDocument/2006/relationships/tags" Target="../tags/tag902.xml"/><Relationship Id="rId34" Type="http://schemas.openxmlformats.org/officeDocument/2006/relationships/tags" Target="../tags/tag915.xml"/><Relationship Id="rId7" Type="http://schemas.openxmlformats.org/officeDocument/2006/relationships/tags" Target="../tags/tag888.xml"/><Relationship Id="rId12" Type="http://schemas.openxmlformats.org/officeDocument/2006/relationships/tags" Target="../tags/tag893.xml"/><Relationship Id="rId17" Type="http://schemas.openxmlformats.org/officeDocument/2006/relationships/tags" Target="../tags/tag898.xml"/><Relationship Id="rId25" Type="http://schemas.openxmlformats.org/officeDocument/2006/relationships/tags" Target="../tags/tag906.xml"/><Relationship Id="rId33" Type="http://schemas.openxmlformats.org/officeDocument/2006/relationships/tags" Target="../tags/tag914.xml"/><Relationship Id="rId38" Type="http://schemas.openxmlformats.org/officeDocument/2006/relationships/slideLayout" Target="../slideLayouts/slideLayout10.xml"/><Relationship Id="rId2" Type="http://schemas.openxmlformats.org/officeDocument/2006/relationships/tags" Target="../tags/tag883.xml"/><Relationship Id="rId16" Type="http://schemas.openxmlformats.org/officeDocument/2006/relationships/tags" Target="../tags/tag897.xml"/><Relationship Id="rId20" Type="http://schemas.openxmlformats.org/officeDocument/2006/relationships/tags" Target="../tags/tag901.xml"/><Relationship Id="rId29" Type="http://schemas.openxmlformats.org/officeDocument/2006/relationships/tags" Target="../tags/tag910.xml"/><Relationship Id="rId1" Type="http://schemas.openxmlformats.org/officeDocument/2006/relationships/tags" Target="../tags/tag882.xml"/><Relationship Id="rId6" Type="http://schemas.openxmlformats.org/officeDocument/2006/relationships/tags" Target="../tags/tag887.xml"/><Relationship Id="rId11" Type="http://schemas.openxmlformats.org/officeDocument/2006/relationships/tags" Target="../tags/tag892.xml"/><Relationship Id="rId24" Type="http://schemas.openxmlformats.org/officeDocument/2006/relationships/tags" Target="../tags/tag905.xml"/><Relationship Id="rId32" Type="http://schemas.openxmlformats.org/officeDocument/2006/relationships/tags" Target="../tags/tag913.xml"/><Relationship Id="rId37" Type="http://schemas.openxmlformats.org/officeDocument/2006/relationships/tags" Target="../tags/tag918.xml"/><Relationship Id="rId5" Type="http://schemas.openxmlformats.org/officeDocument/2006/relationships/tags" Target="../tags/tag886.xml"/><Relationship Id="rId15" Type="http://schemas.openxmlformats.org/officeDocument/2006/relationships/tags" Target="../tags/tag896.xml"/><Relationship Id="rId23" Type="http://schemas.openxmlformats.org/officeDocument/2006/relationships/tags" Target="../tags/tag904.xml"/><Relationship Id="rId28" Type="http://schemas.openxmlformats.org/officeDocument/2006/relationships/tags" Target="../tags/tag909.xml"/><Relationship Id="rId36" Type="http://schemas.openxmlformats.org/officeDocument/2006/relationships/tags" Target="../tags/tag917.xml"/><Relationship Id="rId10" Type="http://schemas.openxmlformats.org/officeDocument/2006/relationships/tags" Target="../tags/tag891.xml"/><Relationship Id="rId19" Type="http://schemas.openxmlformats.org/officeDocument/2006/relationships/tags" Target="../tags/tag900.xml"/><Relationship Id="rId31" Type="http://schemas.openxmlformats.org/officeDocument/2006/relationships/tags" Target="../tags/tag912.xml"/><Relationship Id="rId4" Type="http://schemas.openxmlformats.org/officeDocument/2006/relationships/tags" Target="../tags/tag885.xml"/><Relationship Id="rId9" Type="http://schemas.openxmlformats.org/officeDocument/2006/relationships/tags" Target="../tags/tag890.xml"/><Relationship Id="rId14" Type="http://schemas.openxmlformats.org/officeDocument/2006/relationships/tags" Target="../tags/tag895.xml"/><Relationship Id="rId22" Type="http://schemas.openxmlformats.org/officeDocument/2006/relationships/tags" Target="../tags/tag903.xml"/><Relationship Id="rId27" Type="http://schemas.openxmlformats.org/officeDocument/2006/relationships/tags" Target="../tags/tag908.xml"/><Relationship Id="rId30" Type="http://schemas.openxmlformats.org/officeDocument/2006/relationships/tags" Target="../tags/tag911.xml"/><Relationship Id="rId35" Type="http://schemas.openxmlformats.org/officeDocument/2006/relationships/tags" Target="../tags/tag916.xml"/><Relationship Id="rId8" Type="http://schemas.openxmlformats.org/officeDocument/2006/relationships/tags" Target="../tags/tag889.xml"/><Relationship Id="rId3" Type="http://schemas.openxmlformats.org/officeDocument/2006/relationships/tags" Target="../tags/tag884.xml"/></Relationships>
</file>

<file path=ppt/slides/_rels/slide199.xml.rels><?xml version="1.0" encoding="UTF-8" standalone="yes"?>
<Relationships xmlns="http://schemas.openxmlformats.org/package/2006/relationships"><Relationship Id="rId13" Type="http://schemas.openxmlformats.org/officeDocument/2006/relationships/tags" Target="../tags/tag931.xml"/><Relationship Id="rId18" Type="http://schemas.openxmlformats.org/officeDocument/2006/relationships/tags" Target="../tags/tag936.xml"/><Relationship Id="rId26" Type="http://schemas.openxmlformats.org/officeDocument/2006/relationships/tags" Target="../tags/tag944.xml"/><Relationship Id="rId39" Type="http://schemas.openxmlformats.org/officeDocument/2006/relationships/tags" Target="../tags/tag957.xml"/><Relationship Id="rId21" Type="http://schemas.openxmlformats.org/officeDocument/2006/relationships/tags" Target="../tags/tag939.xml"/><Relationship Id="rId34" Type="http://schemas.openxmlformats.org/officeDocument/2006/relationships/tags" Target="../tags/tag952.xml"/><Relationship Id="rId42" Type="http://schemas.openxmlformats.org/officeDocument/2006/relationships/tags" Target="../tags/tag960.xml"/><Relationship Id="rId47" Type="http://schemas.openxmlformats.org/officeDocument/2006/relationships/tags" Target="../tags/tag965.xml"/><Relationship Id="rId50" Type="http://schemas.openxmlformats.org/officeDocument/2006/relationships/tags" Target="../tags/tag968.xml"/><Relationship Id="rId7" Type="http://schemas.openxmlformats.org/officeDocument/2006/relationships/tags" Target="../tags/tag925.xml"/><Relationship Id="rId2" Type="http://schemas.openxmlformats.org/officeDocument/2006/relationships/tags" Target="../tags/tag920.xml"/><Relationship Id="rId16" Type="http://schemas.openxmlformats.org/officeDocument/2006/relationships/tags" Target="../tags/tag934.xml"/><Relationship Id="rId29" Type="http://schemas.openxmlformats.org/officeDocument/2006/relationships/tags" Target="../tags/tag947.xml"/><Relationship Id="rId11" Type="http://schemas.openxmlformats.org/officeDocument/2006/relationships/tags" Target="../tags/tag929.xml"/><Relationship Id="rId24" Type="http://schemas.openxmlformats.org/officeDocument/2006/relationships/tags" Target="../tags/tag942.xml"/><Relationship Id="rId32" Type="http://schemas.openxmlformats.org/officeDocument/2006/relationships/tags" Target="../tags/tag950.xml"/><Relationship Id="rId37" Type="http://schemas.openxmlformats.org/officeDocument/2006/relationships/tags" Target="../tags/tag955.xml"/><Relationship Id="rId40" Type="http://schemas.openxmlformats.org/officeDocument/2006/relationships/tags" Target="../tags/tag958.xml"/><Relationship Id="rId45" Type="http://schemas.openxmlformats.org/officeDocument/2006/relationships/tags" Target="../tags/tag963.xml"/><Relationship Id="rId53" Type="http://schemas.openxmlformats.org/officeDocument/2006/relationships/notesSlide" Target="../notesSlides/notesSlide135.xml"/><Relationship Id="rId5" Type="http://schemas.openxmlformats.org/officeDocument/2006/relationships/tags" Target="../tags/tag923.xml"/><Relationship Id="rId10" Type="http://schemas.openxmlformats.org/officeDocument/2006/relationships/tags" Target="../tags/tag928.xml"/><Relationship Id="rId19" Type="http://schemas.openxmlformats.org/officeDocument/2006/relationships/tags" Target="../tags/tag937.xml"/><Relationship Id="rId31" Type="http://schemas.openxmlformats.org/officeDocument/2006/relationships/tags" Target="../tags/tag949.xml"/><Relationship Id="rId44" Type="http://schemas.openxmlformats.org/officeDocument/2006/relationships/tags" Target="../tags/tag962.xml"/><Relationship Id="rId52" Type="http://schemas.openxmlformats.org/officeDocument/2006/relationships/slideLayout" Target="../slideLayouts/slideLayout10.xml"/><Relationship Id="rId4" Type="http://schemas.openxmlformats.org/officeDocument/2006/relationships/tags" Target="../tags/tag922.xml"/><Relationship Id="rId9" Type="http://schemas.openxmlformats.org/officeDocument/2006/relationships/tags" Target="../tags/tag927.xml"/><Relationship Id="rId14" Type="http://schemas.openxmlformats.org/officeDocument/2006/relationships/tags" Target="../tags/tag932.xml"/><Relationship Id="rId22" Type="http://schemas.openxmlformats.org/officeDocument/2006/relationships/tags" Target="../tags/tag940.xml"/><Relationship Id="rId27" Type="http://schemas.openxmlformats.org/officeDocument/2006/relationships/tags" Target="../tags/tag945.xml"/><Relationship Id="rId30" Type="http://schemas.openxmlformats.org/officeDocument/2006/relationships/tags" Target="../tags/tag948.xml"/><Relationship Id="rId35" Type="http://schemas.openxmlformats.org/officeDocument/2006/relationships/tags" Target="../tags/tag953.xml"/><Relationship Id="rId43" Type="http://schemas.openxmlformats.org/officeDocument/2006/relationships/tags" Target="../tags/tag961.xml"/><Relationship Id="rId48" Type="http://schemas.openxmlformats.org/officeDocument/2006/relationships/tags" Target="../tags/tag966.xml"/><Relationship Id="rId8" Type="http://schemas.openxmlformats.org/officeDocument/2006/relationships/tags" Target="../tags/tag926.xml"/><Relationship Id="rId51" Type="http://schemas.openxmlformats.org/officeDocument/2006/relationships/tags" Target="../tags/tag969.xml"/><Relationship Id="rId3" Type="http://schemas.openxmlformats.org/officeDocument/2006/relationships/tags" Target="../tags/tag921.xml"/><Relationship Id="rId12" Type="http://schemas.openxmlformats.org/officeDocument/2006/relationships/tags" Target="../tags/tag930.xml"/><Relationship Id="rId17" Type="http://schemas.openxmlformats.org/officeDocument/2006/relationships/tags" Target="../tags/tag935.xml"/><Relationship Id="rId25" Type="http://schemas.openxmlformats.org/officeDocument/2006/relationships/tags" Target="../tags/tag943.xml"/><Relationship Id="rId33" Type="http://schemas.openxmlformats.org/officeDocument/2006/relationships/tags" Target="../tags/tag951.xml"/><Relationship Id="rId38" Type="http://schemas.openxmlformats.org/officeDocument/2006/relationships/tags" Target="../tags/tag956.xml"/><Relationship Id="rId46" Type="http://schemas.openxmlformats.org/officeDocument/2006/relationships/tags" Target="../tags/tag964.xml"/><Relationship Id="rId20" Type="http://schemas.openxmlformats.org/officeDocument/2006/relationships/tags" Target="../tags/tag938.xml"/><Relationship Id="rId41" Type="http://schemas.openxmlformats.org/officeDocument/2006/relationships/tags" Target="../tags/tag959.xml"/><Relationship Id="rId1" Type="http://schemas.openxmlformats.org/officeDocument/2006/relationships/tags" Target="../tags/tag919.xml"/><Relationship Id="rId6" Type="http://schemas.openxmlformats.org/officeDocument/2006/relationships/tags" Target="../tags/tag924.xml"/><Relationship Id="rId15" Type="http://schemas.openxmlformats.org/officeDocument/2006/relationships/tags" Target="../tags/tag933.xml"/><Relationship Id="rId23" Type="http://schemas.openxmlformats.org/officeDocument/2006/relationships/tags" Target="../tags/tag941.xml"/><Relationship Id="rId28" Type="http://schemas.openxmlformats.org/officeDocument/2006/relationships/tags" Target="../tags/tag946.xml"/><Relationship Id="rId36" Type="http://schemas.openxmlformats.org/officeDocument/2006/relationships/tags" Target="../tags/tag954.xml"/><Relationship Id="rId49" Type="http://schemas.openxmlformats.org/officeDocument/2006/relationships/tags" Target="../tags/tag96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xml"/><Relationship Id="rId1" Type="http://schemas.openxmlformats.org/officeDocument/2006/relationships/tags" Target="../tags/tag970.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2.xml"/><Relationship Id="rId1" Type="http://schemas.openxmlformats.org/officeDocument/2006/relationships/tags" Target="../tags/tag971.xml"/><Relationship Id="rId4" Type="http://schemas.openxmlformats.org/officeDocument/2006/relationships/notesSlide" Target="../notesSlides/notesSlide137.xml"/></Relationships>
</file>

<file path=ppt/slides/_rels/slide203.xml.rels><?xml version="1.0" encoding="UTF-8" standalone="yes"?>
<Relationships xmlns="http://schemas.openxmlformats.org/package/2006/relationships"><Relationship Id="rId3" Type="http://schemas.openxmlformats.org/officeDocument/2006/relationships/tags" Target="../tags/tag975.xml"/><Relationship Id="rId7" Type="http://schemas.openxmlformats.org/officeDocument/2006/relationships/notesSlide" Target="../notesSlides/notesSlide138.xml"/><Relationship Id="rId2" Type="http://schemas.openxmlformats.org/officeDocument/2006/relationships/tags" Target="../tags/tag974.xml"/><Relationship Id="rId1" Type="http://schemas.openxmlformats.org/officeDocument/2006/relationships/tags" Target="../tags/tag973.xml"/><Relationship Id="rId6" Type="http://schemas.openxmlformats.org/officeDocument/2006/relationships/slideLayout" Target="../slideLayouts/slideLayout2.xml"/><Relationship Id="rId5" Type="http://schemas.openxmlformats.org/officeDocument/2006/relationships/tags" Target="../tags/tag977.xml"/><Relationship Id="rId4" Type="http://schemas.openxmlformats.org/officeDocument/2006/relationships/tags" Target="../tags/tag976.xml"/></Relationships>
</file>

<file path=ppt/slides/_rels/slide204.xml.rels><?xml version="1.0" encoding="UTF-8" standalone="yes"?>
<Relationships xmlns="http://schemas.openxmlformats.org/package/2006/relationships"><Relationship Id="rId8" Type="http://schemas.openxmlformats.org/officeDocument/2006/relationships/notesSlide" Target="../notesSlides/notesSlide139.xml"/><Relationship Id="rId3" Type="http://schemas.openxmlformats.org/officeDocument/2006/relationships/tags" Target="../tags/tag980.xml"/><Relationship Id="rId7" Type="http://schemas.openxmlformats.org/officeDocument/2006/relationships/slideLayout" Target="../slideLayouts/slideLayout2.xml"/><Relationship Id="rId2" Type="http://schemas.openxmlformats.org/officeDocument/2006/relationships/tags" Target="../tags/tag979.xml"/><Relationship Id="rId1" Type="http://schemas.openxmlformats.org/officeDocument/2006/relationships/tags" Target="../tags/tag978.xml"/><Relationship Id="rId6" Type="http://schemas.openxmlformats.org/officeDocument/2006/relationships/tags" Target="../tags/tag983.xml"/><Relationship Id="rId5" Type="http://schemas.openxmlformats.org/officeDocument/2006/relationships/tags" Target="../tags/tag982.xml"/><Relationship Id="rId4" Type="http://schemas.openxmlformats.org/officeDocument/2006/relationships/tags" Target="../tags/tag981.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5.xml"/><Relationship Id="rId1" Type="http://schemas.openxmlformats.org/officeDocument/2006/relationships/tags" Target="../tags/tag984.xml"/><Relationship Id="rId5" Type="http://schemas.openxmlformats.org/officeDocument/2006/relationships/image" Target="../media/image37.png"/><Relationship Id="rId4" Type="http://schemas.openxmlformats.org/officeDocument/2006/relationships/notesSlide" Target="../notesSlides/notesSlide140.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7.xml"/><Relationship Id="rId1" Type="http://schemas.openxmlformats.org/officeDocument/2006/relationships/tags" Target="../tags/tag986.xml"/><Relationship Id="rId5" Type="http://schemas.openxmlformats.org/officeDocument/2006/relationships/image" Target="../media/image38.png"/><Relationship Id="rId4" Type="http://schemas.openxmlformats.org/officeDocument/2006/relationships/notesSlide" Target="../notesSlides/notesSlide14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9.xml"/><Relationship Id="rId1" Type="http://schemas.openxmlformats.org/officeDocument/2006/relationships/tags" Target="../tags/tag988.xml"/><Relationship Id="rId4" Type="http://schemas.openxmlformats.org/officeDocument/2006/relationships/notesSlide" Target="../notesSlides/notesSlide142.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1.xml"/><Relationship Id="rId1" Type="http://schemas.openxmlformats.org/officeDocument/2006/relationships/tags" Target="../tags/tag990.xml"/><Relationship Id="rId4" Type="http://schemas.openxmlformats.org/officeDocument/2006/relationships/notesSlide" Target="../notesSlides/notesSlide14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3.xml"/><Relationship Id="rId1" Type="http://schemas.openxmlformats.org/officeDocument/2006/relationships/tags" Target="../tags/tag992.xml"/><Relationship Id="rId4" Type="http://schemas.openxmlformats.org/officeDocument/2006/relationships/notesSlide" Target="../notesSlides/notesSlide144.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xml"/><Relationship Id="rId1" Type="http://schemas.openxmlformats.org/officeDocument/2006/relationships/tags" Target="../tags/tag99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0.xml"/><Relationship Id="rId1" Type="http://schemas.openxmlformats.org/officeDocument/2006/relationships/tags" Target="../tags/tag995.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0.xml"/><Relationship Id="rId1" Type="http://schemas.openxmlformats.org/officeDocument/2006/relationships/tags" Target="../tags/tag996.xml"/></Relationships>
</file>

<file path=ppt/slides/_rels/slide214.xml.rels><?xml version="1.0" encoding="UTF-8" standalone="yes"?>
<Relationships xmlns="http://schemas.openxmlformats.org/package/2006/relationships"><Relationship Id="rId8" Type="http://schemas.openxmlformats.org/officeDocument/2006/relationships/notesSlide" Target="../notesSlides/notesSlide148.xml"/><Relationship Id="rId3" Type="http://schemas.openxmlformats.org/officeDocument/2006/relationships/tags" Target="../tags/tag999.xml"/><Relationship Id="rId7" Type="http://schemas.openxmlformats.org/officeDocument/2006/relationships/slideLayout" Target="../slideLayouts/slideLayout2.xml"/><Relationship Id="rId2" Type="http://schemas.openxmlformats.org/officeDocument/2006/relationships/tags" Target="../tags/tag998.xml"/><Relationship Id="rId1" Type="http://schemas.openxmlformats.org/officeDocument/2006/relationships/tags" Target="../tags/tag997.xml"/><Relationship Id="rId6" Type="http://schemas.openxmlformats.org/officeDocument/2006/relationships/tags" Target="../tags/tag1002.xml"/><Relationship Id="rId5" Type="http://schemas.openxmlformats.org/officeDocument/2006/relationships/tags" Target="../tags/tag1001.xml"/><Relationship Id="rId4" Type="http://schemas.openxmlformats.org/officeDocument/2006/relationships/tags" Target="../tags/tag1000.xml"/></Relationships>
</file>

<file path=ppt/slides/_rels/slide2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2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0.xml"/><Relationship Id="rId1" Type="http://schemas.openxmlformats.org/officeDocument/2006/relationships/tags" Target="../tags/tag100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0.xml"/><Relationship Id="rId1" Type="http://schemas.openxmlformats.org/officeDocument/2006/relationships/tags" Target="../tags/tag100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7.xml.rels><?xml version="1.0" encoding="UTF-8" standalone="yes"?>
<Relationships xmlns="http://schemas.openxmlformats.org/package/2006/relationships"><Relationship Id="rId26" Type="http://schemas.openxmlformats.org/officeDocument/2006/relationships/tags" Target="../tags/tag1034.xml"/><Relationship Id="rId21" Type="http://schemas.openxmlformats.org/officeDocument/2006/relationships/tags" Target="../tags/tag1029.xml"/><Relationship Id="rId42" Type="http://schemas.openxmlformats.org/officeDocument/2006/relationships/tags" Target="../tags/tag1050.xml"/><Relationship Id="rId47" Type="http://schemas.openxmlformats.org/officeDocument/2006/relationships/tags" Target="../tags/tag1055.xml"/><Relationship Id="rId63" Type="http://schemas.openxmlformats.org/officeDocument/2006/relationships/tags" Target="../tags/tag1071.xml"/><Relationship Id="rId68" Type="http://schemas.openxmlformats.org/officeDocument/2006/relationships/tags" Target="../tags/tag1076.xml"/><Relationship Id="rId84" Type="http://schemas.openxmlformats.org/officeDocument/2006/relationships/tags" Target="../tags/tag1092.xml"/><Relationship Id="rId89" Type="http://schemas.openxmlformats.org/officeDocument/2006/relationships/tags" Target="../tags/tag1097.xml"/><Relationship Id="rId16" Type="http://schemas.openxmlformats.org/officeDocument/2006/relationships/tags" Target="../tags/tag1024.xml"/><Relationship Id="rId11" Type="http://schemas.openxmlformats.org/officeDocument/2006/relationships/tags" Target="../tags/tag1019.xml"/><Relationship Id="rId32" Type="http://schemas.openxmlformats.org/officeDocument/2006/relationships/tags" Target="../tags/tag1040.xml"/><Relationship Id="rId37" Type="http://schemas.openxmlformats.org/officeDocument/2006/relationships/tags" Target="../tags/tag1045.xml"/><Relationship Id="rId53" Type="http://schemas.openxmlformats.org/officeDocument/2006/relationships/tags" Target="../tags/tag1061.xml"/><Relationship Id="rId58" Type="http://schemas.openxmlformats.org/officeDocument/2006/relationships/tags" Target="../tags/tag1066.xml"/><Relationship Id="rId74" Type="http://schemas.openxmlformats.org/officeDocument/2006/relationships/tags" Target="../tags/tag1082.xml"/><Relationship Id="rId79" Type="http://schemas.openxmlformats.org/officeDocument/2006/relationships/tags" Target="../tags/tag1087.xml"/><Relationship Id="rId5" Type="http://schemas.openxmlformats.org/officeDocument/2006/relationships/tags" Target="../tags/tag1013.xml"/><Relationship Id="rId90" Type="http://schemas.openxmlformats.org/officeDocument/2006/relationships/tags" Target="../tags/tag1098.xml"/><Relationship Id="rId95" Type="http://schemas.openxmlformats.org/officeDocument/2006/relationships/tags" Target="../tags/tag1103.xml"/><Relationship Id="rId22" Type="http://schemas.openxmlformats.org/officeDocument/2006/relationships/tags" Target="../tags/tag1030.xml"/><Relationship Id="rId27" Type="http://schemas.openxmlformats.org/officeDocument/2006/relationships/tags" Target="../tags/tag1035.xml"/><Relationship Id="rId43" Type="http://schemas.openxmlformats.org/officeDocument/2006/relationships/tags" Target="../tags/tag1051.xml"/><Relationship Id="rId48" Type="http://schemas.openxmlformats.org/officeDocument/2006/relationships/tags" Target="../tags/tag1056.xml"/><Relationship Id="rId64" Type="http://schemas.openxmlformats.org/officeDocument/2006/relationships/tags" Target="../tags/tag1072.xml"/><Relationship Id="rId69" Type="http://schemas.openxmlformats.org/officeDocument/2006/relationships/tags" Target="../tags/tag1077.xml"/><Relationship Id="rId80" Type="http://schemas.openxmlformats.org/officeDocument/2006/relationships/tags" Target="../tags/tag1088.xml"/><Relationship Id="rId85" Type="http://schemas.openxmlformats.org/officeDocument/2006/relationships/tags" Target="../tags/tag1093.xml"/><Relationship Id="rId3" Type="http://schemas.openxmlformats.org/officeDocument/2006/relationships/tags" Target="../tags/tag1011.xml"/><Relationship Id="rId12" Type="http://schemas.openxmlformats.org/officeDocument/2006/relationships/tags" Target="../tags/tag1020.xml"/><Relationship Id="rId17" Type="http://schemas.openxmlformats.org/officeDocument/2006/relationships/tags" Target="../tags/tag1025.xml"/><Relationship Id="rId25" Type="http://schemas.openxmlformats.org/officeDocument/2006/relationships/tags" Target="../tags/tag1033.xml"/><Relationship Id="rId33" Type="http://schemas.openxmlformats.org/officeDocument/2006/relationships/tags" Target="../tags/tag1041.xml"/><Relationship Id="rId38" Type="http://schemas.openxmlformats.org/officeDocument/2006/relationships/tags" Target="../tags/tag1046.xml"/><Relationship Id="rId46" Type="http://schemas.openxmlformats.org/officeDocument/2006/relationships/tags" Target="../tags/tag1054.xml"/><Relationship Id="rId59" Type="http://schemas.openxmlformats.org/officeDocument/2006/relationships/tags" Target="../tags/tag1067.xml"/><Relationship Id="rId67" Type="http://schemas.openxmlformats.org/officeDocument/2006/relationships/tags" Target="../tags/tag1075.xml"/><Relationship Id="rId20" Type="http://schemas.openxmlformats.org/officeDocument/2006/relationships/tags" Target="../tags/tag1028.xml"/><Relationship Id="rId41" Type="http://schemas.openxmlformats.org/officeDocument/2006/relationships/tags" Target="../tags/tag1049.xml"/><Relationship Id="rId54" Type="http://schemas.openxmlformats.org/officeDocument/2006/relationships/tags" Target="../tags/tag1062.xml"/><Relationship Id="rId62" Type="http://schemas.openxmlformats.org/officeDocument/2006/relationships/tags" Target="../tags/tag1070.xml"/><Relationship Id="rId70" Type="http://schemas.openxmlformats.org/officeDocument/2006/relationships/tags" Target="../tags/tag1078.xml"/><Relationship Id="rId75" Type="http://schemas.openxmlformats.org/officeDocument/2006/relationships/tags" Target="../tags/tag1083.xml"/><Relationship Id="rId83" Type="http://schemas.openxmlformats.org/officeDocument/2006/relationships/tags" Target="../tags/tag1091.xml"/><Relationship Id="rId88" Type="http://schemas.openxmlformats.org/officeDocument/2006/relationships/tags" Target="../tags/tag1096.xml"/><Relationship Id="rId91" Type="http://schemas.openxmlformats.org/officeDocument/2006/relationships/tags" Target="../tags/tag1099.xml"/><Relationship Id="rId96" Type="http://schemas.openxmlformats.org/officeDocument/2006/relationships/tags" Target="../tags/tag1104.xml"/><Relationship Id="rId1" Type="http://schemas.openxmlformats.org/officeDocument/2006/relationships/tags" Target="../tags/tag1009.xml"/><Relationship Id="rId6" Type="http://schemas.openxmlformats.org/officeDocument/2006/relationships/tags" Target="../tags/tag1014.xml"/><Relationship Id="rId15" Type="http://schemas.openxmlformats.org/officeDocument/2006/relationships/tags" Target="../tags/tag1023.xml"/><Relationship Id="rId23" Type="http://schemas.openxmlformats.org/officeDocument/2006/relationships/tags" Target="../tags/tag1031.xml"/><Relationship Id="rId28" Type="http://schemas.openxmlformats.org/officeDocument/2006/relationships/tags" Target="../tags/tag1036.xml"/><Relationship Id="rId36" Type="http://schemas.openxmlformats.org/officeDocument/2006/relationships/tags" Target="../tags/tag1044.xml"/><Relationship Id="rId49" Type="http://schemas.openxmlformats.org/officeDocument/2006/relationships/tags" Target="../tags/tag1057.xml"/><Relationship Id="rId57" Type="http://schemas.openxmlformats.org/officeDocument/2006/relationships/tags" Target="../tags/tag1065.xml"/><Relationship Id="rId10" Type="http://schemas.openxmlformats.org/officeDocument/2006/relationships/tags" Target="../tags/tag1018.xml"/><Relationship Id="rId31" Type="http://schemas.openxmlformats.org/officeDocument/2006/relationships/tags" Target="../tags/tag1039.xml"/><Relationship Id="rId44" Type="http://schemas.openxmlformats.org/officeDocument/2006/relationships/tags" Target="../tags/tag1052.xml"/><Relationship Id="rId52" Type="http://schemas.openxmlformats.org/officeDocument/2006/relationships/tags" Target="../tags/tag1060.xml"/><Relationship Id="rId60" Type="http://schemas.openxmlformats.org/officeDocument/2006/relationships/tags" Target="../tags/tag1068.xml"/><Relationship Id="rId65" Type="http://schemas.openxmlformats.org/officeDocument/2006/relationships/tags" Target="../tags/tag1073.xml"/><Relationship Id="rId73" Type="http://schemas.openxmlformats.org/officeDocument/2006/relationships/tags" Target="../tags/tag1081.xml"/><Relationship Id="rId78" Type="http://schemas.openxmlformats.org/officeDocument/2006/relationships/tags" Target="../tags/tag1086.xml"/><Relationship Id="rId81" Type="http://schemas.openxmlformats.org/officeDocument/2006/relationships/tags" Target="../tags/tag1089.xml"/><Relationship Id="rId86" Type="http://schemas.openxmlformats.org/officeDocument/2006/relationships/tags" Target="../tags/tag1094.xml"/><Relationship Id="rId94" Type="http://schemas.openxmlformats.org/officeDocument/2006/relationships/tags" Target="../tags/tag1102.xml"/><Relationship Id="rId99" Type="http://schemas.openxmlformats.org/officeDocument/2006/relationships/notesSlide" Target="../notesSlides/notesSlide151.xml"/><Relationship Id="rId4" Type="http://schemas.openxmlformats.org/officeDocument/2006/relationships/tags" Target="../tags/tag1012.xml"/><Relationship Id="rId9" Type="http://schemas.openxmlformats.org/officeDocument/2006/relationships/tags" Target="../tags/tag1017.xml"/><Relationship Id="rId13" Type="http://schemas.openxmlformats.org/officeDocument/2006/relationships/tags" Target="../tags/tag1021.xml"/><Relationship Id="rId18" Type="http://schemas.openxmlformats.org/officeDocument/2006/relationships/tags" Target="../tags/tag1026.xml"/><Relationship Id="rId39" Type="http://schemas.openxmlformats.org/officeDocument/2006/relationships/tags" Target="../tags/tag1047.xml"/><Relationship Id="rId34" Type="http://schemas.openxmlformats.org/officeDocument/2006/relationships/tags" Target="../tags/tag1042.xml"/><Relationship Id="rId50" Type="http://schemas.openxmlformats.org/officeDocument/2006/relationships/tags" Target="../tags/tag1058.xml"/><Relationship Id="rId55" Type="http://schemas.openxmlformats.org/officeDocument/2006/relationships/tags" Target="../tags/tag1063.xml"/><Relationship Id="rId76" Type="http://schemas.openxmlformats.org/officeDocument/2006/relationships/tags" Target="../tags/tag1084.xml"/><Relationship Id="rId97" Type="http://schemas.openxmlformats.org/officeDocument/2006/relationships/tags" Target="../tags/tag1105.xml"/><Relationship Id="rId7" Type="http://schemas.openxmlformats.org/officeDocument/2006/relationships/tags" Target="../tags/tag1015.xml"/><Relationship Id="rId71" Type="http://schemas.openxmlformats.org/officeDocument/2006/relationships/tags" Target="../tags/tag1079.xml"/><Relationship Id="rId92" Type="http://schemas.openxmlformats.org/officeDocument/2006/relationships/tags" Target="../tags/tag1100.xml"/><Relationship Id="rId2" Type="http://schemas.openxmlformats.org/officeDocument/2006/relationships/tags" Target="../tags/tag1010.xml"/><Relationship Id="rId29" Type="http://schemas.openxmlformats.org/officeDocument/2006/relationships/tags" Target="../tags/tag1037.xml"/><Relationship Id="rId24" Type="http://schemas.openxmlformats.org/officeDocument/2006/relationships/tags" Target="../tags/tag1032.xml"/><Relationship Id="rId40" Type="http://schemas.openxmlformats.org/officeDocument/2006/relationships/tags" Target="../tags/tag1048.xml"/><Relationship Id="rId45" Type="http://schemas.openxmlformats.org/officeDocument/2006/relationships/tags" Target="../tags/tag1053.xml"/><Relationship Id="rId66" Type="http://schemas.openxmlformats.org/officeDocument/2006/relationships/tags" Target="../tags/tag1074.xml"/><Relationship Id="rId87" Type="http://schemas.openxmlformats.org/officeDocument/2006/relationships/tags" Target="../tags/tag1095.xml"/><Relationship Id="rId61" Type="http://schemas.openxmlformats.org/officeDocument/2006/relationships/tags" Target="../tags/tag1069.xml"/><Relationship Id="rId82" Type="http://schemas.openxmlformats.org/officeDocument/2006/relationships/tags" Target="../tags/tag1090.xml"/><Relationship Id="rId19" Type="http://schemas.openxmlformats.org/officeDocument/2006/relationships/tags" Target="../tags/tag1027.xml"/><Relationship Id="rId14" Type="http://schemas.openxmlformats.org/officeDocument/2006/relationships/tags" Target="../tags/tag1022.xml"/><Relationship Id="rId30" Type="http://schemas.openxmlformats.org/officeDocument/2006/relationships/tags" Target="../tags/tag1038.xml"/><Relationship Id="rId35" Type="http://schemas.openxmlformats.org/officeDocument/2006/relationships/tags" Target="../tags/tag1043.xml"/><Relationship Id="rId56" Type="http://schemas.openxmlformats.org/officeDocument/2006/relationships/tags" Target="../tags/tag1064.xml"/><Relationship Id="rId77" Type="http://schemas.openxmlformats.org/officeDocument/2006/relationships/tags" Target="../tags/tag1085.xml"/><Relationship Id="rId8" Type="http://schemas.openxmlformats.org/officeDocument/2006/relationships/tags" Target="../tags/tag1016.xml"/><Relationship Id="rId51" Type="http://schemas.openxmlformats.org/officeDocument/2006/relationships/tags" Target="../tags/tag1059.xml"/><Relationship Id="rId72" Type="http://schemas.openxmlformats.org/officeDocument/2006/relationships/tags" Target="../tags/tag1080.xml"/><Relationship Id="rId93" Type="http://schemas.openxmlformats.org/officeDocument/2006/relationships/tags" Target="../tags/tag1101.xml"/><Relationship Id="rId98"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xml"/><Relationship Id="rId1" Type="http://schemas.openxmlformats.org/officeDocument/2006/relationships/tags" Target="../tags/tag1106.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8.xml"/><Relationship Id="rId1" Type="http://schemas.openxmlformats.org/officeDocument/2006/relationships/tags" Target="../tags/tag1107.xml"/><Relationship Id="rId4" Type="http://schemas.openxmlformats.org/officeDocument/2006/relationships/notesSlide" Target="../notesSlides/notesSlide1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10.xml"/><Relationship Id="rId1" Type="http://schemas.openxmlformats.org/officeDocument/2006/relationships/tags" Target="../tags/tag1109.xml"/><Relationship Id="rId4" Type="http://schemas.openxmlformats.org/officeDocument/2006/relationships/notesSlide" Target="../notesSlides/notesSlide154.xml"/></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2.xml"/><Relationship Id="rId1" Type="http://schemas.openxmlformats.org/officeDocument/2006/relationships/tags" Target="../tags/tag1111.xml"/><Relationship Id="rId4" Type="http://schemas.openxmlformats.org/officeDocument/2006/relationships/notesSlide" Target="../notesSlides/notesSlide155.xml"/></Relationships>
</file>

<file path=ppt/slides/_rels/slide2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4.xml"/><Relationship Id="rId1" Type="http://schemas.openxmlformats.org/officeDocument/2006/relationships/tags" Target="../tags/tag1113.xml"/><Relationship Id="rId4" Type="http://schemas.openxmlformats.org/officeDocument/2006/relationships/notesSlide" Target="../notesSlides/notesSlide156.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xml"/><Relationship Id="rId1" Type="http://schemas.openxmlformats.org/officeDocument/2006/relationships/tags" Target="../tags/tag1115.xml"/></Relationships>
</file>

<file path=ppt/slides/_rels/slide2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7.xml"/><Relationship Id="rId1" Type="http://schemas.openxmlformats.org/officeDocument/2006/relationships/tags" Target="../tags/tag1116.xml"/><Relationship Id="rId4" Type="http://schemas.openxmlformats.org/officeDocument/2006/relationships/notesSlide" Target="../notesSlides/notesSlide158.xml"/></Relationships>
</file>

<file path=ppt/slides/_rels/slide23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20.xml"/><Relationship Id="rId7" Type="http://schemas.openxmlformats.org/officeDocument/2006/relationships/tags" Target="../tags/tag1124.xml"/><Relationship Id="rId2" Type="http://schemas.openxmlformats.org/officeDocument/2006/relationships/tags" Target="../tags/tag1119.xml"/><Relationship Id="rId1" Type="http://schemas.openxmlformats.org/officeDocument/2006/relationships/tags" Target="../tags/tag1118.xml"/><Relationship Id="rId6" Type="http://schemas.openxmlformats.org/officeDocument/2006/relationships/tags" Target="../tags/tag1123.xml"/><Relationship Id="rId5" Type="http://schemas.openxmlformats.org/officeDocument/2006/relationships/tags" Target="../tags/tag1122.xml"/><Relationship Id="rId4" Type="http://schemas.openxmlformats.org/officeDocument/2006/relationships/tags" Target="../tags/tag1121.xml"/><Relationship Id="rId9" Type="http://schemas.openxmlformats.org/officeDocument/2006/relationships/notesSlide" Target="../notesSlides/notesSlide159.xml"/></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6.xml"/><Relationship Id="rId1" Type="http://schemas.openxmlformats.org/officeDocument/2006/relationships/tags" Target="../tags/tag1125.xml"/><Relationship Id="rId4" Type="http://schemas.openxmlformats.org/officeDocument/2006/relationships/notesSlide" Target="../notesSlides/notesSlide160.xml"/></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8.xml"/><Relationship Id="rId1" Type="http://schemas.openxmlformats.org/officeDocument/2006/relationships/tags" Target="../tags/tag1127.xml"/><Relationship Id="rId4" Type="http://schemas.openxmlformats.org/officeDocument/2006/relationships/notesSlide" Target="../notesSlides/notesSlide1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notesSlide" Target="../notesSlides/notesSlide2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notesSlide" Target="../notesSlides/notesSlide4.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notesSlide" Target="../notesSlides/notesSlide3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92.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93.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94.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95.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9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notesSlide" Target="../notesSlides/notesSlide4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notesSlide" Target="../notesSlides/notesSlide42.xml"/></Relationships>
</file>

<file path=ppt/slides/_rels/slide73.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notesSlide" Target="../notesSlides/notesSlide4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slideLayout" Target="../slideLayouts/slideLayout2.xml"/><Relationship Id="rId5" Type="http://schemas.openxmlformats.org/officeDocument/2006/relationships/tags" Target="../tags/tag109.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notesSlide" Target="../notesSlides/notesSlide4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46.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19.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33.png"/><Relationship Id="rId4" Type="http://schemas.openxmlformats.org/officeDocument/2006/relationships/notesSlide" Target="../notesSlides/notesSlide47.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notesSlide" Target="../notesSlides/notesSlide48.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notesSlide" Target="../notesSlides/notesSlide49.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notesSlide" Target="../notesSlides/notesSlide50.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notesSlide" Target="../notesSlides/notesSlide5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notesSlide" Target="../notesSlides/notesSlide52.xml"/></Relationships>
</file>

<file path=ppt/slides/_rels/slide91.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tags" Target="../tags/tag151.xml"/><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notesSlide" Target="../notesSlides/notesSlide53.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tags" Target="../tags/tag148.xml"/><Relationship Id="rId10" Type="http://schemas.openxmlformats.org/officeDocument/2006/relationships/tags" Target="../tags/tag143.xml"/><Relationship Id="rId19" Type="http://schemas.openxmlformats.org/officeDocument/2006/relationships/slideLayout" Target="../slideLayouts/slideLayout2.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notesSlide" Target="../notesSlides/notesSlide54.xml"/></Relationships>
</file>

<file path=ppt/slides/_rels/slide93.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notesSlide" Target="../notesSlides/notesSlide56.xml"/></Relationships>
</file>

<file path=ppt/slides/_rels/slide96.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tags" Target="../tags/tag171.xml"/><Relationship Id="rId18" Type="http://schemas.openxmlformats.org/officeDocument/2006/relationships/notesSlide" Target="../notesSlides/notesSlide57.xml"/><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tags" Target="../tags/tag170.xml"/><Relationship Id="rId17" Type="http://schemas.openxmlformats.org/officeDocument/2006/relationships/slideLayout" Target="../slideLayouts/slideLayout11.xml"/><Relationship Id="rId2" Type="http://schemas.openxmlformats.org/officeDocument/2006/relationships/tags" Target="../tags/tag160.xml"/><Relationship Id="rId16" Type="http://schemas.openxmlformats.org/officeDocument/2006/relationships/tags" Target="../tags/tag174.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5" Type="http://schemas.openxmlformats.org/officeDocument/2006/relationships/tags" Target="../tags/tag163.xml"/><Relationship Id="rId15" Type="http://schemas.openxmlformats.org/officeDocument/2006/relationships/tags" Target="../tags/tag173.xml"/><Relationship Id="rId10" Type="http://schemas.openxmlformats.org/officeDocument/2006/relationships/tags" Target="../tags/tag168.xml"/><Relationship Id="rId4" Type="http://schemas.openxmlformats.org/officeDocument/2006/relationships/tags" Target="../tags/tag162.xml"/><Relationship Id="rId9" Type="http://schemas.openxmlformats.org/officeDocument/2006/relationships/tags" Target="../tags/tag167.xml"/><Relationship Id="rId14" Type="http://schemas.openxmlformats.org/officeDocument/2006/relationships/tags" Target="../tags/tag17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7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176.xml"/></Relationships>
</file>

<file path=ppt/slides/_rels/slide99.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tags" Target="../tags/tag194.xml"/><Relationship Id="rId3" Type="http://schemas.openxmlformats.org/officeDocument/2006/relationships/tags" Target="../tags/tag179.xml"/><Relationship Id="rId21" Type="http://schemas.openxmlformats.org/officeDocument/2006/relationships/tags" Target="../tags/tag197.xml"/><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tags" Target="../tags/tag193.xml"/><Relationship Id="rId2" Type="http://schemas.openxmlformats.org/officeDocument/2006/relationships/tags" Target="../tags/tag178.xml"/><Relationship Id="rId16" Type="http://schemas.openxmlformats.org/officeDocument/2006/relationships/tags" Target="../tags/tag192.xml"/><Relationship Id="rId20" Type="http://schemas.openxmlformats.org/officeDocument/2006/relationships/tags" Target="../tags/tag196.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5" Type="http://schemas.openxmlformats.org/officeDocument/2006/relationships/tags" Target="../tags/tag181.xml"/><Relationship Id="rId15" Type="http://schemas.openxmlformats.org/officeDocument/2006/relationships/tags" Target="../tags/tag191.xml"/><Relationship Id="rId23" Type="http://schemas.openxmlformats.org/officeDocument/2006/relationships/notesSlide" Target="../notesSlides/notesSlide60.xml"/><Relationship Id="rId10" Type="http://schemas.openxmlformats.org/officeDocument/2006/relationships/tags" Target="../tags/tag186.xml"/><Relationship Id="rId19" Type="http://schemas.openxmlformats.org/officeDocument/2006/relationships/tags" Target="../tags/tag195.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 Id="rId22"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8438D-10FD-0A76-9CE4-1A4D55B438FC}"/>
            </a:ext>
          </a:extLst>
        </p:cNvPr>
        <p:cNvGrpSpPr/>
        <p:nvPr/>
      </p:nvGrpSpPr>
      <p:grpSpPr>
        <a:xfrm>
          <a:off x="0" y="0"/>
          <a:ext cx="0" cy="0"/>
          <a:chOff x="0" y="0"/>
          <a:chExt cx="0" cy="0"/>
        </a:xfrm>
      </p:grpSpPr>
      <p:sp>
        <p:nvSpPr>
          <p:cNvPr id="6146" name="Rectangle 4">
            <a:extLst>
              <a:ext uri="{FF2B5EF4-FFF2-40B4-BE49-F238E27FC236}">
                <a16:creationId xmlns:a16="http://schemas.microsoft.com/office/drawing/2014/main" id="{7B0FFF34-3BB8-627D-78AD-C72229D81904}"/>
              </a:ext>
            </a:extLst>
          </p:cNvPr>
          <p:cNvSpPr>
            <a:spLocks noGrp="1" noChangeArrowheads="1"/>
          </p:cNvSpPr>
          <p:nvPr>
            <p:ph type="ctrTitle"/>
            <p:custDataLst>
              <p:tags r:id="rId1"/>
            </p:custDataLst>
          </p:nvPr>
        </p:nvSpPr>
        <p:spPr>
          <a:xfrm>
            <a:off x="457993" y="2072140"/>
            <a:ext cx="8228013" cy="1927225"/>
          </a:xfrm>
        </p:spPr>
        <p:txBody>
          <a:bodyPr/>
          <a:lstStyle/>
          <a:p>
            <a:pPr eaLnBrk="1" hangingPunct="1"/>
            <a:r>
              <a:rPr lang="fr-CA" sz="8800" b="1" dirty="0">
                <a:solidFill>
                  <a:srgbClr val="92D050"/>
                </a:solidFill>
              </a:rPr>
              <a:t>HÉMOSTASE</a:t>
            </a:r>
            <a:endParaRPr lang="fr-FR" sz="8800" b="1" dirty="0">
              <a:solidFill>
                <a:srgbClr val="92D050"/>
              </a:solidFill>
            </a:endParaRPr>
          </a:p>
        </p:txBody>
      </p:sp>
    </p:spTree>
    <p:extLst>
      <p:ext uri="{BB962C8B-B14F-4D97-AF65-F5344CB8AC3E}">
        <p14:creationId xmlns:p14="http://schemas.microsoft.com/office/powerpoint/2010/main" val="2289111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99746" y="1745882"/>
            <a:ext cx="5881457" cy="4332302"/>
          </a:xfrm>
        </p:spPr>
        <p:txBody>
          <a:bodyPr/>
          <a:lstStyle/>
          <a:p>
            <a:pPr marL="360363" lvl="0" indent="-360363" algn="l" fontAlgn="base">
              <a:lnSpc>
                <a:spcPct val="100000"/>
              </a:lnSpc>
              <a:spcBef>
                <a:spcPct val="20000"/>
              </a:spcBef>
              <a:spcAft>
                <a:spcPct val="0"/>
              </a:spcAft>
              <a:buClr>
                <a:schemeClr val="tx1"/>
              </a:buClr>
              <a:buSzPct val="70000"/>
            </a:pPr>
            <a:r>
              <a:rPr lang="fr-CA" dirty="0"/>
              <a:t>3- </a:t>
            </a:r>
            <a:r>
              <a:rPr lang="fr-CA" sz="2000" dirty="0"/>
              <a:t>ARRÊT ASSEZ RAPIDE DU SAIGNEMENT</a:t>
            </a:r>
            <a:endParaRPr lang="fr-CA" dirty="0">
              <a:sym typeface="Symbol" pitchFamily="18" charset="2"/>
            </a:endParaRPr>
          </a:p>
          <a:p>
            <a:pPr lvl="0" algn="l" fontAlgn="base">
              <a:lnSpc>
                <a:spcPct val="100000"/>
              </a:lnSpc>
              <a:spcBef>
                <a:spcPct val="20000"/>
              </a:spcBef>
              <a:spcAft>
                <a:spcPct val="0"/>
              </a:spcAft>
              <a:buClr>
                <a:schemeClr val="accent3"/>
              </a:buClr>
              <a:buSzPct val="70000"/>
              <a:buFont typeface="Wingdings" pitchFamily="2" charset="2"/>
              <a:buChar char="v"/>
            </a:pPr>
            <a:r>
              <a:rPr lang="fr-CA" dirty="0"/>
              <a:t> Mécanisme d’urgence : Mais insuffisant</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Formation d’un clou plaquettaire </a:t>
            </a:r>
          </a:p>
          <a:p>
            <a:pPr lvl="0" algn="l" fontAlgn="base">
              <a:lnSpc>
                <a:spcPct val="100000"/>
              </a:lnSpc>
              <a:spcBef>
                <a:spcPct val="20000"/>
              </a:spcBef>
              <a:spcAft>
                <a:spcPct val="0"/>
              </a:spcAft>
              <a:buClr>
                <a:schemeClr val="accent3"/>
              </a:buClr>
              <a:buSzPct val="70000"/>
            </a:pPr>
            <a:r>
              <a:rPr lang="fr-CA" dirty="0"/>
              <a:t>   (pas solide) :</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Adhésion</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Activation</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Sécrétion</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Agrégation</a:t>
            </a:r>
            <a:endParaRPr lang="fr-FR" dirty="0">
              <a:solidFill>
                <a:schemeClr val="accent1"/>
              </a:solidFill>
            </a:endParaRPr>
          </a:p>
        </p:txBody>
      </p:sp>
      <p:sp>
        <p:nvSpPr>
          <p:cNvPr id="5" name="Espace réservé du texte 4"/>
          <p:cNvSpPr>
            <a:spLocks noGrp="1"/>
          </p:cNvSpPr>
          <p:nvPr>
            <p:ph type="body" sz="quarter" idx="3"/>
          </p:nvPr>
        </p:nvSpPr>
        <p:spPr>
          <a:xfrm>
            <a:off x="6072874" y="2367498"/>
            <a:ext cx="3071126" cy="762000"/>
          </a:xfrm>
        </p:spPr>
        <p:txBody>
          <a:bodyPr/>
          <a:lstStyle/>
          <a:p>
            <a:pPr lvl="0" fontAlgn="base">
              <a:lnSpc>
                <a:spcPct val="100000"/>
              </a:lnSpc>
              <a:spcBef>
                <a:spcPct val="20000"/>
              </a:spcBef>
              <a:spcAft>
                <a:spcPct val="0"/>
              </a:spcAft>
              <a:buClr>
                <a:schemeClr val="tx1"/>
              </a:buClr>
              <a:buSzPct val="70000"/>
            </a:pPr>
            <a:r>
              <a:rPr lang="fr-CA" dirty="0"/>
              <a:t>Les plaquettes s’attachent ensemble</a:t>
            </a:r>
          </a:p>
        </p:txBody>
      </p:sp>
      <p:sp>
        <p:nvSpPr>
          <p:cNvPr id="9" name="Titre 8"/>
          <p:cNvSpPr>
            <a:spLocks noGrp="1"/>
          </p:cNvSpPr>
          <p:nvPr>
            <p:ph type="title"/>
          </p:nvPr>
        </p:nvSpPr>
        <p:spPr/>
        <p:txBody>
          <a:bodyPr/>
          <a:lstStyle/>
          <a:p>
            <a:r>
              <a:rPr lang="fr-CA" b="1" dirty="0"/>
              <a:t>L’HÉMOSTASE PRIMAIRE</a:t>
            </a:r>
          </a:p>
        </p:txBody>
      </p:sp>
      <p:pic>
        <p:nvPicPr>
          <p:cNvPr id="8" name="Picture 23"/>
          <p:cNvPicPr>
            <a:picLocks noGrp="1" noChangeAspect="1" noChangeArrowheads="1"/>
          </p:cNvPicPr>
          <p:nvPr>
            <p:ph sz="quarter" idx="4"/>
            <p:custDataLst>
              <p:tags r:id="rId1"/>
            </p:custDataLst>
          </p:nvPr>
        </p:nvPicPr>
        <p:blipFill>
          <a:blip r:embed="rId3" cstate="print"/>
          <a:srcRect/>
          <a:stretch>
            <a:fillRect/>
          </a:stretch>
        </p:blipFill>
        <p:spPr>
          <a:xfrm>
            <a:off x="6333634" y="3070775"/>
            <a:ext cx="2713421" cy="2890837"/>
          </a:xfrm>
        </p:spPr>
      </p:pic>
      <p:sp>
        <p:nvSpPr>
          <p:cNvPr id="6" name="Espace réservé du texte 4">
            <a:extLst>
              <a:ext uri="{FF2B5EF4-FFF2-40B4-BE49-F238E27FC236}">
                <a16:creationId xmlns:a16="http://schemas.microsoft.com/office/drawing/2014/main" id="{C280D119-DB30-4D79-BB1A-D4F24506A372}"/>
              </a:ext>
            </a:extLst>
          </p:cNvPr>
          <p:cNvSpPr txBox="1">
            <a:spLocks/>
          </p:cNvSpPr>
          <p:nvPr/>
        </p:nvSpPr>
        <p:spPr>
          <a:xfrm>
            <a:off x="4496539" y="5750859"/>
            <a:ext cx="4851647"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pPr marL="342900" indent="-342900" algn="l">
              <a:buFont typeface="Symbol" panose="05050102010706020507" pitchFamily="18" charset="2"/>
              <a:buChar char="Þ"/>
            </a:pPr>
            <a:r>
              <a:rPr lang="fr-CA" dirty="0"/>
              <a:t>Formation du thrombus blanc</a:t>
            </a:r>
          </a:p>
        </p:txBody>
      </p:sp>
      <p:sp>
        <p:nvSpPr>
          <p:cNvPr id="2" name="Flèche : angle droit à deux pointes 1">
            <a:extLst>
              <a:ext uri="{FF2B5EF4-FFF2-40B4-BE49-F238E27FC236}">
                <a16:creationId xmlns:a16="http://schemas.microsoft.com/office/drawing/2014/main" id="{7001C54F-26F3-48B3-AE17-98575704A6B1}"/>
              </a:ext>
            </a:extLst>
          </p:cNvPr>
          <p:cNvSpPr/>
          <p:nvPr/>
        </p:nvSpPr>
        <p:spPr>
          <a:xfrm rot="18450118">
            <a:off x="2459115" y="5495278"/>
            <a:ext cx="488271" cy="466334"/>
          </a:xfrm>
          <a:prstGeom prst="lef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 name="Interdiction 3">
            <a:extLst>
              <a:ext uri="{FF2B5EF4-FFF2-40B4-BE49-F238E27FC236}">
                <a16:creationId xmlns:a16="http://schemas.microsoft.com/office/drawing/2014/main" id="{6A9A20DC-3B36-28FE-AAD8-A3DDD0A17D23}"/>
              </a:ext>
            </a:extLst>
          </p:cNvPr>
          <p:cNvSpPr/>
          <p:nvPr/>
        </p:nvSpPr>
        <p:spPr>
          <a:xfrm>
            <a:off x="457200" y="997527"/>
            <a:ext cx="1554480" cy="114300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a:xfrm>
            <a:off x="248575" y="345141"/>
            <a:ext cx="8664605" cy="1143000"/>
          </a:xfrm>
        </p:spPr>
        <p:txBody>
          <a:bodyPr/>
          <a:lstStyle/>
          <a:p>
            <a:pPr eaLnBrk="1" hangingPunct="1"/>
            <a:r>
              <a:rPr lang="fr-CA" b="1" dirty="0"/>
              <a:t>VOIE EXTRINSÈQUE (V.E.)</a:t>
            </a:r>
            <a:endParaRPr lang="fr-FR" b="1" dirty="0"/>
          </a:p>
        </p:txBody>
      </p:sp>
      <p:sp>
        <p:nvSpPr>
          <p:cNvPr id="308227" name="Rectangle 3"/>
          <p:cNvSpPr>
            <a:spLocks noGrp="1" noChangeArrowheads="1"/>
          </p:cNvSpPr>
          <p:nvPr>
            <p:ph sz="quarter" idx="1"/>
            <p:custDataLst>
              <p:tags r:id="rId2"/>
            </p:custDataLst>
          </p:nvPr>
        </p:nvSpPr>
        <p:spPr>
          <a:xfrm>
            <a:off x="457200" y="2406225"/>
            <a:ext cx="8229600" cy="4106634"/>
          </a:xfrm>
        </p:spPr>
        <p:txBody>
          <a:bodyPr>
            <a:normAutofit lnSpcReduction="10000"/>
          </a:bodyPr>
          <a:lstStyle/>
          <a:p>
            <a:pPr eaLnBrk="1" hangingPunct="1">
              <a:buClr>
                <a:schemeClr val="accent1"/>
              </a:buClr>
            </a:pPr>
            <a:r>
              <a:rPr lang="fr-FR" sz="2600" b="1" dirty="0"/>
              <a:t>Elle se nomme ainsi parce que l’élément déclencheur est un élément extérieur au sang c’est-à-dire le :</a:t>
            </a:r>
          </a:p>
          <a:p>
            <a:pPr eaLnBrk="1" hangingPunct="1">
              <a:buClr>
                <a:schemeClr val="accent1"/>
              </a:buClr>
              <a:buFont typeface="Wingdings" pitchFamily="2" charset="2"/>
              <a:buNone/>
            </a:pPr>
            <a:r>
              <a:rPr lang="fr-FR" sz="2600" b="1" dirty="0"/>
              <a:t>			</a:t>
            </a:r>
            <a:r>
              <a:rPr lang="fr-FR" sz="2600" b="1" u="sng" dirty="0">
                <a:solidFill>
                  <a:schemeClr val="accent6">
                    <a:lumMod val="75000"/>
                  </a:schemeClr>
                </a:solidFill>
              </a:rPr>
              <a:t>Facteur III Tissulaire</a:t>
            </a:r>
          </a:p>
          <a:p>
            <a:pPr eaLnBrk="1" hangingPunct="1">
              <a:buClr>
                <a:schemeClr val="accent1"/>
              </a:buClr>
            </a:pPr>
            <a:r>
              <a:rPr lang="fr-FR" sz="2600" b="1" dirty="0"/>
              <a:t>Possède une action de courte durée parce qu’il y a épuisement du facteur III tissulaire rapidement.</a:t>
            </a:r>
          </a:p>
          <a:p>
            <a:pPr eaLnBrk="1" hangingPunct="1">
              <a:buClr>
                <a:schemeClr val="accent1"/>
              </a:buClr>
            </a:pPr>
            <a:r>
              <a:rPr lang="fr-FR" sz="2600" b="1" dirty="0">
                <a:solidFill>
                  <a:schemeClr val="accent6">
                    <a:lumMod val="75000"/>
                  </a:schemeClr>
                </a:solidFill>
              </a:rPr>
              <a:t>Simple ET de courte durée </a:t>
            </a:r>
            <a:r>
              <a:rPr lang="fr-FR" sz="2600" b="1" dirty="0">
                <a:solidFill>
                  <a:schemeClr val="accent6">
                    <a:lumMod val="75000"/>
                  </a:schemeClr>
                </a:solidFill>
                <a:sym typeface="Symbol" pitchFamily="18" charset="2"/>
              </a:rPr>
              <a:t></a:t>
            </a:r>
            <a:r>
              <a:rPr lang="fr-FR" sz="2600" b="1" dirty="0">
                <a:solidFill>
                  <a:schemeClr val="accent6">
                    <a:lumMod val="75000"/>
                  </a:schemeClr>
                </a:solidFill>
              </a:rPr>
              <a:t> </a:t>
            </a:r>
            <a:r>
              <a:rPr lang="fr-FR" sz="2600" b="1" u="sng" dirty="0">
                <a:solidFill>
                  <a:schemeClr val="accent6">
                    <a:lumMod val="75000"/>
                  </a:schemeClr>
                </a:solidFill>
              </a:rPr>
              <a:t>VOIE D’URGENCE</a:t>
            </a:r>
          </a:p>
          <a:p>
            <a:r>
              <a:rPr lang="fr-FR" sz="2600" b="1" dirty="0"/>
              <a:t>Le dosage de coagulation pour évaluer la voie extrinsèque est: </a:t>
            </a:r>
            <a:r>
              <a:rPr lang="fr-FR" sz="2600" b="1" u="sng" dirty="0">
                <a:solidFill>
                  <a:schemeClr val="accent6">
                    <a:lumMod val="75000"/>
                  </a:schemeClr>
                </a:solidFill>
              </a:rPr>
              <a:t>Le Temps de Prothrombine (TP</a:t>
            </a:r>
            <a:r>
              <a:rPr lang="fr-FR" sz="2600" b="1" dirty="0">
                <a:solidFill>
                  <a:schemeClr val="accent6">
                    <a:lumMod val="75000"/>
                  </a:schemeClr>
                </a:solidFill>
              </a:rPr>
              <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248574" y="345141"/>
            <a:ext cx="8438226" cy="1143000"/>
          </a:xfrm>
        </p:spPr>
        <p:txBody>
          <a:bodyPr/>
          <a:lstStyle/>
          <a:p>
            <a:pPr eaLnBrk="1" hangingPunct="1"/>
            <a:r>
              <a:rPr lang="fr-CA" b="1" dirty="0"/>
              <a:t>VOIE EXTRINSÈQUE (V.E.)</a:t>
            </a:r>
            <a:endParaRPr lang="fr-FR" b="1" dirty="0"/>
          </a:p>
        </p:txBody>
      </p:sp>
      <p:sp>
        <p:nvSpPr>
          <p:cNvPr id="8195" name="Rectangle 3"/>
          <p:cNvSpPr>
            <a:spLocks noGrp="1" noChangeArrowheads="1"/>
          </p:cNvSpPr>
          <p:nvPr>
            <p:ph sz="quarter" idx="1"/>
            <p:custDataLst>
              <p:tags r:id="rId2"/>
            </p:custDataLst>
          </p:nvPr>
        </p:nvSpPr>
        <p:spPr>
          <a:xfrm>
            <a:off x="328475" y="2459115"/>
            <a:ext cx="8815526" cy="4332303"/>
          </a:xfrm>
        </p:spPr>
        <p:txBody>
          <a:bodyPr>
            <a:normAutofit/>
          </a:bodyPr>
          <a:lstStyle/>
          <a:p>
            <a:pPr eaLnBrk="1" hangingPunct="1">
              <a:lnSpc>
                <a:spcPct val="80000"/>
              </a:lnSpc>
              <a:buFont typeface="Wingdings" pitchFamily="2" charset="2"/>
              <a:buNone/>
            </a:pPr>
            <a:r>
              <a:rPr lang="fr-FR" sz="2400" b="1" dirty="0"/>
              <a:t>PROTHROMBINOFORMATION</a:t>
            </a:r>
          </a:p>
          <a:p>
            <a:pPr eaLnBrk="1" hangingPunct="1">
              <a:lnSpc>
                <a:spcPct val="80000"/>
              </a:lnSpc>
              <a:buFont typeface="Wingdings" pitchFamily="2" charset="2"/>
              <a:buNone/>
            </a:pPr>
            <a:r>
              <a:rPr lang="fr-FR" sz="2000" b="1" dirty="0"/>
              <a:t>1-	Formation d’un complexe activateur du facteur X</a:t>
            </a:r>
          </a:p>
          <a:p>
            <a:pPr lvl="1" eaLnBrk="1" hangingPunct="1">
              <a:lnSpc>
                <a:spcPct val="80000"/>
              </a:lnSpc>
            </a:pPr>
            <a:r>
              <a:rPr lang="fr-FR" sz="2000" b="1" dirty="0"/>
              <a:t>Association du facteur VII et III (thromboplastine tissulaire)</a:t>
            </a:r>
          </a:p>
          <a:p>
            <a:pPr lvl="1" eaLnBrk="1" hangingPunct="1">
              <a:lnSpc>
                <a:spcPct val="80000"/>
              </a:lnSpc>
            </a:pPr>
            <a:r>
              <a:rPr lang="fr-FR" sz="2000" b="1" dirty="0"/>
              <a:t>Requiert des ions Ca</a:t>
            </a:r>
            <a:r>
              <a:rPr lang="fr-FR" sz="2000" b="1" baseline="30000" dirty="0"/>
              <a:t>2+</a:t>
            </a:r>
            <a:r>
              <a:rPr lang="fr-FR" sz="2000" b="1" dirty="0"/>
              <a:t> (Pont GLA du VII et phospholipide (PL) du III)</a:t>
            </a:r>
            <a:endParaRPr lang="fr-FR" sz="2000" b="1" dirty="0">
              <a:sym typeface="Symbol" pitchFamily="18" charset="2"/>
            </a:endParaRPr>
          </a:p>
          <a:p>
            <a:pPr lvl="1" eaLnBrk="1" hangingPunct="1">
              <a:lnSpc>
                <a:spcPct val="80000"/>
              </a:lnSpc>
            </a:pPr>
            <a:r>
              <a:rPr lang="fr-FR" sz="2000" b="1" dirty="0">
                <a:sym typeface="Symbol" pitchFamily="18" charset="2"/>
              </a:rPr>
              <a:t></a:t>
            </a:r>
            <a:r>
              <a:rPr lang="fr-FR" sz="2000" b="1" dirty="0"/>
              <a:t> activité du Facteur VII de 1000x</a:t>
            </a:r>
          </a:p>
          <a:p>
            <a:pPr eaLnBrk="1" hangingPunct="1">
              <a:lnSpc>
                <a:spcPct val="80000"/>
              </a:lnSpc>
              <a:buFont typeface="Wingdings" pitchFamily="2" charset="2"/>
              <a:buNone/>
            </a:pPr>
            <a:r>
              <a:rPr lang="fr-FR" sz="2000" b="1" dirty="0"/>
              <a:t>2-	 Activation du Facteur X par le complexe du VII+III+Ca</a:t>
            </a:r>
            <a:r>
              <a:rPr lang="fr-FR" sz="2000" b="1" baseline="30000" dirty="0"/>
              <a:t>2+</a:t>
            </a:r>
            <a:r>
              <a:rPr lang="fr-FR" sz="2000" b="1" dirty="0"/>
              <a:t> </a:t>
            </a:r>
          </a:p>
          <a:p>
            <a:pPr eaLnBrk="1" hangingPunct="1">
              <a:lnSpc>
                <a:spcPct val="80000"/>
              </a:lnSpc>
              <a:buFont typeface="Wingdings" pitchFamily="2" charset="2"/>
              <a:buNone/>
            </a:pPr>
            <a:r>
              <a:rPr lang="fr-FR" sz="2000" b="1" dirty="0"/>
              <a:t>3-	 Transformation du facteur X en </a:t>
            </a:r>
            <a:r>
              <a:rPr lang="fr-FR" sz="2000" b="1" dirty="0" err="1"/>
              <a:t>Xa</a:t>
            </a:r>
            <a:endParaRPr lang="fr-FR" sz="2000" b="1" dirty="0"/>
          </a:p>
          <a:p>
            <a:pPr eaLnBrk="1" hangingPunct="1">
              <a:lnSpc>
                <a:spcPct val="80000"/>
              </a:lnSpc>
              <a:buFont typeface="Wingdings" pitchFamily="2" charset="2"/>
              <a:buNone/>
            </a:pPr>
            <a:r>
              <a:rPr lang="fr-FR" sz="2000" b="1" dirty="0"/>
              <a:t>4-	Rétroaction positive; amplification de l’activité du VII en l’activant en </a:t>
            </a:r>
            <a:r>
              <a:rPr lang="fr-FR" sz="2000" b="1" dirty="0" err="1"/>
              <a:t>VIIa</a:t>
            </a:r>
            <a:r>
              <a:rPr lang="fr-FR" sz="2000" b="1" dirty="0"/>
              <a:t> (encore 1000x de plus)</a:t>
            </a:r>
          </a:p>
          <a:p>
            <a:pPr eaLnBrk="1" hangingPunct="1">
              <a:lnSpc>
                <a:spcPct val="80000"/>
              </a:lnSpc>
              <a:buFont typeface="Wingdings" pitchFamily="2" charset="2"/>
              <a:buNone/>
            </a:pPr>
            <a:r>
              <a:rPr lang="fr-FR" sz="2000" b="1" dirty="0"/>
              <a:t>5-	Voie alterne: Boucle de </a:t>
            </a:r>
            <a:r>
              <a:rPr lang="fr-FR" sz="2000" b="1" dirty="0" err="1"/>
              <a:t>Josso</a:t>
            </a:r>
            <a:endParaRPr lang="fr-FR" sz="2000" b="1" dirty="0"/>
          </a:p>
        </p:txBody>
      </p:sp>
      <p:sp>
        <p:nvSpPr>
          <p:cNvPr id="8196" name="Oval 4"/>
          <p:cNvSpPr>
            <a:spLocks noChangeArrowheads="1"/>
          </p:cNvSpPr>
          <p:nvPr>
            <p:custDataLst>
              <p:tags r:id="rId3"/>
            </p:custDataLst>
          </p:nvPr>
        </p:nvSpPr>
        <p:spPr bwMode="auto">
          <a:xfrm>
            <a:off x="204787" y="2862336"/>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a:solidFill>
                  <a:schemeClr val="bg1"/>
                </a:solidFill>
              </a:rPr>
              <a:t>1</a:t>
            </a:r>
            <a:endParaRPr lang="fr-FR" b="1">
              <a:solidFill>
                <a:schemeClr val="bg1"/>
              </a:solidFill>
            </a:endParaRPr>
          </a:p>
        </p:txBody>
      </p:sp>
      <p:sp>
        <p:nvSpPr>
          <p:cNvPr id="8197" name="Oval 5"/>
          <p:cNvSpPr>
            <a:spLocks noChangeArrowheads="1"/>
          </p:cNvSpPr>
          <p:nvPr>
            <p:custDataLst>
              <p:tags r:id="rId4"/>
            </p:custDataLst>
          </p:nvPr>
        </p:nvSpPr>
        <p:spPr bwMode="auto">
          <a:xfrm>
            <a:off x="248574" y="4329069"/>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a:t>
            </a:r>
            <a:endParaRPr lang="fr-FR" b="1" dirty="0">
              <a:solidFill>
                <a:schemeClr val="bg1"/>
              </a:solidFill>
            </a:endParaRPr>
          </a:p>
        </p:txBody>
      </p:sp>
      <p:sp>
        <p:nvSpPr>
          <p:cNvPr id="8198" name="Oval 6"/>
          <p:cNvSpPr>
            <a:spLocks noChangeArrowheads="1"/>
          </p:cNvSpPr>
          <p:nvPr>
            <p:custDataLst>
              <p:tags r:id="rId5"/>
            </p:custDataLst>
          </p:nvPr>
        </p:nvSpPr>
        <p:spPr bwMode="auto">
          <a:xfrm>
            <a:off x="248573" y="485443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3</a:t>
            </a:r>
            <a:endParaRPr lang="fr-FR" b="1" dirty="0">
              <a:solidFill>
                <a:schemeClr val="bg1"/>
              </a:solidFill>
            </a:endParaRPr>
          </a:p>
        </p:txBody>
      </p:sp>
      <p:sp>
        <p:nvSpPr>
          <p:cNvPr id="8199" name="Oval 7"/>
          <p:cNvSpPr>
            <a:spLocks noChangeArrowheads="1"/>
          </p:cNvSpPr>
          <p:nvPr>
            <p:custDataLst>
              <p:tags r:id="rId6"/>
            </p:custDataLst>
          </p:nvPr>
        </p:nvSpPr>
        <p:spPr bwMode="auto">
          <a:xfrm>
            <a:off x="240298" y="5362184"/>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a:solidFill>
                  <a:schemeClr val="bg1"/>
                </a:solidFill>
              </a:rPr>
              <a:t>4</a:t>
            </a:r>
            <a:endParaRPr lang="fr-FR" b="1">
              <a:solidFill>
                <a:schemeClr val="bg1"/>
              </a:solidFill>
            </a:endParaRPr>
          </a:p>
        </p:txBody>
      </p:sp>
      <p:sp>
        <p:nvSpPr>
          <p:cNvPr id="8200" name="Oval 8"/>
          <p:cNvSpPr>
            <a:spLocks noChangeArrowheads="1"/>
          </p:cNvSpPr>
          <p:nvPr>
            <p:custDataLst>
              <p:tags r:id="rId7"/>
            </p:custDataLst>
          </p:nvPr>
        </p:nvSpPr>
        <p:spPr bwMode="auto">
          <a:xfrm>
            <a:off x="230818" y="6069550"/>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6</a:t>
            </a:r>
            <a:endParaRPr lang="fr-FR" b="1" dirty="0">
              <a:solidFill>
                <a:schemeClr val="bg1"/>
              </a:solidFill>
            </a:endParaRPr>
          </a:p>
        </p:txBody>
      </p:sp>
      <p:sp>
        <p:nvSpPr>
          <p:cNvPr id="9" name="Oval 42"/>
          <p:cNvSpPr>
            <a:spLocks noChangeArrowheads="1"/>
          </p:cNvSpPr>
          <p:nvPr>
            <p:custDataLst>
              <p:tags r:id="rId8"/>
            </p:custDataLst>
          </p:nvPr>
        </p:nvSpPr>
        <p:spPr bwMode="auto">
          <a:xfrm>
            <a:off x="3832467" y="5732571"/>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46225"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1013"/>
            <a:ext cx="1433512" cy="70008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424244" y="3376612"/>
            <a:ext cx="713683"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VII</a:t>
            </a:r>
          </a:p>
        </p:txBody>
      </p:sp>
      <p:sp>
        <p:nvSpPr>
          <p:cNvPr id="7178" name="Text Box 10"/>
          <p:cNvSpPr txBox="1">
            <a:spLocks noChangeArrowheads="1"/>
          </p:cNvSpPr>
          <p:nvPr>
            <p:custDataLst>
              <p:tags r:id="rId8"/>
            </p:custDataLst>
          </p:nvPr>
        </p:nvSpPr>
        <p:spPr bwMode="auto">
          <a:xfrm>
            <a:off x="2824163" y="3376612"/>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2724150" y="3033713"/>
            <a:ext cx="13906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6" name="Oval 28"/>
          <p:cNvSpPr>
            <a:spLocks noChangeArrowheads="1"/>
          </p:cNvSpPr>
          <p:nvPr>
            <p:custDataLst>
              <p:tags r:id="rId26"/>
            </p:custDataLst>
          </p:nvPr>
        </p:nvSpPr>
        <p:spPr bwMode="auto">
          <a:xfrm>
            <a:off x="3132138" y="1974850"/>
            <a:ext cx="522287" cy="52228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b="1">
                <a:solidFill>
                  <a:schemeClr val="bg1"/>
                </a:solidFill>
              </a:rPr>
              <a:t>1</a:t>
            </a:r>
          </a:p>
        </p:txBody>
      </p:sp>
      <p:sp>
        <p:nvSpPr>
          <p:cNvPr id="7197" name="Oval 29"/>
          <p:cNvSpPr>
            <a:spLocks noChangeArrowheads="1"/>
          </p:cNvSpPr>
          <p:nvPr>
            <p:custDataLst>
              <p:tags r:id="rId27"/>
            </p:custDataLst>
          </p:nvPr>
        </p:nvSpPr>
        <p:spPr bwMode="auto">
          <a:xfrm>
            <a:off x="3635375"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198" name="Text Box 30"/>
          <p:cNvSpPr txBox="1">
            <a:spLocks noChangeArrowheads="1"/>
          </p:cNvSpPr>
          <p:nvPr>
            <p:custDataLst>
              <p:tags r:id="rId28"/>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9"/>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30"/>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31"/>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2"/>
            </p:custDataLst>
          </p:nvPr>
        </p:nvSpPr>
        <p:spPr bwMode="auto">
          <a:xfrm>
            <a:off x="2470150" y="3022600"/>
            <a:ext cx="117475" cy="2095500"/>
          </a:xfrm>
          <a:prstGeom prst="leftBrace">
            <a:avLst>
              <a:gd name="adj1" fmla="val 148649"/>
              <a:gd name="adj2" fmla="val 50000"/>
            </a:avLst>
          </a:prstGeom>
          <a:noFill/>
          <a:ln w="25400">
            <a:solidFill>
              <a:schemeClr val="bg2">
                <a:lumMod val="50000"/>
              </a:schemeClr>
            </a:solidFill>
            <a:round/>
            <a:headEnd/>
            <a:tailEnd/>
          </a:ln>
        </p:spPr>
        <p:txBody>
          <a:bodyPr/>
          <a:lstStyle/>
          <a:p>
            <a:endParaRPr lang="fr-CA"/>
          </a:p>
        </p:txBody>
      </p:sp>
      <p:sp>
        <p:nvSpPr>
          <p:cNvPr id="7203" name="Text Box 35"/>
          <p:cNvSpPr txBox="1">
            <a:spLocks noChangeArrowheads="1"/>
          </p:cNvSpPr>
          <p:nvPr>
            <p:custDataLst>
              <p:tags r:id="rId33"/>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4"/>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5" name="Oval 37"/>
          <p:cNvSpPr>
            <a:spLocks noChangeArrowheads="1"/>
          </p:cNvSpPr>
          <p:nvPr>
            <p:custDataLst>
              <p:tags r:id="rId35"/>
            </p:custDataLst>
          </p:nvPr>
        </p:nvSpPr>
        <p:spPr bwMode="auto">
          <a:xfrm>
            <a:off x="1042988" y="4221163"/>
            <a:ext cx="503237"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6</a:t>
            </a:r>
            <a:endParaRPr lang="fr-FR" sz="1600" b="1" dirty="0">
              <a:solidFill>
                <a:schemeClr val="bg1"/>
              </a:solidFill>
            </a:endParaRPr>
          </a:p>
        </p:txBody>
      </p:sp>
      <p:sp>
        <p:nvSpPr>
          <p:cNvPr id="7206" name="Text Box 38"/>
          <p:cNvSpPr txBox="1">
            <a:spLocks noChangeArrowheads="1"/>
          </p:cNvSpPr>
          <p:nvPr>
            <p:custDataLst>
              <p:tags r:id="rId36"/>
            </p:custDataLst>
          </p:nvPr>
        </p:nvSpPr>
        <p:spPr bwMode="auto">
          <a:xfrm>
            <a:off x="7937770" y="550417"/>
            <a:ext cx="574675" cy="504869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E</a:t>
            </a:r>
          </a:p>
          <a:p>
            <a:pPr algn="ctr"/>
            <a:r>
              <a:rPr lang="fr-FR" sz="2000" b="1" dirty="0">
                <a:solidFill>
                  <a:schemeClr val="bg1"/>
                </a:solidFill>
              </a:rPr>
              <a:t>X</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7207" name="Text Box 39"/>
          <p:cNvSpPr txBox="1">
            <a:spLocks noChangeArrowheads="1"/>
          </p:cNvSpPr>
          <p:nvPr>
            <p:custDataLst>
              <p:tags r:id="rId37"/>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8"/>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9"/>
            </p:custDataLst>
          </p:nvPr>
        </p:nvSpPr>
        <p:spPr bwMode="auto">
          <a:xfrm>
            <a:off x="250825" y="4113212"/>
            <a:ext cx="2232026" cy="1368425"/>
          </a:xfrm>
          <a:prstGeom prst="rect">
            <a:avLst/>
          </a:prstGeom>
          <a:solidFill>
            <a:schemeClr val="accent6">
              <a:lumMod val="60000"/>
              <a:lumOff val="40000"/>
              <a:alpha val="25098"/>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0" name="Oval 42"/>
          <p:cNvSpPr>
            <a:spLocks noChangeArrowheads="1"/>
          </p:cNvSpPr>
          <p:nvPr>
            <p:custDataLst>
              <p:tags r:id="rId40"/>
            </p:custDataLst>
          </p:nvPr>
        </p:nvSpPr>
        <p:spPr bwMode="auto">
          <a:xfrm>
            <a:off x="4343400" y="5816600"/>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sp>
        <p:nvSpPr>
          <p:cNvPr id="7211" name="Line 43"/>
          <p:cNvSpPr>
            <a:spLocks noChangeShapeType="1"/>
          </p:cNvSpPr>
          <p:nvPr>
            <p:custDataLst>
              <p:tags r:id="rId41"/>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2" name="Oval 44"/>
          <p:cNvSpPr>
            <a:spLocks noChangeArrowheads="1"/>
          </p:cNvSpPr>
          <p:nvPr>
            <p:custDataLst>
              <p:tags r:id="rId42"/>
            </p:custDataLst>
          </p:nvPr>
        </p:nvSpPr>
        <p:spPr bwMode="auto">
          <a:xfrm>
            <a:off x="5364163"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213" name="AutoShape 45"/>
          <p:cNvSpPr>
            <a:spLocks/>
          </p:cNvSpPr>
          <p:nvPr>
            <p:custDataLst>
              <p:tags r:id="rId43"/>
            </p:custDataLst>
          </p:nvPr>
        </p:nvSpPr>
        <p:spPr bwMode="auto">
          <a:xfrm>
            <a:off x="7307262" y="908050"/>
            <a:ext cx="288925" cy="475456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7214" name="Oval 46"/>
          <p:cNvSpPr>
            <a:spLocks noChangeArrowheads="1"/>
          </p:cNvSpPr>
          <p:nvPr>
            <p:custDataLst>
              <p:tags r:id="rId44"/>
            </p:custDataLst>
          </p:nvPr>
        </p:nvSpPr>
        <p:spPr bwMode="auto">
          <a:xfrm>
            <a:off x="2987675" y="4437063"/>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2</a:t>
            </a:r>
          </a:p>
        </p:txBody>
      </p:sp>
      <p:sp>
        <p:nvSpPr>
          <p:cNvPr id="46" name="Oval 42"/>
          <p:cNvSpPr>
            <a:spLocks noChangeArrowheads="1"/>
          </p:cNvSpPr>
          <p:nvPr>
            <p:custDataLst>
              <p:tags r:id="rId45"/>
            </p:custDataLst>
          </p:nvPr>
        </p:nvSpPr>
        <p:spPr bwMode="auto">
          <a:xfrm>
            <a:off x="3863973" y="5075237"/>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
        <p:nvSpPr>
          <p:cNvPr id="47" name="Text Box 45">
            <a:extLst>
              <a:ext uri="{FF2B5EF4-FFF2-40B4-BE49-F238E27FC236}">
                <a16:creationId xmlns:a16="http://schemas.microsoft.com/office/drawing/2014/main" id="{1E2FF2F8-1F23-43F4-9CE2-1AAD3AD2779F}"/>
              </a:ext>
            </a:extLst>
          </p:cNvPr>
          <p:cNvSpPr txBox="1">
            <a:spLocks noChangeArrowheads="1"/>
          </p:cNvSpPr>
          <p:nvPr>
            <p:custDataLst>
              <p:tags r:id="rId46"/>
            </p:custDataLst>
          </p:nvPr>
        </p:nvSpPr>
        <p:spPr bwMode="auto">
          <a:xfrm>
            <a:off x="447278" y="3455635"/>
            <a:ext cx="1593057" cy="63094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VOIR</a:t>
            </a:r>
          </a:p>
          <a:p>
            <a:pPr algn="ctr">
              <a:spcBef>
                <a:spcPct val="50000"/>
              </a:spcBef>
            </a:pPr>
            <a:r>
              <a:rPr lang="fr-CA" sz="1400" b="1" dirty="0">
                <a:solidFill>
                  <a:schemeClr val="bg1"/>
                </a:solidFill>
              </a:rPr>
              <a:t>(Voie intrinsèque)</a:t>
            </a:r>
            <a:endParaRPr lang="fr-FR" sz="1400" b="1" dirty="0">
              <a:solidFill>
                <a:schemeClr val="bg1"/>
              </a:solidFill>
            </a:endParaRPr>
          </a:p>
        </p:txBody>
      </p:sp>
      <p:cxnSp>
        <p:nvCxnSpPr>
          <p:cNvPr id="3" name="Connecteur droit 2">
            <a:extLst>
              <a:ext uri="{FF2B5EF4-FFF2-40B4-BE49-F238E27FC236}">
                <a16:creationId xmlns:a16="http://schemas.microsoft.com/office/drawing/2014/main" id="{99CEDE46-F3F2-4EAE-883F-01E8D47C60A0}"/>
              </a:ext>
            </a:extLst>
          </p:cNvPr>
          <p:cNvCxnSpPr/>
          <p:nvPr>
            <p:custDataLst>
              <p:tags r:id="rId47"/>
            </p:custDataLst>
          </p:nvPr>
        </p:nvCxnSpPr>
        <p:spPr>
          <a:xfrm>
            <a:off x="631555" y="5734467"/>
            <a:ext cx="8065167"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VOIE INTRINSÈQUE (V.I.)</a:t>
            </a:r>
            <a:endParaRPr lang="fr-FR" b="1" dirty="0"/>
          </a:p>
        </p:txBody>
      </p:sp>
      <p:sp>
        <p:nvSpPr>
          <p:cNvPr id="324611" name="Rectangle 3"/>
          <p:cNvSpPr>
            <a:spLocks noGrp="1" noChangeArrowheads="1"/>
          </p:cNvSpPr>
          <p:nvPr>
            <p:ph sz="quarter" idx="1"/>
            <p:custDataLst>
              <p:tags r:id="rId2"/>
            </p:custDataLst>
          </p:nvPr>
        </p:nvSpPr>
        <p:spPr>
          <a:xfrm>
            <a:off x="468313" y="2493328"/>
            <a:ext cx="8424862" cy="4353905"/>
          </a:xfrm>
        </p:spPr>
        <p:txBody>
          <a:bodyPr>
            <a:normAutofit fontScale="92500" lnSpcReduction="20000"/>
          </a:bodyPr>
          <a:lstStyle/>
          <a:p>
            <a:pPr eaLnBrk="1" hangingPunct="1">
              <a:lnSpc>
                <a:spcPct val="90000"/>
              </a:lnSpc>
              <a:buClr>
                <a:schemeClr val="accent1"/>
              </a:buClr>
            </a:pPr>
            <a:r>
              <a:rPr lang="fr-FR" sz="2600" b="1" dirty="0"/>
              <a:t>Se nomme ainsi parce que toutes les substances requises sont dans le sang (plasma).</a:t>
            </a:r>
          </a:p>
          <a:p>
            <a:pPr eaLnBrk="1" hangingPunct="1">
              <a:lnSpc>
                <a:spcPct val="90000"/>
              </a:lnSpc>
              <a:buClr>
                <a:schemeClr val="accent1"/>
              </a:buClr>
            </a:pPr>
            <a:r>
              <a:rPr lang="fr-FR" sz="2600" b="1" dirty="0"/>
              <a:t>Elle est plus longue et plus complexe ce qui implique</a:t>
            </a:r>
            <a:r>
              <a:rPr lang="fr-FR" sz="2600" b="1" dirty="0">
                <a:sym typeface="Symbol" pitchFamily="18" charset="2"/>
              </a:rPr>
              <a:t> quelle</a:t>
            </a:r>
            <a:r>
              <a:rPr lang="fr-FR" sz="2600" b="1" dirty="0"/>
              <a:t> prend plus de temps à commencer à activer Facteur X</a:t>
            </a:r>
          </a:p>
          <a:p>
            <a:pPr eaLnBrk="1" hangingPunct="1">
              <a:lnSpc>
                <a:spcPct val="90000"/>
              </a:lnSpc>
              <a:buClr>
                <a:schemeClr val="accent1"/>
              </a:buClr>
            </a:pPr>
            <a:r>
              <a:rPr lang="fr-FR" sz="2600" b="1" dirty="0"/>
              <a:t>Plus durable parce que le plasma est une source inépuisable de facteurs de coagulation.</a:t>
            </a:r>
            <a:endParaRPr lang="fr-FR" sz="2600" b="1" dirty="0">
              <a:sym typeface="Symbol" pitchFamily="18" charset="2"/>
            </a:endParaRPr>
          </a:p>
          <a:p>
            <a:pPr eaLnBrk="1" hangingPunct="1">
              <a:lnSpc>
                <a:spcPct val="90000"/>
              </a:lnSpc>
              <a:buClr>
                <a:schemeClr val="accent1"/>
              </a:buClr>
            </a:pPr>
            <a:r>
              <a:rPr lang="fr-FR" sz="2600" b="1" dirty="0">
                <a:sym typeface="Symbol" pitchFamily="18" charset="2"/>
              </a:rPr>
              <a:t>Elle </a:t>
            </a:r>
            <a:r>
              <a:rPr lang="fr-FR" sz="2600" b="1" dirty="0"/>
              <a:t>assure le maintien du caillot le temps nécessaire à la cicatrisation</a:t>
            </a:r>
          </a:p>
          <a:p>
            <a:pPr eaLnBrk="1" hangingPunct="1">
              <a:lnSpc>
                <a:spcPct val="90000"/>
              </a:lnSpc>
              <a:buClr>
                <a:schemeClr val="accent1"/>
              </a:buClr>
            </a:pPr>
            <a:r>
              <a:rPr lang="fr-FR" sz="2600" b="1" dirty="0"/>
              <a:t>Se déroule en 2 phases :</a:t>
            </a:r>
          </a:p>
          <a:p>
            <a:pPr lvl="2" eaLnBrk="1" hangingPunct="1">
              <a:lnSpc>
                <a:spcPct val="90000"/>
              </a:lnSpc>
              <a:buClr>
                <a:schemeClr val="accent3"/>
              </a:buClr>
              <a:buFont typeface="Wingdings" pitchFamily="2" charset="2"/>
              <a:buChar char="§"/>
            </a:pPr>
            <a:r>
              <a:rPr lang="fr-FR" sz="2000" b="1" dirty="0"/>
              <a:t>Phase contact</a:t>
            </a:r>
          </a:p>
          <a:p>
            <a:pPr lvl="2" eaLnBrk="1" hangingPunct="1">
              <a:lnSpc>
                <a:spcPct val="90000"/>
              </a:lnSpc>
              <a:buClr>
                <a:schemeClr val="accent3"/>
              </a:buClr>
              <a:buFont typeface="Wingdings" pitchFamily="2" charset="2"/>
              <a:buChar char="§"/>
            </a:pPr>
            <a:r>
              <a:rPr lang="fr-FR" sz="2000" b="1" dirty="0"/>
              <a:t>Phase de formation du complexe activateur du X</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p:txBody>
          <a:bodyPr/>
          <a:lstStyle/>
          <a:p>
            <a:pPr eaLnBrk="1" hangingPunct="1"/>
            <a:r>
              <a:rPr lang="fr-CA" b="1" dirty="0"/>
              <a:t>PHASE CONTACT</a:t>
            </a:r>
            <a:endParaRPr lang="fr-FR" b="1" dirty="0"/>
          </a:p>
        </p:txBody>
      </p:sp>
      <p:sp>
        <p:nvSpPr>
          <p:cNvPr id="328707" name="Rectangle 3"/>
          <p:cNvSpPr>
            <a:spLocks noGrp="1" noChangeArrowheads="1"/>
          </p:cNvSpPr>
          <p:nvPr>
            <p:ph sz="quarter" idx="1"/>
            <p:custDataLst>
              <p:tags r:id="rId2"/>
            </p:custDataLst>
          </p:nvPr>
        </p:nvSpPr>
        <p:spPr>
          <a:xfrm>
            <a:off x="755650" y="1984443"/>
            <a:ext cx="8135938" cy="4684644"/>
          </a:xfrm>
        </p:spPr>
        <p:txBody>
          <a:bodyPr>
            <a:normAutofit/>
          </a:bodyPr>
          <a:lstStyle/>
          <a:p>
            <a:pPr marL="571500" indent="-571500" eaLnBrk="1" hangingPunct="1">
              <a:buFont typeface="Wingdings" pitchFamily="2" charset="2"/>
              <a:buNone/>
            </a:pPr>
            <a:endParaRPr lang="fr-FR" sz="2400" b="1" dirty="0"/>
          </a:p>
          <a:p>
            <a:pPr marL="571500" indent="-571500" eaLnBrk="1" hangingPunct="1">
              <a:buFont typeface="Wingdings" pitchFamily="2" charset="2"/>
              <a:buNone/>
            </a:pPr>
            <a:r>
              <a:rPr lang="fr-FR" sz="2400" b="1" dirty="0"/>
              <a:t>13-	Le facteur XII se fixe aux charges négatives du sous-endothélium, aux phospholipides des plaquettes et aux cellules endothéliales. Le XII est pré-activé en XII*.</a:t>
            </a:r>
            <a:endParaRPr lang="fr-FR" sz="2400" b="1" dirty="0">
              <a:sym typeface="Symbol" pitchFamily="18" charset="2"/>
            </a:endParaRPr>
          </a:p>
          <a:p>
            <a:pPr marL="571500" indent="-571500" eaLnBrk="1" hangingPunct="1">
              <a:buFont typeface="Wingdings" pitchFamily="2" charset="2"/>
              <a:buNone/>
            </a:pPr>
            <a:r>
              <a:rPr lang="fr-FR" sz="2400" b="1" dirty="0">
                <a:sym typeface="Symbol" pitchFamily="18" charset="2"/>
              </a:rPr>
              <a:t>14-	Le XII* active la </a:t>
            </a:r>
            <a:r>
              <a:rPr lang="fr-FR" sz="2400" b="1" dirty="0" err="1">
                <a:sym typeface="Symbol" pitchFamily="18" charset="2"/>
              </a:rPr>
              <a:t>Prékallicréine</a:t>
            </a:r>
            <a:r>
              <a:rPr lang="fr-FR" sz="2400" b="1" dirty="0">
                <a:sym typeface="Symbol" pitchFamily="18" charset="2"/>
              </a:rPr>
              <a:t> (PK) en </a:t>
            </a:r>
            <a:r>
              <a:rPr lang="fr-FR" sz="2400" b="1" dirty="0" err="1">
                <a:sym typeface="Symbol" pitchFamily="18" charset="2"/>
              </a:rPr>
              <a:t>Kallicréine</a:t>
            </a:r>
            <a:r>
              <a:rPr lang="fr-FR" sz="2400" b="1" dirty="0">
                <a:sym typeface="Symbol" pitchFamily="18" charset="2"/>
              </a:rPr>
              <a:t> (</a:t>
            </a:r>
            <a:r>
              <a:rPr lang="fr-FR" sz="2400" b="1" dirty="0" err="1">
                <a:sym typeface="Symbol" pitchFamily="18" charset="2"/>
              </a:rPr>
              <a:t>Kall</a:t>
            </a:r>
            <a:r>
              <a:rPr lang="fr-FR" sz="2400" b="1" dirty="0">
                <a:sym typeface="Symbol" pitchFamily="18" charset="2"/>
              </a:rPr>
              <a:t>). Il est à noter que la PK et la </a:t>
            </a:r>
            <a:r>
              <a:rPr lang="fr-FR" sz="2400" b="1" dirty="0" err="1">
                <a:sym typeface="Symbol" pitchFamily="18" charset="2"/>
              </a:rPr>
              <a:t>Kall</a:t>
            </a:r>
            <a:r>
              <a:rPr lang="fr-FR" sz="2400" b="1" dirty="0">
                <a:sym typeface="Symbol" pitchFamily="18" charset="2"/>
              </a:rPr>
              <a:t> doivent être fixées au KHPM afin d’aider la liaison sur le caillot.</a:t>
            </a:r>
          </a:p>
          <a:p>
            <a:pPr marL="571500" indent="-571500" eaLnBrk="1" hangingPunct="1">
              <a:buFont typeface="Wingdings" pitchFamily="2" charset="2"/>
              <a:buNone/>
            </a:pPr>
            <a:r>
              <a:rPr lang="fr-FR" sz="2400" b="1" dirty="0">
                <a:sym typeface="Symbol" pitchFamily="18" charset="2"/>
              </a:rPr>
              <a:t>15-	La </a:t>
            </a:r>
            <a:r>
              <a:rPr lang="fr-FR" sz="2400" b="1" dirty="0" err="1">
                <a:sym typeface="Symbol" pitchFamily="18" charset="2"/>
              </a:rPr>
              <a:t>kallicréine</a:t>
            </a:r>
            <a:r>
              <a:rPr lang="fr-FR" sz="2400" b="1" dirty="0">
                <a:sym typeface="Symbol" pitchFamily="18" charset="2"/>
              </a:rPr>
              <a:t> active le XII* en </a:t>
            </a:r>
            <a:r>
              <a:rPr lang="fr-FR" sz="2400" b="1" dirty="0" err="1"/>
              <a:t>XIIa</a:t>
            </a:r>
            <a:r>
              <a:rPr lang="fr-FR" sz="2400" b="1" dirty="0"/>
              <a:t>. </a:t>
            </a:r>
            <a:endParaRPr lang="fr-FR" sz="2400" b="1" dirty="0">
              <a:sym typeface="Symbol" pitchFamily="18" charset="2"/>
            </a:endParaRPr>
          </a:p>
          <a:p>
            <a:pPr marL="571500" indent="-571500" eaLnBrk="1" hangingPunct="1">
              <a:buFont typeface="Wingdings" pitchFamily="2" charset="2"/>
              <a:buNone/>
            </a:pPr>
            <a:r>
              <a:rPr lang="fr-FR" sz="2400" b="1" dirty="0">
                <a:sym typeface="Symbol" pitchFamily="18" charset="2"/>
              </a:rPr>
              <a:t>16-	 La </a:t>
            </a:r>
            <a:r>
              <a:rPr lang="fr-FR" sz="2400" b="1" dirty="0" err="1">
                <a:sym typeface="Symbol" pitchFamily="18" charset="2"/>
              </a:rPr>
              <a:t>kallicréine</a:t>
            </a:r>
            <a:r>
              <a:rPr lang="fr-FR" sz="2400" b="1" dirty="0">
                <a:sym typeface="Symbol" pitchFamily="18" charset="2"/>
              </a:rPr>
              <a:t> active l’</a:t>
            </a:r>
            <a:r>
              <a:rPr lang="fr-FR" sz="2400" b="1" dirty="0" err="1"/>
              <a:t>XIIa</a:t>
            </a:r>
            <a:r>
              <a:rPr lang="fr-FR" sz="2400" b="1" dirty="0"/>
              <a:t> en </a:t>
            </a:r>
            <a:r>
              <a:rPr lang="fr-FR" sz="2400" b="1" dirty="0">
                <a:sym typeface="Symbol" pitchFamily="18" charset="2"/>
              </a:rPr>
              <a:t></a:t>
            </a:r>
            <a:r>
              <a:rPr lang="fr-FR" sz="2400" b="1" dirty="0" err="1"/>
              <a:t>XIIa</a:t>
            </a:r>
            <a:r>
              <a:rPr lang="fr-FR" sz="2400" b="1" dirty="0"/>
              <a:t>.</a:t>
            </a:r>
            <a:endParaRPr lang="fr-FR" sz="1100" b="1" dirty="0"/>
          </a:p>
          <a:p>
            <a:pPr marL="571500" indent="-571500" eaLnBrk="1" hangingPunct="1">
              <a:buFont typeface="Wingdings" pitchFamily="2" charset="2"/>
              <a:buNone/>
            </a:pPr>
            <a:endParaRPr lang="fr-FR" sz="1100" b="1" dirty="0"/>
          </a:p>
        </p:txBody>
      </p:sp>
      <p:sp>
        <p:nvSpPr>
          <p:cNvPr id="17412" name="Oval 4"/>
          <p:cNvSpPr>
            <a:spLocks noChangeArrowheads="1"/>
          </p:cNvSpPr>
          <p:nvPr>
            <p:custDataLst>
              <p:tags r:id="rId3"/>
            </p:custDataLst>
          </p:nvPr>
        </p:nvSpPr>
        <p:spPr bwMode="auto">
          <a:xfrm>
            <a:off x="827088" y="2619341"/>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14</a:t>
            </a:r>
            <a:endParaRPr lang="fr-FR" b="1" dirty="0">
              <a:solidFill>
                <a:schemeClr val="bg1"/>
              </a:solidFill>
            </a:endParaRPr>
          </a:p>
        </p:txBody>
      </p:sp>
      <p:sp>
        <p:nvSpPr>
          <p:cNvPr id="17413" name="Oval 5"/>
          <p:cNvSpPr>
            <a:spLocks noChangeArrowheads="1"/>
          </p:cNvSpPr>
          <p:nvPr>
            <p:custDataLst>
              <p:tags r:id="rId4"/>
            </p:custDataLst>
          </p:nvPr>
        </p:nvSpPr>
        <p:spPr bwMode="auto">
          <a:xfrm>
            <a:off x="827088" y="5373687"/>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16</a:t>
            </a:r>
            <a:endParaRPr lang="fr-FR" b="1" dirty="0">
              <a:solidFill>
                <a:schemeClr val="bg1"/>
              </a:solidFill>
            </a:endParaRPr>
          </a:p>
        </p:txBody>
      </p:sp>
      <p:sp>
        <p:nvSpPr>
          <p:cNvPr id="17414" name="Oval 6"/>
          <p:cNvSpPr>
            <a:spLocks noChangeArrowheads="1"/>
          </p:cNvSpPr>
          <p:nvPr>
            <p:custDataLst>
              <p:tags r:id="rId5"/>
            </p:custDataLst>
          </p:nvPr>
        </p:nvSpPr>
        <p:spPr bwMode="auto">
          <a:xfrm>
            <a:off x="827088" y="5914230"/>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17</a:t>
            </a:r>
            <a:endParaRPr lang="fr-FR" b="1" dirty="0">
              <a:solidFill>
                <a:schemeClr val="bg1"/>
              </a:solidFill>
            </a:endParaRPr>
          </a:p>
        </p:txBody>
      </p:sp>
      <p:sp>
        <p:nvSpPr>
          <p:cNvPr id="17415" name="Oval 7"/>
          <p:cNvSpPr>
            <a:spLocks noChangeArrowheads="1"/>
          </p:cNvSpPr>
          <p:nvPr>
            <p:custDataLst>
              <p:tags r:id="rId6"/>
            </p:custDataLst>
          </p:nvPr>
        </p:nvSpPr>
        <p:spPr bwMode="auto">
          <a:xfrm>
            <a:off x="827088" y="3967955"/>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15</a:t>
            </a:r>
            <a:endParaRPr lang="fr-FR" b="1" dirty="0">
              <a:solidFill>
                <a:schemeClr val="bg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custDataLst>
              <p:tags r:id="rId1"/>
            </p:custDataLst>
          </p:nvPr>
        </p:nvSpPr>
        <p:spPr bwMode="auto">
          <a:xfrm>
            <a:off x="1028700"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KHPM</a:t>
            </a:r>
          </a:p>
        </p:txBody>
      </p:sp>
      <p:sp>
        <p:nvSpPr>
          <p:cNvPr id="16388" name="Text Box 4"/>
          <p:cNvSpPr txBox="1">
            <a:spLocks noChangeArrowheads="1"/>
          </p:cNvSpPr>
          <p:nvPr>
            <p:custDataLst>
              <p:tags r:id="rId2"/>
            </p:custDataLst>
          </p:nvPr>
        </p:nvSpPr>
        <p:spPr bwMode="auto">
          <a:xfrm>
            <a:off x="3173413"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389" name="Oval 5"/>
          <p:cNvSpPr>
            <a:spLocks noChangeArrowheads="1"/>
          </p:cNvSpPr>
          <p:nvPr>
            <p:custDataLst>
              <p:tags r:id="rId3"/>
            </p:custDataLst>
          </p:nvPr>
        </p:nvSpPr>
        <p:spPr bwMode="auto">
          <a:xfrm>
            <a:off x="1171575" y="1874838"/>
            <a:ext cx="714375"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PK</a:t>
            </a:r>
          </a:p>
        </p:txBody>
      </p:sp>
      <p:sp>
        <p:nvSpPr>
          <p:cNvPr id="16390" name="Oval 6"/>
          <p:cNvSpPr>
            <a:spLocks noChangeArrowheads="1"/>
          </p:cNvSpPr>
          <p:nvPr>
            <p:custDataLst>
              <p:tags r:id="rId4"/>
            </p:custDataLst>
          </p:nvPr>
        </p:nvSpPr>
        <p:spPr bwMode="auto">
          <a:xfrm>
            <a:off x="3132137" y="1874838"/>
            <a:ext cx="1139821"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KALL</a:t>
            </a:r>
          </a:p>
        </p:txBody>
      </p:sp>
      <p:sp>
        <p:nvSpPr>
          <p:cNvPr id="16391" name="Line 7"/>
          <p:cNvSpPr>
            <a:spLocks noChangeShapeType="1"/>
          </p:cNvSpPr>
          <p:nvPr>
            <p:custDataLst>
              <p:tags r:id="rId5"/>
            </p:custDataLst>
          </p:nvPr>
        </p:nvSpPr>
        <p:spPr bwMode="auto">
          <a:xfrm flipV="1">
            <a:off x="4140200" y="2173288"/>
            <a:ext cx="1033463" cy="31750"/>
          </a:xfrm>
          <a:prstGeom prst="line">
            <a:avLst/>
          </a:prstGeom>
          <a:noFill/>
          <a:ln w="25400">
            <a:solidFill>
              <a:schemeClr val="bg2">
                <a:lumMod val="50000"/>
              </a:schemeClr>
            </a:solidFill>
            <a:prstDash val="dashDot"/>
            <a:round/>
            <a:headEnd/>
            <a:tailEnd/>
          </a:ln>
        </p:spPr>
        <p:txBody>
          <a:bodyPr/>
          <a:lstStyle/>
          <a:p>
            <a:endParaRPr lang="fr-CA"/>
          </a:p>
        </p:txBody>
      </p:sp>
      <p:sp>
        <p:nvSpPr>
          <p:cNvPr id="16392" name="Line 8"/>
          <p:cNvSpPr>
            <a:spLocks noChangeShapeType="1"/>
          </p:cNvSpPr>
          <p:nvPr>
            <p:custDataLst>
              <p:tags r:id="rId6"/>
            </p:custDataLst>
          </p:nvPr>
        </p:nvSpPr>
        <p:spPr bwMode="auto">
          <a:xfrm>
            <a:off x="4602163" y="2173288"/>
            <a:ext cx="0" cy="1349375"/>
          </a:xfrm>
          <a:prstGeom prst="line">
            <a:avLst/>
          </a:prstGeom>
          <a:noFill/>
          <a:ln w="25400">
            <a:solidFill>
              <a:schemeClr val="bg2">
                <a:lumMod val="50000"/>
              </a:schemeClr>
            </a:solidFill>
            <a:prstDash val="dashDot"/>
            <a:round/>
            <a:headEnd/>
            <a:tailEnd/>
          </a:ln>
        </p:spPr>
        <p:txBody>
          <a:bodyPr/>
          <a:lstStyle/>
          <a:p>
            <a:endParaRPr lang="fr-CA"/>
          </a:p>
        </p:txBody>
      </p:sp>
      <p:sp>
        <p:nvSpPr>
          <p:cNvPr id="16393" name="Line 9"/>
          <p:cNvSpPr>
            <a:spLocks noChangeShapeType="1"/>
          </p:cNvSpPr>
          <p:nvPr>
            <p:custDataLst>
              <p:tags r:id="rId7"/>
            </p:custDataLst>
          </p:nvPr>
        </p:nvSpPr>
        <p:spPr bwMode="auto">
          <a:xfrm>
            <a:off x="5173663" y="2173288"/>
            <a:ext cx="0" cy="1947862"/>
          </a:xfrm>
          <a:prstGeom prst="line">
            <a:avLst/>
          </a:prstGeom>
          <a:noFill/>
          <a:ln w="25400">
            <a:solidFill>
              <a:schemeClr val="bg2">
                <a:lumMod val="50000"/>
              </a:schemeClr>
            </a:solidFill>
            <a:prstDash val="dashDot"/>
            <a:round/>
            <a:headEnd/>
            <a:tailEnd/>
          </a:ln>
        </p:spPr>
        <p:txBody>
          <a:bodyPr/>
          <a:lstStyle/>
          <a:p>
            <a:endParaRPr lang="fr-CA"/>
          </a:p>
        </p:txBody>
      </p:sp>
      <p:sp>
        <p:nvSpPr>
          <p:cNvPr id="16394" name="Line 10"/>
          <p:cNvSpPr>
            <a:spLocks noChangeShapeType="1"/>
          </p:cNvSpPr>
          <p:nvPr>
            <p:custDataLst>
              <p:tags r:id="rId8"/>
            </p:custDataLst>
          </p:nvPr>
        </p:nvSpPr>
        <p:spPr bwMode="auto">
          <a:xfrm>
            <a:off x="4602163" y="4121150"/>
            <a:ext cx="11430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395" name="Line 11"/>
          <p:cNvSpPr>
            <a:spLocks noChangeShapeType="1"/>
          </p:cNvSpPr>
          <p:nvPr>
            <p:custDataLst>
              <p:tags r:id="rId9"/>
            </p:custDataLst>
          </p:nvPr>
        </p:nvSpPr>
        <p:spPr bwMode="auto">
          <a:xfrm flipH="1">
            <a:off x="3602038" y="3522663"/>
            <a:ext cx="1000125" cy="0"/>
          </a:xfrm>
          <a:prstGeom prst="line">
            <a:avLst/>
          </a:prstGeom>
          <a:noFill/>
          <a:ln w="25400">
            <a:solidFill>
              <a:schemeClr val="bg2">
                <a:lumMod val="50000"/>
              </a:schemeClr>
            </a:solidFill>
            <a:prstDash val="dashDot"/>
            <a:round/>
            <a:headEnd/>
            <a:tailEnd/>
          </a:ln>
        </p:spPr>
        <p:txBody>
          <a:bodyPr/>
          <a:lstStyle/>
          <a:p>
            <a:endParaRPr lang="fr-CA"/>
          </a:p>
        </p:txBody>
      </p:sp>
      <p:sp>
        <p:nvSpPr>
          <p:cNvPr id="16396" name="Line 12"/>
          <p:cNvSpPr>
            <a:spLocks noChangeShapeType="1"/>
          </p:cNvSpPr>
          <p:nvPr>
            <p:custDataLst>
              <p:tags r:id="rId10"/>
            </p:custDataLst>
          </p:nvPr>
        </p:nvSpPr>
        <p:spPr bwMode="auto">
          <a:xfrm>
            <a:off x="3602038" y="3522663"/>
            <a:ext cx="0" cy="5984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397" name="Text Box 13"/>
          <p:cNvSpPr txBox="1">
            <a:spLocks noChangeArrowheads="1"/>
          </p:cNvSpPr>
          <p:nvPr>
            <p:custDataLst>
              <p:tags r:id="rId11"/>
            </p:custDataLst>
          </p:nvPr>
        </p:nvSpPr>
        <p:spPr bwMode="auto">
          <a:xfrm>
            <a:off x="1028700" y="3971925"/>
            <a:ext cx="57150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8" name="Text Box 14"/>
          <p:cNvSpPr txBox="1">
            <a:spLocks noChangeArrowheads="1"/>
          </p:cNvSpPr>
          <p:nvPr>
            <p:custDataLst>
              <p:tags r:id="rId12"/>
            </p:custDataLst>
          </p:nvPr>
        </p:nvSpPr>
        <p:spPr bwMode="auto">
          <a:xfrm>
            <a:off x="2314575" y="3971925"/>
            <a:ext cx="714375"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9" name="Text Box 15"/>
          <p:cNvSpPr txBox="1">
            <a:spLocks noChangeArrowheads="1"/>
          </p:cNvSpPr>
          <p:nvPr>
            <p:custDataLst>
              <p:tags r:id="rId13"/>
            </p:custDataLst>
          </p:nvPr>
        </p:nvSpPr>
        <p:spPr bwMode="auto">
          <a:xfrm>
            <a:off x="3887788" y="3971925"/>
            <a:ext cx="85725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0" name="Line 16"/>
          <p:cNvSpPr>
            <a:spLocks noChangeShapeType="1"/>
          </p:cNvSpPr>
          <p:nvPr>
            <p:custDataLst>
              <p:tags r:id="rId14"/>
            </p:custDataLst>
          </p:nvPr>
        </p:nvSpPr>
        <p:spPr bwMode="auto">
          <a:xfrm flipV="1">
            <a:off x="3059113" y="4121150"/>
            <a:ext cx="828675" cy="28575"/>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1" name="Text Box 17"/>
          <p:cNvSpPr txBox="1">
            <a:spLocks noChangeArrowheads="1"/>
          </p:cNvSpPr>
          <p:nvPr>
            <p:custDataLst>
              <p:tags r:id="rId15"/>
            </p:custDataLst>
          </p:nvPr>
        </p:nvSpPr>
        <p:spPr bwMode="auto">
          <a:xfrm>
            <a:off x="5745163" y="3971925"/>
            <a:ext cx="858837"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2" name="Line 18"/>
          <p:cNvSpPr>
            <a:spLocks noChangeShapeType="1"/>
          </p:cNvSpPr>
          <p:nvPr>
            <p:custDataLst>
              <p:tags r:id="rId16"/>
            </p:custDataLst>
          </p:nvPr>
        </p:nvSpPr>
        <p:spPr bwMode="auto">
          <a:xfrm>
            <a:off x="1600200" y="4121150"/>
            <a:ext cx="7143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3" name="Line 19"/>
          <p:cNvSpPr>
            <a:spLocks noChangeShapeType="1"/>
          </p:cNvSpPr>
          <p:nvPr>
            <p:custDataLst>
              <p:tags r:id="rId17"/>
            </p:custDataLst>
          </p:nvPr>
        </p:nvSpPr>
        <p:spPr bwMode="auto">
          <a:xfrm flipH="1" flipV="1">
            <a:off x="2459038" y="2173288"/>
            <a:ext cx="241300" cy="176053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4" name="Line 20"/>
          <p:cNvSpPr>
            <a:spLocks noChangeShapeType="1"/>
          </p:cNvSpPr>
          <p:nvPr>
            <p:custDataLst>
              <p:tags r:id="rId18"/>
            </p:custDataLst>
          </p:nvPr>
        </p:nvSpPr>
        <p:spPr bwMode="auto">
          <a:xfrm>
            <a:off x="2887663" y="1574800"/>
            <a:ext cx="3143250" cy="0"/>
          </a:xfrm>
          <a:prstGeom prst="line">
            <a:avLst/>
          </a:prstGeom>
          <a:noFill/>
          <a:ln w="25400">
            <a:solidFill>
              <a:schemeClr val="bg2">
                <a:lumMod val="50000"/>
              </a:schemeClr>
            </a:solidFill>
            <a:prstDash val="dashDot"/>
            <a:round/>
            <a:headEnd/>
            <a:tailEnd/>
          </a:ln>
        </p:spPr>
        <p:txBody>
          <a:bodyPr/>
          <a:lstStyle/>
          <a:p>
            <a:endParaRPr lang="fr-CA"/>
          </a:p>
        </p:txBody>
      </p:sp>
      <p:sp>
        <p:nvSpPr>
          <p:cNvPr id="16405" name="Line 21"/>
          <p:cNvSpPr>
            <a:spLocks noChangeShapeType="1"/>
          </p:cNvSpPr>
          <p:nvPr>
            <p:custDataLst>
              <p:tags r:id="rId19"/>
            </p:custDataLst>
          </p:nvPr>
        </p:nvSpPr>
        <p:spPr bwMode="auto">
          <a:xfrm>
            <a:off x="6030913" y="1574800"/>
            <a:ext cx="0" cy="2397125"/>
          </a:xfrm>
          <a:prstGeom prst="line">
            <a:avLst/>
          </a:prstGeom>
          <a:noFill/>
          <a:ln w="25400">
            <a:solidFill>
              <a:schemeClr val="bg2">
                <a:lumMod val="50000"/>
              </a:schemeClr>
            </a:solidFill>
            <a:prstDash val="dashDot"/>
            <a:round/>
            <a:headEnd/>
            <a:tailEnd/>
          </a:ln>
        </p:spPr>
        <p:txBody>
          <a:bodyPr/>
          <a:lstStyle/>
          <a:p>
            <a:endParaRPr lang="fr-CA"/>
          </a:p>
        </p:txBody>
      </p:sp>
      <p:sp>
        <p:nvSpPr>
          <p:cNvPr id="16406" name="Line 22"/>
          <p:cNvSpPr>
            <a:spLocks noChangeShapeType="1"/>
          </p:cNvSpPr>
          <p:nvPr>
            <p:custDataLst>
              <p:tags r:id="rId20"/>
            </p:custDataLst>
          </p:nvPr>
        </p:nvSpPr>
        <p:spPr bwMode="auto">
          <a:xfrm>
            <a:off x="2887663" y="1574800"/>
            <a:ext cx="0" cy="449263"/>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7" name="Line 23"/>
          <p:cNvSpPr>
            <a:spLocks noChangeShapeType="1"/>
          </p:cNvSpPr>
          <p:nvPr>
            <p:custDataLst>
              <p:tags r:id="rId21"/>
            </p:custDataLst>
          </p:nvPr>
        </p:nvSpPr>
        <p:spPr bwMode="auto">
          <a:xfrm>
            <a:off x="4716463" y="4149725"/>
            <a:ext cx="2232025" cy="792163"/>
          </a:xfrm>
          <a:prstGeom prst="line">
            <a:avLst/>
          </a:prstGeom>
          <a:noFill/>
          <a:ln w="25400">
            <a:solidFill>
              <a:schemeClr val="bg2">
                <a:lumMod val="50000"/>
              </a:schemeClr>
            </a:solidFill>
            <a:prstDash val="dashDot"/>
            <a:round/>
            <a:headEnd/>
            <a:tailEnd/>
          </a:ln>
        </p:spPr>
        <p:txBody>
          <a:bodyPr/>
          <a:lstStyle/>
          <a:p>
            <a:endParaRPr lang="fr-CA"/>
          </a:p>
        </p:txBody>
      </p:sp>
      <p:sp>
        <p:nvSpPr>
          <p:cNvPr id="16408" name="Line 24"/>
          <p:cNvSpPr>
            <a:spLocks noChangeShapeType="1"/>
          </p:cNvSpPr>
          <p:nvPr>
            <p:custDataLst>
              <p:tags r:id="rId22"/>
            </p:custDataLst>
          </p:nvPr>
        </p:nvSpPr>
        <p:spPr bwMode="auto">
          <a:xfrm flipV="1">
            <a:off x="7019925" y="1274763"/>
            <a:ext cx="12700" cy="3738562"/>
          </a:xfrm>
          <a:prstGeom prst="line">
            <a:avLst/>
          </a:prstGeom>
          <a:noFill/>
          <a:ln w="25400">
            <a:solidFill>
              <a:schemeClr val="bg2">
                <a:lumMod val="50000"/>
              </a:schemeClr>
            </a:solidFill>
            <a:prstDash val="dashDot"/>
            <a:round/>
            <a:headEnd/>
            <a:tailEnd/>
          </a:ln>
        </p:spPr>
        <p:txBody>
          <a:bodyPr/>
          <a:lstStyle/>
          <a:p>
            <a:endParaRPr lang="fr-CA"/>
          </a:p>
        </p:txBody>
      </p:sp>
      <p:sp>
        <p:nvSpPr>
          <p:cNvPr id="16409" name="Line 25"/>
          <p:cNvSpPr>
            <a:spLocks noChangeShapeType="1"/>
          </p:cNvSpPr>
          <p:nvPr>
            <p:custDataLst>
              <p:tags r:id="rId23"/>
            </p:custDataLst>
          </p:nvPr>
        </p:nvSpPr>
        <p:spPr bwMode="auto">
          <a:xfrm flipH="1">
            <a:off x="2598738" y="1274763"/>
            <a:ext cx="4430712" cy="0"/>
          </a:xfrm>
          <a:prstGeom prst="line">
            <a:avLst/>
          </a:prstGeom>
          <a:noFill/>
          <a:ln w="25400">
            <a:solidFill>
              <a:schemeClr val="bg2">
                <a:lumMod val="50000"/>
              </a:schemeClr>
            </a:solidFill>
            <a:prstDash val="dashDot"/>
            <a:round/>
            <a:headEnd/>
            <a:tailEnd/>
          </a:ln>
        </p:spPr>
        <p:txBody>
          <a:bodyPr/>
          <a:lstStyle/>
          <a:p>
            <a:endParaRPr lang="fr-CA"/>
          </a:p>
        </p:txBody>
      </p:sp>
      <p:sp>
        <p:nvSpPr>
          <p:cNvPr id="16410" name="Line 26"/>
          <p:cNvSpPr>
            <a:spLocks noChangeShapeType="1"/>
          </p:cNvSpPr>
          <p:nvPr>
            <p:custDataLst>
              <p:tags r:id="rId24"/>
            </p:custDataLst>
          </p:nvPr>
        </p:nvSpPr>
        <p:spPr bwMode="auto">
          <a:xfrm>
            <a:off x="2598738" y="1274763"/>
            <a:ext cx="0" cy="74930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1" name="Line 27"/>
          <p:cNvSpPr>
            <a:spLocks noChangeShapeType="1"/>
          </p:cNvSpPr>
          <p:nvPr>
            <p:custDataLst>
              <p:tags r:id="rId25"/>
            </p:custDataLst>
          </p:nvPr>
        </p:nvSpPr>
        <p:spPr bwMode="auto">
          <a:xfrm>
            <a:off x="4211638" y="4437063"/>
            <a:ext cx="22224" cy="11826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2" name="Text Box 28"/>
          <p:cNvSpPr txBox="1">
            <a:spLocks noChangeArrowheads="1"/>
          </p:cNvSpPr>
          <p:nvPr>
            <p:custDataLst>
              <p:tags r:id="rId26"/>
            </p:custDataLst>
          </p:nvPr>
        </p:nvSpPr>
        <p:spPr bwMode="auto">
          <a:xfrm>
            <a:off x="2843213" y="5445125"/>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16413" name="Text Box 29"/>
          <p:cNvSpPr txBox="1">
            <a:spLocks noChangeArrowheads="1"/>
          </p:cNvSpPr>
          <p:nvPr>
            <p:custDataLst>
              <p:tags r:id="rId27"/>
            </p:custDataLst>
          </p:nvPr>
        </p:nvSpPr>
        <p:spPr bwMode="auto">
          <a:xfrm>
            <a:off x="4745038" y="5470525"/>
            <a:ext cx="571500"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6414" name="Line 30"/>
          <p:cNvSpPr>
            <a:spLocks noChangeShapeType="1"/>
          </p:cNvSpPr>
          <p:nvPr>
            <p:custDataLst>
              <p:tags r:id="rId28"/>
            </p:custDataLst>
          </p:nvPr>
        </p:nvSpPr>
        <p:spPr bwMode="auto">
          <a:xfrm>
            <a:off x="3457575" y="5619750"/>
            <a:ext cx="12874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15" name="Text Box 31"/>
          <p:cNvSpPr txBox="1">
            <a:spLocks noChangeArrowheads="1"/>
          </p:cNvSpPr>
          <p:nvPr>
            <p:custDataLst>
              <p:tags r:id="rId29"/>
            </p:custDataLst>
          </p:nvPr>
        </p:nvSpPr>
        <p:spPr bwMode="auto">
          <a:xfrm>
            <a:off x="4602163" y="5768975"/>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416" name="AutoShape 32"/>
          <p:cNvSpPr>
            <a:spLocks/>
          </p:cNvSpPr>
          <p:nvPr>
            <p:custDataLst>
              <p:tags r:id="rId30"/>
            </p:custDataLst>
          </p:nvPr>
        </p:nvSpPr>
        <p:spPr bwMode="auto">
          <a:xfrm>
            <a:off x="7461250" y="1125538"/>
            <a:ext cx="285750" cy="5094287"/>
          </a:xfrm>
          <a:prstGeom prst="rightBrace">
            <a:avLst>
              <a:gd name="adj1" fmla="val 148565"/>
              <a:gd name="adj2" fmla="val 50000"/>
            </a:avLst>
          </a:prstGeom>
          <a:noFill/>
          <a:ln w="38100">
            <a:solidFill>
              <a:schemeClr val="accent6"/>
            </a:solidFill>
            <a:round/>
            <a:headEnd/>
            <a:tailEnd/>
          </a:ln>
        </p:spPr>
        <p:txBody>
          <a:bodyPr/>
          <a:lstStyle/>
          <a:p>
            <a:endParaRPr lang="fr-CA"/>
          </a:p>
        </p:txBody>
      </p:sp>
      <p:sp>
        <p:nvSpPr>
          <p:cNvPr id="16417" name="Text Box 33"/>
          <p:cNvSpPr txBox="1">
            <a:spLocks noChangeArrowheads="1"/>
          </p:cNvSpPr>
          <p:nvPr>
            <p:custDataLst>
              <p:tags r:id="rId31"/>
            </p:custDataLst>
          </p:nvPr>
        </p:nvSpPr>
        <p:spPr bwMode="auto">
          <a:xfrm>
            <a:off x="7956550" y="963612"/>
            <a:ext cx="571500" cy="5256213"/>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2400" b="1" dirty="0">
                <a:solidFill>
                  <a:schemeClr val="bg1"/>
                </a:solidFill>
              </a:rPr>
              <a:t>P</a:t>
            </a:r>
          </a:p>
          <a:p>
            <a:pPr algn="ctr"/>
            <a:r>
              <a:rPr lang="fr-FR" sz="2400" b="1" dirty="0">
                <a:solidFill>
                  <a:schemeClr val="bg1"/>
                </a:solidFill>
              </a:rPr>
              <a:t>H</a:t>
            </a:r>
          </a:p>
          <a:p>
            <a:pPr algn="ctr"/>
            <a:r>
              <a:rPr lang="fr-FR" sz="2400" b="1" dirty="0">
                <a:solidFill>
                  <a:schemeClr val="bg1"/>
                </a:solidFill>
              </a:rPr>
              <a:t>A</a:t>
            </a:r>
          </a:p>
          <a:p>
            <a:pPr algn="ctr"/>
            <a:r>
              <a:rPr lang="fr-FR" sz="2400" b="1" dirty="0">
                <a:solidFill>
                  <a:schemeClr val="bg1"/>
                </a:solidFill>
              </a:rPr>
              <a:t>S</a:t>
            </a:r>
          </a:p>
          <a:p>
            <a:pPr algn="ctr"/>
            <a:r>
              <a:rPr lang="fr-FR" sz="2400" b="1" dirty="0">
                <a:solidFill>
                  <a:schemeClr val="bg1"/>
                </a:solidFill>
              </a:rPr>
              <a:t>E</a:t>
            </a:r>
          </a:p>
          <a:p>
            <a:pPr algn="ctr"/>
            <a:endParaRPr lang="fr-FR" sz="2400" b="1" dirty="0">
              <a:solidFill>
                <a:schemeClr val="bg1"/>
              </a:solidFill>
            </a:endParaRPr>
          </a:p>
          <a:p>
            <a:pPr algn="ctr"/>
            <a:r>
              <a:rPr lang="fr-FR" sz="2400" b="1" dirty="0">
                <a:solidFill>
                  <a:schemeClr val="bg1"/>
                </a:solidFill>
              </a:rPr>
              <a:t>C</a:t>
            </a:r>
          </a:p>
          <a:p>
            <a:pPr algn="ctr"/>
            <a:r>
              <a:rPr lang="fr-FR" sz="2400" b="1" dirty="0">
                <a:solidFill>
                  <a:schemeClr val="bg1"/>
                </a:solidFill>
              </a:rPr>
              <a:t>O</a:t>
            </a:r>
          </a:p>
          <a:p>
            <a:pPr algn="ctr"/>
            <a:r>
              <a:rPr lang="fr-FR" sz="2400" b="1" dirty="0">
                <a:solidFill>
                  <a:schemeClr val="bg1"/>
                </a:solidFill>
              </a:rPr>
              <a:t>N</a:t>
            </a:r>
          </a:p>
          <a:p>
            <a:pPr algn="ctr"/>
            <a:r>
              <a:rPr lang="fr-FR" sz="2400" b="1" dirty="0">
                <a:solidFill>
                  <a:schemeClr val="bg1"/>
                </a:solidFill>
              </a:rPr>
              <a:t>T</a:t>
            </a:r>
          </a:p>
          <a:p>
            <a:pPr algn="ctr"/>
            <a:r>
              <a:rPr lang="fr-FR" sz="2400" b="1" dirty="0">
                <a:solidFill>
                  <a:schemeClr val="bg1"/>
                </a:solidFill>
              </a:rPr>
              <a:t>A</a:t>
            </a:r>
          </a:p>
          <a:p>
            <a:pPr algn="ctr"/>
            <a:r>
              <a:rPr lang="fr-FR" sz="2400" b="1" dirty="0">
                <a:solidFill>
                  <a:schemeClr val="bg1"/>
                </a:solidFill>
              </a:rPr>
              <a:t>C</a:t>
            </a:r>
          </a:p>
          <a:p>
            <a:pPr algn="ctr"/>
            <a:r>
              <a:rPr lang="fr-FR" sz="2400" b="1" dirty="0">
                <a:solidFill>
                  <a:schemeClr val="bg1"/>
                </a:solidFill>
              </a:rPr>
              <a:t>T</a:t>
            </a:r>
          </a:p>
        </p:txBody>
      </p:sp>
      <p:sp>
        <p:nvSpPr>
          <p:cNvPr id="16418" name="Oval 34"/>
          <p:cNvSpPr>
            <a:spLocks noChangeArrowheads="1"/>
          </p:cNvSpPr>
          <p:nvPr>
            <p:custDataLst>
              <p:tags r:id="rId32"/>
            </p:custDataLst>
          </p:nvPr>
        </p:nvSpPr>
        <p:spPr bwMode="auto">
          <a:xfrm>
            <a:off x="1643063" y="4071938"/>
            <a:ext cx="665162" cy="4953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14</a:t>
            </a:r>
          </a:p>
        </p:txBody>
      </p:sp>
      <p:sp>
        <p:nvSpPr>
          <p:cNvPr id="16419" name="Line 35"/>
          <p:cNvSpPr>
            <a:spLocks noChangeShapeType="1"/>
          </p:cNvSpPr>
          <p:nvPr>
            <p:custDataLst>
              <p:tags r:id="rId33"/>
            </p:custDataLst>
          </p:nvPr>
        </p:nvSpPr>
        <p:spPr bwMode="auto">
          <a:xfrm flipH="1" flipV="1">
            <a:off x="3059113" y="4149725"/>
            <a:ext cx="144462" cy="287338"/>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20" name="Line 36"/>
          <p:cNvSpPr>
            <a:spLocks noChangeShapeType="1"/>
          </p:cNvSpPr>
          <p:nvPr>
            <p:custDataLst>
              <p:tags r:id="rId34"/>
            </p:custDataLst>
          </p:nvPr>
        </p:nvSpPr>
        <p:spPr bwMode="auto">
          <a:xfrm flipH="1">
            <a:off x="3419475" y="4292600"/>
            <a:ext cx="431800" cy="288925"/>
          </a:xfrm>
          <a:prstGeom prst="line">
            <a:avLst/>
          </a:prstGeom>
          <a:noFill/>
          <a:ln w="25400">
            <a:solidFill>
              <a:schemeClr val="bg2">
                <a:lumMod val="50000"/>
              </a:schemeClr>
            </a:solidFill>
            <a:prstDash val="dashDot"/>
            <a:round/>
            <a:headEnd/>
            <a:tailEnd/>
          </a:ln>
        </p:spPr>
        <p:txBody>
          <a:bodyPr/>
          <a:lstStyle/>
          <a:p>
            <a:endParaRPr lang="fr-CA"/>
          </a:p>
        </p:txBody>
      </p:sp>
      <p:sp>
        <p:nvSpPr>
          <p:cNvPr id="16421" name="Oval 37"/>
          <p:cNvSpPr>
            <a:spLocks noChangeArrowheads="1"/>
          </p:cNvSpPr>
          <p:nvPr>
            <p:custDataLst>
              <p:tags r:id="rId35"/>
            </p:custDataLst>
          </p:nvPr>
        </p:nvSpPr>
        <p:spPr bwMode="auto">
          <a:xfrm>
            <a:off x="2402972" y="2771311"/>
            <a:ext cx="731837" cy="4349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15</a:t>
            </a:r>
          </a:p>
        </p:txBody>
      </p:sp>
      <p:sp>
        <p:nvSpPr>
          <p:cNvPr id="16422" name="Oval 38"/>
          <p:cNvSpPr>
            <a:spLocks noChangeArrowheads="1"/>
          </p:cNvSpPr>
          <p:nvPr>
            <p:custDataLst>
              <p:tags r:id="rId36"/>
            </p:custDataLst>
          </p:nvPr>
        </p:nvSpPr>
        <p:spPr bwMode="auto">
          <a:xfrm>
            <a:off x="3887788" y="3373438"/>
            <a:ext cx="612775" cy="4841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16</a:t>
            </a:r>
          </a:p>
        </p:txBody>
      </p:sp>
      <p:sp>
        <p:nvSpPr>
          <p:cNvPr id="16423" name="Oval 39"/>
          <p:cNvSpPr>
            <a:spLocks noChangeArrowheads="1"/>
          </p:cNvSpPr>
          <p:nvPr>
            <p:custDataLst>
              <p:tags r:id="rId37"/>
            </p:custDataLst>
          </p:nvPr>
        </p:nvSpPr>
        <p:spPr bwMode="auto">
          <a:xfrm>
            <a:off x="4887913" y="3073400"/>
            <a:ext cx="684212"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17</a:t>
            </a:r>
          </a:p>
        </p:txBody>
      </p:sp>
      <p:sp>
        <p:nvSpPr>
          <p:cNvPr id="16424" name="Oval 40"/>
          <p:cNvSpPr>
            <a:spLocks noChangeArrowheads="1"/>
          </p:cNvSpPr>
          <p:nvPr>
            <p:custDataLst>
              <p:tags r:id="rId38"/>
            </p:custDataLst>
          </p:nvPr>
        </p:nvSpPr>
        <p:spPr bwMode="auto">
          <a:xfrm>
            <a:off x="5745163" y="2624138"/>
            <a:ext cx="612775" cy="4476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5" name="Oval 41"/>
          <p:cNvSpPr>
            <a:spLocks noChangeArrowheads="1"/>
          </p:cNvSpPr>
          <p:nvPr>
            <p:custDataLst>
              <p:tags r:id="rId39"/>
            </p:custDataLst>
          </p:nvPr>
        </p:nvSpPr>
        <p:spPr bwMode="auto">
          <a:xfrm>
            <a:off x="6745288" y="2173288"/>
            <a:ext cx="684212" cy="4699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6" name="Oval 42"/>
          <p:cNvSpPr>
            <a:spLocks noChangeArrowheads="1"/>
          </p:cNvSpPr>
          <p:nvPr>
            <p:custDataLst>
              <p:tags r:id="rId40"/>
            </p:custDataLst>
          </p:nvPr>
        </p:nvSpPr>
        <p:spPr bwMode="auto">
          <a:xfrm>
            <a:off x="2916238" y="4437063"/>
            <a:ext cx="655637" cy="4206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19</a:t>
            </a:r>
          </a:p>
        </p:txBody>
      </p:sp>
      <p:sp>
        <p:nvSpPr>
          <p:cNvPr id="16427" name="Oval 43"/>
          <p:cNvSpPr>
            <a:spLocks noChangeArrowheads="1"/>
          </p:cNvSpPr>
          <p:nvPr>
            <p:custDataLst>
              <p:tags r:id="rId41"/>
            </p:custDataLst>
          </p:nvPr>
        </p:nvSpPr>
        <p:spPr bwMode="auto">
          <a:xfrm>
            <a:off x="3887788" y="4572000"/>
            <a:ext cx="612775" cy="42862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20</a:t>
            </a:r>
          </a:p>
        </p:txBody>
      </p:sp>
      <p:sp>
        <p:nvSpPr>
          <p:cNvPr id="16428" name="Line 44"/>
          <p:cNvSpPr>
            <a:spLocks noChangeShapeType="1"/>
          </p:cNvSpPr>
          <p:nvPr>
            <p:custDataLst>
              <p:tags r:id="rId42"/>
            </p:custDataLst>
          </p:nvPr>
        </p:nvSpPr>
        <p:spPr bwMode="auto">
          <a:xfrm>
            <a:off x="1908175" y="2133600"/>
            <a:ext cx="12239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29" name="Text Box 45"/>
          <p:cNvSpPr txBox="1">
            <a:spLocks noChangeArrowheads="1"/>
          </p:cNvSpPr>
          <p:nvPr>
            <p:custDataLst>
              <p:tags r:id="rId43"/>
            </p:custDataLst>
          </p:nvPr>
        </p:nvSpPr>
        <p:spPr bwMode="auto">
          <a:xfrm>
            <a:off x="10321" y="3125539"/>
            <a:ext cx="2346324" cy="846386"/>
          </a:xfrm>
          <a:prstGeom prst="rect">
            <a:avLst/>
          </a:prstGeom>
          <a:solidFill>
            <a:srgbClr val="FF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CHARGES NÉGATIVES Lésion de l’endothélium</a:t>
            </a:r>
          </a:p>
          <a:p>
            <a:pPr algn="ctr">
              <a:spcBef>
                <a:spcPct val="50000"/>
              </a:spcBef>
            </a:pPr>
            <a:r>
              <a:rPr lang="fr-CA" sz="1400" b="1" dirty="0">
                <a:solidFill>
                  <a:schemeClr val="bg1"/>
                </a:solidFill>
              </a:rPr>
              <a:t>- - - - - - - - - - - - </a:t>
            </a:r>
            <a:endParaRPr lang="fr-FR" sz="1400" b="1" dirty="0">
              <a:solidFill>
                <a:schemeClr val="bg1"/>
              </a:solidFill>
            </a:endParaRPr>
          </a:p>
        </p:txBody>
      </p:sp>
      <p:sp>
        <p:nvSpPr>
          <p:cNvPr id="16430" name="Text Box 46"/>
          <p:cNvSpPr txBox="1">
            <a:spLocks noChangeArrowheads="1"/>
          </p:cNvSpPr>
          <p:nvPr>
            <p:custDataLst>
              <p:tags r:id="rId44"/>
            </p:custDataLst>
          </p:nvPr>
        </p:nvSpPr>
        <p:spPr bwMode="auto">
          <a:xfrm>
            <a:off x="2700338" y="5734050"/>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47" name="Line 27">
            <a:extLst>
              <a:ext uri="{FF2B5EF4-FFF2-40B4-BE49-F238E27FC236}">
                <a16:creationId xmlns:a16="http://schemas.microsoft.com/office/drawing/2014/main" id="{C5578CE2-7DBA-4369-AC63-7E25127EF009}"/>
              </a:ext>
            </a:extLst>
          </p:cNvPr>
          <p:cNvSpPr>
            <a:spLocks noChangeShapeType="1"/>
          </p:cNvSpPr>
          <p:nvPr>
            <p:custDataLst>
              <p:tags r:id="rId45"/>
            </p:custDataLst>
          </p:nvPr>
        </p:nvSpPr>
        <p:spPr bwMode="auto">
          <a:xfrm flipH="1">
            <a:off x="5047922" y="6096034"/>
            <a:ext cx="8730" cy="704781"/>
          </a:xfrm>
          <a:prstGeom prst="line">
            <a:avLst/>
          </a:prstGeom>
          <a:noFill/>
          <a:ln w="25400">
            <a:solidFill>
              <a:schemeClr val="bg2">
                <a:lumMod val="50000"/>
              </a:schemeClr>
            </a:solidFill>
            <a:prstDash val="dashDot"/>
            <a:round/>
            <a:headEnd/>
            <a:tailEnd type="triangle" w="med" len="med"/>
          </a:ln>
        </p:spPr>
        <p:txBody>
          <a:bodyPr/>
          <a:lstStyle/>
          <a:p>
            <a:endParaRPr lang="fr-CA"/>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1"/>
            </p:custDataLst>
          </p:nvPr>
        </p:nvSpPr>
        <p:spPr>
          <a:xfrm>
            <a:off x="1183532" y="188913"/>
            <a:ext cx="7010400" cy="1527175"/>
          </a:xfrm>
        </p:spPr>
        <p:txBody>
          <a:bodyPr/>
          <a:lstStyle/>
          <a:p>
            <a:pPr eaLnBrk="1" hangingPunct="1"/>
            <a:r>
              <a:rPr lang="fr-CA" b="1" strike="sngStrike" dirty="0"/>
              <a:t>PHASE CONTACT</a:t>
            </a:r>
            <a:endParaRPr lang="fr-FR" b="1" strike="sngStrike" dirty="0"/>
          </a:p>
        </p:txBody>
      </p:sp>
      <p:sp>
        <p:nvSpPr>
          <p:cNvPr id="330755" name="Rectangle 3"/>
          <p:cNvSpPr>
            <a:spLocks noGrp="1" noChangeArrowheads="1"/>
          </p:cNvSpPr>
          <p:nvPr>
            <p:ph sz="quarter" idx="1"/>
            <p:custDataLst>
              <p:tags r:id="rId2"/>
            </p:custDataLst>
          </p:nvPr>
        </p:nvSpPr>
        <p:spPr>
          <a:xfrm>
            <a:off x="755650" y="2023352"/>
            <a:ext cx="8135938" cy="4645735"/>
          </a:xfrm>
        </p:spPr>
        <p:txBody>
          <a:bodyPr>
            <a:normAutofit/>
          </a:bodyPr>
          <a:lstStyle/>
          <a:p>
            <a:pPr marL="571500" indent="-571500" eaLnBrk="1" hangingPunct="1">
              <a:buFont typeface="Wingdings" pitchFamily="2" charset="2"/>
              <a:buNone/>
            </a:pPr>
            <a:endParaRPr lang="fr-CA" sz="2400" b="1" dirty="0"/>
          </a:p>
          <a:p>
            <a:pPr marL="571500" indent="-571500" eaLnBrk="1" hangingPunct="1">
              <a:buFont typeface="Wingdings" pitchFamily="2" charset="2"/>
              <a:buNone/>
            </a:pPr>
            <a:r>
              <a:rPr lang="fr-CA" sz="2400" b="1" strike="sngStrike" dirty="0"/>
              <a:t>17-	</a:t>
            </a:r>
            <a:r>
              <a:rPr lang="fr-FR" sz="2400" b="1" strike="sngStrike" dirty="0"/>
              <a:t>Rétroaction positive des formes </a:t>
            </a:r>
            <a:r>
              <a:rPr lang="fr-FR" sz="2400" b="1" strike="sngStrike" dirty="0">
                <a:sym typeface="Symbol" pitchFamily="18" charset="2"/>
              </a:rPr>
              <a:t></a:t>
            </a:r>
            <a:r>
              <a:rPr lang="fr-FR" sz="2400" b="1" strike="sngStrike" dirty="0"/>
              <a:t> et </a:t>
            </a:r>
            <a:r>
              <a:rPr lang="fr-FR" sz="2400" b="1" strike="sngStrike" dirty="0">
                <a:sym typeface="Symbol" pitchFamily="18" charset="2"/>
              </a:rPr>
              <a:t></a:t>
            </a:r>
            <a:r>
              <a:rPr lang="fr-FR" sz="2400" b="1" strike="sngStrike" dirty="0"/>
              <a:t> </a:t>
            </a:r>
            <a:r>
              <a:rPr lang="fr-FR" sz="2400" b="1" strike="sngStrike" dirty="0" err="1"/>
              <a:t>XIIa</a:t>
            </a:r>
            <a:r>
              <a:rPr lang="fr-FR" sz="2400" b="1" strike="sngStrike" dirty="0"/>
              <a:t> par une </a:t>
            </a:r>
            <a:r>
              <a:rPr lang="fr-FR" sz="2400" b="1" strike="sngStrike" dirty="0">
                <a:sym typeface="Symbol" pitchFamily="18" charset="2"/>
              </a:rPr>
              <a:t></a:t>
            </a:r>
            <a:r>
              <a:rPr lang="fr-FR" sz="2400" b="1" strike="sngStrike" dirty="0"/>
              <a:t> de l’activation du PK liée au KHPM.</a:t>
            </a:r>
          </a:p>
          <a:p>
            <a:pPr marL="571500" indent="-571500" eaLnBrk="1" hangingPunct="1">
              <a:buFont typeface="Wingdings" pitchFamily="2" charset="2"/>
              <a:buNone/>
            </a:pPr>
            <a:r>
              <a:rPr lang="fr-FR" sz="2400" b="1" strike="sngStrike" dirty="0"/>
              <a:t>18-	Auto-activation du XII* </a:t>
            </a:r>
            <a:r>
              <a:rPr lang="fr-FR" sz="2400" b="1" strike="sngStrike" dirty="0">
                <a:sym typeface="Symbol" pitchFamily="18" charset="2"/>
              </a:rPr>
              <a:t>par</a:t>
            </a:r>
            <a:r>
              <a:rPr lang="fr-FR" sz="2400" b="1" strike="sngStrike" dirty="0"/>
              <a:t> </a:t>
            </a:r>
            <a:r>
              <a:rPr lang="fr-FR" sz="2400" b="1" strike="sngStrike" dirty="0">
                <a:sym typeface="Symbol" pitchFamily="18" charset="2"/>
              </a:rPr>
              <a:t></a:t>
            </a:r>
            <a:r>
              <a:rPr lang="fr-FR" sz="2400" b="1" strike="sngStrike" dirty="0" err="1"/>
              <a:t>XIIa</a:t>
            </a:r>
            <a:r>
              <a:rPr lang="fr-FR" sz="2400" b="1" strike="sngStrike" dirty="0"/>
              <a:t>.</a:t>
            </a:r>
            <a:endParaRPr lang="fr-FR" sz="2400" b="1" strike="sngStrike" baseline="30000" dirty="0"/>
          </a:p>
          <a:p>
            <a:pPr marL="571500" indent="-571500" eaLnBrk="1" hangingPunct="1">
              <a:buFont typeface="Wingdings" pitchFamily="2" charset="2"/>
              <a:buNone/>
            </a:pPr>
            <a:r>
              <a:rPr lang="fr-FR" sz="2400" b="1" strike="sngStrike" dirty="0"/>
              <a:t>19-	Activation du XI en </a:t>
            </a:r>
            <a:r>
              <a:rPr lang="fr-FR" sz="2400" b="1" strike="sngStrike" dirty="0" err="1"/>
              <a:t>XIa</a:t>
            </a:r>
            <a:r>
              <a:rPr lang="fr-FR" sz="2400" b="1" strike="sngStrike" dirty="0"/>
              <a:t> par la </a:t>
            </a:r>
            <a:r>
              <a:rPr lang="fr-FR" sz="2400" b="1" strike="sngStrike" dirty="0">
                <a:sym typeface="Symbol" pitchFamily="18" charset="2"/>
              </a:rPr>
              <a:t></a:t>
            </a:r>
            <a:r>
              <a:rPr lang="fr-FR" sz="2400" b="1" strike="sngStrike" dirty="0" err="1"/>
              <a:t>XIIa</a:t>
            </a:r>
            <a:r>
              <a:rPr lang="fr-FR" sz="2400" b="1" strike="sngStrike" dirty="0"/>
              <a:t>. </a:t>
            </a:r>
          </a:p>
          <a:p>
            <a:pPr marL="571500" indent="-571500" eaLnBrk="1" hangingPunct="1">
              <a:buFont typeface="Wingdings" pitchFamily="2" charset="2"/>
              <a:buNone/>
            </a:pPr>
            <a:r>
              <a:rPr lang="fr-FR" sz="2400" b="1" strike="sngStrike" dirty="0"/>
              <a:t>	Il est à noter que le XI et le </a:t>
            </a:r>
            <a:r>
              <a:rPr lang="fr-FR" sz="2400" b="1" strike="sngStrike" dirty="0" err="1"/>
              <a:t>XIa</a:t>
            </a:r>
            <a:r>
              <a:rPr lang="fr-FR" sz="2400" b="1" strike="sngStrike" dirty="0"/>
              <a:t> doivent être fixés au KHPM </a:t>
            </a:r>
            <a:r>
              <a:rPr lang="fr-FR" sz="2400" b="1" strike="sngStrike" dirty="0">
                <a:sym typeface="Symbol" pitchFamily="18" charset="2"/>
              </a:rPr>
              <a:t>afin d’aider la liaison sur le caillot.</a:t>
            </a:r>
            <a:endParaRPr lang="fr-FR" sz="2400" b="1" strike="sngStrike" dirty="0"/>
          </a:p>
        </p:txBody>
      </p:sp>
      <p:sp>
        <p:nvSpPr>
          <p:cNvPr id="18436" name="Oval 4"/>
          <p:cNvSpPr>
            <a:spLocks noChangeArrowheads="1"/>
          </p:cNvSpPr>
          <p:nvPr>
            <p:custDataLst>
              <p:tags r:id="rId3"/>
            </p:custDataLst>
          </p:nvPr>
        </p:nvSpPr>
        <p:spPr bwMode="auto">
          <a:xfrm>
            <a:off x="755650" y="3644900"/>
            <a:ext cx="647700"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19</a:t>
            </a:r>
            <a:endParaRPr lang="fr-FR" b="1" dirty="0">
              <a:solidFill>
                <a:schemeClr val="bg1"/>
              </a:solidFill>
            </a:endParaRPr>
          </a:p>
        </p:txBody>
      </p:sp>
      <p:sp>
        <p:nvSpPr>
          <p:cNvPr id="18437" name="Oval 5"/>
          <p:cNvSpPr>
            <a:spLocks noChangeArrowheads="1"/>
          </p:cNvSpPr>
          <p:nvPr>
            <p:custDataLst>
              <p:tags r:id="rId4"/>
            </p:custDataLst>
          </p:nvPr>
        </p:nvSpPr>
        <p:spPr bwMode="auto">
          <a:xfrm>
            <a:off x="755650" y="4256881"/>
            <a:ext cx="647700"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20</a:t>
            </a:r>
            <a:endParaRPr lang="fr-FR" b="1" dirty="0">
              <a:solidFill>
                <a:schemeClr val="bg1"/>
              </a:solidFill>
            </a:endParaRPr>
          </a:p>
        </p:txBody>
      </p:sp>
      <p:sp>
        <p:nvSpPr>
          <p:cNvPr id="18438" name="Oval 6"/>
          <p:cNvSpPr>
            <a:spLocks noChangeArrowheads="1"/>
          </p:cNvSpPr>
          <p:nvPr>
            <p:custDataLst>
              <p:tags r:id="rId5"/>
            </p:custDataLst>
          </p:nvPr>
        </p:nvSpPr>
        <p:spPr bwMode="auto">
          <a:xfrm>
            <a:off x="755650" y="2604887"/>
            <a:ext cx="647700"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18</a:t>
            </a:r>
            <a:endParaRPr lang="fr-FR" b="1" dirty="0">
              <a:solidFill>
                <a:schemeClr val="bg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dirty="0"/>
              <a:t>VOIE INTRINSÈQUE</a:t>
            </a:r>
            <a:endParaRPr lang="fr-FR" b="1" dirty="0"/>
          </a:p>
        </p:txBody>
      </p:sp>
      <p:sp>
        <p:nvSpPr>
          <p:cNvPr id="334851" name="Rectangle 3"/>
          <p:cNvSpPr>
            <a:spLocks noGrp="1" noChangeArrowheads="1"/>
          </p:cNvSpPr>
          <p:nvPr>
            <p:ph sz="quarter" idx="1"/>
            <p:custDataLst>
              <p:tags r:id="rId2"/>
            </p:custDataLst>
          </p:nvPr>
        </p:nvSpPr>
        <p:spPr>
          <a:xfrm>
            <a:off x="684213" y="1905000"/>
            <a:ext cx="8459787" cy="4548188"/>
          </a:xfrm>
        </p:spPr>
        <p:txBody>
          <a:bodyPr>
            <a:normAutofit lnSpcReduction="10000"/>
          </a:bodyPr>
          <a:lstStyle/>
          <a:p>
            <a:pPr eaLnBrk="1" hangingPunct="1">
              <a:lnSpc>
                <a:spcPct val="80000"/>
              </a:lnSpc>
              <a:buFont typeface="Wingdings" pitchFamily="2" charset="2"/>
              <a:buNone/>
            </a:pPr>
            <a:endParaRPr lang="fr-FR" sz="2500" b="1" dirty="0"/>
          </a:p>
          <a:p>
            <a:pPr eaLnBrk="1" hangingPunct="1">
              <a:lnSpc>
                <a:spcPct val="80000"/>
              </a:lnSpc>
              <a:buFont typeface="Wingdings" pitchFamily="2" charset="2"/>
              <a:buNone/>
            </a:pPr>
            <a:r>
              <a:rPr lang="fr-FR" sz="2400" b="1" dirty="0"/>
              <a:t>20-Transformation du facteur IX</a:t>
            </a:r>
          </a:p>
          <a:p>
            <a:pPr lvl="1" eaLnBrk="1" hangingPunct="1">
              <a:lnSpc>
                <a:spcPct val="80000"/>
              </a:lnSpc>
            </a:pPr>
            <a:r>
              <a:rPr lang="fr-FR" sz="2400" b="1" dirty="0"/>
              <a:t>Requiert la présence de Ca </a:t>
            </a:r>
            <a:r>
              <a:rPr lang="fr-FR" sz="2400" b="1" baseline="30000" dirty="0"/>
              <a:t>2+</a:t>
            </a:r>
          </a:p>
          <a:p>
            <a:pPr lvl="1" eaLnBrk="1" hangingPunct="1">
              <a:lnSpc>
                <a:spcPct val="80000"/>
              </a:lnSpc>
            </a:pPr>
            <a:r>
              <a:rPr lang="fr-FR" sz="2400" b="1" dirty="0"/>
              <a:t>IX     </a:t>
            </a:r>
            <a:r>
              <a:rPr lang="fr-FR" sz="2400" b="1" dirty="0">
                <a:sym typeface="Symbol" pitchFamily="18" charset="2"/>
              </a:rPr>
              <a:t></a:t>
            </a:r>
            <a:r>
              <a:rPr lang="fr-FR" sz="2400" b="1" dirty="0"/>
              <a:t>   </a:t>
            </a:r>
            <a:r>
              <a:rPr lang="fr-FR" sz="2400" b="1" dirty="0" err="1"/>
              <a:t>IXa</a:t>
            </a:r>
            <a:endParaRPr lang="fr-FR" sz="2400" b="1" dirty="0"/>
          </a:p>
          <a:p>
            <a:pPr lvl="1" eaLnBrk="1" hangingPunct="1">
              <a:lnSpc>
                <a:spcPct val="80000"/>
              </a:lnSpc>
              <a:buNone/>
            </a:pPr>
            <a:endParaRPr lang="fr-CA" sz="2400" b="1" dirty="0"/>
          </a:p>
          <a:p>
            <a:pPr eaLnBrk="1" hangingPunct="1">
              <a:lnSpc>
                <a:spcPct val="80000"/>
              </a:lnSpc>
              <a:buFont typeface="Wingdings" pitchFamily="2" charset="2"/>
              <a:buNone/>
            </a:pPr>
            <a:r>
              <a:rPr lang="fr-FR" sz="2400" b="1" dirty="0"/>
              <a:t>21-Transformation du facteur VIII</a:t>
            </a:r>
          </a:p>
          <a:p>
            <a:pPr lvl="1" eaLnBrk="1" hangingPunct="1">
              <a:lnSpc>
                <a:spcPct val="80000"/>
              </a:lnSpc>
            </a:pPr>
            <a:r>
              <a:rPr lang="fr-FR" sz="2400" b="1" dirty="0"/>
              <a:t>Sous l’effet de la thrombine </a:t>
            </a:r>
            <a:r>
              <a:rPr lang="fr-FR" sz="2400" b="1" dirty="0" err="1"/>
              <a:t>IIa</a:t>
            </a:r>
            <a:r>
              <a:rPr lang="fr-FR" sz="2400" b="1" dirty="0"/>
              <a:t> produite suite à l’activation de la voie extrinsèque</a:t>
            </a:r>
          </a:p>
          <a:p>
            <a:pPr lvl="1" eaLnBrk="1" hangingPunct="1">
              <a:lnSpc>
                <a:spcPct val="80000"/>
              </a:lnSpc>
            </a:pPr>
            <a:r>
              <a:rPr lang="fr-FR" sz="2400" b="1" dirty="0"/>
              <a:t>VIII  </a:t>
            </a:r>
            <a:r>
              <a:rPr lang="fr-FR" sz="2400" b="1" dirty="0">
                <a:sym typeface="Symbol" pitchFamily="18" charset="2"/>
              </a:rPr>
              <a:t></a:t>
            </a:r>
            <a:r>
              <a:rPr lang="fr-FR" sz="2400" b="1" dirty="0"/>
              <a:t>     </a:t>
            </a:r>
            <a:r>
              <a:rPr lang="fr-FR" sz="2400" b="1" dirty="0" err="1"/>
              <a:t>VIIIa</a:t>
            </a:r>
            <a:endParaRPr lang="fr-FR" sz="2400" b="1" dirty="0"/>
          </a:p>
          <a:p>
            <a:pPr lvl="1" eaLnBrk="1" hangingPunct="1">
              <a:lnSpc>
                <a:spcPct val="80000"/>
              </a:lnSpc>
              <a:buFont typeface="Wingdings" pitchFamily="2" charset="2"/>
              <a:buNone/>
            </a:pPr>
            <a:endParaRPr lang="fr-FR" sz="2400" b="1" dirty="0"/>
          </a:p>
          <a:p>
            <a:pPr eaLnBrk="1" hangingPunct="1">
              <a:lnSpc>
                <a:spcPct val="80000"/>
              </a:lnSpc>
              <a:buFont typeface="Wingdings" pitchFamily="2" charset="2"/>
              <a:buNone/>
            </a:pPr>
            <a:r>
              <a:rPr lang="fr-FR" sz="2400" b="1" dirty="0"/>
              <a:t>22-Formation du complexe activateur du X :</a:t>
            </a:r>
          </a:p>
          <a:p>
            <a:pPr lvl="1" eaLnBrk="1" hangingPunct="1">
              <a:lnSpc>
                <a:spcPct val="80000"/>
              </a:lnSpc>
            </a:pPr>
            <a:r>
              <a:rPr lang="fr-FR" sz="2400" b="1" dirty="0" err="1"/>
              <a:t>IXa</a:t>
            </a:r>
            <a:r>
              <a:rPr lang="fr-FR" sz="2400" b="1" dirty="0"/>
              <a:t> + </a:t>
            </a:r>
            <a:r>
              <a:rPr lang="fr-FR" sz="2400" b="1" dirty="0" err="1"/>
              <a:t>VIIIa</a:t>
            </a:r>
            <a:r>
              <a:rPr lang="fr-FR" sz="2400" b="1" dirty="0"/>
              <a:t> + PL (plaquette) + Ca </a:t>
            </a:r>
            <a:r>
              <a:rPr lang="fr-FR" sz="2400" b="1" baseline="30000" dirty="0"/>
              <a:t>2+</a:t>
            </a:r>
          </a:p>
        </p:txBody>
      </p:sp>
      <p:sp>
        <p:nvSpPr>
          <p:cNvPr id="20484" name="Oval 4"/>
          <p:cNvSpPr>
            <a:spLocks noChangeArrowheads="1"/>
          </p:cNvSpPr>
          <p:nvPr>
            <p:custDataLst>
              <p:tags r:id="rId3"/>
            </p:custDataLst>
          </p:nvPr>
        </p:nvSpPr>
        <p:spPr bwMode="auto">
          <a:xfrm>
            <a:off x="684213" y="227647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21</a:t>
            </a:r>
            <a:endParaRPr lang="fr-FR" b="1" dirty="0">
              <a:solidFill>
                <a:schemeClr val="bg1"/>
              </a:solidFill>
            </a:endParaRPr>
          </a:p>
        </p:txBody>
      </p:sp>
      <p:sp>
        <p:nvSpPr>
          <p:cNvPr id="20485" name="Oval 5"/>
          <p:cNvSpPr>
            <a:spLocks noChangeArrowheads="1"/>
          </p:cNvSpPr>
          <p:nvPr>
            <p:custDataLst>
              <p:tags r:id="rId4"/>
            </p:custDataLst>
          </p:nvPr>
        </p:nvSpPr>
        <p:spPr bwMode="auto">
          <a:xfrm>
            <a:off x="684213" y="3833070"/>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22</a:t>
            </a:r>
            <a:endParaRPr lang="fr-FR" b="1" dirty="0">
              <a:solidFill>
                <a:schemeClr val="bg1"/>
              </a:solidFill>
            </a:endParaRPr>
          </a:p>
        </p:txBody>
      </p:sp>
      <p:sp>
        <p:nvSpPr>
          <p:cNvPr id="20486" name="Oval 6"/>
          <p:cNvSpPr>
            <a:spLocks noChangeArrowheads="1"/>
          </p:cNvSpPr>
          <p:nvPr>
            <p:custDataLst>
              <p:tags r:id="rId5"/>
            </p:custDataLst>
          </p:nvPr>
        </p:nvSpPr>
        <p:spPr bwMode="auto">
          <a:xfrm>
            <a:off x="684213" y="5642043"/>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23</a:t>
            </a:r>
            <a:endParaRPr lang="fr-FR" b="1" dirty="0">
              <a:solidFill>
                <a:schemeClr val="bg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custDataLst>
              <p:tags r:id="rId1"/>
            </p:custDataLst>
          </p:nvPr>
        </p:nvSpPr>
        <p:spPr bwMode="auto">
          <a:xfrm>
            <a:off x="5795963" y="2060575"/>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0" name="Text Box 4"/>
          <p:cNvSpPr txBox="1">
            <a:spLocks noChangeArrowheads="1"/>
          </p:cNvSpPr>
          <p:nvPr>
            <p:custDataLst>
              <p:tags r:id="rId2"/>
            </p:custDataLst>
          </p:nvPr>
        </p:nvSpPr>
        <p:spPr bwMode="auto">
          <a:xfrm>
            <a:off x="6011863" y="2565400"/>
            <a:ext cx="592137" cy="3048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PL</a:t>
            </a:r>
          </a:p>
        </p:txBody>
      </p:sp>
      <p:sp>
        <p:nvSpPr>
          <p:cNvPr id="19461" name="Text Box 5"/>
          <p:cNvSpPr txBox="1">
            <a:spLocks noChangeArrowheads="1"/>
          </p:cNvSpPr>
          <p:nvPr>
            <p:custDataLst>
              <p:tags r:id="rId3"/>
            </p:custDataLst>
          </p:nvPr>
        </p:nvSpPr>
        <p:spPr bwMode="auto">
          <a:xfrm>
            <a:off x="2700338" y="1628775"/>
            <a:ext cx="593725"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t>
            </a:r>
          </a:p>
        </p:txBody>
      </p:sp>
      <p:sp>
        <p:nvSpPr>
          <p:cNvPr id="19462" name="Text Box 6"/>
          <p:cNvSpPr txBox="1">
            <a:spLocks noChangeArrowheads="1"/>
          </p:cNvSpPr>
          <p:nvPr>
            <p:custDataLst>
              <p:tags r:id="rId4"/>
            </p:custDataLst>
          </p:nvPr>
        </p:nvSpPr>
        <p:spPr bwMode="auto">
          <a:xfrm>
            <a:off x="4500563" y="16287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a:t>
            </a:r>
          </a:p>
        </p:txBody>
      </p:sp>
      <p:sp>
        <p:nvSpPr>
          <p:cNvPr id="19463" name="Line 7"/>
          <p:cNvSpPr>
            <a:spLocks noChangeShapeType="1"/>
          </p:cNvSpPr>
          <p:nvPr>
            <p:custDataLst>
              <p:tags r:id="rId5"/>
            </p:custDataLst>
          </p:nvPr>
        </p:nvSpPr>
        <p:spPr bwMode="auto">
          <a:xfrm>
            <a:off x="3314700" y="1836738"/>
            <a:ext cx="1185863" cy="7937"/>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4" name="Text Box 8"/>
          <p:cNvSpPr txBox="1">
            <a:spLocks noChangeArrowheads="1"/>
          </p:cNvSpPr>
          <p:nvPr>
            <p:custDataLst>
              <p:tags r:id="rId6"/>
            </p:custDataLst>
          </p:nvPr>
        </p:nvSpPr>
        <p:spPr bwMode="auto">
          <a:xfrm>
            <a:off x="2124075" y="908050"/>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5" name="Line 9"/>
          <p:cNvSpPr>
            <a:spLocks noChangeShapeType="1"/>
          </p:cNvSpPr>
          <p:nvPr>
            <p:custDataLst>
              <p:tags r:id="rId7"/>
            </p:custDataLst>
          </p:nvPr>
        </p:nvSpPr>
        <p:spPr bwMode="auto">
          <a:xfrm>
            <a:off x="2870200" y="1266825"/>
            <a:ext cx="742950" cy="569913"/>
          </a:xfrm>
          <a:prstGeom prst="line">
            <a:avLst/>
          </a:prstGeom>
          <a:noFill/>
          <a:ln w="25400">
            <a:solidFill>
              <a:schemeClr val="bg2">
                <a:lumMod val="50000"/>
              </a:schemeClr>
            </a:solidFill>
            <a:round/>
            <a:headEnd/>
            <a:tailEnd/>
          </a:ln>
        </p:spPr>
        <p:txBody>
          <a:bodyPr/>
          <a:lstStyle/>
          <a:p>
            <a:endParaRPr lang="fr-CA">
              <a:solidFill>
                <a:schemeClr val="bg1"/>
              </a:solidFill>
            </a:endParaRPr>
          </a:p>
        </p:txBody>
      </p:sp>
      <p:sp>
        <p:nvSpPr>
          <p:cNvPr id="19466" name="Line 10"/>
          <p:cNvSpPr>
            <a:spLocks noChangeShapeType="1"/>
          </p:cNvSpPr>
          <p:nvPr>
            <p:custDataLst>
              <p:tags r:id="rId8"/>
            </p:custDataLst>
          </p:nvPr>
        </p:nvSpPr>
        <p:spPr bwMode="auto">
          <a:xfrm>
            <a:off x="4787900" y="1989138"/>
            <a:ext cx="12700" cy="155257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0" name="Text Box 14"/>
          <p:cNvSpPr txBox="1">
            <a:spLocks noChangeArrowheads="1"/>
          </p:cNvSpPr>
          <p:nvPr>
            <p:custDataLst>
              <p:tags r:id="rId9"/>
            </p:custDataLst>
          </p:nvPr>
        </p:nvSpPr>
        <p:spPr bwMode="auto">
          <a:xfrm>
            <a:off x="1331913" y="2636838"/>
            <a:ext cx="593725" cy="3794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t>
            </a:r>
          </a:p>
        </p:txBody>
      </p:sp>
      <p:sp>
        <p:nvSpPr>
          <p:cNvPr id="19471" name="Text Box 15"/>
          <p:cNvSpPr txBox="1">
            <a:spLocks noChangeArrowheads="1"/>
          </p:cNvSpPr>
          <p:nvPr>
            <p:custDataLst>
              <p:tags r:id="rId10"/>
            </p:custDataLst>
          </p:nvPr>
        </p:nvSpPr>
        <p:spPr bwMode="auto">
          <a:xfrm>
            <a:off x="2987675" y="2708275"/>
            <a:ext cx="741363" cy="3794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a:t>
            </a:r>
          </a:p>
        </p:txBody>
      </p:sp>
      <p:sp>
        <p:nvSpPr>
          <p:cNvPr id="19472" name="Line 16"/>
          <p:cNvSpPr>
            <a:spLocks noChangeShapeType="1"/>
          </p:cNvSpPr>
          <p:nvPr>
            <p:custDataLst>
              <p:tags r:id="rId11"/>
            </p:custDataLst>
          </p:nvPr>
        </p:nvSpPr>
        <p:spPr bwMode="auto">
          <a:xfrm>
            <a:off x="1979613" y="2830513"/>
            <a:ext cx="1039812" cy="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3" name="Line 17"/>
          <p:cNvSpPr>
            <a:spLocks noChangeShapeType="1"/>
          </p:cNvSpPr>
          <p:nvPr>
            <p:custDataLst>
              <p:tags r:id="rId12"/>
            </p:custDataLst>
          </p:nvPr>
        </p:nvSpPr>
        <p:spPr bwMode="auto">
          <a:xfrm flipV="1">
            <a:off x="2424113" y="2830513"/>
            <a:ext cx="0" cy="1281112"/>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74" name="Text Box 18"/>
          <p:cNvSpPr txBox="1">
            <a:spLocks noChangeArrowheads="1"/>
          </p:cNvSpPr>
          <p:nvPr>
            <p:custDataLst>
              <p:tags r:id="rId13"/>
            </p:custDataLst>
          </p:nvPr>
        </p:nvSpPr>
        <p:spPr bwMode="auto">
          <a:xfrm>
            <a:off x="2124075" y="4149725"/>
            <a:ext cx="593725" cy="325438"/>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IIa</a:t>
            </a:r>
          </a:p>
        </p:txBody>
      </p:sp>
      <p:sp>
        <p:nvSpPr>
          <p:cNvPr id="19475" name="Text Box 19"/>
          <p:cNvSpPr txBox="1">
            <a:spLocks noChangeArrowheads="1"/>
          </p:cNvSpPr>
          <p:nvPr>
            <p:custDataLst>
              <p:tags r:id="rId14"/>
            </p:custDataLst>
          </p:nvPr>
        </p:nvSpPr>
        <p:spPr bwMode="auto">
          <a:xfrm>
            <a:off x="8172450" y="476250"/>
            <a:ext cx="593725" cy="514331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19476" name="Line 20"/>
          <p:cNvSpPr>
            <a:spLocks noChangeShapeType="1"/>
          </p:cNvSpPr>
          <p:nvPr>
            <p:custDataLst>
              <p:tags r:id="rId15"/>
            </p:custDataLst>
          </p:nvPr>
        </p:nvSpPr>
        <p:spPr bwMode="auto">
          <a:xfrm>
            <a:off x="3708400" y="2852738"/>
            <a:ext cx="792163" cy="21590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7" name="Line 21"/>
          <p:cNvSpPr>
            <a:spLocks noChangeShapeType="1"/>
          </p:cNvSpPr>
          <p:nvPr>
            <p:custDataLst>
              <p:tags r:id="rId16"/>
            </p:custDataLst>
          </p:nvPr>
        </p:nvSpPr>
        <p:spPr bwMode="auto">
          <a:xfrm flipH="1">
            <a:off x="5097463" y="2405063"/>
            <a:ext cx="742950" cy="5683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8" name="Line 22"/>
          <p:cNvSpPr>
            <a:spLocks noChangeShapeType="1"/>
          </p:cNvSpPr>
          <p:nvPr>
            <p:custDataLst>
              <p:tags r:id="rId17"/>
            </p:custDataLst>
          </p:nvPr>
        </p:nvSpPr>
        <p:spPr bwMode="auto">
          <a:xfrm flipH="1">
            <a:off x="5097463" y="2689225"/>
            <a:ext cx="890587" cy="427038"/>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9" name="Oval 23"/>
          <p:cNvSpPr>
            <a:spLocks noChangeArrowheads="1"/>
          </p:cNvSpPr>
          <p:nvPr>
            <p:custDataLst>
              <p:tags r:id="rId18"/>
            </p:custDataLst>
          </p:nvPr>
        </p:nvSpPr>
        <p:spPr bwMode="auto">
          <a:xfrm>
            <a:off x="4503738" y="2830513"/>
            <a:ext cx="593725" cy="4270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23</a:t>
            </a:r>
          </a:p>
        </p:txBody>
      </p:sp>
      <p:sp>
        <p:nvSpPr>
          <p:cNvPr id="19480" name="Oval 24"/>
          <p:cNvSpPr>
            <a:spLocks noChangeArrowheads="1"/>
          </p:cNvSpPr>
          <p:nvPr>
            <p:custDataLst>
              <p:tags r:id="rId19"/>
            </p:custDataLst>
          </p:nvPr>
        </p:nvSpPr>
        <p:spPr bwMode="auto">
          <a:xfrm>
            <a:off x="2127250" y="3257550"/>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22</a:t>
            </a:r>
          </a:p>
        </p:txBody>
      </p:sp>
      <p:sp>
        <p:nvSpPr>
          <p:cNvPr id="19481" name="Line 25"/>
          <p:cNvSpPr>
            <a:spLocks noChangeShapeType="1"/>
          </p:cNvSpPr>
          <p:nvPr>
            <p:custDataLst>
              <p:tags r:id="rId20"/>
            </p:custDataLst>
          </p:nvPr>
        </p:nvSpPr>
        <p:spPr bwMode="auto">
          <a:xfrm>
            <a:off x="4787900" y="4365625"/>
            <a:ext cx="12700" cy="1546901"/>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3" name="AutoShape 27"/>
          <p:cNvSpPr>
            <a:spLocks/>
          </p:cNvSpPr>
          <p:nvPr>
            <p:custDataLst>
              <p:tags r:id="rId21"/>
            </p:custDataLst>
          </p:nvPr>
        </p:nvSpPr>
        <p:spPr bwMode="auto">
          <a:xfrm>
            <a:off x="7380288" y="620713"/>
            <a:ext cx="504825" cy="5078751"/>
          </a:xfrm>
          <a:prstGeom prst="rightBrace">
            <a:avLst>
              <a:gd name="adj1" fmla="val 96279"/>
              <a:gd name="adj2" fmla="val 50000"/>
            </a:avLst>
          </a:prstGeom>
          <a:noFill/>
          <a:ln w="38100">
            <a:solidFill>
              <a:schemeClr val="accent6"/>
            </a:solidFill>
            <a:round/>
            <a:headEnd/>
            <a:tailEnd/>
          </a:ln>
        </p:spPr>
        <p:txBody>
          <a:bodyPr wrap="none" anchor="ctr"/>
          <a:lstStyle/>
          <a:p>
            <a:endParaRPr lang="fr-CA">
              <a:solidFill>
                <a:schemeClr val="bg1"/>
              </a:solidFill>
            </a:endParaRPr>
          </a:p>
        </p:txBody>
      </p:sp>
      <p:sp>
        <p:nvSpPr>
          <p:cNvPr id="19484" name="Line 28"/>
          <p:cNvSpPr>
            <a:spLocks noChangeShapeType="1"/>
          </p:cNvSpPr>
          <p:nvPr>
            <p:custDataLst>
              <p:tags r:id="rId22"/>
            </p:custDataLst>
          </p:nvPr>
        </p:nvSpPr>
        <p:spPr bwMode="auto">
          <a:xfrm>
            <a:off x="3779838" y="1125538"/>
            <a:ext cx="0" cy="719137"/>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5" name="Text Box 29"/>
          <p:cNvSpPr txBox="1">
            <a:spLocks noChangeArrowheads="1"/>
          </p:cNvSpPr>
          <p:nvPr>
            <p:custDataLst>
              <p:tags r:id="rId23"/>
            </p:custDataLst>
          </p:nvPr>
        </p:nvSpPr>
        <p:spPr bwMode="auto">
          <a:xfrm>
            <a:off x="3492500" y="3333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9487" name="Oval 31"/>
          <p:cNvSpPr>
            <a:spLocks noChangeArrowheads="1"/>
          </p:cNvSpPr>
          <p:nvPr>
            <p:custDataLst>
              <p:tags r:id="rId24"/>
            </p:custDataLst>
          </p:nvPr>
        </p:nvSpPr>
        <p:spPr bwMode="auto">
          <a:xfrm>
            <a:off x="3482975" y="1196975"/>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21</a:t>
            </a:r>
          </a:p>
        </p:txBody>
      </p:sp>
      <p:sp>
        <p:nvSpPr>
          <p:cNvPr id="19488" name="Text Box 32"/>
          <p:cNvSpPr txBox="1">
            <a:spLocks noChangeArrowheads="1"/>
          </p:cNvSpPr>
          <p:nvPr>
            <p:custDataLst>
              <p:tags r:id="rId25"/>
            </p:custDataLst>
          </p:nvPr>
        </p:nvSpPr>
        <p:spPr bwMode="auto">
          <a:xfrm>
            <a:off x="3419475" y="692150"/>
            <a:ext cx="914033" cy="369332"/>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a:solidFill>
                  <a:schemeClr val="bg1"/>
                </a:solidFill>
              </a:rPr>
              <a:t>KHPM</a:t>
            </a:r>
            <a:endParaRPr lang="fr-FR">
              <a:solidFill>
                <a:schemeClr val="bg1"/>
              </a:solidFill>
            </a:endParaRPr>
          </a:p>
        </p:txBody>
      </p:sp>
      <p:grpSp>
        <p:nvGrpSpPr>
          <p:cNvPr id="2" name="Group 33"/>
          <p:cNvGrpSpPr>
            <a:grpSpLocks/>
          </p:cNvGrpSpPr>
          <p:nvPr>
            <p:custDataLst>
              <p:tags r:id="rId26"/>
            </p:custDataLst>
          </p:nvPr>
        </p:nvGrpSpPr>
        <p:grpSpPr bwMode="auto">
          <a:xfrm>
            <a:off x="4057682" y="926925"/>
            <a:ext cx="2858008" cy="853852"/>
            <a:chOff x="2605" y="532"/>
            <a:chExt cx="1745" cy="453"/>
          </a:xfrm>
        </p:grpSpPr>
        <p:sp>
          <p:nvSpPr>
            <p:cNvPr id="19490" name="Line 34"/>
            <p:cNvSpPr>
              <a:spLocks noChangeShapeType="1"/>
            </p:cNvSpPr>
            <p:nvPr/>
          </p:nvSpPr>
          <p:spPr bwMode="auto">
            <a:xfrm flipH="1">
              <a:off x="2605" y="630"/>
              <a:ext cx="1046" cy="355"/>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91" name="Text Box 35"/>
            <p:cNvSpPr txBox="1">
              <a:spLocks noChangeArrowheads="1"/>
            </p:cNvSpPr>
            <p:nvPr/>
          </p:nvSpPr>
          <p:spPr bwMode="auto">
            <a:xfrm>
              <a:off x="3670" y="532"/>
              <a:ext cx="680" cy="195"/>
            </a:xfrm>
            <a:prstGeom prst="rect">
              <a:avLst/>
            </a:prstGeom>
            <a:noFill/>
            <a:ln w="9525">
              <a:noFill/>
              <a:miter lim="800000"/>
              <a:headEnd/>
              <a:tailEnd/>
            </a:ln>
          </p:spPr>
          <p:txBody>
            <a:bodyPr>
              <a:spAutoFit/>
            </a:bodyPr>
            <a:lstStyle/>
            <a:p>
              <a:pPr>
                <a:spcBef>
                  <a:spcPct val="50000"/>
                </a:spcBef>
              </a:pPr>
              <a:r>
                <a:rPr lang="fr-CA" b="1" dirty="0"/>
                <a:t>(V.E.)</a:t>
              </a:r>
              <a:endParaRPr lang="fr-FR" b="1" dirty="0"/>
            </a:p>
          </p:txBody>
        </p:sp>
      </p:grpSp>
      <p:sp>
        <p:nvSpPr>
          <p:cNvPr id="37" name="Text Box 28">
            <a:extLst>
              <a:ext uri="{FF2B5EF4-FFF2-40B4-BE49-F238E27FC236}">
                <a16:creationId xmlns:a16="http://schemas.microsoft.com/office/drawing/2014/main" id="{92AEA09B-830F-4298-B141-4A7D37EDBD03}"/>
              </a:ext>
            </a:extLst>
          </p:cNvPr>
          <p:cNvSpPr txBox="1">
            <a:spLocks noChangeArrowheads="1"/>
          </p:cNvSpPr>
          <p:nvPr>
            <p:custDataLst>
              <p:tags r:id="rId27"/>
            </p:custDataLst>
          </p:nvPr>
        </p:nvSpPr>
        <p:spPr bwMode="auto">
          <a:xfrm>
            <a:off x="855610" y="315943"/>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38" name="Line 30">
            <a:extLst>
              <a:ext uri="{FF2B5EF4-FFF2-40B4-BE49-F238E27FC236}">
                <a16:creationId xmlns:a16="http://schemas.microsoft.com/office/drawing/2014/main" id="{F99E9D0D-0916-4059-B1B4-D998DD35116A}"/>
              </a:ext>
            </a:extLst>
          </p:cNvPr>
          <p:cNvSpPr>
            <a:spLocks noChangeShapeType="1"/>
          </p:cNvSpPr>
          <p:nvPr>
            <p:custDataLst>
              <p:tags r:id="rId28"/>
            </p:custDataLst>
          </p:nvPr>
        </p:nvSpPr>
        <p:spPr bwMode="auto">
          <a:xfrm flipV="1">
            <a:off x="1501722" y="469091"/>
            <a:ext cx="1844728" cy="14318"/>
          </a:xfrm>
          <a:prstGeom prst="line">
            <a:avLst/>
          </a:prstGeom>
          <a:noFill/>
          <a:ln w="25400">
            <a:solidFill>
              <a:schemeClr val="bg1"/>
            </a:solidFill>
            <a:round/>
            <a:headEnd/>
            <a:tailEnd type="triangle" w="med" len="med"/>
          </a:ln>
        </p:spPr>
        <p:txBody>
          <a:bodyPr/>
          <a:lstStyle/>
          <a:p>
            <a:endParaRPr lang="fr-CA"/>
          </a:p>
        </p:txBody>
      </p:sp>
      <p:sp>
        <p:nvSpPr>
          <p:cNvPr id="39" name="Text Box 46">
            <a:extLst>
              <a:ext uri="{FF2B5EF4-FFF2-40B4-BE49-F238E27FC236}">
                <a16:creationId xmlns:a16="http://schemas.microsoft.com/office/drawing/2014/main" id="{2CC662E4-89CD-4CC1-A3BF-3DE52574F991}"/>
              </a:ext>
            </a:extLst>
          </p:cNvPr>
          <p:cNvSpPr txBox="1">
            <a:spLocks noChangeArrowheads="1"/>
          </p:cNvSpPr>
          <p:nvPr>
            <p:custDataLst>
              <p:tags r:id="rId29"/>
            </p:custDataLst>
          </p:nvPr>
        </p:nvSpPr>
        <p:spPr bwMode="auto">
          <a:xfrm>
            <a:off x="712735" y="604868"/>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grpSp>
        <p:nvGrpSpPr>
          <p:cNvPr id="40" name="Groupe 39">
            <a:extLst>
              <a:ext uri="{FF2B5EF4-FFF2-40B4-BE49-F238E27FC236}">
                <a16:creationId xmlns:a16="http://schemas.microsoft.com/office/drawing/2014/main" id="{A9A81C4B-33B0-4940-90E8-327EDC0F1182}"/>
              </a:ext>
            </a:extLst>
          </p:cNvPr>
          <p:cNvGrpSpPr/>
          <p:nvPr>
            <p:custDataLst>
              <p:tags r:id="rId30"/>
            </p:custDataLst>
          </p:nvPr>
        </p:nvGrpSpPr>
        <p:grpSpPr>
          <a:xfrm>
            <a:off x="4183221" y="3588943"/>
            <a:ext cx="1462087" cy="1154112"/>
            <a:chOff x="3650456" y="2519362"/>
            <a:chExt cx="1462087" cy="1154112"/>
          </a:xfrm>
        </p:grpSpPr>
        <p:sp>
          <p:nvSpPr>
            <p:cNvPr id="41" name="Rectangle 16">
              <a:extLst>
                <a:ext uri="{FF2B5EF4-FFF2-40B4-BE49-F238E27FC236}">
                  <a16:creationId xmlns:a16="http://schemas.microsoft.com/office/drawing/2014/main" id="{DD76F30B-5CE7-4996-A479-06DAB2014A41}"/>
                </a:ext>
              </a:extLst>
            </p:cNvPr>
            <p:cNvSpPr>
              <a:spLocks noChangeArrowheads="1"/>
            </p:cNvSpPr>
            <p:nvPr>
              <p:custDataLst>
                <p:tags r:id="rId36"/>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42" name="Text Box 15">
              <a:extLst>
                <a:ext uri="{FF2B5EF4-FFF2-40B4-BE49-F238E27FC236}">
                  <a16:creationId xmlns:a16="http://schemas.microsoft.com/office/drawing/2014/main" id="{7CAB337F-844E-490B-B40F-56D8B6C92689}"/>
                </a:ext>
              </a:extLst>
            </p:cNvPr>
            <p:cNvSpPr txBox="1">
              <a:spLocks noChangeArrowheads="1"/>
            </p:cNvSpPr>
            <p:nvPr>
              <p:custDataLst>
                <p:tags r:id="rId37"/>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43" name="Rectangle 16">
              <a:extLst>
                <a:ext uri="{FF2B5EF4-FFF2-40B4-BE49-F238E27FC236}">
                  <a16:creationId xmlns:a16="http://schemas.microsoft.com/office/drawing/2014/main" id="{19AD9067-7653-4B1E-9B53-0DA1D8FC58FC}"/>
                </a:ext>
              </a:extLst>
            </p:cNvPr>
            <p:cNvSpPr>
              <a:spLocks noChangeArrowheads="1"/>
            </p:cNvSpPr>
            <p:nvPr>
              <p:custDataLst>
                <p:tags r:id="rId38"/>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a:t>
              </a:r>
              <a:r>
                <a:rPr lang="fr-FR" sz="1400" b="1" dirty="0" err="1">
                  <a:solidFill>
                    <a:schemeClr val="bg1"/>
                  </a:solidFill>
                </a:rPr>
                <a:t>VIIIa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44" name="Rectangle 16">
              <a:extLst>
                <a:ext uri="{FF2B5EF4-FFF2-40B4-BE49-F238E27FC236}">
                  <a16:creationId xmlns:a16="http://schemas.microsoft.com/office/drawing/2014/main" id="{C143A175-AF5B-477E-9A86-4009A427B8A7}"/>
                </a:ext>
              </a:extLst>
            </p:cNvPr>
            <p:cNvSpPr>
              <a:spLocks noChangeArrowheads="1"/>
            </p:cNvSpPr>
            <p:nvPr>
              <p:custDataLst>
                <p:tags r:id="rId39"/>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err="1">
                  <a:solidFill>
                    <a:schemeClr val="bg1"/>
                  </a:solidFill>
                </a:rPr>
                <a:t>IXa</a:t>
              </a:r>
              <a:endParaRPr lang="fr-FR" sz="1400" b="1" dirty="0">
                <a:solidFill>
                  <a:schemeClr val="bg1"/>
                </a:solidFill>
              </a:endParaRPr>
            </a:p>
            <a:p>
              <a:pPr algn="ctr"/>
              <a:r>
                <a:rPr lang="fr-FR" sz="1400" b="1" dirty="0">
                  <a:solidFill>
                    <a:schemeClr val="bg1"/>
                  </a:solidFill>
                </a:rPr>
                <a:t>    </a:t>
              </a:r>
            </a:p>
          </p:txBody>
        </p:sp>
        <p:sp>
          <p:nvSpPr>
            <p:cNvPr id="45" name="Triangle isocèle 44">
              <a:extLst>
                <a:ext uri="{FF2B5EF4-FFF2-40B4-BE49-F238E27FC236}">
                  <a16:creationId xmlns:a16="http://schemas.microsoft.com/office/drawing/2014/main" id="{C377CAB4-C7D5-4C00-BC7E-02E398E8AA61}"/>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46" name="Text Box 12">
            <a:extLst>
              <a:ext uri="{FF2B5EF4-FFF2-40B4-BE49-F238E27FC236}">
                <a16:creationId xmlns:a16="http://schemas.microsoft.com/office/drawing/2014/main" id="{D945CCAF-DDF0-43B7-985F-DBFDAEB1A866}"/>
              </a:ext>
            </a:extLst>
          </p:cNvPr>
          <p:cNvSpPr txBox="1">
            <a:spLocks noChangeArrowheads="1"/>
          </p:cNvSpPr>
          <p:nvPr>
            <p:custDataLst>
              <p:tags r:id="rId31"/>
            </p:custDataLst>
          </p:nvPr>
        </p:nvSpPr>
        <p:spPr bwMode="auto">
          <a:xfrm>
            <a:off x="2608199" y="579687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47" name="Text Box 13">
            <a:extLst>
              <a:ext uri="{FF2B5EF4-FFF2-40B4-BE49-F238E27FC236}">
                <a16:creationId xmlns:a16="http://schemas.microsoft.com/office/drawing/2014/main" id="{8BCBD9D3-BA63-4B3C-8D01-030C8519FD83}"/>
              </a:ext>
            </a:extLst>
          </p:cNvPr>
          <p:cNvSpPr txBox="1">
            <a:spLocks noChangeArrowheads="1"/>
          </p:cNvSpPr>
          <p:nvPr>
            <p:custDataLst>
              <p:tags r:id="rId32"/>
            </p:custDataLst>
          </p:nvPr>
        </p:nvSpPr>
        <p:spPr bwMode="auto">
          <a:xfrm>
            <a:off x="5632386" y="579687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48" name="Line 25">
            <a:extLst>
              <a:ext uri="{FF2B5EF4-FFF2-40B4-BE49-F238E27FC236}">
                <a16:creationId xmlns:a16="http://schemas.microsoft.com/office/drawing/2014/main" id="{ED0D3F6D-94CB-41BA-80EB-ADBF3886F0E1}"/>
              </a:ext>
            </a:extLst>
          </p:cNvPr>
          <p:cNvSpPr>
            <a:spLocks noChangeShapeType="1"/>
          </p:cNvSpPr>
          <p:nvPr>
            <p:custDataLst>
              <p:tags r:id="rId33"/>
            </p:custDataLst>
          </p:nvPr>
        </p:nvSpPr>
        <p:spPr bwMode="auto">
          <a:xfrm flipV="1">
            <a:off x="3113024" y="598261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49" name="Oval 42">
            <a:extLst>
              <a:ext uri="{FF2B5EF4-FFF2-40B4-BE49-F238E27FC236}">
                <a16:creationId xmlns:a16="http://schemas.microsoft.com/office/drawing/2014/main" id="{F44A182F-CFD8-4D8A-B5E1-CAE20A7B8F89}"/>
              </a:ext>
            </a:extLst>
          </p:cNvPr>
          <p:cNvSpPr>
            <a:spLocks noChangeArrowheads="1"/>
          </p:cNvSpPr>
          <p:nvPr>
            <p:custDataLst>
              <p:tags r:id="rId34"/>
            </p:custDataLst>
          </p:nvPr>
        </p:nvSpPr>
        <p:spPr bwMode="auto">
          <a:xfrm>
            <a:off x="3794834" y="5709565"/>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cxnSp>
        <p:nvCxnSpPr>
          <p:cNvPr id="50" name="Connecteur droit 49">
            <a:extLst>
              <a:ext uri="{FF2B5EF4-FFF2-40B4-BE49-F238E27FC236}">
                <a16:creationId xmlns:a16="http://schemas.microsoft.com/office/drawing/2014/main" id="{DED99AAF-919D-488C-B782-D4D03CCA4FE9}"/>
              </a:ext>
            </a:extLst>
          </p:cNvPr>
          <p:cNvCxnSpPr>
            <a:cxnSpLocks/>
          </p:cNvCxnSpPr>
          <p:nvPr>
            <p:custDataLst>
              <p:tags r:id="rId35"/>
            </p:custDataLst>
          </p:nvPr>
        </p:nvCxnSpPr>
        <p:spPr>
          <a:xfrm>
            <a:off x="71021" y="5725857"/>
            <a:ext cx="8822487"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eaLnBrk="1" hangingPunct="1"/>
            <a:r>
              <a:rPr lang="fr-CA" b="1" dirty="0"/>
              <a:t>BOUCLE DE JOSSO</a:t>
            </a:r>
            <a:endParaRPr lang="fr-FR" b="1" dirty="0"/>
          </a:p>
        </p:txBody>
      </p:sp>
      <p:sp>
        <p:nvSpPr>
          <p:cNvPr id="338947" name="Rectangle 3"/>
          <p:cNvSpPr>
            <a:spLocks noGrp="1" noChangeArrowheads="1"/>
          </p:cNvSpPr>
          <p:nvPr>
            <p:ph sz="quarter" idx="1"/>
            <p:custDataLst>
              <p:tags r:id="rId2"/>
            </p:custDataLst>
          </p:nvPr>
        </p:nvSpPr>
        <p:spPr>
          <a:xfrm>
            <a:off x="684213" y="1905000"/>
            <a:ext cx="8135937" cy="4548188"/>
          </a:xfrm>
        </p:spPr>
        <p:txBody>
          <a:bodyPr/>
          <a:lstStyle/>
          <a:p>
            <a:pPr eaLnBrk="1" hangingPunct="1">
              <a:buFont typeface="Wingdings" pitchFamily="2" charset="2"/>
              <a:buNone/>
            </a:pPr>
            <a:endParaRPr lang="fr-FR" sz="2800" b="1"/>
          </a:p>
          <a:p>
            <a:pPr eaLnBrk="1" hangingPunct="1">
              <a:buFont typeface="Wingdings" pitchFamily="2" charset="2"/>
              <a:buNone/>
            </a:pPr>
            <a:r>
              <a:rPr lang="fr-FR" sz="2800" b="1"/>
              <a:t>5-	Voie alterne</a:t>
            </a:r>
          </a:p>
          <a:p>
            <a:pPr lvl="1" eaLnBrk="1" hangingPunct="1"/>
            <a:r>
              <a:rPr lang="fr-FR" b="1"/>
              <a:t>Si la phase contacte est absente, il existe une voie alterne = Boucle de Josso</a:t>
            </a:r>
          </a:p>
          <a:p>
            <a:pPr lvl="1" eaLnBrk="1" hangingPunct="1"/>
            <a:r>
              <a:rPr lang="fr-FR" b="1"/>
              <a:t>Les complexes VII-III-Ca</a:t>
            </a:r>
            <a:r>
              <a:rPr lang="fr-FR" b="1" baseline="30000"/>
              <a:t>2+</a:t>
            </a:r>
            <a:r>
              <a:rPr lang="fr-FR" b="1"/>
              <a:t> et VIIa-III-Ca</a:t>
            </a:r>
            <a:r>
              <a:rPr lang="fr-FR" b="1" baseline="30000"/>
              <a:t>2+</a:t>
            </a:r>
            <a:r>
              <a:rPr lang="fr-FR" b="1"/>
              <a:t> sont capables de transformer le IX en IXa.</a:t>
            </a:r>
          </a:p>
          <a:p>
            <a:pPr lvl="1" eaLnBrk="1" hangingPunct="1"/>
            <a:r>
              <a:rPr lang="fr-FR" b="1"/>
              <a:t>Les troubles de facteurs contact sont rarement graves.</a:t>
            </a:r>
          </a:p>
        </p:txBody>
      </p:sp>
      <p:sp>
        <p:nvSpPr>
          <p:cNvPr id="21508" name="Oval 4"/>
          <p:cNvSpPr>
            <a:spLocks noChangeArrowheads="1"/>
          </p:cNvSpPr>
          <p:nvPr>
            <p:custDataLst>
              <p:tags r:id="rId3"/>
            </p:custDataLst>
          </p:nvPr>
        </p:nvSpPr>
        <p:spPr bwMode="auto">
          <a:xfrm>
            <a:off x="611188" y="2672556"/>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6</a:t>
            </a:r>
            <a:endParaRPr lang="fr-FR"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199" y="2513739"/>
            <a:ext cx="4572000" cy="2181169"/>
          </a:xfrm>
        </p:spPr>
        <p:txBody>
          <a:bodyPr/>
          <a:lstStyle/>
          <a:p>
            <a:pPr lvl="0" algn="l" fontAlgn="base">
              <a:lnSpc>
                <a:spcPct val="100000"/>
              </a:lnSpc>
              <a:spcBef>
                <a:spcPct val="20000"/>
              </a:spcBef>
              <a:spcAft>
                <a:spcPct val="0"/>
              </a:spcAft>
              <a:buClr>
                <a:schemeClr val="tx1"/>
              </a:buClr>
              <a:buSzPct val="70000"/>
            </a:pPr>
            <a:r>
              <a:rPr lang="fr-CA" dirty="0"/>
              <a:t>4- Par la suite: </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Le caillot devient plus solide</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Il y a formation de la galle</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Si on arrache la galle </a:t>
            </a:r>
            <a:r>
              <a:rPr lang="fr-CA" dirty="0">
                <a:sym typeface="Symbol" pitchFamily="18" charset="2"/>
              </a:rPr>
              <a:t></a:t>
            </a:r>
            <a:r>
              <a:rPr lang="fr-CA" dirty="0"/>
              <a:t> ça</a:t>
            </a:r>
          </a:p>
          <a:p>
            <a:pPr lvl="0" algn="l" fontAlgn="base">
              <a:lnSpc>
                <a:spcPct val="100000"/>
              </a:lnSpc>
              <a:spcBef>
                <a:spcPct val="20000"/>
              </a:spcBef>
              <a:spcAft>
                <a:spcPct val="0"/>
              </a:spcAft>
              <a:buClr>
                <a:schemeClr val="accent3"/>
              </a:buClr>
              <a:buSzPct val="70000"/>
            </a:pPr>
            <a:r>
              <a:rPr lang="fr-CA" dirty="0"/>
              <a:t>   recommence</a:t>
            </a:r>
            <a:r>
              <a:rPr lang="fr-FR" b="0" dirty="0"/>
              <a:t> </a:t>
            </a:r>
            <a:r>
              <a:rPr lang="fr-FR" dirty="0"/>
              <a:t>à saigner</a:t>
            </a:r>
            <a:endParaRPr lang="fr-CA" dirty="0"/>
          </a:p>
        </p:txBody>
      </p:sp>
      <p:sp>
        <p:nvSpPr>
          <p:cNvPr id="5" name="Espace réservé du texte 4"/>
          <p:cNvSpPr>
            <a:spLocks noGrp="1"/>
          </p:cNvSpPr>
          <p:nvPr>
            <p:ph type="body" sz="quarter" idx="3"/>
          </p:nvPr>
        </p:nvSpPr>
        <p:spPr>
          <a:xfrm>
            <a:off x="5178491" y="2398713"/>
            <a:ext cx="3965509" cy="762000"/>
          </a:xfrm>
        </p:spPr>
        <p:txBody>
          <a:bodyPr/>
          <a:lstStyle/>
          <a:p>
            <a:pPr lvl="0" fontAlgn="base">
              <a:lnSpc>
                <a:spcPct val="100000"/>
              </a:lnSpc>
              <a:spcBef>
                <a:spcPct val="20000"/>
              </a:spcBef>
              <a:spcAft>
                <a:spcPct val="0"/>
              </a:spcAft>
              <a:buClr>
                <a:schemeClr val="tx1"/>
              </a:buClr>
              <a:buSzPct val="70000"/>
            </a:pPr>
            <a:r>
              <a:rPr lang="fr-CA" dirty="0"/>
              <a:t>Consolidation du clou plaquettaire </a:t>
            </a:r>
            <a:r>
              <a:rPr lang="fr-CA" u="sng" dirty="0"/>
              <a:t>par de la fibrine</a:t>
            </a:r>
          </a:p>
        </p:txBody>
      </p:sp>
      <p:sp>
        <p:nvSpPr>
          <p:cNvPr id="9" name="Titre 8"/>
          <p:cNvSpPr>
            <a:spLocks noGrp="1"/>
          </p:cNvSpPr>
          <p:nvPr>
            <p:ph type="title"/>
          </p:nvPr>
        </p:nvSpPr>
        <p:spPr>
          <a:xfrm>
            <a:off x="457199" y="345141"/>
            <a:ext cx="8537509" cy="1143000"/>
          </a:xfrm>
        </p:spPr>
        <p:txBody>
          <a:bodyPr/>
          <a:lstStyle/>
          <a:p>
            <a:r>
              <a:rPr lang="fr-CA" b="1" dirty="0"/>
              <a:t>LA COAGULATION PLASMATIQUE</a:t>
            </a:r>
          </a:p>
        </p:txBody>
      </p:sp>
      <p:pic>
        <p:nvPicPr>
          <p:cNvPr id="10" name="Picture 20"/>
          <p:cNvPicPr>
            <a:picLocks noGrp="1" noChangeAspect="1" noChangeArrowheads="1"/>
          </p:cNvPicPr>
          <p:nvPr>
            <p:ph sz="quarter" idx="4"/>
            <p:custDataLst>
              <p:tags r:id="rId1"/>
            </p:custDataLst>
          </p:nvPr>
        </p:nvPicPr>
        <p:blipFill>
          <a:blip r:embed="rId3" cstate="print"/>
          <a:srcRect/>
          <a:stretch>
            <a:fillRect/>
          </a:stretch>
        </p:blipFill>
        <p:spPr>
          <a:xfrm>
            <a:off x="5815495" y="3249490"/>
            <a:ext cx="2724370" cy="2890837"/>
          </a:xfrm>
        </p:spPr>
      </p:pic>
      <p:sp>
        <p:nvSpPr>
          <p:cNvPr id="6" name="Espace réservé du texte 4">
            <a:extLst>
              <a:ext uri="{FF2B5EF4-FFF2-40B4-BE49-F238E27FC236}">
                <a16:creationId xmlns:a16="http://schemas.microsoft.com/office/drawing/2014/main" id="{CD810F96-8A99-4B0A-A244-77F54E975E11}"/>
              </a:ext>
            </a:extLst>
          </p:cNvPr>
          <p:cNvSpPr txBox="1">
            <a:spLocks/>
          </p:cNvSpPr>
          <p:nvPr/>
        </p:nvSpPr>
        <p:spPr>
          <a:xfrm>
            <a:off x="457199" y="6043260"/>
            <a:ext cx="8473736"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pPr algn="just" fontAlgn="base">
              <a:lnSpc>
                <a:spcPct val="100000"/>
              </a:lnSpc>
              <a:spcBef>
                <a:spcPct val="20000"/>
              </a:spcBef>
              <a:spcAft>
                <a:spcPct val="0"/>
              </a:spcAft>
              <a:buClr>
                <a:schemeClr val="tx1"/>
              </a:buClr>
              <a:buSzPct val="70000"/>
            </a:pPr>
            <a:r>
              <a:rPr lang="fr-CA" sz="2100" dirty="0"/>
              <a:t>N.B.: Le facteur XII est activé par la paroi lésée et le III est expulsé des cellules endothéliales brisées (sera vu en détail au cours 3 et 4)</a:t>
            </a:r>
          </a:p>
        </p:txBody>
      </p:sp>
      <p:sp>
        <p:nvSpPr>
          <p:cNvPr id="2" name="Interdiction 1">
            <a:extLst>
              <a:ext uri="{FF2B5EF4-FFF2-40B4-BE49-F238E27FC236}">
                <a16:creationId xmlns:a16="http://schemas.microsoft.com/office/drawing/2014/main" id="{6E9026CC-D352-6DB8-066C-B95152D2C1D3}"/>
              </a:ext>
            </a:extLst>
          </p:cNvPr>
          <p:cNvSpPr/>
          <p:nvPr/>
        </p:nvSpPr>
        <p:spPr>
          <a:xfrm>
            <a:off x="457200" y="997527"/>
            <a:ext cx="1554480" cy="1401186"/>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46225"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1013"/>
            <a:ext cx="1433512" cy="70008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532880" y="3376612"/>
            <a:ext cx="473075"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VII</a:t>
            </a:r>
          </a:p>
        </p:txBody>
      </p:sp>
      <p:sp>
        <p:nvSpPr>
          <p:cNvPr id="7178" name="Text Box 10"/>
          <p:cNvSpPr txBox="1">
            <a:spLocks noChangeArrowheads="1"/>
          </p:cNvSpPr>
          <p:nvPr>
            <p:custDataLst>
              <p:tags r:id="rId8"/>
            </p:custDataLst>
          </p:nvPr>
        </p:nvSpPr>
        <p:spPr bwMode="auto">
          <a:xfrm>
            <a:off x="2824163" y="3376612"/>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2724150" y="3033713"/>
            <a:ext cx="13906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6" name="Oval 28"/>
          <p:cNvSpPr>
            <a:spLocks noChangeArrowheads="1"/>
          </p:cNvSpPr>
          <p:nvPr>
            <p:custDataLst>
              <p:tags r:id="rId26"/>
            </p:custDataLst>
          </p:nvPr>
        </p:nvSpPr>
        <p:spPr bwMode="auto">
          <a:xfrm>
            <a:off x="3132138" y="1974850"/>
            <a:ext cx="522287" cy="52228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b="1">
                <a:solidFill>
                  <a:schemeClr val="bg1"/>
                </a:solidFill>
              </a:rPr>
              <a:t>1</a:t>
            </a:r>
          </a:p>
        </p:txBody>
      </p:sp>
      <p:sp>
        <p:nvSpPr>
          <p:cNvPr id="7197" name="Oval 29"/>
          <p:cNvSpPr>
            <a:spLocks noChangeArrowheads="1"/>
          </p:cNvSpPr>
          <p:nvPr>
            <p:custDataLst>
              <p:tags r:id="rId27"/>
            </p:custDataLst>
          </p:nvPr>
        </p:nvSpPr>
        <p:spPr bwMode="auto">
          <a:xfrm>
            <a:off x="3635375"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198" name="Text Box 30"/>
          <p:cNvSpPr txBox="1">
            <a:spLocks noChangeArrowheads="1"/>
          </p:cNvSpPr>
          <p:nvPr>
            <p:custDataLst>
              <p:tags r:id="rId28"/>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9"/>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30"/>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31"/>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2"/>
            </p:custDataLst>
          </p:nvPr>
        </p:nvSpPr>
        <p:spPr bwMode="auto">
          <a:xfrm>
            <a:off x="2470150" y="3022600"/>
            <a:ext cx="117475" cy="2095500"/>
          </a:xfrm>
          <a:prstGeom prst="leftBrace">
            <a:avLst>
              <a:gd name="adj1" fmla="val 148649"/>
              <a:gd name="adj2" fmla="val 50000"/>
            </a:avLst>
          </a:prstGeom>
          <a:noFill/>
          <a:ln w="25400">
            <a:solidFill>
              <a:schemeClr val="bg2">
                <a:lumMod val="50000"/>
              </a:schemeClr>
            </a:solidFill>
            <a:round/>
            <a:headEnd/>
            <a:tailEnd/>
          </a:ln>
        </p:spPr>
        <p:txBody>
          <a:bodyPr/>
          <a:lstStyle/>
          <a:p>
            <a:endParaRPr lang="fr-CA"/>
          </a:p>
        </p:txBody>
      </p:sp>
      <p:sp>
        <p:nvSpPr>
          <p:cNvPr id="7203" name="Text Box 35"/>
          <p:cNvSpPr txBox="1">
            <a:spLocks noChangeArrowheads="1"/>
          </p:cNvSpPr>
          <p:nvPr>
            <p:custDataLst>
              <p:tags r:id="rId33"/>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4"/>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5" name="Oval 37"/>
          <p:cNvSpPr>
            <a:spLocks noChangeArrowheads="1"/>
          </p:cNvSpPr>
          <p:nvPr>
            <p:custDataLst>
              <p:tags r:id="rId35"/>
            </p:custDataLst>
          </p:nvPr>
        </p:nvSpPr>
        <p:spPr bwMode="auto">
          <a:xfrm>
            <a:off x="1042988" y="4221163"/>
            <a:ext cx="503237"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6</a:t>
            </a:r>
            <a:endParaRPr lang="fr-FR" sz="1600" b="1" dirty="0">
              <a:solidFill>
                <a:schemeClr val="bg1"/>
              </a:solidFill>
            </a:endParaRPr>
          </a:p>
        </p:txBody>
      </p:sp>
      <p:sp>
        <p:nvSpPr>
          <p:cNvPr id="7206" name="Text Box 38"/>
          <p:cNvSpPr txBox="1">
            <a:spLocks noChangeArrowheads="1"/>
          </p:cNvSpPr>
          <p:nvPr>
            <p:custDataLst>
              <p:tags r:id="rId36"/>
            </p:custDataLst>
          </p:nvPr>
        </p:nvSpPr>
        <p:spPr bwMode="auto">
          <a:xfrm>
            <a:off x="7937770" y="550417"/>
            <a:ext cx="574675" cy="504869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E</a:t>
            </a:r>
          </a:p>
          <a:p>
            <a:pPr algn="ctr"/>
            <a:r>
              <a:rPr lang="fr-FR" sz="2000" b="1" dirty="0">
                <a:solidFill>
                  <a:schemeClr val="bg1"/>
                </a:solidFill>
              </a:rPr>
              <a:t>X</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7207" name="Text Box 39"/>
          <p:cNvSpPr txBox="1">
            <a:spLocks noChangeArrowheads="1"/>
          </p:cNvSpPr>
          <p:nvPr>
            <p:custDataLst>
              <p:tags r:id="rId37"/>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8"/>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9"/>
            </p:custDataLst>
          </p:nvPr>
        </p:nvSpPr>
        <p:spPr bwMode="auto">
          <a:xfrm>
            <a:off x="250825" y="4113212"/>
            <a:ext cx="2232026" cy="1368425"/>
          </a:xfrm>
          <a:prstGeom prst="rect">
            <a:avLst/>
          </a:prstGeom>
          <a:solidFill>
            <a:schemeClr val="accent6">
              <a:lumMod val="60000"/>
              <a:lumOff val="40000"/>
              <a:alpha val="25098"/>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0" name="Oval 42"/>
          <p:cNvSpPr>
            <a:spLocks noChangeArrowheads="1"/>
          </p:cNvSpPr>
          <p:nvPr>
            <p:custDataLst>
              <p:tags r:id="rId40"/>
            </p:custDataLst>
          </p:nvPr>
        </p:nvSpPr>
        <p:spPr bwMode="auto">
          <a:xfrm>
            <a:off x="4343400" y="5816600"/>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sp>
        <p:nvSpPr>
          <p:cNvPr id="7211" name="Line 43"/>
          <p:cNvSpPr>
            <a:spLocks noChangeShapeType="1"/>
          </p:cNvSpPr>
          <p:nvPr>
            <p:custDataLst>
              <p:tags r:id="rId41"/>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2" name="Oval 44"/>
          <p:cNvSpPr>
            <a:spLocks noChangeArrowheads="1"/>
          </p:cNvSpPr>
          <p:nvPr>
            <p:custDataLst>
              <p:tags r:id="rId42"/>
            </p:custDataLst>
          </p:nvPr>
        </p:nvSpPr>
        <p:spPr bwMode="auto">
          <a:xfrm>
            <a:off x="5364163"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213" name="AutoShape 45"/>
          <p:cNvSpPr>
            <a:spLocks/>
          </p:cNvSpPr>
          <p:nvPr>
            <p:custDataLst>
              <p:tags r:id="rId43"/>
            </p:custDataLst>
          </p:nvPr>
        </p:nvSpPr>
        <p:spPr bwMode="auto">
          <a:xfrm>
            <a:off x="7307262" y="908050"/>
            <a:ext cx="288925" cy="475456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7214" name="Oval 46"/>
          <p:cNvSpPr>
            <a:spLocks noChangeArrowheads="1"/>
          </p:cNvSpPr>
          <p:nvPr>
            <p:custDataLst>
              <p:tags r:id="rId44"/>
            </p:custDataLst>
          </p:nvPr>
        </p:nvSpPr>
        <p:spPr bwMode="auto">
          <a:xfrm>
            <a:off x="2987675" y="4437063"/>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2</a:t>
            </a:r>
          </a:p>
        </p:txBody>
      </p:sp>
      <p:sp>
        <p:nvSpPr>
          <p:cNvPr id="46" name="Oval 42"/>
          <p:cNvSpPr>
            <a:spLocks noChangeArrowheads="1"/>
          </p:cNvSpPr>
          <p:nvPr>
            <p:custDataLst>
              <p:tags r:id="rId45"/>
            </p:custDataLst>
          </p:nvPr>
        </p:nvSpPr>
        <p:spPr bwMode="auto">
          <a:xfrm>
            <a:off x="3863973" y="5075237"/>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
        <p:nvSpPr>
          <p:cNvPr id="47" name="Text Box 45">
            <a:extLst>
              <a:ext uri="{FF2B5EF4-FFF2-40B4-BE49-F238E27FC236}">
                <a16:creationId xmlns:a16="http://schemas.microsoft.com/office/drawing/2014/main" id="{1E2FF2F8-1F23-43F4-9CE2-1AAD3AD2779F}"/>
              </a:ext>
            </a:extLst>
          </p:cNvPr>
          <p:cNvSpPr txBox="1">
            <a:spLocks noChangeArrowheads="1"/>
          </p:cNvSpPr>
          <p:nvPr>
            <p:custDataLst>
              <p:tags r:id="rId46"/>
            </p:custDataLst>
          </p:nvPr>
        </p:nvSpPr>
        <p:spPr bwMode="auto">
          <a:xfrm>
            <a:off x="447278" y="3455635"/>
            <a:ext cx="1593057" cy="63094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VOIR</a:t>
            </a:r>
          </a:p>
          <a:p>
            <a:pPr algn="ctr">
              <a:spcBef>
                <a:spcPct val="50000"/>
              </a:spcBef>
            </a:pPr>
            <a:r>
              <a:rPr lang="fr-CA" sz="1400" b="1" dirty="0">
                <a:solidFill>
                  <a:schemeClr val="bg1"/>
                </a:solidFill>
              </a:rPr>
              <a:t>(Voie intrinsèque)</a:t>
            </a:r>
            <a:endParaRPr lang="fr-FR" sz="1400" b="1" dirty="0">
              <a:solidFill>
                <a:schemeClr val="bg1"/>
              </a:solidFill>
            </a:endParaRPr>
          </a:p>
        </p:txBody>
      </p:sp>
      <p:cxnSp>
        <p:nvCxnSpPr>
          <p:cNvPr id="3" name="Connecteur droit 2">
            <a:extLst>
              <a:ext uri="{FF2B5EF4-FFF2-40B4-BE49-F238E27FC236}">
                <a16:creationId xmlns:a16="http://schemas.microsoft.com/office/drawing/2014/main" id="{99CEDE46-F3F2-4EAE-883F-01E8D47C60A0}"/>
              </a:ext>
            </a:extLst>
          </p:cNvPr>
          <p:cNvCxnSpPr/>
          <p:nvPr>
            <p:custDataLst>
              <p:tags r:id="rId47"/>
            </p:custDataLst>
          </p:nvPr>
        </p:nvCxnSpPr>
        <p:spPr>
          <a:xfrm>
            <a:off x="631555" y="5734467"/>
            <a:ext cx="806516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35362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p:txBody>
          <a:bodyPr/>
          <a:lstStyle/>
          <a:p>
            <a:pPr eaLnBrk="1" hangingPunct="1"/>
            <a:r>
              <a:rPr lang="fr-CA" b="1" dirty="0"/>
              <a:t>VOIE COMMUNE (V.C.)</a:t>
            </a:r>
            <a:endParaRPr lang="fr-FR" b="1" dirty="0"/>
          </a:p>
        </p:txBody>
      </p:sp>
      <p:sp>
        <p:nvSpPr>
          <p:cNvPr id="1182723" name="Rectangle 3"/>
          <p:cNvSpPr>
            <a:spLocks noGrp="1" noChangeArrowheads="1"/>
          </p:cNvSpPr>
          <p:nvPr>
            <p:ph sz="quarter" idx="1"/>
            <p:custDataLst>
              <p:tags r:id="rId2"/>
            </p:custDataLst>
          </p:nvPr>
        </p:nvSpPr>
        <p:spPr>
          <a:xfrm>
            <a:off x="684213" y="2286000"/>
            <a:ext cx="8353255" cy="4311650"/>
          </a:xfrm>
        </p:spPr>
        <p:txBody>
          <a:bodyPr>
            <a:normAutofit fontScale="92500" lnSpcReduction="10000"/>
          </a:bodyPr>
          <a:lstStyle/>
          <a:p>
            <a:pPr marL="571500" indent="-571500" eaLnBrk="1" hangingPunct="1">
              <a:lnSpc>
                <a:spcPct val="80000"/>
              </a:lnSpc>
              <a:buFont typeface="Wingdings" pitchFamily="2" charset="2"/>
              <a:buNone/>
            </a:pPr>
            <a:r>
              <a:rPr lang="fr-FR" sz="2600" b="1" dirty="0"/>
              <a:t>THROMBINOFORMATION</a:t>
            </a:r>
          </a:p>
          <a:p>
            <a:pPr marL="571500" indent="-571500" eaLnBrk="1" hangingPunct="1">
              <a:lnSpc>
                <a:spcPct val="80000"/>
              </a:lnSpc>
              <a:buFont typeface="Wingdings" pitchFamily="2" charset="2"/>
              <a:buNone/>
            </a:pPr>
            <a:r>
              <a:rPr lang="fr-FR" sz="2000" b="1" dirty="0"/>
              <a:t>3-	 Transformation du X en </a:t>
            </a:r>
            <a:r>
              <a:rPr lang="fr-FR" sz="2000" b="1" dirty="0" err="1"/>
              <a:t>Xa</a:t>
            </a:r>
            <a:endParaRPr lang="fr-FR" sz="2000" b="1" dirty="0"/>
          </a:p>
          <a:p>
            <a:pPr marL="990600" lvl="1" indent="-533400" eaLnBrk="1" hangingPunct="1">
              <a:lnSpc>
                <a:spcPct val="80000"/>
              </a:lnSpc>
              <a:buFont typeface="Wingdings" pitchFamily="2" charset="2"/>
              <a:buNone/>
            </a:pPr>
            <a:endParaRPr lang="fr-FR" sz="2000" b="1" dirty="0"/>
          </a:p>
          <a:p>
            <a:pPr marL="571500" indent="-571500" eaLnBrk="1" hangingPunct="1">
              <a:lnSpc>
                <a:spcPct val="80000"/>
              </a:lnSpc>
              <a:buFont typeface="Wingdings" pitchFamily="2" charset="2"/>
              <a:buNone/>
            </a:pPr>
            <a:r>
              <a:rPr lang="fr-FR" sz="2000" b="1" dirty="0"/>
              <a:t>6-	Transformation du V en Va</a:t>
            </a:r>
          </a:p>
          <a:p>
            <a:pPr marL="990600" lvl="1" indent="-533400" eaLnBrk="1" hangingPunct="1">
              <a:lnSpc>
                <a:spcPct val="80000"/>
              </a:lnSpc>
            </a:pPr>
            <a:r>
              <a:rPr lang="fr-FR" sz="2000" b="1" dirty="0"/>
              <a:t>Débute par l’action du facteur </a:t>
            </a:r>
            <a:r>
              <a:rPr lang="fr-FR" sz="2000" b="1" dirty="0" err="1"/>
              <a:t>Xa</a:t>
            </a:r>
            <a:r>
              <a:rPr lang="fr-FR" sz="2000" b="1" dirty="0"/>
              <a:t> sur le facteur V</a:t>
            </a:r>
          </a:p>
          <a:p>
            <a:pPr marL="990600" lvl="1" indent="-533400" eaLnBrk="1" hangingPunct="1">
              <a:lnSpc>
                <a:spcPct val="80000"/>
              </a:lnSpc>
            </a:pPr>
            <a:r>
              <a:rPr lang="fr-FR" sz="2000" b="1" dirty="0"/>
              <a:t>Ensuite par la thrombine qui provient de l’action rapide de la V.E.</a:t>
            </a:r>
          </a:p>
          <a:p>
            <a:pPr marL="990600" lvl="1" indent="-533400" eaLnBrk="1" hangingPunct="1">
              <a:lnSpc>
                <a:spcPct val="80000"/>
              </a:lnSpc>
              <a:buFont typeface="Wingdings" pitchFamily="2" charset="2"/>
              <a:buNone/>
            </a:pPr>
            <a:endParaRPr lang="fr-CA" sz="2000" b="1" dirty="0"/>
          </a:p>
          <a:p>
            <a:pPr marL="571500" indent="-571500" eaLnBrk="1" hangingPunct="1">
              <a:lnSpc>
                <a:spcPct val="80000"/>
              </a:lnSpc>
              <a:buFont typeface="Wingdings" pitchFamily="2" charset="2"/>
              <a:buNone/>
            </a:pPr>
            <a:r>
              <a:rPr lang="fr-FR" sz="2000" b="1" dirty="0"/>
              <a:t>7-	Formation du complexe </a:t>
            </a:r>
            <a:r>
              <a:rPr lang="fr-FR" sz="2000" b="1" dirty="0" err="1"/>
              <a:t>prothrombinique</a:t>
            </a:r>
            <a:endParaRPr lang="fr-FR" sz="2000" b="1" dirty="0"/>
          </a:p>
          <a:p>
            <a:pPr marL="990600" lvl="1" indent="-533400" eaLnBrk="1" hangingPunct="1">
              <a:lnSpc>
                <a:spcPct val="80000"/>
              </a:lnSpc>
            </a:pPr>
            <a:r>
              <a:rPr lang="fr-FR" sz="2000" b="1" dirty="0"/>
              <a:t>Association du facteur </a:t>
            </a:r>
            <a:r>
              <a:rPr lang="fr-FR" sz="2000" b="1" dirty="0" err="1"/>
              <a:t>Xa</a:t>
            </a:r>
            <a:r>
              <a:rPr lang="fr-FR" sz="2000" b="1" dirty="0"/>
              <a:t>, Va, PL des plaquettes et Ca </a:t>
            </a:r>
            <a:r>
              <a:rPr lang="fr-FR" sz="2000" b="1" baseline="30000" dirty="0"/>
              <a:t>2+</a:t>
            </a:r>
          </a:p>
          <a:p>
            <a:pPr marL="990600" lvl="1" indent="-533400" eaLnBrk="1" hangingPunct="1">
              <a:lnSpc>
                <a:spcPct val="80000"/>
              </a:lnSpc>
              <a:buFont typeface="Wingdings" pitchFamily="2" charset="2"/>
              <a:buNone/>
            </a:pPr>
            <a:endParaRPr lang="fr-FR" sz="2000" b="1" baseline="30000" dirty="0"/>
          </a:p>
          <a:p>
            <a:pPr marL="571500" indent="-571500" eaLnBrk="1" hangingPunct="1">
              <a:lnSpc>
                <a:spcPct val="80000"/>
              </a:lnSpc>
              <a:buFont typeface="Wingdings" pitchFamily="2" charset="2"/>
              <a:buNone/>
            </a:pPr>
            <a:r>
              <a:rPr lang="fr-FR" sz="2000" b="1" dirty="0"/>
              <a:t>8-	 Transformation de la prothrombine</a:t>
            </a:r>
          </a:p>
          <a:p>
            <a:pPr marL="990600" lvl="1" indent="-533400" eaLnBrk="1" hangingPunct="1">
              <a:lnSpc>
                <a:spcPct val="80000"/>
              </a:lnSpc>
            </a:pPr>
            <a:r>
              <a:rPr lang="fr-FR" sz="2000" b="1" dirty="0"/>
              <a:t>Le complexe </a:t>
            </a:r>
            <a:r>
              <a:rPr lang="fr-FR" sz="2000" b="1" dirty="0" err="1"/>
              <a:t>prothrombinique</a:t>
            </a:r>
            <a:r>
              <a:rPr lang="fr-FR" sz="2000" b="1" dirty="0"/>
              <a:t> présente une activité enzymatique capable de couper la prothrombine en thrombine</a:t>
            </a:r>
            <a:endParaRPr lang="fr-FR" sz="2000" b="1" baseline="30000" dirty="0"/>
          </a:p>
          <a:p>
            <a:pPr marL="990600" lvl="1" indent="-533400" eaLnBrk="1" hangingPunct="1">
              <a:lnSpc>
                <a:spcPct val="80000"/>
              </a:lnSpc>
            </a:pPr>
            <a:endParaRPr lang="fr-FR" sz="2000" b="1" baseline="30000" dirty="0"/>
          </a:p>
          <a:p>
            <a:pPr marL="990600" lvl="1" indent="-533400" eaLnBrk="1" hangingPunct="1">
              <a:lnSpc>
                <a:spcPct val="80000"/>
              </a:lnSpc>
              <a:buFont typeface="Wingdings" pitchFamily="2" charset="2"/>
              <a:buNone/>
            </a:pPr>
            <a:endParaRPr lang="fr-FR" sz="1600" b="1" baseline="30000" dirty="0"/>
          </a:p>
          <a:p>
            <a:pPr marL="571500" indent="-571500" eaLnBrk="1" hangingPunct="1">
              <a:lnSpc>
                <a:spcPct val="80000"/>
              </a:lnSpc>
              <a:buFont typeface="Wingdings" pitchFamily="2" charset="2"/>
              <a:buNone/>
            </a:pPr>
            <a:endParaRPr lang="fr-FR" sz="1100" b="1" dirty="0"/>
          </a:p>
          <a:p>
            <a:pPr marL="571500" indent="-571500" eaLnBrk="1" hangingPunct="1">
              <a:lnSpc>
                <a:spcPct val="80000"/>
              </a:lnSpc>
              <a:buFont typeface="Wingdings" pitchFamily="2" charset="2"/>
              <a:buNone/>
            </a:pPr>
            <a:endParaRPr lang="fr-FR" sz="1000" b="1" dirty="0"/>
          </a:p>
        </p:txBody>
      </p:sp>
      <p:sp>
        <p:nvSpPr>
          <p:cNvPr id="10244" name="Oval 4"/>
          <p:cNvSpPr>
            <a:spLocks noChangeArrowheads="1"/>
          </p:cNvSpPr>
          <p:nvPr>
            <p:custDataLst>
              <p:tags r:id="rId3"/>
            </p:custDataLst>
          </p:nvPr>
        </p:nvSpPr>
        <p:spPr bwMode="auto">
          <a:xfrm>
            <a:off x="684213" y="2574856"/>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a:solidFill>
                  <a:schemeClr val="bg1"/>
                </a:solidFill>
              </a:rPr>
              <a:t>3</a:t>
            </a:r>
            <a:endParaRPr lang="fr-FR" b="1">
              <a:solidFill>
                <a:schemeClr val="bg1"/>
              </a:solidFill>
            </a:endParaRPr>
          </a:p>
        </p:txBody>
      </p:sp>
      <p:sp>
        <p:nvSpPr>
          <p:cNvPr id="10245" name="Oval 5"/>
          <p:cNvSpPr>
            <a:spLocks noChangeArrowheads="1"/>
          </p:cNvSpPr>
          <p:nvPr>
            <p:custDataLst>
              <p:tags r:id="rId4"/>
            </p:custDataLst>
          </p:nvPr>
        </p:nvSpPr>
        <p:spPr bwMode="auto">
          <a:xfrm>
            <a:off x="684213" y="347417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7</a:t>
            </a:r>
            <a:endParaRPr lang="fr-FR" b="1" dirty="0">
              <a:solidFill>
                <a:schemeClr val="bg1"/>
              </a:solidFill>
            </a:endParaRPr>
          </a:p>
        </p:txBody>
      </p:sp>
      <p:sp>
        <p:nvSpPr>
          <p:cNvPr id="10246" name="Oval 6"/>
          <p:cNvSpPr>
            <a:spLocks noChangeArrowheads="1"/>
          </p:cNvSpPr>
          <p:nvPr>
            <p:custDataLst>
              <p:tags r:id="rId5"/>
            </p:custDataLst>
          </p:nvPr>
        </p:nvSpPr>
        <p:spPr bwMode="auto">
          <a:xfrm>
            <a:off x="684213" y="4698137"/>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8</a:t>
            </a:r>
            <a:endParaRPr lang="fr-FR" b="1" dirty="0">
              <a:solidFill>
                <a:schemeClr val="bg1"/>
              </a:solidFill>
            </a:endParaRPr>
          </a:p>
        </p:txBody>
      </p:sp>
      <p:sp>
        <p:nvSpPr>
          <p:cNvPr id="10247" name="Oval 7"/>
          <p:cNvSpPr>
            <a:spLocks noChangeArrowheads="1"/>
          </p:cNvSpPr>
          <p:nvPr>
            <p:custDataLst>
              <p:tags r:id="rId6"/>
            </p:custDataLst>
          </p:nvPr>
        </p:nvSpPr>
        <p:spPr bwMode="auto">
          <a:xfrm>
            <a:off x="684213" y="5622587"/>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9</a:t>
            </a:r>
            <a:endParaRPr lang="fr-FR" b="1" dirty="0">
              <a:solidFill>
                <a:schemeClr val="bg1"/>
              </a:solidFill>
            </a:endParaRPr>
          </a:p>
        </p:txBody>
      </p:sp>
    </p:spTree>
    <p:extLst>
      <p:ext uri="{BB962C8B-B14F-4D97-AF65-F5344CB8AC3E}">
        <p14:creationId xmlns:p14="http://schemas.microsoft.com/office/powerpoint/2010/main" val="14213709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custDataLst>
              <p:tags r:id="rId1"/>
            </p:custDataLst>
          </p:nvPr>
        </p:nvSpPr>
        <p:spPr bwMode="auto">
          <a:xfrm>
            <a:off x="3132138" y="3860800"/>
            <a:ext cx="590550"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t>
            </a:r>
          </a:p>
        </p:txBody>
      </p:sp>
      <p:sp>
        <p:nvSpPr>
          <p:cNvPr id="9219" name="Text Box 3"/>
          <p:cNvSpPr txBox="1">
            <a:spLocks noChangeArrowheads="1"/>
          </p:cNvSpPr>
          <p:nvPr>
            <p:custDataLst>
              <p:tags r:id="rId2"/>
            </p:custDataLst>
          </p:nvPr>
        </p:nvSpPr>
        <p:spPr bwMode="auto">
          <a:xfrm>
            <a:off x="5256213" y="3860800"/>
            <a:ext cx="611187"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a:t>
            </a:r>
          </a:p>
        </p:txBody>
      </p:sp>
      <p:sp>
        <p:nvSpPr>
          <p:cNvPr id="9220" name="Text Box 4"/>
          <p:cNvSpPr txBox="1">
            <a:spLocks noChangeArrowheads="1"/>
          </p:cNvSpPr>
          <p:nvPr>
            <p:custDataLst>
              <p:tags r:id="rId3"/>
            </p:custDataLst>
          </p:nvPr>
        </p:nvSpPr>
        <p:spPr bwMode="auto">
          <a:xfrm>
            <a:off x="6662738" y="2879725"/>
            <a:ext cx="1365250" cy="38576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Fibrinogène</a:t>
            </a:r>
          </a:p>
        </p:txBody>
      </p:sp>
      <p:sp>
        <p:nvSpPr>
          <p:cNvPr id="9221" name="Line 5"/>
          <p:cNvSpPr>
            <a:spLocks noChangeShapeType="1"/>
          </p:cNvSpPr>
          <p:nvPr>
            <p:custDataLst>
              <p:tags r:id="rId4"/>
            </p:custDataLst>
          </p:nvPr>
        </p:nvSpPr>
        <p:spPr bwMode="auto">
          <a:xfrm>
            <a:off x="7302500" y="3265488"/>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2" name="Text Box 6"/>
          <p:cNvSpPr txBox="1">
            <a:spLocks noChangeArrowheads="1"/>
          </p:cNvSpPr>
          <p:nvPr>
            <p:custDataLst>
              <p:tags r:id="rId5"/>
            </p:custDataLst>
          </p:nvPr>
        </p:nvSpPr>
        <p:spPr bwMode="auto">
          <a:xfrm>
            <a:off x="6662738" y="3906838"/>
            <a:ext cx="1365250" cy="5111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Monomère de fibrine</a:t>
            </a:r>
          </a:p>
        </p:txBody>
      </p:sp>
      <p:sp>
        <p:nvSpPr>
          <p:cNvPr id="9223" name="Line 7"/>
          <p:cNvSpPr>
            <a:spLocks noChangeShapeType="1"/>
          </p:cNvSpPr>
          <p:nvPr>
            <p:custDataLst>
              <p:tags r:id="rId6"/>
            </p:custDataLst>
          </p:nvPr>
        </p:nvSpPr>
        <p:spPr bwMode="auto">
          <a:xfrm>
            <a:off x="7302500" y="4418013"/>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4" name="Text Box 8"/>
          <p:cNvSpPr txBox="1">
            <a:spLocks noChangeArrowheads="1"/>
          </p:cNvSpPr>
          <p:nvPr>
            <p:custDataLst>
              <p:tags r:id="rId7"/>
            </p:custDataLst>
          </p:nvPr>
        </p:nvSpPr>
        <p:spPr bwMode="auto">
          <a:xfrm>
            <a:off x="6662738" y="5059363"/>
            <a:ext cx="1365250" cy="5127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Polymères de fibrine</a:t>
            </a:r>
          </a:p>
        </p:txBody>
      </p:sp>
      <p:sp>
        <p:nvSpPr>
          <p:cNvPr id="9225" name="Line 9"/>
          <p:cNvSpPr>
            <a:spLocks noChangeShapeType="1"/>
          </p:cNvSpPr>
          <p:nvPr>
            <p:custDataLst>
              <p:tags r:id="rId8"/>
            </p:custDataLst>
          </p:nvPr>
        </p:nvSpPr>
        <p:spPr bwMode="auto">
          <a:xfrm>
            <a:off x="7302500" y="5572125"/>
            <a:ext cx="6350" cy="73660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6" name="Text Box 10"/>
          <p:cNvSpPr txBox="1">
            <a:spLocks noChangeArrowheads="1"/>
          </p:cNvSpPr>
          <p:nvPr>
            <p:custDataLst>
              <p:tags r:id="rId9"/>
            </p:custDataLst>
          </p:nvPr>
        </p:nvSpPr>
        <p:spPr bwMode="auto">
          <a:xfrm>
            <a:off x="6300788" y="6329364"/>
            <a:ext cx="2220912" cy="38272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 fibrine stable</a:t>
            </a:r>
          </a:p>
        </p:txBody>
      </p:sp>
      <p:sp>
        <p:nvSpPr>
          <p:cNvPr id="9227" name="Line 11"/>
          <p:cNvSpPr>
            <a:spLocks noChangeShapeType="1"/>
          </p:cNvSpPr>
          <p:nvPr>
            <p:custDataLst>
              <p:tags r:id="rId10"/>
            </p:custDataLst>
          </p:nvPr>
        </p:nvSpPr>
        <p:spPr bwMode="auto">
          <a:xfrm>
            <a:off x="3722688" y="4033838"/>
            <a:ext cx="15335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8" name="Text Box 12"/>
          <p:cNvSpPr txBox="1">
            <a:spLocks noChangeArrowheads="1"/>
          </p:cNvSpPr>
          <p:nvPr>
            <p:custDataLst>
              <p:tags r:id="rId11"/>
            </p:custDataLst>
          </p:nvPr>
        </p:nvSpPr>
        <p:spPr bwMode="auto">
          <a:xfrm>
            <a:off x="5003800" y="4149725"/>
            <a:ext cx="1368425" cy="360363"/>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Thrombine</a:t>
            </a:r>
          </a:p>
        </p:txBody>
      </p:sp>
      <p:sp>
        <p:nvSpPr>
          <p:cNvPr id="9229" name="Line 13"/>
          <p:cNvSpPr>
            <a:spLocks noChangeShapeType="1"/>
          </p:cNvSpPr>
          <p:nvPr>
            <p:custDataLst>
              <p:tags r:id="rId12"/>
            </p:custDataLst>
          </p:nvPr>
        </p:nvSpPr>
        <p:spPr bwMode="auto">
          <a:xfrm flipV="1">
            <a:off x="5867400" y="3394075"/>
            <a:ext cx="1435100" cy="611188"/>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0" name="Text Box 14"/>
          <p:cNvSpPr txBox="1">
            <a:spLocks noChangeArrowheads="1"/>
          </p:cNvSpPr>
          <p:nvPr>
            <p:custDataLst>
              <p:tags r:id="rId13"/>
            </p:custDataLst>
          </p:nvPr>
        </p:nvSpPr>
        <p:spPr bwMode="auto">
          <a:xfrm>
            <a:off x="4747419" y="98966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a:t>
            </a:r>
          </a:p>
        </p:txBody>
      </p:sp>
      <p:sp>
        <p:nvSpPr>
          <p:cNvPr id="9231" name="Text Box 15"/>
          <p:cNvSpPr txBox="1">
            <a:spLocks noChangeArrowheads="1"/>
          </p:cNvSpPr>
          <p:nvPr>
            <p:custDataLst>
              <p:tags r:id="rId14"/>
            </p:custDataLst>
          </p:nvPr>
        </p:nvSpPr>
        <p:spPr bwMode="auto">
          <a:xfrm>
            <a:off x="2339975" y="1125538"/>
            <a:ext cx="792163"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33" name="Line 17"/>
          <p:cNvSpPr>
            <a:spLocks noChangeShapeType="1"/>
          </p:cNvSpPr>
          <p:nvPr>
            <p:custDataLst>
              <p:tags r:id="rId15"/>
            </p:custDataLst>
          </p:nvPr>
        </p:nvSpPr>
        <p:spPr bwMode="auto">
          <a:xfrm>
            <a:off x="4356100" y="3141663"/>
            <a:ext cx="4763" cy="892175"/>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4" name="Line 18"/>
          <p:cNvSpPr>
            <a:spLocks noChangeShapeType="1"/>
          </p:cNvSpPr>
          <p:nvPr>
            <p:custDataLst>
              <p:tags r:id="rId16"/>
            </p:custDataLst>
          </p:nvPr>
        </p:nvSpPr>
        <p:spPr bwMode="auto">
          <a:xfrm>
            <a:off x="4356100" y="2492375"/>
            <a:ext cx="0" cy="649288"/>
          </a:xfrm>
          <a:prstGeom prst="line">
            <a:avLst/>
          </a:prstGeom>
          <a:noFill/>
          <a:ln w="9525">
            <a:solidFill>
              <a:srgbClr val="000000"/>
            </a:solidFill>
            <a:round/>
            <a:headEnd/>
            <a:tailEnd/>
          </a:ln>
        </p:spPr>
        <p:txBody>
          <a:bodyPr/>
          <a:lstStyle/>
          <a:p>
            <a:endParaRPr lang="fr-CA" sz="1400"/>
          </a:p>
        </p:txBody>
      </p:sp>
      <p:sp>
        <p:nvSpPr>
          <p:cNvPr id="9235" name="Text Box 19"/>
          <p:cNvSpPr txBox="1">
            <a:spLocks noChangeArrowheads="1"/>
          </p:cNvSpPr>
          <p:nvPr>
            <p:custDataLst>
              <p:tags r:id="rId17"/>
            </p:custDataLst>
          </p:nvPr>
        </p:nvSpPr>
        <p:spPr bwMode="auto">
          <a:xfrm>
            <a:off x="7308850" y="1002669"/>
            <a:ext cx="511175" cy="38417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t>
            </a:r>
          </a:p>
        </p:txBody>
      </p:sp>
      <p:sp>
        <p:nvSpPr>
          <p:cNvPr id="9236" name="Line 20"/>
          <p:cNvSpPr>
            <a:spLocks noChangeShapeType="1"/>
          </p:cNvSpPr>
          <p:nvPr>
            <p:custDataLst>
              <p:tags r:id="rId18"/>
            </p:custDataLst>
          </p:nvPr>
        </p:nvSpPr>
        <p:spPr bwMode="auto">
          <a:xfrm flipH="1">
            <a:off x="5256213" y="1194757"/>
            <a:ext cx="20161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37" name="Line 21"/>
          <p:cNvSpPr>
            <a:spLocks noChangeShapeType="1"/>
          </p:cNvSpPr>
          <p:nvPr>
            <p:custDataLst>
              <p:tags r:id="rId19"/>
            </p:custDataLst>
          </p:nvPr>
        </p:nvSpPr>
        <p:spPr bwMode="auto">
          <a:xfrm flipV="1">
            <a:off x="5511800" y="1214438"/>
            <a:ext cx="0" cy="269240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8" name="Line 22"/>
          <p:cNvSpPr>
            <a:spLocks noChangeShapeType="1"/>
          </p:cNvSpPr>
          <p:nvPr>
            <p:custDataLst>
              <p:tags r:id="rId20"/>
            </p:custDataLst>
          </p:nvPr>
        </p:nvSpPr>
        <p:spPr bwMode="auto">
          <a:xfrm>
            <a:off x="5511800" y="444499"/>
            <a:ext cx="0" cy="730577"/>
          </a:xfrm>
          <a:prstGeom prst="line">
            <a:avLst/>
          </a:prstGeom>
          <a:noFill/>
          <a:ln w="25400">
            <a:solidFill>
              <a:schemeClr val="bg1"/>
            </a:solidFill>
            <a:prstDash val="dashDot"/>
            <a:round/>
            <a:headEnd/>
            <a:tailEnd type="triangle" w="med" len="med"/>
          </a:ln>
        </p:spPr>
        <p:txBody>
          <a:bodyPr/>
          <a:lstStyle/>
          <a:p>
            <a:endParaRPr lang="fr-CA" sz="1400"/>
          </a:p>
        </p:txBody>
      </p:sp>
      <p:sp>
        <p:nvSpPr>
          <p:cNvPr id="9239" name="Line 23"/>
          <p:cNvSpPr>
            <a:spLocks noChangeShapeType="1"/>
          </p:cNvSpPr>
          <p:nvPr>
            <p:custDataLst>
              <p:tags r:id="rId21"/>
            </p:custDataLst>
          </p:nvPr>
        </p:nvSpPr>
        <p:spPr bwMode="auto">
          <a:xfrm flipH="1">
            <a:off x="4360863" y="404813"/>
            <a:ext cx="1074737" cy="554037"/>
          </a:xfrm>
          <a:prstGeom prst="line">
            <a:avLst/>
          </a:prstGeom>
          <a:noFill/>
          <a:ln w="25400">
            <a:solidFill>
              <a:schemeClr val="bg1">
                <a:lumMod val="95000"/>
              </a:schemeClr>
            </a:solidFill>
            <a:round/>
            <a:headEnd/>
            <a:tailEnd/>
          </a:ln>
        </p:spPr>
        <p:txBody>
          <a:bodyPr/>
          <a:lstStyle/>
          <a:p>
            <a:endParaRPr lang="fr-CA" sz="1400" dirty="0"/>
          </a:p>
        </p:txBody>
      </p:sp>
      <p:sp>
        <p:nvSpPr>
          <p:cNvPr id="9240" name="Line 24"/>
          <p:cNvSpPr>
            <a:spLocks noChangeShapeType="1"/>
          </p:cNvSpPr>
          <p:nvPr>
            <p:custDataLst>
              <p:tags r:id="rId22"/>
            </p:custDataLst>
          </p:nvPr>
        </p:nvSpPr>
        <p:spPr bwMode="auto">
          <a:xfrm>
            <a:off x="4360863" y="958850"/>
            <a:ext cx="0" cy="1538288"/>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41" name="Line 25"/>
          <p:cNvSpPr>
            <a:spLocks noChangeShapeType="1"/>
          </p:cNvSpPr>
          <p:nvPr>
            <p:custDataLst>
              <p:tags r:id="rId23"/>
            </p:custDataLst>
          </p:nvPr>
        </p:nvSpPr>
        <p:spPr bwMode="auto">
          <a:xfrm>
            <a:off x="3132138" y="1341438"/>
            <a:ext cx="1228725" cy="130175"/>
          </a:xfrm>
          <a:prstGeom prst="line">
            <a:avLst/>
          </a:prstGeom>
          <a:noFill/>
          <a:ln w="25400">
            <a:solidFill>
              <a:schemeClr val="bg2">
                <a:lumMod val="50000"/>
              </a:schemeClr>
            </a:solidFill>
            <a:round/>
            <a:headEnd/>
            <a:tailEnd/>
          </a:ln>
        </p:spPr>
        <p:txBody>
          <a:bodyPr/>
          <a:lstStyle/>
          <a:p>
            <a:endParaRPr lang="fr-CA" sz="1400"/>
          </a:p>
        </p:txBody>
      </p:sp>
      <p:sp>
        <p:nvSpPr>
          <p:cNvPr id="9242" name="Text Box 26"/>
          <p:cNvSpPr txBox="1">
            <a:spLocks noChangeArrowheads="1"/>
          </p:cNvSpPr>
          <p:nvPr>
            <p:custDataLst>
              <p:tags r:id="rId24"/>
            </p:custDataLst>
          </p:nvPr>
        </p:nvSpPr>
        <p:spPr bwMode="auto">
          <a:xfrm>
            <a:off x="2051050" y="1628775"/>
            <a:ext cx="509588" cy="41433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PL</a:t>
            </a:r>
          </a:p>
        </p:txBody>
      </p:sp>
      <p:sp>
        <p:nvSpPr>
          <p:cNvPr id="9243" name="Line 27"/>
          <p:cNvSpPr>
            <a:spLocks noChangeShapeType="1"/>
          </p:cNvSpPr>
          <p:nvPr>
            <p:custDataLst>
              <p:tags r:id="rId25"/>
            </p:custDataLst>
          </p:nvPr>
        </p:nvSpPr>
        <p:spPr bwMode="auto">
          <a:xfrm flipV="1">
            <a:off x="2555875" y="1727200"/>
            <a:ext cx="1804988" cy="117475"/>
          </a:xfrm>
          <a:prstGeom prst="line">
            <a:avLst/>
          </a:prstGeom>
          <a:noFill/>
          <a:ln w="25400">
            <a:solidFill>
              <a:schemeClr val="bg2">
                <a:lumMod val="50000"/>
              </a:schemeClr>
            </a:solidFill>
            <a:round/>
            <a:headEnd/>
            <a:tailEnd/>
          </a:ln>
        </p:spPr>
        <p:txBody>
          <a:bodyPr/>
          <a:lstStyle/>
          <a:p>
            <a:endParaRPr lang="fr-CA" sz="1400"/>
          </a:p>
        </p:txBody>
      </p:sp>
      <p:sp>
        <p:nvSpPr>
          <p:cNvPr id="9244" name="Oval 28"/>
          <p:cNvSpPr>
            <a:spLocks noChangeArrowheads="1"/>
          </p:cNvSpPr>
          <p:nvPr>
            <p:custDataLst>
              <p:tags r:id="rId26"/>
            </p:custDataLst>
          </p:nvPr>
        </p:nvSpPr>
        <p:spPr bwMode="auto">
          <a:xfrm>
            <a:off x="4140200" y="1844675"/>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8</a:t>
            </a:r>
            <a:endParaRPr lang="fr-FR" sz="1400" b="1" dirty="0">
              <a:solidFill>
                <a:schemeClr val="bg1"/>
              </a:solidFill>
            </a:endParaRPr>
          </a:p>
        </p:txBody>
      </p:sp>
      <p:sp>
        <p:nvSpPr>
          <p:cNvPr id="9245" name="Oval 29"/>
          <p:cNvSpPr>
            <a:spLocks noChangeArrowheads="1"/>
          </p:cNvSpPr>
          <p:nvPr>
            <p:custDataLst>
              <p:tags r:id="rId27"/>
            </p:custDataLst>
          </p:nvPr>
        </p:nvSpPr>
        <p:spPr bwMode="auto">
          <a:xfrm>
            <a:off x="5364163" y="527050"/>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6" name="Oval 30"/>
          <p:cNvSpPr>
            <a:spLocks noChangeArrowheads="1"/>
          </p:cNvSpPr>
          <p:nvPr>
            <p:custDataLst>
              <p:tags r:id="rId28"/>
            </p:custDataLst>
          </p:nvPr>
        </p:nvSpPr>
        <p:spPr bwMode="auto">
          <a:xfrm>
            <a:off x="5316645" y="2034222"/>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7" name="Oval 31"/>
          <p:cNvSpPr>
            <a:spLocks noChangeArrowheads="1"/>
          </p:cNvSpPr>
          <p:nvPr>
            <p:custDataLst>
              <p:tags r:id="rId29"/>
            </p:custDataLst>
          </p:nvPr>
        </p:nvSpPr>
        <p:spPr bwMode="auto">
          <a:xfrm>
            <a:off x="4500563" y="3860800"/>
            <a:ext cx="442912" cy="4302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9</a:t>
            </a:r>
            <a:endParaRPr lang="fr-FR" sz="1400" b="1" dirty="0">
              <a:solidFill>
                <a:schemeClr val="bg1"/>
              </a:solidFill>
            </a:endParaRPr>
          </a:p>
        </p:txBody>
      </p:sp>
      <p:sp>
        <p:nvSpPr>
          <p:cNvPr id="9248" name="Oval 32"/>
          <p:cNvSpPr>
            <a:spLocks noChangeArrowheads="1"/>
          </p:cNvSpPr>
          <p:nvPr>
            <p:custDataLst>
              <p:tags r:id="rId30"/>
            </p:custDataLst>
          </p:nvPr>
        </p:nvSpPr>
        <p:spPr bwMode="auto">
          <a:xfrm>
            <a:off x="7235825" y="3357563"/>
            <a:ext cx="576263"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10</a:t>
            </a:r>
            <a:endParaRPr lang="fr-FR" sz="1400" b="1" dirty="0">
              <a:solidFill>
                <a:schemeClr val="bg1"/>
              </a:solidFill>
            </a:endParaRPr>
          </a:p>
        </p:txBody>
      </p:sp>
      <p:sp>
        <p:nvSpPr>
          <p:cNvPr id="9249" name="Text Box 33"/>
          <p:cNvSpPr txBox="1">
            <a:spLocks noChangeArrowheads="1"/>
          </p:cNvSpPr>
          <p:nvPr>
            <p:custDataLst>
              <p:tags r:id="rId31"/>
            </p:custDataLst>
          </p:nvPr>
        </p:nvSpPr>
        <p:spPr bwMode="auto">
          <a:xfrm>
            <a:off x="3203575" y="5805488"/>
            <a:ext cx="638175"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t>
            </a:r>
          </a:p>
        </p:txBody>
      </p:sp>
      <p:sp>
        <p:nvSpPr>
          <p:cNvPr id="9250" name="Text Box 34"/>
          <p:cNvSpPr txBox="1">
            <a:spLocks noChangeArrowheads="1"/>
          </p:cNvSpPr>
          <p:nvPr>
            <p:custDataLst>
              <p:tags r:id="rId32"/>
            </p:custDataLst>
          </p:nvPr>
        </p:nvSpPr>
        <p:spPr bwMode="auto">
          <a:xfrm>
            <a:off x="5767388" y="5827713"/>
            <a:ext cx="639762"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a:t>
            </a:r>
          </a:p>
        </p:txBody>
      </p:sp>
      <p:sp>
        <p:nvSpPr>
          <p:cNvPr id="9251" name="Line 35"/>
          <p:cNvSpPr>
            <a:spLocks noChangeShapeType="1"/>
          </p:cNvSpPr>
          <p:nvPr>
            <p:custDataLst>
              <p:tags r:id="rId33"/>
            </p:custDataLst>
          </p:nvPr>
        </p:nvSpPr>
        <p:spPr bwMode="auto">
          <a:xfrm>
            <a:off x="3851275" y="5949950"/>
            <a:ext cx="1916113" cy="6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52" name="Line 36"/>
          <p:cNvSpPr>
            <a:spLocks noChangeShapeType="1"/>
          </p:cNvSpPr>
          <p:nvPr>
            <p:custDataLst>
              <p:tags r:id="rId34"/>
            </p:custDataLst>
          </p:nvPr>
        </p:nvSpPr>
        <p:spPr bwMode="auto">
          <a:xfrm>
            <a:off x="6407150" y="5949950"/>
            <a:ext cx="895350" cy="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53" name="Oval 37"/>
          <p:cNvSpPr>
            <a:spLocks noChangeArrowheads="1"/>
          </p:cNvSpPr>
          <p:nvPr>
            <p:custDataLst>
              <p:tags r:id="rId35"/>
            </p:custDataLst>
          </p:nvPr>
        </p:nvSpPr>
        <p:spPr bwMode="auto">
          <a:xfrm>
            <a:off x="7235825" y="5589588"/>
            <a:ext cx="566738"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12</a:t>
            </a:r>
          </a:p>
        </p:txBody>
      </p:sp>
      <p:sp>
        <p:nvSpPr>
          <p:cNvPr id="9254" name="Text Box 38"/>
          <p:cNvSpPr txBox="1">
            <a:spLocks noChangeArrowheads="1"/>
          </p:cNvSpPr>
          <p:nvPr>
            <p:custDataLst>
              <p:tags r:id="rId36"/>
            </p:custDataLst>
          </p:nvPr>
        </p:nvSpPr>
        <p:spPr bwMode="auto">
          <a:xfrm>
            <a:off x="3995738" y="4868863"/>
            <a:ext cx="771525" cy="298450"/>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55" name="Line 39"/>
          <p:cNvSpPr>
            <a:spLocks noChangeShapeType="1"/>
          </p:cNvSpPr>
          <p:nvPr>
            <p:custDataLst>
              <p:tags r:id="rId37"/>
            </p:custDataLst>
          </p:nvPr>
        </p:nvSpPr>
        <p:spPr bwMode="auto">
          <a:xfrm>
            <a:off x="4427538" y="5157788"/>
            <a:ext cx="1008062" cy="215900"/>
          </a:xfrm>
          <a:prstGeom prst="line">
            <a:avLst/>
          </a:prstGeom>
          <a:noFill/>
          <a:ln w="25400">
            <a:solidFill>
              <a:schemeClr val="bg2">
                <a:lumMod val="50000"/>
              </a:schemeClr>
            </a:solidFill>
            <a:round/>
            <a:headEnd/>
            <a:tailEnd/>
          </a:ln>
        </p:spPr>
        <p:txBody>
          <a:bodyPr/>
          <a:lstStyle/>
          <a:p>
            <a:endParaRPr lang="fr-CA" sz="1400"/>
          </a:p>
        </p:txBody>
      </p:sp>
      <p:sp>
        <p:nvSpPr>
          <p:cNvPr id="9256" name="Text Box 40"/>
          <p:cNvSpPr txBox="1">
            <a:spLocks noChangeArrowheads="1"/>
          </p:cNvSpPr>
          <p:nvPr>
            <p:custDataLst>
              <p:tags r:id="rId38"/>
            </p:custDataLst>
          </p:nvPr>
        </p:nvSpPr>
        <p:spPr bwMode="auto">
          <a:xfrm>
            <a:off x="8594724" y="0"/>
            <a:ext cx="431800" cy="6857999"/>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endParaRPr lang="fr-FR" sz="2400" b="1" dirty="0">
              <a:solidFill>
                <a:schemeClr val="bg1"/>
              </a:solidFill>
            </a:endParaRPr>
          </a:p>
          <a:p>
            <a:pPr algn="ctr"/>
            <a:endParaRPr lang="fr-FR" sz="2400" b="1" dirty="0">
              <a:solidFill>
                <a:schemeClr val="bg1"/>
              </a:solidFill>
            </a:endParaRPr>
          </a:p>
          <a:p>
            <a:pPr algn="ctr"/>
            <a:endParaRPr lang="fr-FR" sz="2400" b="1" dirty="0">
              <a:solidFill>
                <a:schemeClr val="bg1"/>
              </a:solidFill>
            </a:endParaRPr>
          </a:p>
          <a:p>
            <a:pPr algn="ctr"/>
            <a:r>
              <a:rPr lang="fr-FR" sz="2000" b="1" dirty="0">
                <a:solidFill>
                  <a:schemeClr val="bg1"/>
                </a:solidFill>
              </a:rPr>
              <a:t>VO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COMMUNE</a:t>
            </a:r>
          </a:p>
        </p:txBody>
      </p:sp>
      <p:sp>
        <p:nvSpPr>
          <p:cNvPr id="9257" name="Oval 41"/>
          <p:cNvSpPr>
            <a:spLocks noChangeArrowheads="1"/>
          </p:cNvSpPr>
          <p:nvPr>
            <p:custDataLst>
              <p:tags r:id="rId39"/>
            </p:custDataLst>
          </p:nvPr>
        </p:nvSpPr>
        <p:spPr bwMode="auto">
          <a:xfrm>
            <a:off x="7235825" y="4508500"/>
            <a:ext cx="693738" cy="34925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11</a:t>
            </a:r>
          </a:p>
        </p:txBody>
      </p:sp>
      <p:sp>
        <p:nvSpPr>
          <p:cNvPr id="9258" name="Oval 42"/>
          <p:cNvSpPr>
            <a:spLocks noChangeArrowheads="1"/>
          </p:cNvSpPr>
          <p:nvPr>
            <p:custDataLst>
              <p:tags r:id="rId40"/>
            </p:custDataLst>
          </p:nvPr>
        </p:nvSpPr>
        <p:spPr bwMode="auto">
          <a:xfrm>
            <a:off x="4284663" y="5805488"/>
            <a:ext cx="612775" cy="385762"/>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13</a:t>
            </a:r>
          </a:p>
        </p:txBody>
      </p:sp>
      <p:sp>
        <p:nvSpPr>
          <p:cNvPr id="9259" name="Text Box 43"/>
          <p:cNvSpPr txBox="1">
            <a:spLocks noChangeArrowheads="1"/>
          </p:cNvSpPr>
          <p:nvPr>
            <p:custDataLst>
              <p:tags r:id="rId41"/>
            </p:custDataLst>
          </p:nvPr>
        </p:nvSpPr>
        <p:spPr bwMode="auto">
          <a:xfrm>
            <a:off x="2484438" y="4149725"/>
            <a:ext cx="1782762" cy="36195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Prothrombine</a:t>
            </a:r>
          </a:p>
        </p:txBody>
      </p:sp>
      <p:sp>
        <p:nvSpPr>
          <p:cNvPr id="9261" name="Text Box 45"/>
          <p:cNvSpPr txBox="1">
            <a:spLocks noChangeArrowheads="1"/>
          </p:cNvSpPr>
          <p:nvPr>
            <p:custDataLst>
              <p:tags r:id="rId42"/>
            </p:custDataLst>
          </p:nvPr>
        </p:nvSpPr>
        <p:spPr bwMode="auto">
          <a:xfrm>
            <a:off x="2555875" y="0"/>
            <a:ext cx="512763"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CA" sz="1400" b="1">
                <a:solidFill>
                  <a:schemeClr val="bg1"/>
                </a:solidFill>
              </a:rPr>
              <a:t>X</a:t>
            </a:r>
            <a:endParaRPr lang="fr-FR" sz="1400" b="1">
              <a:solidFill>
                <a:schemeClr val="bg1"/>
              </a:solidFill>
            </a:endParaRPr>
          </a:p>
        </p:txBody>
      </p:sp>
      <p:sp>
        <p:nvSpPr>
          <p:cNvPr id="9262" name="Text Box 46"/>
          <p:cNvSpPr txBox="1">
            <a:spLocks noChangeArrowheads="1"/>
          </p:cNvSpPr>
          <p:nvPr>
            <p:custDataLst>
              <p:tags r:id="rId43"/>
            </p:custDataLst>
          </p:nvPr>
        </p:nvSpPr>
        <p:spPr bwMode="auto">
          <a:xfrm>
            <a:off x="5364163" y="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Xa</a:t>
            </a:r>
          </a:p>
        </p:txBody>
      </p:sp>
      <p:sp>
        <p:nvSpPr>
          <p:cNvPr id="9263" name="Line 47"/>
          <p:cNvSpPr>
            <a:spLocks noChangeShapeType="1"/>
          </p:cNvSpPr>
          <p:nvPr>
            <p:custDataLst>
              <p:tags r:id="rId44"/>
            </p:custDataLst>
          </p:nvPr>
        </p:nvSpPr>
        <p:spPr bwMode="auto">
          <a:xfrm>
            <a:off x="3059113" y="260350"/>
            <a:ext cx="2305050" cy="0"/>
          </a:xfrm>
          <a:prstGeom prst="line">
            <a:avLst/>
          </a:prstGeom>
          <a:noFill/>
          <a:ln w="25400">
            <a:solidFill>
              <a:schemeClr val="bg1"/>
            </a:solidFill>
            <a:round/>
            <a:headEnd/>
            <a:tailEnd type="triangle" w="med" len="med"/>
          </a:ln>
        </p:spPr>
        <p:txBody>
          <a:bodyPr/>
          <a:lstStyle/>
          <a:p>
            <a:endParaRPr lang="fr-CA" sz="1400"/>
          </a:p>
        </p:txBody>
      </p:sp>
      <p:sp>
        <p:nvSpPr>
          <p:cNvPr id="9264" name="Oval 48"/>
          <p:cNvSpPr>
            <a:spLocks noChangeArrowheads="1"/>
          </p:cNvSpPr>
          <p:nvPr>
            <p:custDataLst>
              <p:tags r:id="rId45"/>
            </p:custDataLst>
          </p:nvPr>
        </p:nvSpPr>
        <p:spPr bwMode="auto">
          <a:xfrm>
            <a:off x="3995738" y="0"/>
            <a:ext cx="431800" cy="4048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400" b="1">
                <a:solidFill>
                  <a:schemeClr val="bg1"/>
                </a:solidFill>
              </a:rPr>
              <a:t>3</a:t>
            </a:r>
            <a:endParaRPr lang="fr-FR" sz="1400" b="1">
              <a:solidFill>
                <a:schemeClr val="bg1"/>
              </a:solidFill>
            </a:endParaRPr>
          </a:p>
        </p:txBody>
      </p:sp>
      <p:sp>
        <p:nvSpPr>
          <p:cNvPr id="9265" name="Line 49"/>
          <p:cNvSpPr>
            <a:spLocks noChangeShapeType="1"/>
          </p:cNvSpPr>
          <p:nvPr>
            <p:custDataLst>
              <p:tags r:id="rId46"/>
            </p:custDataLst>
          </p:nvPr>
        </p:nvSpPr>
        <p:spPr bwMode="auto">
          <a:xfrm flipH="1">
            <a:off x="4391819" y="1368426"/>
            <a:ext cx="621503" cy="431801"/>
          </a:xfrm>
          <a:prstGeom prst="line">
            <a:avLst/>
          </a:prstGeom>
          <a:noFill/>
          <a:ln w="25400">
            <a:solidFill>
              <a:schemeClr val="bg2">
                <a:lumMod val="50000"/>
              </a:schemeClr>
            </a:solidFill>
            <a:round/>
            <a:headEnd/>
            <a:tailEnd/>
          </a:ln>
        </p:spPr>
        <p:txBody>
          <a:bodyPr/>
          <a:lstStyle/>
          <a:p>
            <a:endParaRPr lang="fr-CA" sz="1400"/>
          </a:p>
        </p:txBody>
      </p:sp>
      <p:sp>
        <p:nvSpPr>
          <p:cNvPr id="9266" name="Line 50"/>
          <p:cNvSpPr>
            <a:spLocks noChangeShapeType="1"/>
          </p:cNvSpPr>
          <p:nvPr>
            <p:custDataLst>
              <p:tags r:id="rId47"/>
            </p:custDataLst>
          </p:nvPr>
        </p:nvSpPr>
        <p:spPr bwMode="auto">
          <a:xfrm>
            <a:off x="5435600" y="4508500"/>
            <a:ext cx="0" cy="14414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grpSp>
        <p:nvGrpSpPr>
          <p:cNvPr id="4" name="Groupe 3">
            <a:extLst>
              <a:ext uri="{FF2B5EF4-FFF2-40B4-BE49-F238E27FC236}">
                <a16:creationId xmlns:a16="http://schemas.microsoft.com/office/drawing/2014/main" id="{6724F370-D7D4-4DC5-92E4-36573F3F6CB3}"/>
              </a:ext>
            </a:extLst>
          </p:cNvPr>
          <p:cNvGrpSpPr/>
          <p:nvPr>
            <p:custDataLst>
              <p:tags r:id="rId48"/>
            </p:custDataLst>
          </p:nvPr>
        </p:nvGrpSpPr>
        <p:grpSpPr>
          <a:xfrm>
            <a:off x="3650456" y="2519362"/>
            <a:ext cx="1462087" cy="1154112"/>
            <a:chOff x="3650456" y="2519362"/>
            <a:chExt cx="1462087" cy="1154112"/>
          </a:xfrm>
        </p:grpSpPr>
        <p:sp>
          <p:nvSpPr>
            <p:cNvPr id="9232" name="Rectangle 16"/>
            <p:cNvSpPr>
              <a:spLocks noChangeArrowheads="1"/>
            </p:cNvSpPr>
            <p:nvPr>
              <p:custDataLst>
                <p:tags r:id="rId49"/>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51" name="Text Box 15"/>
            <p:cNvSpPr txBox="1">
              <a:spLocks noChangeArrowheads="1"/>
            </p:cNvSpPr>
            <p:nvPr>
              <p:custDataLst>
                <p:tags r:id="rId50"/>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52" name="Rectangle 16">
              <a:extLst>
                <a:ext uri="{FF2B5EF4-FFF2-40B4-BE49-F238E27FC236}">
                  <a16:creationId xmlns:a16="http://schemas.microsoft.com/office/drawing/2014/main" id="{CEE3BE0C-2103-493B-A6A2-78C5AFBF1F01}"/>
                </a:ext>
              </a:extLst>
            </p:cNvPr>
            <p:cNvSpPr>
              <a:spLocks noChangeArrowheads="1"/>
            </p:cNvSpPr>
            <p:nvPr>
              <p:custDataLst>
                <p:tags r:id="rId51"/>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53" name="Rectangle 16">
              <a:extLst>
                <a:ext uri="{FF2B5EF4-FFF2-40B4-BE49-F238E27FC236}">
                  <a16:creationId xmlns:a16="http://schemas.microsoft.com/office/drawing/2014/main" id="{FA6F4FBC-9240-444C-896C-C0E873FAFE9A}"/>
                </a:ext>
              </a:extLst>
            </p:cNvPr>
            <p:cNvSpPr>
              <a:spLocks noChangeArrowheads="1"/>
            </p:cNvSpPr>
            <p:nvPr>
              <p:custDataLst>
                <p:tags r:id="rId52"/>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Xa</a:t>
              </a:r>
            </a:p>
            <a:p>
              <a:pPr algn="ctr"/>
              <a:r>
                <a:rPr lang="fr-FR" sz="1400" b="1" dirty="0">
                  <a:solidFill>
                    <a:schemeClr val="bg1"/>
                  </a:solidFill>
                </a:rPr>
                <a:t>    </a:t>
              </a:r>
            </a:p>
          </p:txBody>
        </p:sp>
        <p:sp>
          <p:nvSpPr>
            <p:cNvPr id="3" name="Triangle isocèle 2">
              <a:extLst>
                <a:ext uri="{FF2B5EF4-FFF2-40B4-BE49-F238E27FC236}">
                  <a16:creationId xmlns:a16="http://schemas.microsoft.com/office/drawing/2014/main" id="{827110A5-BC53-46C4-85E3-B1FA9D2EE98C}"/>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7685647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VOIE COMMUNE (V.C.)</a:t>
            </a:r>
            <a:endParaRPr lang="fr-FR" b="1" dirty="0"/>
          </a:p>
        </p:txBody>
      </p:sp>
      <p:sp>
        <p:nvSpPr>
          <p:cNvPr id="1186819" name="Rectangle 3"/>
          <p:cNvSpPr>
            <a:spLocks noGrp="1" noChangeArrowheads="1"/>
          </p:cNvSpPr>
          <p:nvPr>
            <p:ph sz="quarter" idx="1"/>
            <p:custDataLst>
              <p:tags r:id="rId2"/>
            </p:custDataLst>
          </p:nvPr>
        </p:nvSpPr>
        <p:spPr>
          <a:xfrm>
            <a:off x="684213" y="2344366"/>
            <a:ext cx="8135937" cy="4253284"/>
          </a:xfrm>
        </p:spPr>
        <p:txBody>
          <a:bodyPr>
            <a:normAutofit lnSpcReduction="10000"/>
          </a:bodyPr>
          <a:lstStyle/>
          <a:p>
            <a:pPr marL="571500" indent="-571500" eaLnBrk="1" hangingPunct="1">
              <a:lnSpc>
                <a:spcPct val="80000"/>
              </a:lnSpc>
              <a:buFont typeface="Wingdings" pitchFamily="2" charset="2"/>
              <a:buNone/>
            </a:pPr>
            <a:r>
              <a:rPr lang="fr-FR" sz="2400" b="1" dirty="0"/>
              <a:t>FIBRINOFORMATION</a:t>
            </a:r>
          </a:p>
          <a:p>
            <a:pPr marL="571500" indent="-571500" eaLnBrk="1" hangingPunct="1">
              <a:lnSpc>
                <a:spcPct val="80000"/>
              </a:lnSpc>
              <a:buFont typeface="Wingdings" pitchFamily="2" charset="2"/>
              <a:buNone/>
            </a:pPr>
            <a:r>
              <a:rPr lang="fr-FR" sz="2000" b="1" dirty="0"/>
              <a:t>9-	Transformation du fibrinogène en fibrine par la thrombine</a:t>
            </a:r>
          </a:p>
          <a:p>
            <a:pPr marL="990600" lvl="1" indent="-533400" eaLnBrk="1" hangingPunct="1">
              <a:lnSpc>
                <a:spcPct val="80000"/>
              </a:lnSpc>
            </a:pPr>
            <a:r>
              <a:rPr lang="fr-FR" sz="2000" b="1" dirty="0"/>
              <a:t>Monomère de fibrine + </a:t>
            </a:r>
            <a:r>
              <a:rPr lang="fr-FR" sz="2000" b="1" dirty="0" err="1"/>
              <a:t>fibrinopeptide</a:t>
            </a:r>
            <a:r>
              <a:rPr lang="fr-FR" sz="2000" b="1" dirty="0"/>
              <a:t> A et B (porte beaucoup de charge)</a:t>
            </a:r>
          </a:p>
          <a:p>
            <a:pPr marL="571500" indent="-571500" eaLnBrk="1" hangingPunct="1">
              <a:lnSpc>
                <a:spcPct val="80000"/>
              </a:lnSpc>
              <a:buFont typeface="Wingdings" pitchFamily="2" charset="2"/>
              <a:buNone/>
            </a:pPr>
            <a:r>
              <a:rPr lang="fr-FR" sz="2000" b="1" dirty="0"/>
              <a:t>10-	Polymérisation de la fibrine</a:t>
            </a:r>
          </a:p>
          <a:p>
            <a:pPr marL="990600" lvl="1" indent="-533400" eaLnBrk="1" hangingPunct="1">
              <a:lnSpc>
                <a:spcPct val="80000"/>
              </a:lnSpc>
            </a:pPr>
            <a:r>
              <a:rPr lang="fr-FR" sz="2000" b="1" dirty="0"/>
              <a:t>Il y a disparition des charges (-) portées par les </a:t>
            </a:r>
            <a:r>
              <a:rPr lang="fr-FR" sz="2000" b="1" dirty="0" err="1"/>
              <a:t>fibrinopeptides</a:t>
            </a:r>
            <a:r>
              <a:rPr lang="fr-FR" sz="2000" b="1" dirty="0"/>
              <a:t> A et B, les molécules peuvent maintenant s’approcher et se polymériser.</a:t>
            </a:r>
            <a:endParaRPr lang="fr-CA" sz="2000" b="1" dirty="0"/>
          </a:p>
          <a:p>
            <a:pPr marL="571500" indent="-571500" eaLnBrk="1" hangingPunct="1">
              <a:lnSpc>
                <a:spcPct val="80000"/>
              </a:lnSpc>
              <a:buFont typeface="Wingdings" pitchFamily="2" charset="2"/>
              <a:buNone/>
            </a:pPr>
            <a:r>
              <a:rPr lang="fr-FR" sz="2000" b="1" dirty="0"/>
              <a:t>11-	Stabilisation de la fibrine</a:t>
            </a:r>
            <a:endParaRPr lang="fr-FR" sz="2000" b="1" baseline="30000" dirty="0"/>
          </a:p>
          <a:p>
            <a:pPr marL="571500" indent="-571500" eaLnBrk="1" hangingPunct="1">
              <a:lnSpc>
                <a:spcPct val="80000"/>
              </a:lnSpc>
              <a:buFont typeface="Wingdings" pitchFamily="2" charset="2"/>
              <a:buNone/>
            </a:pPr>
            <a:r>
              <a:rPr lang="fr-FR" sz="2000" b="1" dirty="0"/>
              <a:t>12-	Réaction de </a:t>
            </a:r>
            <a:r>
              <a:rPr lang="fr-FR" sz="2000" b="1" dirty="0" err="1"/>
              <a:t>transamidation</a:t>
            </a:r>
            <a:r>
              <a:rPr lang="fr-FR" sz="2000" b="1" dirty="0"/>
              <a:t> entre l’acide glutamique d’un monomère + la lysine d’un autre monomère.</a:t>
            </a:r>
          </a:p>
          <a:p>
            <a:pPr marL="990600" lvl="1" indent="-533400" eaLnBrk="1" hangingPunct="1">
              <a:lnSpc>
                <a:spcPct val="80000"/>
              </a:lnSpc>
            </a:pPr>
            <a:r>
              <a:rPr lang="fr-FR" sz="2000" b="1" dirty="0"/>
              <a:t>Caillot de fibrine stable (INSOLUBLE)</a:t>
            </a:r>
            <a:endParaRPr lang="fr-FR" sz="1100" b="1" dirty="0"/>
          </a:p>
        </p:txBody>
      </p:sp>
      <p:sp>
        <p:nvSpPr>
          <p:cNvPr id="11268" name="Oval 4"/>
          <p:cNvSpPr>
            <a:spLocks noChangeArrowheads="1"/>
          </p:cNvSpPr>
          <p:nvPr>
            <p:custDataLst>
              <p:tags r:id="rId3"/>
            </p:custDataLst>
          </p:nvPr>
        </p:nvSpPr>
        <p:spPr bwMode="auto">
          <a:xfrm>
            <a:off x="684213" y="2708275"/>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10</a:t>
            </a:r>
            <a:endParaRPr lang="fr-FR" b="1" dirty="0">
              <a:solidFill>
                <a:schemeClr val="bg1"/>
              </a:solidFill>
            </a:endParaRPr>
          </a:p>
        </p:txBody>
      </p:sp>
      <p:sp>
        <p:nvSpPr>
          <p:cNvPr id="11269" name="Oval 5"/>
          <p:cNvSpPr>
            <a:spLocks noChangeArrowheads="1"/>
          </p:cNvSpPr>
          <p:nvPr>
            <p:custDataLst>
              <p:tags r:id="rId4"/>
            </p:custDataLst>
          </p:nvPr>
        </p:nvSpPr>
        <p:spPr bwMode="auto">
          <a:xfrm>
            <a:off x="684213" y="3680619"/>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11</a:t>
            </a:r>
            <a:endParaRPr lang="fr-FR" b="1" dirty="0">
              <a:solidFill>
                <a:schemeClr val="bg1"/>
              </a:solidFill>
            </a:endParaRPr>
          </a:p>
        </p:txBody>
      </p:sp>
      <p:sp>
        <p:nvSpPr>
          <p:cNvPr id="11270" name="Oval 6"/>
          <p:cNvSpPr>
            <a:spLocks noChangeArrowheads="1"/>
          </p:cNvSpPr>
          <p:nvPr>
            <p:custDataLst>
              <p:tags r:id="rId5"/>
            </p:custDataLst>
          </p:nvPr>
        </p:nvSpPr>
        <p:spPr bwMode="auto">
          <a:xfrm>
            <a:off x="684213" y="479742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12</a:t>
            </a:r>
            <a:endParaRPr lang="fr-FR" b="1" dirty="0">
              <a:solidFill>
                <a:schemeClr val="bg1"/>
              </a:solidFill>
            </a:endParaRPr>
          </a:p>
        </p:txBody>
      </p:sp>
      <p:sp>
        <p:nvSpPr>
          <p:cNvPr id="11271" name="Oval 7"/>
          <p:cNvSpPr>
            <a:spLocks noChangeArrowheads="1"/>
          </p:cNvSpPr>
          <p:nvPr>
            <p:custDataLst>
              <p:tags r:id="rId6"/>
            </p:custDataLst>
          </p:nvPr>
        </p:nvSpPr>
        <p:spPr bwMode="auto">
          <a:xfrm>
            <a:off x="684213" y="5373687"/>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13</a:t>
            </a:r>
            <a:endParaRPr lang="fr-FR" b="1" dirty="0">
              <a:solidFill>
                <a:schemeClr val="bg1"/>
              </a:solidFill>
            </a:endParaRPr>
          </a:p>
        </p:txBody>
      </p:sp>
    </p:spTree>
    <p:extLst>
      <p:ext uri="{BB962C8B-B14F-4D97-AF65-F5344CB8AC3E}">
        <p14:creationId xmlns:p14="http://schemas.microsoft.com/office/powerpoint/2010/main" val="21511757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457200" y="379379"/>
            <a:ext cx="8229600" cy="1143000"/>
          </a:xfrm>
        </p:spPr>
        <p:txBody>
          <a:bodyPr/>
          <a:lstStyle/>
          <a:p>
            <a:pPr eaLnBrk="1" hangingPunct="1"/>
            <a:r>
              <a:rPr lang="fr-CA" b="1" dirty="0"/>
              <a:t>FIBRINOFORMATION</a:t>
            </a:r>
            <a:endParaRPr lang="fr-FR" b="1" dirty="0"/>
          </a:p>
        </p:txBody>
      </p:sp>
      <p:sp>
        <p:nvSpPr>
          <p:cNvPr id="12292" name="AutoShape 4"/>
          <p:cNvSpPr>
            <a:spLocks noChangeArrowheads="1"/>
          </p:cNvSpPr>
          <p:nvPr>
            <p:custDataLst>
              <p:tags r:id="rId2"/>
            </p:custDataLst>
          </p:nvPr>
        </p:nvSpPr>
        <p:spPr bwMode="auto">
          <a:xfrm>
            <a:off x="3924300" y="2344085"/>
            <a:ext cx="1152525" cy="431800"/>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3" name="Rectangle 5"/>
          <p:cNvSpPr>
            <a:spLocks noChangeArrowheads="1"/>
          </p:cNvSpPr>
          <p:nvPr>
            <p:custDataLst>
              <p:tags r:id="rId3"/>
            </p:custDataLst>
          </p:nvPr>
        </p:nvSpPr>
        <p:spPr bwMode="auto">
          <a:xfrm rot="-8095529">
            <a:off x="3995738" y="2201210"/>
            <a:ext cx="503237" cy="71437"/>
          </a:xfrm>
          <a:prstGeom prst="rect">
            <a:avLst/>
          </a:prstGeom>
          <a:solidFill>
            <a:schemeClr val="accent1"/>
          </a:solidFill>
          <a:ln w="9525">
            <a:solidFill>
              <a:schemeClr val="tx1"/>
            </a:solidFill>
            <a:miter lim="800000"/>
            <a:headEnd/>
            <a:tailEnd/>
          </a:ln>
        </p:spPr>
        <p:txBody>
          <a:bodyPr wrap="none" anchor="ctr"/>
          <a:lstStyle/>
          <a:p>
            <a:endParaRPr lang="fr-CA"/>
          </a:p>
        </p:txBody>
      </p:sp>
      <p:sp>
        <p:nvSpPr>
          <p:cNvPr id="12294" name="Rectangle 6"/>
          <p:cNvSpPr>
            <a:spLocks noChangeArrowheads="1"/>
          </p:cNvSpPr>
          <p:nvPr>
            <p:custDataLst>
              <p:tags r:id="rId4"/>
            </p:custDataLst>
          </p:nvPr>
        </p:nvSpPr>
        <p:spPr bwMode="auto">
          <a:xfrm rot="-3032998">
            <a:off x="4500563" y="2201210"/>
            <a:ext cx="503237" cy="71437"/>
          </a:xfrm>
          <a:prstGeom prst="rect">
            <a:avLst/>
          </a:prstGeom>
          <a:solidFill>
            <a:schemeClr val="accent1"/>
          </a:solidFill>
          <a:ln w="9525">
            <a:solidFill>
              <a:schemeClr val="tx1"/>
            </a:solidFill>
            <a:miter lim="800000"/>
            <a:headEnd/>
            <a:tailEnd/>
          </a:ln>
        </p:spPr>
        <p:txBody>
          <a:bodyPr wrap="none" anchor="ctr"/>
          <a:lstStyle/>
          <a:p>
            <a:endParaRPr lang="fr-CA"/>
          </a:p>
        </p:txBody>
      </p:sp>
      <p:sp>
        <p:nvSpPr>
          <p:cNvPr id="12295" name="AutoShape 7"/>
          <p:cNvSpPr>
            <a:spLocks noChangeArrowheads="1"/>
          </p:cNvSpPr>
          <p:nvPr>
            <p:custDataLst>
              <p:tags r:id="rId5"/>
            </p:custDataLst>
          </p:nvPr>
        </p:nvSpPr>
        <p:spPr bwMode="auto">
          <a:xfrm>
            <a:off x="3924300" y="3425172"/>
            <a:ext cx="1152525" cy="431800"/>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6" name="AutoShape 8"/>
          <p:cNvSpPr>
            <a:spLocks noChangeArrowheads="1"/>
          </p:cNvSpPr>
          <p:nvPr>
            <p:custDataLst>
              <p:tags r:id="rId6"/>
            </p:custDataLst>
          </p:nvPr>
        </p:nvSpPr>
        <p:spPr bwMode="auto">
          <a:xfrm>
            <a:off x="3492500" y="4433235"/>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7" name="AutoShape 9"/>
          <p:cNvSpPr>
            <a:spLocks noChangeArrowheads="1"/>
          </p:cNvSpPr>
          <p:nvPr>
            <p:custDataLst>
              <p:tags r:id="rId7"/>
            </p:custDataLst>
          </p:nvPr>
        </p:nvSpPr>
        <p:spPr bwMode="auto">
          <a:xfrm>
            <a:off x="4500563" y="4433235"/>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8" name="AutoShape 10"/>
          <p:cNvSpPr>
            <a:spLocks noChangeArrowheads="1"/>
          </p:cNvSpPr>
          <p:nvPr>
            <p:custDataLst>
              <p:tags r:id="rId8"/>
            </p:custDataLst>
          </p:nvPr>
        </p:nvSpPr>
        <p:spPr bwMode="auto">
          <a:xfrm>
            <a:off x="4067175" y="47935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9" name="AutoShape 11"/>
          <p:cNvSpPr>
            <a:spLocks noChangeArrowheads="1"/>
          </p:cNvSpPr>
          <p:nvPr>
            <p:custDataLst>
              <p:tags r:id="rId9"/>
            </p:custDataLst>
          </p:nvPr>
        </p:nvSpPr>
        <p:spPr bwMode="auto">
          <a:xfrm>
            <a:off x="5076825" y="47935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0" name="AutoShape 12"/>
          <p:cNvSpPr>
            <a:spLocks noChangeArrowheads="1"/>
          </p:cNvSpPr>
          <p:nvPr>
            <p:custDataLst>
              <p:tags r:id="rId10"/>
            </p:custDataLst>
          </p:nvPr>
        </p:nvSpPr>
        <p:spPr bwMode="auto">
          <a:xfrm>
            <a:off x="3059113" y="47935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1" name="AutoShape 13"/>
          <p:cNvSpPr>
            <a:spLocks noChangeArrowheads="1"/>
          </p:cNvSpPr>
          <p:nvPr>
            <p:custDataLst>
              <p:tags r:id="rId11"/>
            </p:custDataLst>
          </p:nvPr>
        </p:nvSpPr>
        <p:spPr bwMode="auto">
          <a:xfrm>
            <a:off x="3492500" y="58730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2" name="AutoShape 14"/>
          <p:cNvSpPr>
            <a:spLocks noChangeArrowheads="1"/>
          </p:cNvSpPr>
          <p:nvPr>
            <p:custDataLst>
              <p:tags r:id="rId12"/>
            </p:custDataLst>
          </p:nvPr>
        </p:nvSpPr>
        <p:spPr bwMode="auto">
          <a:xfrm>
            <a:off x="4500563" y="58730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3" name="AutoShape 15"/>
          <p:cNvSpPr>
            <a:spLocks noChangeArrowheads="1"/>
          </p:cNvSpPr>
          <p:nvPr>
            <p:custDataLst>
              <p:tags r:id="rId13"/>
            </p:custDataLst>
          </p:nvPr>
        </p:nvSpPr>
        <p:spPr bwMode="auto">
          <a:xfrm>
            <a:off x="3995738" y="6233460"/>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4" name="AutoShape 16"/>
          <p:cNvSpPr>
            <a:spLocks noChangeArrowheads="1"/>
          </p:cNvSpPr>
          <p:nvPr>
            <p:custDataLst>
              <p:tags r:id="rId14"/>
            </p:custDataLst>
          </p:nvPr>
        </p:nvSpPr>
        <p:spPr bwMode="auto">
          <a:xfrm>
            <a:off x="2916238" y="6233460"/>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5" name="AutoShape 17"/>
          <p:cNvSpPr>
            <a:spLocks noChangeArrowheads="1"/>
          </p:cNvSpPr>
          <p:nvPr>
            <p:custDataLst>
              <p:tags r:id="rId15"/>
            </p:custDataLst>
          </p:nvPr>
        </p:nvSpPr>
        <p:spPr bwMode="auto">
          <a:xfrm>
            <a:off x="5076825" y="6233460"/>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6" name="Line 18"/>
          <p:cNvSpPr>
            <a:spLocks noChangeShapeType="1"/>
          </p:cNvSpPr>
          <p:nvPr>
            <p:custDataLst>
              <p:tags r:id="rId16"/>
            </p:custDataLst>
          </p:nvPr>
        </p:nvSpPr>
        <p:spPr bwMode="auto">
          <a:xfrm flipH="1">
            <a:off x="3492500" y="6088997"/>
            <a:ext cx="287338" cy="288925"/>
          </a:xfrm>
          <a:prstGeom prst="line">
            <a:avLst/>
          </a:prstGeom>
          <a:noFill/>
          <a:ln w="25400">
            <a:solidFill>
              <a:schemeClr val="bg2">
                <a:lumMod val="50000"/>
              </a:schemeClr>
            </a:solidFill>
            <a:round/>
            <a:headEnd/>
            <a:tailEnd/>
          </a:ln>
        </p:spPr>
        <p:txBody>
          <a:bodyPr/>
          <a:lstStyle/>
          <a:p>
            <a:endParaRPr lang="fr-CA"/>
          </a:p>
        </p:txBody>
      </p:sp>
      <p:sp>
        <p:nvSpPr>
          <p:cNvPr id="12307" name="Line 19"/>
          <p:cNvSpPr>
            <a:spLocks noChangeShapeType="1"/>
          </p:cNvSpPr>
          <p:nvPr>
            <p:custDataLst>
              <p:tags r:id="rId17"/>
            </p:custDataLst>
          </p:nvPr>
        </p:nvSpPr>
        <p:spPr bwMode="auto">
          <a:xfrm>
            <a:off x="4067175" y="6088997"/>
            <a:ext cx="217488" cy="288925"/>
          </a:xfrm>
          <a:prstGeom prst="line">
            <a:avLst/>
          </a:prstGeom>
          <a:noFill/>
          <a:ln w="25400">
            <a:solidFill>
              <a:schemeClr val="bg2">
                <a:lumMod val="50000"/>
              </a:schemeClr>
            </a:solidFill>
            <a:round/>
            <a:headEnd/>
            <a:tailEnd/>
          </a:ln>
        </p:spPr>
        <p:txBody>
          <a:bodyPr/>
          <a:lstStyle/>
          <a:p>
            <a:endParaRPr lang="fr-CA"/>
          </a:p>
        </p:txBody>
      </p:sp>
      <p:sp>
        <p:nvSpPr>
          <p:cNvPr id="12308" name="Line 20"/>
          <p:cNvSpPr>
            <a:spLocks noChangeShapeType="1"/>
          </p:cNvSpPr>
          <p:nvPr>
            <p:custDataLst>
              <p:tags r:id="rId18"/>
            </p:custDataLst>
          </p:nvPr>
        </p:nvSpPr>
        <p:spPr bwMode="auto">
          <a:xfrm flipV="1">
            <a:off x="4572000" y="6088997"/>
            <a:ext cx="215900" cy="287338"/>
          </a:xfrm>
          <a:prstGeom prst="line">
            <a:avLst/>
          </a:prstGeom>
          <a:noFill/>
          <a:ln w="25400">
            <a:solidFill>
              <a:schemeClr val="bg2">
                <a:lumMod val="50000"/>
              </a:schemeClr>
            </a:solidFill>
            <a:round/>
            <a:headEnd/>
            <a:tailEnd/>
          </a:ln>
        </p:spPr>
        <p:txBody>
          <a:bodyPr/>
          <a:lstStyle/>
          <a:p>
            <a:endParaRPr lang="fr-CA"/>
          </a:p>
        </p:txBody>
      </p:sp>
      <p:sp>
        <p:nvSpPr>
          <p:cNvPr id="12309" name="Line 21"/>
          <p:cNvSpPr>
            <a:spLocks noChangeShapeType="1"/>
          </p:cNvSpPr>
          <p:nvPr>
            <p:custDataLst>
              <p:tags r:id="rId19"/>
            </p:custDataLst>
          </p:nvPr>
        </p:nvSpPr>
        <p:spPr bwMode="auto">
          <a:xfrm>
            <a:off x="5148263" y="6088997"/>
            <a:ext cx="215900" cy="287338"/>
          </a:xfrm>
          <a:prstGeom prst="line">
            <a:avLst/>
          </a:prstGeom>
          <a:noFill/>
          <a:ln w="25400">
            <a:solidFill>
              <a:schemeClr val="bg2">
                <a:lumMod val="50000"/>
              </a:schemeClr>
            </a:solidFill>
            <a:round/>
            <a:headEnd/>
            <a:tailEnd/>
          </a:ln>
        </p:spPr>
        <p:txBody>
          <a:bodyPr/>
          <a:lstStyle/>
          <a:p>
            <a:endParaRPr lang="fr-CA"/>
          </a:p>
        </p:txBody>
      </p:sp>
      <p:sp>
        <p:nvSpPr>
          <p:cNvPr id="12310" name="Line 22"/>
          <p:cNvSpPr>
            <a:spLocks noChangeShapeType="1"/>
          </p:cNvSpPr>
          <p:nvPr>
            <p:custDataLst>
              <p:tags r:id="rId20"/>
            </p:custDataLst>
          </p:nvPr>
        </p:nvSpPr>
        <p:spPr bwMode="auto">
          <a:xfrm>
            <a:off x="4500563" y="2777472"/>
            <a:ext cx="0" cy="647700"/>
          </a:xfrm>
          <a:prstGeom prst="line">
            <a:avLst/>
          </a:prstGeom>
          <a:noFill/>
          <a:ln w="25400">
            <a:solidFill>
              <a:schemeClr val="bg2">
                <a:lumMod val="50000"/>
              </a:schemeClr>
            </a:solidFill>
            <a:round/>
            <a:headEnd/>
            <a:tailEnd type="triangle" w="med" len="med"/>
          </a:ln>
        </p:spPr>
        <p:txBody>
          <a:bodyPr/>
          <a:lstStyle/>
          <a:p>
            <a:endParaRPr lang="fr-CA"/>
          </a:p>
        </p:txBody>
      </p:sp>
      <p:sp>
        <p:nvSpPr>
          <p:cNvPr id="12311" name="Line 23"/>
          <p:cNvSpPr>
            <a:spLocks noChangeShapeType="1"/>
          </p:cNvSpPr>
          <p:nvPr>
            <p:custDataLst>
              <p:tags r:id="rId21"/>
            </p:custDataLst>
          </p:nvPr>
        </p:nvSpPr>
        <p:spPr bwMode="auto">
          <a:xfrm>
            <a:off x="4500563" y="3856972"/>
            <a:ext cx="0" cy="576263"/>
          </a:xfrm>
          <a:prstGeom prst="line">
            <a:avLst/>
          </a:prstGeom>
          <a:noFill/>
          <a:ln w="25400">
            <a:solidFill>
              <a:schemeClr val="bg2">
                <a:lumMod val="50000"/>
              </a:schemeClr>
            </a:solidFill>
            <a:round/>
            <a:headEnd/>
            <a:tailEnd type="triangle" w="med" len="med"/>
          </a:ln>
        </p:spPr>
        <p:txBody>
          <a:bodyPr/>
          <a:lstStyle/>
          <a:p>
            <a:endParaRPr lang="fr-CA"/>
          </a:p>
        </p:txBody>
      </p:sp>
      <p:sp>
        <p:nvSpPr>
          <p:cNvPr id="12312" name="Line 24"/>
          <p:cNvSpPr>
            <a:spLocks noChangeShapeType="1"/>
          </p:cNvSpPr>
          <p:nvPr>
            <p:custDataLst>
              <p:tags r:id="rId22"/>
            </p:custDataLst>
          </p:nvPr>
        </p:nvSpPr>
        <p:spPr bwMode="auto">
          <a:xfrm>
            <a:off x="4500563" y="5080935"/>
            <a:ext cx="0" cy="720725"/>
          </a:xfrm>
          <a:prstGeom prst="line">
            <a:avLst/>
          </a:prstGeom>
          <a:noFill/>
          <a:ln w="25400">
            <a:solidFill>
              <a:schemeClr val="bg2">
                <a:lumMod val="50000"/>
              </a:schemeClr>
            </a:solidFill>
            <a:round/>
            <a:headEnd/>
            <a:tailEnd type="triangle" w="med" len="med"/>
          </a:ln>
        </p:spPr>
        <p:txBody>
          <a:bodyPr/>
          <a:lstStyle/>
          <a:p>
            <a:endParaRPr lang="fr-CA"/>
          </a:p>
        </p:txBody>
      </p:sp>
      <p:sp>
        <p:nvSpPr>
          <p:cNvPr id="12313" name="Text Box 25"/>
          <p:cNvSpPr txBox="1">
            <a:spLocks noChangeArrowheads="1"/>
          </p:cNvSpPr>
          <p:nvPr>
            <p:custDataLst>
              <p:tags r:id="rId23"/>
            </p:custDataLst>
          </p:nvPr>
        </p:nvSpPr>
        <p:spPr bwMode="auto">
          <a:xfrm>
            <a:off x="5321268" y="2344085"/>
            <a:ext cx="1871025" cy="369332"/>
          </a:xfrm>
          <a:prstGeom prst="rect">
            <a:avLst/>
          </a:prstGeom>
          <a:noFill/>
          <a:ln w="9525">
            <a:noFill/>
            <a:miter lim="800000"/>
            <a:headEnd/>
            <a:tailEnd/>
          </a:ln>
        </p:spPr>
        <p:txBody>
          <a:bodyPr wrap="none">
            <a:spAutoFit/>
          </a:bodyPr>
          <a:lstStyle/>
          <a:p>
            <a:pPr algn="ctr"/>
            <a:r>
              <a:rPr lang="fr-CA" b="1" dirty="0">
                <a:solidFill>
                  <a:schemeClr val="accent6"/>
                </a:solidFill>
              </a:rPr>
              <a:t>FIBRINOGÈNE</a:t>
            </a:r>
            <a:endParaRPr lang="fr-FR" b="1" dirty="0">
              <a:solidFill>
                <a:schemeClr val="accent6"/>
              </a:solidFill>
            </a:endParaRPr>
          </a:p>
        </p:txBody>
      </p:sp>
      <p:sp>
        <p:nvSpPr>
          <p:cNvPr id="12314" name="Text Box 26"/>
          <p:cNvSpPr txBox="1">
            <a:spLocks noChangeArrowheads="1"/>
          </p:cNvSpPr>
          <p:nvPr>
            <p:custDataLst>
              <p:tags r:id="rId24"/>
            </p:custDataLst>
          </p:nvPr>
        </p:nvSpPr>
        <p:spPr bwMode="auto">
          <a:xfrm>
            <a:off x="5321268" y="3444222"/>
            <a:ext cx="3092514" cy="369332"/>
          </a:xfrm>
          <a:prstGeom prst="rect">
            <a:avLst/>
          </a:prstGeom>
          <a:noFill/>
          <a:ln w="9525">
            <a:noFill/>
            <a:miter lim="800000"/>
            <a:headEnd/>
            <a:tailEnd/>
          </a:ln>
        </p:spPr>
        <p:txBody>
          <a:bodyPr wrap="none">
            <a:spAutoFit/>
          </a:bodyPr>
          <a:lstStyle/>
          <a:p>
            <a:pPr algn="ctr"/>
            <a:r>
              <a:rPr lang="fr-CA" b="1" dirty="0">
                <a:solidFill>
                  <a:schemeClr val="accent6"/>
                </a:solidFill>
              </a:rPr>
              <a:t>MONOMÈRE DE FIBRINE</a:t>
            </a:r>
            <a:endParaRPr lang="fr-FR" b="1" dirty="0">
              <a:solidFill>
                <a:schemeClr val="accent6"/>
              </a:solidFill>
            </a:endParaRPr>
          </a:p>
        </p:txBody>
      </p:sp>
      <p:sp>
        <p:nvSpPr>
          <p:cNvPr id="12315" name="Text Box 27"/>
          <p:cNvSpPr txBox="1">
            <a:spLocks noChangeArrowheads="1"/>
          </p:cNvSpPr>
          <p:nvPr>
            <p:custDataLst>
              <p:tags r:id="rId25"/>
            </p:custDataLst>
          </p:nvPr>
        </p:nvSpPr>
        <p:spPr bwMode="auto">
          <a:xfrm>
            <a:off x="6015270" y="4433235"/>
            <a:ext cx="2939587" cy="369332"/>
          </a:xfrm>
          <a:prstGeom prst="rect">
            <a:avLst/>
          </a:prstGeom>
          <a:noFill/>
          <a:ln w="9525">
            <a:noFill/>
            <a:miter lim="800000"/>
            <a:headEnd/>
            <a:tailEnd/>
          </a:ln>
        </p:spPr>
        <p:txBody>
          <a:bodyPr wrap="none">
            <a:spAutoFit/>
          </a:bodyPr>
          <a:lstStyle/>
          <a:p>
            <a:pPr algn="ctr"/>
            <a:r>
              <a:rPr lang="fr-CA" b="1" dirty="0">
                <a:solidFill>
                  <a:schemeClr val="accent6"/>
                </a:solidFill>
              </a:rPr>
              <a:t>POLYMÈRE DE FIBRINE</a:t>
            </a:r>
            <a:endParaRPr lang="fr-FR" b="1" dirty="0">
              <a:solidFill>
                <a:schemeClr val="accent6"/>
              </a:solidFill>
            </a:endParaRPr>
          </a:p>
        </p:txBody>
      </p:sp>
      <p:sp>
        <p:nvSpPr>
          <p:cNvPr id="12316" name="Text Box 28"/>
          <p:cNvSpPr txBox="1">
            <a:spLocks noChangeArrowheads="1"/>
          </p:cNvSpPr>
          <p:nvPr>
            <p:custDataLst>
              <p:tags r:id="rId26"/>
            </p:custDataLst>
          </p:nvPr>
        </p:nvSpPr>
        <p:spPr bwMode="auto">
          <a:xfrm>
            <a:off x="6168331" y="5820710"/>
            <a:ext cx="2769989" cy="646331"/>
          </a:xfrm>
          <a:prstGeom prst="rect">
            <a:avLst/>
          </a:prstGeom>
          <a:noFill/>
          <a:ln w="9525">
            <a:noFill/>
            <a:miter lim="800000"/>
            <a:headEnd/>
            <a:tailEnd/>
          </a:ln>
        </p:spPr>
        <p:txBody>
          <a:bodyPr wrap="none">
            <a:spAutoFit/>
          </a:bodyPr>
          <a:lstStyle/>
          <a:p>
            <a:pPr algn="ctr"/>
            <a:r>
              <a:rPr lang="fr-CA" b="1" dirty="0">
                <a:solidFill>
                  <a:schemeClr val="accent6"/>
                </a:solidFill>
              </a:rPr>
              <a:t>CAILLOT DE FIBRINE </a:t>
            </a:r>
          </a:p>
          <a:p>
            <a:pPr algn="ctr"/>
            <a:r>
              <a:rPr lang="fr-CA" b="1" dirty="0">
                <a:solidFill>
                  <a:schemeClr val="accent6"/>
                </a:solidFill>
              </a:rPr>
              <a:t>STABLE</a:t>
            </a:r>
            <a:endParaRPr lang="fr-FR" b="1" dirty="0">
              <a:solidFill>
                <a:schemeClr val="accent6"/>
              </a:solidFill>
            </a:endParaRPr>
          </a:p>
        </p:txBody>
      </p:sp>
      <p:sp>
        <p:nvSpPr>
          <p:cNvPr id="12317" name="Rectangle 29"/>
          <p:cNvSpPr>
            <a:spLocks noChangeArrowheads="1"/>
          </p:cNvSpPr>
          <p:nvPr>
            <p:custDataLst>
              <p:tags r:id="rId27"/>
            </p:custDataLst>
          </p:nvPr>
        </p:nvSpPr>
        <p:spPr bwMode="auto">
          <a:xfrm>
            <a:off x="395288" y="5369860"/>
            <a:ext cx="504825" cy="36036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dirty="0">
                <a:solidFill>
                  <a:schemeClr val="bg1"/>
                </a:solidFill>
              </a:rPr>
              <a:t>XIII</a:t>
            </a:r>
            <a:endParaRPr lang="fr-FR" dirty="0">
              <a:solidFill>
                <a:schemeClr val="bg1"/>
              </a:solidFill>
            </a:endParaRPr>
          </a:p>
        </p:txBody>
      </p:sp>
      <p:sp>
        <p:nvSpPr>
          <p:cNvPr id="12318" name="Rectangle 30"/>
          <p:cNvSpPr>
            <a:spLocks noChangeArrowheads="1"/>
          </p:cNvSpPr>
          <p:nvPr>
            <p:custDataLst>
              <p:tags r:id="rId28"/>
            </p:custDataLst>
          </p:nvPr>
        </p:nvSpPr>
        <p:spPr bwMode="auto">
          <a:xfrm>
            <a:off x="2195513" y="5369860"/>
            <a:ext cx="720725" cy="36036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a:solidFill>
                  <a:schemeClr val="bg1"/>
                </a:solidFill>
              </a:rPr>
              <a:t>XIIIa</a:t>
            </a:r>
            <a:endParaRPr lang="fr-FR">
              <a:solidFill>
                <a:schemeClr val="bg1"/>
              </a:solidFill>
            </a:endParaRPr>
          </a:p>
        </p:txBody>
      </p:sp>
      <p:sp>
        <p:nvSpPr>
          <p:cNvPr id="12319" name="Line 31"/>
          <p:cNvSpPr>
            <a:spLocks noChangeShapeType="1"/>
          </p:cNvSpPr>
          <p:nvPr>
            <p:custDataLst>
              <p:tags r:id="rId29"/>
            </p:custDataLst>
          </p:nvPr>
        </p:nvSpPr>
        <p:spPr bwMode="auto">
          <a:xfrm>
            <a:off x="900113" y="5512735"/>
            <a:ext cx="12954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2320" name="Line 32"/>
          <p:cNvSpPr>
            <a:spLocks noChangeShapeType="1"/>
          </p:cNvSpPr>
          <p:nvPr>
            <p:custDataLst>
              <p:tags r:id="rId30"/>
            </p:custDataLst>
          </p:nvPr>
        </p:nvSpPr>
        <p:spPr bwMode="auto">
          <a:xfrm>
            <a:off x="2916238" y="5512735"/>
            <a:ext cx="1584325"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2321" name="Line 33"/>
          <p:cNvSpPr>
            <a:spLocks noChangeShapeType="1"/>
          </p:cNvSpPr>
          <p:nvPr>
            <p:custDataLst>
              <p:tags r:id="rId31"/>
            </p:custDataLst>
          </p:nvPr>
        </p:nvSpPr>
        <p:spPr bwMode="auto">
          <a:xfrm>
            <a:off x="1476375" y="2848910"/>
            <a:ext cx="0" cy="2663825"/>
          </a:xfrm>
          <a:prstGeom prst="line">
            <a:avLst/>
          </a:prstGeom>
          <a:noFill/>
          <a:ln w="25400">
            <a:solidFill>
              <a:schemeClr val="bg2">
                <a:lumMod val="50000"/>
              </a:schemeClr>
            </a:solidFill>
            <a:prstDash val="dash"/>
            <a:round/>
            <a:headEnd/>
            <a:tailEnd type="triangle" w="med" len="med"/>
          </a:ln>
        </p:spPr>
        <p:txBody>
          <a:bodyPr/>
          <a:lstStyle/>
          <a:p>
            <a:endParaRPr lang="fr-CA"/>
          </a:p>
        </p:txBody>
      </p:sp>
      <p:sp>
        <p:nvSpPr>
          <p:cNvPr id="12322" name="Text Box 34"/>
          <p:cNvSpPr txBox="1">
            <a:spLocks noChangeArrowheads="1"/>
          </p:cNvSpPr>
          <p:nvPr>
            <p:custDataLst>
              <p:tags r:id="rId32"/>
            </p:custDataLst>
          </p:nvPr>
        </p:nvSpPr>
        <p:spPr bwMode="auto">
          <a:xfrm>
            <a:off x="537942" y="2453919"/>
            <a:ext cx="1855061" cy="369332"/>
          </a:xfrm>
          <a:prstGeom prst="rect">
            <a:avLst/>
          </a:prstGeom>
          <a:solidFill>
            <a:schemeClr val="accent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b="1" dirty="0">
                <a:solidFill>
                  <a:schemeClr val="bg1"/>
                </a:solidFill>
              </a:rPr>
              <a:t>THROMBINE</a:t>
            </a:r>
            <a:endParaRPr lang="fr-FR" b="1" dirty="0">
              <a:solidFill>
                <a:schemeClr val="bg1"/>
              </a:solidFill>
            </a:endParaRPr>
          </a:p>
        </p:txBody>
      </p:sp>
      <p:sp>
        <p:nvSpPr>
          <p:cNvPr id="12323" name="Text Box 35"/>
          <p:cNvSpPr txBox="1">
            <a:spLocks noChangeArrowheads="1"/>
          </p:cNvSpPr>
          <p:nvPr>
            <p:custDataLst>
              <p:tags r:id="rId33"/>
            </p:custDataLst>
          </p:nvPr>
        </p:nvSpPr>
        <p:spPr bwMode="auto">
          <a:xfrm>
            <a:off x="4737983" y="2848910"/>
            <a:ext cx="3536950" cy="366712"/>
          </a:xfrm>
          <a:prstGeom prst="rect">
            <a:avLst/>
          </a:prstGeom>
          <a:noFill/>
          <a:ln w="9525">
            <a:noFill/>
            <a:miter lim="800000"/>
            <a:headEnd/>
            <a:tailEnd/>
          </a:ln>
        </p:spPr>
        <p:txBody>
          <a:bodyPr wrap="none">
            <a:spAutoFit/>
          </a:bodyPr>
          <a:lstStyle/>
          <a:p>
            <a:pPr algn="ctr"/>
            <a:r>
              <a:rPr lang="fr-CA" b="1" dirty="0">
                <a:solidFill>
                  <a:schemeClr val="accent6"/>
                </a:solidFill>
              </a:rPr>
              <a:t>Départ des </a:t>
            </a:r>
            <a:r>
              <a:rPr lang="fr-CA" b="1" dirty="0" err="1">
                <a:solidFill>
                  <a:schemeClr val="accent6"/>
                </a:solidFill>
              </a:rPr>
              <a:t>fibrinopeptides</a:t>
            </a:r>
            <a:r>
              <a:rPr lang="fr-CA" b="1" dirty="0">
                <a:solidFill>
                  <a:schemeClr val="accent6"/>
                </a:solidFill>
              </a:rPr>
              <a:t> A et B</a:t>
            </a:r>
            <a:endParaRPr lang="fr-FR" b="1" dirty="0">
              <a:solidFill>
                <a:schemeClr val="accent6"/>
              </a:solidFill>
            </a:endParaRPr>
          </a:p>
        </p:txBody>
      </p:sp>
    </p:spTree>
    <p:extLst>
      <p:ext uri="{BB962C8B-B14F-4D97-AF65-F5344CB8AC3E}">
        <p14:creationId xmlns:p14="http://schemas.microsoft.com/office/powerpoint/2010/main" val="204695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p:txBody>
          <a:bodyPr/>
          <a:lstStyle/>
          <a:p>
            <a:pPr eaLnBrk="1" hangingPunct="1"/>
            <a:r>
              <a:rPr lang="fr-CA" b="1" dirty="0"/>
              <a:t>FACTEUR I</a:t>
            </a:r>
            <a:endParaRPr lang="fr-FR" b="1" dirty="0"/>
          </a:p>
        </p:txBody>
      </p:sp>
      <p:pic>
        <p:nvPicPr>
          <p:cNvPr id="13315" name="Picture 3"/>
          <p:cNvPicPr>
            <a:picLocks noGrp="1" noChangeAspect="1" noChangeArrowheads="1"/>
          </p:cNvPicPr>
          <p:nvPr>
            <p:ph sz="quarter" idx="1"/>
            <p:custDataLst>
              <p:tags r:id="rId2"/>
            </p:custDataLst>
          </p:nvPr>
        </p:nvPicPr>
        <p:blipFill>
          <a:blip r:embed="rId8" cstate="print">
            <a:lum bright="6000" contrast="-6000"/>
          </a:blip>
          <a:stretch>
            <a:fillRect/>
          </a:stretch>
        </p:blipFill>
        <p:spPr>
          <a:xfrm>
            <a:off x="593387" y="3733799"/>
            <a:ext cx="7772400" cy="2495587"/>
          </a:xfrm>
        </p:spPr>
      </p:pic>
      <p:sp>
        <p:nvSpPr>
          <p:cNvPr id="13319" name="Oval 7"/>
          <p:cNvSpPr>
            <a:spLocks noChangeArrowheads="1"/>
          </p:cNvSpPr>
          <p:nvPr>
            <p:custDataLst>
              <p:tags r:id="rId3"/>
            </p:custDataLst>
          </p:nvPr>
        </p:nvSpPr>
        <p:spPr bwMode="auto">
          <a:xfrm rot="2625276">
            <a:off x="4857884" y="4092849"/>
            <a:ext cx="863600" cy="576263"/>
          </a:xfrm>
          <a:prstGeom prst="ellipse">
            <a:avLst/>
          </a:prstGeom>
          <a:solidFill>
            <a:schemeClr val="bg1">
              <a:alpha val="27058"/>
            </a:schemeClr>
          </a:solidFill>
          <a:ln w="9525">
            <a:solidFill>
              <a:schemeClr val="tx1"/>
            </a:solidFill>
            <a:round/>
            <a:headEnd/>
            <a:tailEnd/>
          </a:ln>
          <a:effectLst>
            <a:outerShdw blurRad="50800" dist="38100" algn="l" rotWithShape="0">
              <a:prstClr val="black">
                <a:alpha val="40000"/>
              </a:prstClr>
            </a:outerShdw>
          </a:effectLst>
        </p:spPr>
        <p:txBody>
          <a:bodyPr wrap="none" anchor="ctr"/>
          <a:lstStyle/>
          <a:p>
            <a:endParaRPr lang="fr-CA"/>
          </a:p>
        </p:txBody>
      </p:sp>
      <p:sp>
        <p:nvSpPr>
          <p:cNvPr id="13320" name="Oval 8"/>
          <p:cNvSpPr>
            <a:spLocks noChangeArrowheads="1"/>
          </p:cNvSpPr>
          <p:nvPr>
            <p:custDataLst>
              <p:tags r:id="rId4"/>
            </p:custDataLst>
          </p:nvPr>
        </p:nvSpPr>
        <p:spPr bwMode="auto">
          <a:xfrm rot="7930335">
            <a:off x="3254863" y="4108707"/>
            <a:ext cx="863600" cy="576263"/>
          </a:xfrm>
          <a:prstGeom prst="ellipse">
            <a:avLst/>
          </a:prstGeom>
          <a:solidFill>
            <a:schemeClr val="bg1">
              <a:alpha val="27058"/>
            </a:schemeClr>
          </a:solidFill>
          <a:ln w="9525">
            <a:solidFill>
              <a:schemeClr val="tx1"/>
            </a:solidFill>
            <a:round/>
            <a:headEnd/>
            <a:tailEnd/>
          </a:ln>
          <a:effectLst>
            <a:outerShdw blurRad="50800" dist="38100" dir="10800000" algn="r" rotWithShape="0">
              <a:prstClr val="black">
                <a:alpha val="40000"/>
              </a:prstClr>
            </a:outerShdw>
          </a:effectLst>
        </p:spPr>
        <p:txBody>
          <a:bodyPr wrap="none" anchor="ctr"/>
          <a:lstStyle/>
          <a:p>
            <a:endParaRPr lang="fr-CA"/>
          </a:p>
        </p:txBody>
      </p:sp>
      <p:sp>
        <p:nvSpPr>
          <p:cNvPr id="2" name="ZoneTexte 1">
            <a:extLst>
              <a:ext uri="{FF2B5EF4-FFF2-40B4-BE49-F238E27FC236}">
                <a16:creationId xmlns:a16="http://schemas.microsoft.com/office/drawing/2014/main" id="{95578953-0CA5-470B-967C-74D3594E021F}"/>
              </a:ext>
            </a:extLst>
          </p:cNvPr>
          <p:cNvSpPr txBox="1"/>
          <p:nvPr>
            <p:custDataLst>
              <p:tags r:id="rId5"/>
            </p:custDataLst>
          </p:nvPr>
        </p:nvSpPr>
        <p:spPr>
          <a:xfrm>
            <a:off x="1035078" y="2782669"/>
            <a:ext cx="7486898" cy="646331"/>
          </a:xfrm>
          <a:prstGeom prst="rect">
            <a:avLst/>
          </a:prstGeom>
          <a:noFill/>
        </p:spPr>
        <p:txBody>
          <a:bodyPr wrap="square" rtlCol="0">
            <a:spAutoFit/>
          </a:bodyPr>
          <a:lstStyle/>
          <a:p>
            <a:r>
              <a:rPr lang="fr-CA" dirty="0"/>
              <a:t>Lorsque les </a:t>
            </a:r>
            <a:r>
              <a:rPr lang="fr-CA" dirty="0" err="1"/>
              <a:t>fibrinopeptides</a:t>
            </a:r>
            <a:r>
              <a:rPr lang="fr-CA" dirty="0"/>
              <a:t> A et B sont enlevés, le fibrinogène devient un monomère de fibrine TRÈS COLLANT pour les extrémités (fragment D).</a:t>
            </a:r>
          </a:p>
        </p:txBody>
      </p:sp>
    </p:spTree>
    <p:extLst>
      <p:ext uri="{BB962C8B-B14F-4D97-AF65-F5344CB8AC3E}">
        <p14:creationId xmlns:p14="http://schemas.microsoft.com/office/powerpoint/2010/main" val="12043913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p:txBody>
          <a:bodyPr/>
          <a:lstStyle/>
          <a:p>
            <a:pPr eaLnBrk="1" hangingPunct="1"/>
            <a:r>
              <a:rPr lang="fr-CA" b="1" dirty="0"/>
              <a:t>POLYMÉRISATION </a:t>
            </a:r>
            <a:br>
              <a:rPr lang="fr-CA" b="1" dirty="0"/>
            </a:br>
            <a:r>
              <a:rPr lang="fr-CA" b="1" dirty="0"/>
              <a:t>DE LA FIBRINE</a:t>
            </a:r>
            <a:endParaRPr lang="fr-FR" b="1" dirty="0"/>
          </a:p>
        </p:txBody>
      </p:sp>
      <p:pic>
        <p:nvPicPr>
          <p:cNvPr id="14339" name="Picture 3"/>
          <p:cNvPicPr>
            <a:picLocks noGrp="1" noChangeAspect="1" noChangeArrowheads="1"/>
          </p:cNvPicPr>
          <p:nvPr>
            <p:ph sz="quarter" idx="1"/>
            <p:custDataLst>
              <p:tags r:id="rId2"/>
            </p:custDataLst>
          </p:nvPr>
        </p:nvPicPr>
        <p:blipFill>
          <a:blip r:embed="rId5" cstate="print"/>
          <a:stretch>
            <a:fillRect/>
          </a:stretch>
        </p:blipFill>
        <p:spPr>
          <a:xfrm>
            <a:off x="671208" y="2922100"/>
            <a:ext cx="7772400" cy="2622665"/>
          </a:xfrm>
        </p:spPr>
      </p:pic>
    </p:spTree>
    <p:extLst>
      <p:ext uri="{BB962C8B-B14F-4D97-AF65-F5344CB8AC3E}">
        <p14:creationId xmlns:p14="http://schemas.microsoft.com/office/powerpoint/2010/main" val="3627849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AD818-EEA3-946B-8461-E3BB052C089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23EF4B-34D4-6183-AA2A-8BD04C5459AC}"/>
              </a:ext>
            </a:extLst>
          </p:cNvPr>
          <p:cNvSpPr>
            <a:spLocks noGrp="1"/>
          </p:cNvSpPr>
          <p:nvPr>
            <p:ph type="title"/>
          </p:nvPr>
        </p:nvSpPr>
        <p:spPr/>
        <p:txBody>
          <a:bodyPr/>
          <a:lstStyle/>
          <a:p>
            <a:r>
              <a:rPr lang="fr-CA" sz="4600" b="1" cap="all" dirty="0"/>
              <a:t>Travail sur schéma</a:t>
            </a:r>
          </a:p>
        </p:txBody>
      </p:sp>
      <p:sp>
        <p:nvSpPr>
          <p:cNvPr id="3" name="Espace réservé du contenu 2">
            <a:extLst>
              <a:ext uri="{FF2B5EF4-FFF2-40B4-BE49-F238E27FC236}">
                <a16:creationId xmlns:a16="http://schemas.microsoft.com/office/drawing/2014/main" id="{42E56A76-4A50-6C6C-0E53-3C859BF9DD1E}"/>
              </a:ext>
            </a:extLst>
          </p:cNvPr>
          <p:cNvSpPr>
            <a:spLocks noGrp="1"/>
          </p:cNvSpPr>
          <p:nvPr>
            <p:ph idx="1"/>
          </p:nvPr>
        </p:nvSpPr>
        <p:spPr/>
        <p:txBody>
          <a:bodyPr/>
          <a:lstStyle/>
          <a:p>
            <a:endParaRPr lang="fr-CA"/>
          </a:p>
        </p:txBody>
      </p:sp>
      <p:sp>
        <p:nvSpPr>
          <p:cNvPr id="4" name="Espace réservé du texte 3">
            <a:extLst>
              <a:ext uri="{FF2B5EF4-FFF2-40B4-BE49-F238E27FC236}">
                <a16:creationId xmlns:a16="http://schemas.microsoft.com/office/drawing/2014/main" id="{ABA6F4F7-827E-BE62-782D-47730CD54D41}"/>
              </a:ext>
            </a:extLst>
          </p:cNvPr>
          <p:cNvSpPr>
            <a:spLocks noGrp="1"/>
          </p:cNvSpPr>
          <p:nvPr>
            <p:ph type="body" sz="half" idx="2"/>
          </p:nvPr>
        </p:nvSpPr>
        <p:spPr/>
        <p:txBody>
          <a:bodyPr>
            <a:normAutofit/>
          </a:bodyPr>
          <a:lstStyle/>
          <a:p>
            <a:endParaRPr lang="fr-CA" sz="4600" dirty="0"/>
          </a:p>
          <a:p>
            <a:r>
              <a:rPr lang="fr-CA" sz="4600" dirty="0"/>
              <a:t>Coagulation plasmatique</a:t>
            </a:r>
          </a:p>
        </p:txBody>
      </p:sp>
    </p:spTree>
    <p:extLst>
      <p:ext uri="{BB962C8B-B14F-4D97-AF65-F5344CB8AC3E}">
        <p14:creationId xmlns:p14="http://schemas.microsoft.com/office/powerpoint/2010/main" val="28800479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p:txBody>
          <a:bodyPr>
            <a:noAutofit/>
          </a:bodyPr>
          <a:lstStyle/>
          <a:p>
            <a:pPr eaLnBrk="1" hangingPunct="1"/>
            <a:r>
              <a:rPr lang="fr-CA" b="1" dirty="0"/>
              <a:t>INHIBITEURS THÉRAPEUTIQUES</a:t>
            </a:r>
            <a:endParaRPr lang="fr-FR" b="1" dirty="0"/>
          </a:p>
        </p:txBody>
      </p:sp>
      <p:sp>
        <p:nvSpPr>
          <p:cNvPr id="1140739" name="Rectangle 3"/>
          <p:cNvSpPr>
            <a:spLocks noGrp="1" noChangeArrowheads="1"/>
          </p:cNvSpPr>
          <p:nvPr>
            <p:ph sz="quarter" idx="1"/>
            <p:custDataLst>
              <p:tags r:id="rId2"/>
            </p:custDataLst>
          </p:nvPr>
        </p:nvSpPr>
        <p:spPr>
          <a:xfrm>
            <a:off x="829688" y="2762655"/>
            <a:ext cx="7633376" cy="3761970"/>
          </a:xfrm>
        </p:spPr>
        <p:txBody>
          <a:bodyPr>
            <a:normAutofit/>
          </a:bodyPr>
          <a:lstStyle/>
          <a:p>
            <a:pPr eaLnBrk="1" hangingPunct="1">
              <a:lnSpc>
                <a:spcPct val="90000"/>
              </a:lnSpc>
              <a:buClr>
                <a:schemeClr val="accent1"/>
              </a:buClr>
            </a:pPr>
            <a:r>
              <a:rPr lang="fr-FR" sz="2400" b="1" dirty="0"/>
              <a:t>Substances introduites artificiellement dans l’organisme afin de limiter la formation de thromboses.</a:t>
            </a:r>
          </a:p>
          <a:p>
            <a:pPr eaLnBrk="1" hangingPunct="1">
              <a:lnSpc>
                <a:spcPct val="90000"/>
              </a:lnSpc>
              <a:buClr>
                <a:schemeClr val="accent1"/>
              </a:buClr>
            </a:pPr>
            <a:r>
              <a:rPr lang="fr-CA" sz="2400" b="1" dirty="0"/>
              <a:t>Utilisés lors d’états pathologiques.</a:t>
            </a:r>
            <a:endParaRPr lang="fr-FR" sz="2400" b="1" dirty="0"/>
          </a:p>
          <a:p>
            <a:pPr eaLnBrk="1" hangingPunct="1">
              <a:lnSpc>
                <a:spcPct val="90000"/>
              </a:lnSpc>
              <a:buClr>
                <a:schemeClr val="accent1"/>
              </a:buClr>
            </a:pPr>
            <a:r>
              <a:rPr lang="fr-FR" sz="2400" b="1" dirty="0"/>
              <a:t>Il existe 2 principaux groupes :</a:t>
            </a:r>
          </a:p>
          <a:p>
            <a:pPr lvl="1" eaLnBrk="1" hangingPunct="1">
              <a:lnSpc>
                <a:spcPct val="90000"/>
              </a:lnSpc>
              <a:buClr>
                <a:schemeClr val="accent3"/>
              </a:buClr>
              <a:buFont typeface="Wingdings" pitchFamily="2" charset="2"/>
              <a:buChar char="§"/>
            </a:pPr>
            <a:r>
              <a:rPr lang="fr-FR" sz="2400" b="1" dirty="0"/>
              <a:t>Héparines</a:t>
            </a:r>
          </a:p>
          <a:p>
            <a:pPr lvl="1" eaLnBrk="1" hangingPunct="1">
              <a:lnSpc>
                <a:spcPct val="90000"/>
              </a:lnSpc>
              <a:buClr>
                <a:schemeClr val="accent3"/>
              </a:buClr>
              <a:buFont typeface="Wingdings" pitchFamily="2" charset="2"/>
              <a:buChar char="§"/>
            </a:pPr>
            <a:r>
              <a:rPr lang="fr-FR" sz="2400" b="1"/>
              <a:t>Antivitamine </a:t>
            </a:r>
            <a:r>
              <a:rPr lang="fr-FR" sz="2400" b="1" dirty="0"/>
              <a:t>K</a:t>
            </a:r>
          </a:p>
        </p:txBody>
      </p:sp>
      <p:sp>
        <p:nvSpPr>
          <p:cNvPr id="1140740" name="AutoShape 4"/>
          <p:cNvSpPr>
            <a:spLocks/>
          </p:cNvSpPr>
          <p:nvPr>
            <p:custDataLst>
              <p:tags r:id="rId3"/>
            </p:custDataLst>
          </p:nvPr>
        </p:nvSpPr>
        <p:spPr bwMode="auto">
          <a:xfrm>
            <a:off x="3886993" y="5008833"/>
            <a:ext cx="360363" cy="759669"/>
          </a:xfrm>
          <a:prstGeom prst="rightBrace">
            <a:avLst>
              <a:gd name="adj1" fmla="val 23311"/>
              <a:gd name="adj2" fmla="val 50000"/>
            </a:avLst>
          </a:prstGeom>
          <a:noFill/>
          <a:ln w="25400">
            <a:solidFill>
              <a:schemeClr val="accent1"/>
            </a:solidFill>
            <a:round/>
            <a:headEnd/>
            <a:tailEnd/>
          </a:ln>
        </p:spPr>
        <p:txBody>
          <a:bodyPr wrap="none" anchor="ctr"/>
          <a:lstStyle/>
          <a:p>
            <a:endParaRPr lang="fr-CA"/>
          </a:p>
        </p:txBody>
      </p:sp>
      <p:sp>
        <p:nvSpPr>
          <p:cNvPr id="1140741" name="Rectangle 5"/>
          <p:cNvSpPr>
            <a:spLocks noChangeArrowheads="1"/>
          </p:cNvSpPr>
          <p:nvPr>
            <p:custDataLst>
              <p:tags r:id="rId4"/>
            </p:custDataLst>
          </p:nvPr>
        </p:nvSpPr>
        <p:spPr bwMode="auto">
          <a:xfrm>
            <a:off x="4458612" y="5008833"/>
            <a:ext cx="3095625" cy="759669"/>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spcBef>
                <a:spcPct val="0"/>
              </a:spcBef>
            </a:pPr>
            <a:r>
              <a:rPr lang="fr-CA" sz="1800" b="0" dirty="0">
                <a:solidFill>
                  <a:schemeClr val="bg1"/>
                </a:solidFill>
              </a:rPr>
              <a:t>Anticoagulants d’application </a:t>
            </a:r>
          </a:p>
          <a:p>
            <a:pPr algn="ctr">
              <a:spcBef>
                <a:spcPct val="0"/>
              </a:spcBef>
            </a:pPr>
            <a:r>
              <a:rPr lang="fr-CA" sz="1800" b="0" dirty="0">
                <a:solidFill>
                  <a:schemeClr val="bg1"/>
                </a:solidFill>
              </a:rPr>
              <a:t>et d’utilité différentes</a:t>
            </a:r>
            <a:endParaRPr lang="fr-FR" sz="1800" b="0" dirty="0">
              <a:solidFill>
                <a:schemeClr val="bg1"/>
              </a:solidFill>
            </a:endParaRPr>
          </a:p>
        </p:txBody>
      </p:sp>
    </p:spTree>
    <p:extLst>
      <p:ext uri="{BB962C8B-B14F-4D97-AF65-F5344CB8AC3E}">
        <p14:creationId xmlns:p14="http://schemas.microsoft.com/office/powerpoint/2010/main" val="17115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140739">
                                            <p:txEl>
                                              <p:pRg st="3" end="3"/>
                                            </p:txEl>
                                          </p:spTgt>
                                        </p:tgtEl>
                                        <p:attrNameLst>
                                          <p:attrName>style.visibility</p:attrName>
                                        </p:attrNameLst>
                                      </p:cBhvr>
                                      <p:to>
                                        <p:strVal val="visible"/>
                                      </p:to>
                                    </p:set>
                                    <p:animEffect transition="in" filter="fade">
                                      <p:cBhvr>
                                        <p:cTn id="7" dur="2000"/>
                                        <p:tgtEl>
                                          <p:spTgt spid="1140739">
                                            <p:txEl>
                                              <p:pRg st="3" end="3"/>
                                            </p:txEl>
                                          </p:spTgt>
                                        </p:tgtEl>
                                      </p:cBhvr>
                                    </p:animEffect>
                                    <p:anim calcmode="lin" valueType="num">
                                      <p:cBhvr>
                                        <p:cTn id="8" dur="2000" fill="hold"/>
                                        <p:tgtEl>
                                          <p:spTgt spid="1140739">
                                            <p:txEl>
                                              <p:pRg st="3" end="3"/>
                                            </p:txEl>
                                          </p:spTgt>
                                        </p:tgtEl>
                                        <p:attrNameLst>
                                          <p:attrName>style.rotation</p:attrName>
                                        </p:attrNameLst>
                                      </p:cBhvr>
                                      <p:tavLst>
                                        <p:tav tm="0">
                                          <p:val>
                                            <p:fltVal val="720"/>
                                          </p:val>
                                        </p:tav>
                                        <p:tav tm="100000">
                                          <p:val>
                                            <p:fltVal val="0"/>
                                          </p:val>
                                        </p:tav>
                                      </p:tavLst>
                                    </p:anim>
                                    <p:anim calcmode="lin" valueType="num">
                                      <p:cBhvr>
                                        <p:cTn id="9" dur="2000" fill="hold"/>
                                        <p:tgtEl>
                                          <p:spTgt spid="1140739">
                                            <p:txEl>
                                              <p:pRg st="3" end="3"/>
                                            </p:txEl>
                                          </p:spTgt>
                                        </p:tgtEl>
                                        <p:attrNameLst>
                                          <p:attrName>ppt_h</p:attrName>
                                        </p:attrNameLst>
                                      </p:cBhvr>
                                      <p:tavLst>
                                        <p:tav tm="0">
                                          <p:val>
                                            <p:fltVal val="0"/>
                                          </p:val>
                                        </p:tav>
                                        <p:tav tm="100000">
                                          <p:val>
                                            <p:strVal val="#ppt_h"/>
                                          </p:val>
                                        </p:tav>
                                      </p:tavLst>
                                    </p:anim>
                                    <p:anim calcmode="lin" valueType="num">
                                      <p:cBhvr>
                                        <p:cTn id="10" dur="2000" fill="hold"/>
                                        <p:tgtEl>
                                          <p:spTgt spid="1140739">
                                            <p:txEl>
                                              <p:pRg st="3" end="3"/>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140739">
                                            <p:txEl>
                                              <p:pRg st="4" end="4"/>
                                            </p:txEl>
                                          </p:spTgt>
                                        </p:tgtEl>
                                        <p:attrNameLst>
                                          <p:attrName>style.visibility</p:attrName>
                                        </p:attrNameLst>
                                      </p:cBhvr>
                                      <p:to>
                                        <p:strVal val="visible"/>
                                      </p:to>
                                    </p:set>
                                    <p:animEffect transition="in" filter="fade">
                                      <p:cBhvr>
                                        <p:cTn id="13" dur="2000"/>
                                        <p:tgtEl>
                                          <p:spTgt spid="1140739">
                                            <p:txEl>
                                              <p:pRg st="4" end="4"/>
                                            </p:txEl>
                                          </p:spTgt>
                                        </p:tgtEl>
                                      </p:cBhvr>
                                    </p:animEffect>
                                    <p:anim calcmode="lin" valueType="num">
                                      <p:cBhvr>
                                        <p:cTn id="14" dur="2000" fill="hold"/>
                                        <p:tgtEl>
                                          <p:spTgt spid="1140739">
                                            <p:txEl>
                                              <p:pRg st="4" end="4"/>
                                            </p:txEl>
                                          </p:spTgt>
                                        </p:tgtEl>
                                        <p:attrNameLst>
                                          <p:attrName>style.rotation</p:attrName>
                                        </p:attrNameLst>
                                      </p:cBhvr>
                                      <p:tavLst>
                                        <p:tav tm="0">
                                          <p:val>
                                            <p:fltVal val="720"/>
                                          </p:val>
                                        </p:tav>
                                        <p:tav tm="100000">
                                          <p:val>
                                            <p:fltVal val="0"/>
                                          </p:val>
                                        </p:tav>
                                      </p:tavLst>
                                    </p:anim>
                                    <p:anim calcmode="lin" valueType="num">
                                      <p:cBhvr>
                                        <p:cTn id="15" dur="2000" fill="hold"/>
                                        <p:tgtEl>
                                          <p:spTgt spid="1140739">
                                            <p:txEl>
                                              <p:pRg st="4" end="4"/>
                                            </p:txEl>
                                          </p:spTgt>
                                        </p:tgtEl>
                                        <p:attrNameLst>
                                          <p:attrName>ppt_h</p:attrName>
                                        </p:attrNameLst>
                                      </p:cBhvr>
                                      <p:tavLst>
                                        <p:tav tm="0">
                                          <p:val>
                                            <p:fltVal val="0"/>
                                          </p:val>
                                        </p:tav>
                                        <p:tav tm="100000">
                                          <p:val>
                                            <p:strVal val="#ppt_h"/>
                                          </p:val>
                                        </p:tav>
                                      </p:tavLst>
                                    </p:anim>
                                    <p:anim calcmode="lin" valueType="num">
                                      <p:cBhvr>
                                        <p:cTn id="16" dur="2000" fill="hold"/>
                                        <p:tgtEl>
                                          <p:spTgt spid="1140739">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140740"/>
                                        </p:tgtEl>
                                        <p:attrNameLst>
                                          <p:attrName>style.visibility</p:attrName>
                                        </p:attrNameLst>
                                      </p:cBhvr>
                                      <p:to>
                                        <p:strVal val="visible"/>
                                      </p:to>
                                    </p:set>
                                    <p:animEffect transition="in" filter="wipe(down)">
                                      <p:cBhvr>
                                        <p:cTn id="21" dur="580">
                                          <p:stCondLst>
                                            <p:cond delay="0"/>
                                          </p:stCondLst>
                                        </p:cTn>
                                        <p:tgtEl>
                                          <p:spTgt spid="1140740"/>
                                        </p:tgtEl>
                                      </p:cBhvr>
                                    </p:animEffect>
                                    <p:anim calcmode="lin" valueType="num">
                                      <p:cBhvr>
                                        <p:cTn id="22" dur="1822" tmFilter="0,0; 0.14,0.36; 0.43,0.73; 0.71,0.91; 1.0,1.0">
                                          <p:stCondLst>
                                            <p:cond delay="0"/>
                                          </p:stCondLst>
                                        </p:cTn>
                                        <p:tgtEl>
                                          <p:spTgt spid="114074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14074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14074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14074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140740"/>
                                        </p:tgtEl>
                                        <p:attrNameLst>
                                          <p:attrName>ppt_y</p:attrName>
                                        </p:attrNameLst>
                                      </p:cBhvr>
                                      <p:tavLst>
                                        <p:tav tm="0" fmla="#ppt_y-sin(pi*$)/81">
                                          <p:val>
                                            <p:fltVal val="0"/>
                                          </p:val>
                                        </p:tav>
                                        <p:tav tm="100000">
                                          <p:val>
                                            <p:fltVal val="1"/>
                                          </p:val>
                                        </p:tav>
                                      </p:tavLst>
                                    </p:anim>
                                    <p:animScale>
                                      <p:cBhvr>
                                        <p:cTn id="27" dur="26">
                                          <p:stCondLst>
                                            <p:cond delay="650"/>
                                          </p:stCondLst>
                                        </p:cTn>
                                        <p:tgtEl>
                                          <p:spTgt spid="1140740"/>
                                        </p:tgtEl>
                                      </p:cBhvr>
                                      <p:to x="100000" y="60000"/>
                                    </p:animScale>
                                    <p:animScale>
                                      <p:cBhvr>
                                        <p:cTn id="28" dur="166" decel="50000">
                                          <p:stCondLst>
                                            <p:cond delay="676"/>
                                          </p:stCondLst>
                                        </p:cTn>
                                        <p:tgtEl>
                                          <p:spTgt spid="1140740"/>
                                        </p:tgtEl>
                                      </p:cBhvr>
                                      <p:to x="100000" y="100000"/>
                                    </p:animScale>
                                    <p:animScale>
                                      <p:cBhvr>
                                        <p:cTn id="29" dur="26">
                                          <p:stCondLst>
                                            <p:cond delay="1312"/>
                                          </p:stCondLst>
                                        </p:cTn>
                                        <p:tgtEl>
                                          <p:spTgt spid="1140740"/>
                                        </p:tgtEl>
                                      </p:cBhvr>
                                      <p:to x="100000" y="80000"/>
                                    </p:animScale>
                                    <p:animScale>
                                      <p:cBhvr>
                                        <p:cTn id="30" dur="166" decel="50000">
                                          <p:stCondLst>
                                            <p:cond delay="1338"/>
                                          </p:stCondLst>
                                        </p:cTn>
                                        <p:tgtEl>
                                          <p:spTgt spid="1140740"/>
                                        </p:tgtEl>
                                      </p:cBhvr>
                                      <p:to x="100000" y="100000"/>
                                    </p:animScale>
                                    <p:animScale>
                                      <p:cBhvr>
                                        <p:cTn id="31" dur="26">
                                          <p:stCondLst>
                                            <p:cond delay="1642"/>
                                          </p:stCondLst>
                                        </p:cTn>
                                        <p:tgtEl>
                                          <p:spTgt spid="1140740"/>
                                        </p:tgtEl>
                                      </p:cBhvr>
                                      <p:to x="100000" y="90000"/>
                                    </p:animScale>
                                    <p:animScale>
                                      <p:cBhvr>
                                        <p:cTn id="32" dur="166" decel="50000">
                                          <p:stCondLst>
                                            <p:cond delay="1668"/>
                                          </p:stCondLst>
                                        </p:cTn>
                                        <p:tgtEl>
                                          <p:spTgt spid="1140740"/>
                                        </p:tgtEl>
                                      </p:cBhvr>
                                      <p:to x="100000" y="100000"/>
                                    </p:animScale>
                                    <p:animScale>
                                      <p:cBhvr>
                                        <p:cTn id="33" dur="26">
                                          <p:stCondLst>
                                            <p:cond delay="1808"/>
                                          </p:stCondLst>
                                        </p:cTn>
                                        <p:tgtEl>
                                          <p:spTgt spid="1140740"/>
                                        </p:tgtEl>
                                      </p:cBhvr>
                                      <p:to x="100000" y="95000"/>
                                    </p:animScale>
                                    <p:animScale>
                                      <p:cBhvr>
                                        <p:cTn id="34" dur="166" decel="50000">
                                          <p:stCondLst>
                                            <p:cond delay="1834"/>
                                          </p:stCondLst>
                                        </p:cTn>
                                        <p:tgtEl>
                                          <p:spTgt spid="1140740"/>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140741"/>
                                        </p:tgtEl>
                                        <p:attrNameLst>
                                          <p:attrName>style.visibility</p:attrName>
                                        </p:attrNameLst>
                                      </p:cBhvr>
                                      <p:to>
                                        <p:strVal val="visible"/>
                                      </p:to>
                                    </p:set>
                                    <p:animEffect transition="in" filter="wipe(down)">
                                      <p:cBhvr>
                                        <p:cTn id="37" dur="580">
                                          <p:stCondLst>
                                            <p:cond delay="0"/>
                                          </p:stCondLst>
                                        </p:cTn>
                                        <p:tgtEl>
                                          <p:spTgt spid="1140741"/>
                                        </p:tgtEl>
                                      </p:cBhvr>
                                    </p:animEffect>
                                    <p:anim calcmode="lin" valueType="num">
                                      <p:cBhvr>
                                        <p:cTn id="38" dur="1822" tmFilter="0,0; 0.14,0.36; 0.43,0.73; 0.71,0.91; 1.0,1.0">
                                          <p:stCondLst>
                                            <p:cond delay="0"/>
                                          </p:stCondLst>
                                        </p:cTn>
                                        <p:tgtEl>
                                          <p:spTgt spid="114074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4074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4074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4074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4074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40741"/>
                                        </p:tgtEl>
                                      </p:cBhvr>
                                      <p:to x="100000" y="60000"/>
                                    </p:animScale>
                                    <p:animScale>
                                      <p:cBhvr>
                                        <p:cTn id="44" dur="166" decel="50000">
                                          <p:stCondLst>
                                            <p:cond delay="676"/>
                                          </p:stCondLst>
                                        </p:cTn>
                                        <p:tgtEl>
                                          <p:spTgt spid="1140741"/>
                                        </p:tgtEl>
                                      </p:cBhvr>
                                      <p:to x="100000" y="100000"/>
                                    </p:animScale>
                                    <p:animScale>
                                      <p:cBhvr>
                                        <p:cTn id="45" dur="26">
                                          <p:stCondLst>
                                            <p:cond delay="1312"/>
                                          </p:stCondLst>
                                        </p:cTn>
                                        <p:tgtEl>
                                          <p:spTgt spid="1140741"/>
                                        </p:tgtEl>
                                      </p:cBhvr>
                                      <p:to x="100000" y="80000"/>
                                    </p:animScale>
                                    <p:animScale>
                                      <p:cBhvr>
                                        <p:cTn id="46" dur="166" decel="50000">
                                          <p:stCondLst>
                                            <p:cond delay="1338"/>
                                          </p:stCondLst>
                                        </p:cTn>
                                        <p:tgtEl>
                                          <p:spTgt spid="1140741"/>
                                        </p:tgtEl>
                                      </p:cBhvr>
                                      <p:to x="100000" y="100000"/>
                                    </p:animScale>
                                    <p:animScale>
                                      <p:cBhvr>
                                        <p:cTn id="47" dur="26">
                                          <p:stCondLst>
                                            <p:cond delay="1642"/>
                                          </p:stCondLst>
                                        </p:cTn>
                                        <p:tgtEl>
                                          <p:spTgt spid="1140741"/>
                                        </p:tgtEl>
                                      </p:cBhvr>
                                      <p:to x="100000" y="90000"/>
                                    </p:animScale>
                                    <p:animScale>
                                      <p:cBhvr>
                                        <p:cTn id="48" dur="166" decel="50000">
                                          <p:stCondLst>
                                            <p:cond delay="1668"/>
                                          </p:stCondLst>
                                        </p:cTn>
                                        <p:tgtEl>
                                          <p:spTgt spid="1140741"/>
                                        </p:tgtEl>
                                      </p:cBhvr>
                                      <p:to x="100000" y="100000"/>
                                    </p:animScale>
                                    <p:animScale>
                                      <p:cBhvr>
                                        <p:cTn id="49" dur="26">
                                          <p:stCondLst>
                                            <p:cond delay="1808"/>
                                          </p:stCondLst>
                                        </p:cTn>
                                        <p:tgtEl>
                                          <p:spTgt spid="1140741"/>
                                        </p:tgtEl>
                                      </p:cBhvr>
                                      <p:to x="100000" y="95000"/>
                                    </p:animScale>
                                    <p:animScale>
                                      <p:cBhvr>
                                        <p:cTn id="50" dur="166" decel="50000">
                                          <p:stCondLst>
                                            <p:cond delay="1834"/>
                                          </p:stCondLst>
                                        </p:cTn>
                                        <p:tgtEl>
                                          <p:spTgt spid="11407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40" grpId="0" animBg="1"/>
      <p:bldP spid="114074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47B21-8823-42F4-98DC-1D9BE81DDE97}"/>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7D66A71C-C11E-76A0-1A47-F46B06041BC6}"/>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ANTICOAGULO-THÉRAPIE</a:t>
            </a:r>
            <a:br>
              <a:rPr lang="fr-CA" b="1" dirty="0"/>
            </a:br>
            <a:r>
              <a:rPr lang="fr-CA" b="1" dirty="0"/>
              <a:t>L’héparine</a:t>
            </a:r>
            <a:br>
              <a:rPr lang="fr-CA" sz="6000" b="1" dirty="0"/>
            </a:br>
            <a:endParaRPr lang="fr-FR" sz="6000" b="1" dirty="0"/>
          </a:p>
        </p:txBody>
      </p:sp>
    </p:spTree>
    <p:extLst>
      <p:ext uri="{BB962C8B-B14F-4D97-AF65-F5344CB8AC3E}">
        <p14:creationId xmlns:p14="http://schemas.microsoft.com/office/powerpoint/2010/main" val="3236637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LA COAGULATION PLASMATIQUE</a:t>
            </a:r>
          </a:p>
        </p:txBody>
      </p:sp>
      <p:pic>
        <p:nvPicPr>
          <p:cNvPr id="5" name="Picture 3"/>
          <p:cNvPicPr>
            <a:picLocks noGrp="1" noChangeAspect="1" noChangeArrowheads="1"/>
          </p:cNvPicPr>
          <p:nvPr>
            <p:ph sz="half" idx="1"/>
            <p:custDataLst>
              <p:tags r:id="rId1"/>
            </p:custDataLst>
          </p:nvPr>
        </p:nvPicPr>
        <p:blipFill>
          <a:blip r:embed="rId4" cstate="print"/>
          <a:stretch>
            <a:fillRect/>
          </a:stretch>
        </p:blipFill>
        <p:spPr>
          <a:xfrm>
            <a:off x="665787" y="2754729"/>
            <a:ext cx="2941745" cy="3252788"/>
          </a:xfrm>
        </p:spPr>
      </p:pic>
      <p:pic>
        <p:nvPicPr>
          <p:cNvPr id="6" name="Picture 4"/>
          <p:cNvPicPr>
            <a:picLocks noGrp="1" noChangeAspect="1" noChangeArrowheads="1"/>
          </p:cNvPicPr>
          <p:nvPr>
            <p:ph sz="half" idx="2"/>
            <p:custDataLst>
              <p:tags r:id="rId2"/>
            </p:custDataLst>
          </p:nvPr>
        </p:nvPicPr>
        <p:blipFill>
          <a:blip r:embed="rId5" cstate="print"/>
          <a:srcRect/>
          <a:stretch>
            <a:fillRect/>
          </a:stretch>
        </p:blipFill>
        <p:spPr>
          <a:xfrm>
            <a:off x="5345819" y="2873251"/>
            <a:ext cx="3269776" cy="3252788"/>
          </a:xfrm>
        </p:spPr>
      </p:pic>
      <p:sp>
        <p:nvSpPr>
          <p:cNvPr id="3" name="Interdiction 2">
            <a:extLst>
              <a:ext uri="{FF2B5EF4-FFF2-40B4-BE49-F238E27FC236}">
                <a16:creationId xmlns:a16="http://schemas.microsoft.com/office/drawing/2014/main" id="{29C9ABDD-F2C4-F7E3-5F38-57A35B7CB552}"/>
              </a:ext>
            </a:extLst>
          </p:cNvPr>
          <p:cNvSpPr/>
          <p:nvPr/>
        </p:nvSpPr>
        <p:spPr>
          <a:xfrm>
            <a:off x="457200" y="997527"/>
            <a:ext cx="1554480" cy="114300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42787" name="Rectangle 3"/>
          <p:cNvSpPr>
            <a:spLocks noGrp="1" noChangeArrowheads="1"/>
          </p:cNvSpPr>
          <p:nvPr>
            <p:ph sz="quarter" idx="1"/>
            <p:custDataLst>
              <p:tags r:id="rId2"/>
            </p:custDataLst>
          </p:nvPr>
        </p:nvSpPr>
        <p:spPr>
          <a:xfrm>
            <a:off x="184826" y="2639505"/>
            <a:ext cx="8855479" cy="4062852"/>
          </a:xfrm>
        </p:spPr>
        <p:txBody>
          <a:bodyPr>
            <a:normAutofit/>
          </a:bodyPr>
          <a:lstStyle/>
          <a:p>
            <a:pPr eaLnBrk="1" hangingPunct="1">
              <a:buClr>
                <a:schemeClr val="accent1"/>
              </a:buClr>
            </a:pPr>
            <a:r>
              <a:rPr lang="fr-FR" sz="2400" b="1" dirty="0"/>
              <a:t>Découvert au début du siècle par William </a:t>
            </a:r>
            <a:r>
              <a:rPr lang="fr-FR" sz="2400" b="1" dirty="0" err="1"/>
              <a:t>Howell</a:t>
            </a:r>
            <a:r>
              <a:rPr lang="fr-FR" sz="2400" b="1" dirty="0"/>
              <a:t>.</a:t>
            </a:r>
          </a:p>
          <a:p>
            <a:pPr eaLnBrk="1" hangingPunct="1">
              <a:buClr>
                <a:schemeClr val="accent1"/>
              </a:buClr>
            </a:pPr>
            <a:r>
              <a:rPr lang="fr-FR" sz="2400" b="1" dirty="0"/>
              <a:t>Début de l’utilisation 1937-1938.</a:t>
            </a:r>
          </a:p>
          <a:p>
            <a:pPr eaLnBrk="1" hangingPunct="1">
              <a:buClr>
                <a:schemeClr val="accent1"/>
              </a:buClr>
            </a:pPr>
            <a:r>
              <a:rPr lang="fr-FR" sz="2400" b="1" dirty="0"/>
              <a:t>Lorsqu’un effet anticoagulant est requis immédiatement (</a:t>
            </a:r>
            <a:r>
              <a:rPr lang="fr-FR" sz="2400" b="1" dirty="0">
                <a:solidFill>
                  <a:schemeClr val="accent6"/>
                </a:solidFill>
              </a:rPr>
              <a:t>action RAPIDE</a:t>
            </a:r>
            <a:r>
              <a:rPr lang="fr-FR" sz="2400" b="1" dirty="0"/>
              <a:t>, mais de </a:t>
            </a:r>
            <a:r>
              <a:rPr lang="fr-FR" sz="2400" b="1" dirty="0">
                <a:solidFill>
                  <a:schemeClr val="accent6"/>
                </a:solidFill>
              </a:rPr>
              <a:t>COURTE DURÉE</a:t>
            </a:r>
            <a:r>
              <a:rPr lang="fr-FR" sz="2400" b="1" dirty="0"/>
              <a:t>).</a:t>
            </a:r>
          </a:p>
          <a:p>
            <a:pPr eaLnBrk="1" hangingPunct="1">
              <a:lnSpc>
                <a:spcPct val="90000"/>
              </a:lnSpc>
              <a:buClr>
                <a:schemeClr val="accent1"/>
              </a:buClr>
            </a:pPr>
            <a:r>
              <a:rPr lang="fr-CA" sz="2400" b="1" dirty="0"/>
              <a:t>NATURE :</a:t>
            </a:r>
          </a:p>
          <a:p>
            <a:pPr lvl="1" eaLnBrk="1" hangingPunct="1">
              <a:lnSpc>
                <a:spcPct val="90000"/>
              </a:lnSpc>
              <a:buClr>
                <a:schemeClr val="accent3"/>
              </a:buClr>
              <a:buFont typeface="Wingdings" pitchFamily="2" charset="2"/>
              <a:buChar char="§"/>
            </a:pPr>
            <a:r>
              <a:rPr lang="fr-CA" b="1" dirty="0"/>
              <a:t>Glucidique</a:t>
            </a:r>
            <a:endParaRPr lang="fr-FR" b="1" dirty="0"/>
          </a:p>
        </p:txBody>
      </p:sp>
    </p:spTree>
    <p:extLst>
      <p:ext uri="{BB962C8B-B14F-4D97-AF65-F5344CB8AC3E}">
        <p14:creationId xmlns:p14="http://schemas.microsoft.com/office/powerpoint/2010/main" val="18348555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46883" name="Rectangle 3"/>
          <p:cNvSpPr>
            <a:spLocks noGrp="1" noChangeArrowheads="1"/>
          </p:cNvSpPr>
          <p:nvPr>
            <p:ph sz="quarter" idx="1"/>
            <p:custDataLst>
              <p:tags r:id="rId2"/>
            </p:custDataLst>
          </p:nvPr>
        </p:nvSpPr>
        <p:spPr>
          <a:xfrm>
            <a:off x="0" y="2394408"/>
            <a:ext cx="9144000" cy="4232635"/>
          </a:xfrm>
        </p:spPr>
        <p:txBody>
          <a:bodyPr/>
          <a:lstStyle/>
          <a:p>
            <a:pPr eaLnBrk="1" hangingPunct="1">
              <a:buClr>
                <a:schemeClr val="accent1"/>
              </a:buClr>
            </a:pPr>
            <a:r>
              <a:rPr lang="fr-CA" sz="2400" b="1" dirty="0"/>
              <a:t>PHYSIOLOGIE ET MÉTABOLISME :</a:t>
            </a:r>
          </a:p>
          <a:p>
            <a:pPr lvl="1" eaLnBrk="1" hangingPunct="1">
              <a:buClr>
                <a:schemeClr val="accent3"/>
              </a:buClr>
              <a:buFont typeface="Wingdings" pitchFamily="2" charset="2"/>
              <a:buChar char="§"/>
            </a:pPr>
            <a:r>
              <a:rPr lang="fr-FR" b="1" u="sng" dirty="0"/>
              <a:t>Chez l’humain :</a:t>
            </a:r>
          </a:p>
          <a:p>
            <a:pPr lvl="3" eaLnBrk="1" hangingPunct="1">
              <a:buClr>
                <a:schemeClr val="accent6"/>
              </a:buClr>
              <a:buFont typeface="Courier New" pitchFamily="49" charset="0"/>
              <a:buChar char="o"/>
            </a:pPr>
            <a:r>
              <a:rPr lang="fr-FR" sz="2000" b="1" dirty="0"/>
              <a:t>Taux sanguin </a:t>
            </a:r>
            <a:r>
              <a:rPr lang="fr-FR" sz="2000" b="1" u="sng" dirty="0"/>
              <a:t>presque nul</a:t>
            </a:r>
            <a:r>
              <a:rPr lang="fr-FR" sz="2000" b="1" dirty="0"/>
              <a:t>.</a:t>
            </a:r>
          </a:p>
          <a:p>
            <a:pPr lvl="3" eaLnBrk="1" hangingPunct="1">
              <a:buClr>
                <a:schemeClr val="accent6"/>
              </a:buClr>
              <a:buFont typeface="Courier New" pitchFamily="49" charset="0"/>
              <a:buChar char="o"/>
            </a:pPr>
            <a:r>
              <a:rPr lang="fr-FR" sz="2000" b="1" dirty="0"/>
              <a:t>Retrouvée dans les cellules suivantes :</a:t>
            </a:r>
          </a:p>
          <a:p>
            <a:pPr lvl="4" eaLnBrk="1" hangingPunct="1">
              <a:buClr>
                <a:schemeClr val="accent2"/>
              </a:buClr>
              <a:buFont typeface="Arial" pitchFamily="34" charset="0"/>
              <a:buChar char="•"/>
            </a:pPr>
            <a:r>
              <a:rPr lang="fr-FR" b="1" u="sng" dirty="0"/>
              <a:t>Mastocytes (surtout dans le sous-endothélium vasculaire)</a:t>
            </a:r>
          </a:p>
          <a:p>
            <a:pPr lvl="4" eaLnBrk="1" hangingPunct="1">
              <a:buClr>
                <a:schemeClr val="accent2"/>
              </a:buClr>
              <a:buFont typeface="Arial" pitchFamily="34" charset="0"/>
              <a:buChar char="•"/>
            </a:pPr>
            <a:r>
              <a:rPr lang="fr-FR" b="1" u="sng" dirty="0"/>
              <a:t>Granulocytes basophiles</a:t>
            </a:r>
          </a:p>
          <a:p>
            <a:pPr lvl="3" eaLnBrk="1" hangingPunct="1">
              <a:buClr>
                <a:schemeClr val="accent6"/>
              </a:buClr>
              <a:buFont typeface="Courier New" pitchFamily="49" charset="0"/>
              <a:buChar char="o"/>
            </a:pPr>
            <a:r>
              <a:rPr lang="fr-FR" sz="2000" b="1" dirty="0"/>
              <a:t>L’héparine physiologique agit de façon peu significative comme anticoagulant.</a:t>
            </a:r>
          </a:p>
          <a:p>
            <a:pPr lvl="3" eaLnBrk="1" hangingPunct="1">
              <a:buClr>
                <a:schemeClr val="accent6"/>
              </a:buClr>
              <a:buFont typeface="Courier New" pitchFamily="49" charset="0"/>
              <a:buChar char="o"/>
            </a:pPr>
            <a:r>
              <a:rPr lang="fr-FR" sz="2000" b="1" dirty="0"/>
              <a:t>Pour </a:t>
            </a:r>
            <a:r>
              <a:rPr lang="fr-FR" sz="2000" b="1" dirty="0" err="1"/>
              <a:t>anticoaguler</a:t>
            </a:r>
            <a:r>
              <a:rPr lang="fr-FR" sz="2000" b="1" dirty="0"/>
              <a:t>, on devra utiliser des sources externes d’héparine non physiologique.</a:t>
            </a:r>
            <a:endParaRPr lang="fr-FR" sz="2000" dirty="0"/>
          </a:p>
        </p:txBody>
      </p:sp>
    </p:spTree>
    <p:extLst>
      <p:ext uri="{BB962C8B-B14F-4D97-AF65-F5344CB8AC3E}">
        <p14:creationId xmlns:p14="http://schemas.microsoft.com/office/powerpoint/2010/main" val="35208003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48931" name="Rectangle 3"/>
          <p:cNvSpPr>
            <a:spLocks noGrp="1" noChangeArrowheads="1"/>
          </p:cNvSpPr>
          <p:nvPr>
            <p:ph sz="quarter" idx="1"/>
            <p:custDataLst>
              <p:tags r:id="rId2"/>
            </p:custDataLst>
          </p:nvPr>
        </p:nvSpPr>
        <p:spPr>
          <a:xfrm>
            <a:off x="84841" y="2488676"/>
            <a:ext cx="8767329" cy="4223209"/>
          </a:xfrm>
        </p:spPr>
        <p:txBody>
          <a:bodyPr/>
          <a:lstStyle/>
          <a:p>
            <a:pPr eaLnBrk="1" hangingPunct="1">
              <a:buClr>
                <a:schemeClr val="accent1"/>
              </a:buClr>
            </a:pPr>
            <a:r>
              <a:rPr lang="fr-CA" sz="2400" b="1" dirty="0"/>
              <a:t>PHYSIOLOGIE ET MÉTABOLISME :</a:t>
            </a:r>
          </a:p>
          <a:p>
            <a:pPr lvl="1" eaLnBrk="1" hangingPunct="1">
              <a:buClr>
                <a:schemeClr val="accent3"/>
              </a:buClr>
              <a:buFont typeface="Wingdings" pitchFamily="2" charset="2"/>
              <a:buChar char="§"/>
            </a:pPr>
            <a:r>
              <a:rPr lang="fr-FR" u="sng" dirty="0"/>
              <a:t>Héparine thérapeutique :</a:t>
            </a:r>
          </a:p>
          <a:p>
            <a:pPr lvl="2" eaLnBrk="1" hangingPunct="1">
              <a:buClr>
                <a:schemeClr val="accent6"/>
              </a:buClr>
              <a:buFont typeface="Courier New" pitchFamily="49" charset="0"/>
              <a:buChar char="o"/>
            </a:pPr>
            <a:r>
              <a:rPr lang="fr-FR" sz="2000" b="1" dirty="0"/>
              <a:t>Héparine commerciale:</a:t>
            </a:r>
          </a:p>
          <a:p>
            <a:pPr lvl="3" eaLnBrk="1" hangingPunct="1">
              <a:buClr>
                <a:schemeClr val="accent2"/>
              </a:buClr>
              <a:buFont typeface="Arial" pitchFamily="34" charset="0"/>
              <a:buChar char="•"/>
            </a:pPr>
            <a:r>
              <a:rPr lang="fr-FR" b="1" dirty="0"/>
              <a:t>Héparine STD : </a:t>
            </a:r>
            <a:r>
              <a:rPr lang="fr-FR" b="1" u="sng" dirty="0"/>
              <a:t>Mélange hétérogène de chaînes</a:t>
            </a:r>
          </a:p>
          <a:p>
            <a:pPr lvl="3" eaLnBrk="1" hangingPunct="1">
              <a:buClr>
                <a:schemeClr val="accent2"/>
              </a:buClr>
              <a:buFont typeface="Arial" pitchFamily="34" charset="0"/>
              <a:buChar char="•"/>
            </a:pPr>
            <a:r>
              <a:rPr lang="fr-FR" b="1" dirty="0"/>
              <a:t>Héparine de bpm : </a:t>
            </a:r>
            <a:r>
              <a:rPr lang="fr-FR" b="1" u="sng" dirty="0"/>
              <a:t>Mélange homogène de chaînes courtes (3000-6000)</a:t>
            </a:r>
          </a:p>
          <a:p>
            <a:pPr marL="1035050" lvl="3" indent="0" eaLnBrk="1" hangingPunct="1">
              <a:buClr>
                <a:schemeClr val="accent6"/>
              </a:buClr>
              <a:buNone/>
            </a:pPr>
            <a:endParaRPr lang="fr-FR" sz="2000" b="1" dirty="0">
              <a:solidFill>
                <a:srgbClr val="FF0000"/>
              </a:solidFill>
            </a:endParaRPr>
          </a:p>
          <a:p>
            <a:pPr marL="1035050" lvl="3" indent="0" eaLnBrk="1" hangingPunct="1">
              <a:buClr>
                <a:schemeClr val="accent6"/>
              </a:buClr>
              <a:buNone/>
            </a:pPr>
            <a:r>
              <a:rPr lang="fr-FR" sz="2000" b="1" dirty="0">
                <a:solidFill>
                  <a:srgbClr val="FF0000"/>
                </a:solidFill>
              </a:rPr>
              <a:t>Que signifie STD et bpm ?</a:t>
            </a:r>
          </a:p>
          <a:p>
            <a:pPr lvl="3" eaLnBrk="1" hangingPunct="1">
              <a:buClr>
                <a:schemeClr val="accent6"/>
              </a:buClr>
              <a:buFont typeface="Courier New" pitchFamily="49" charset="0"/>
              <a:buChar char="o"/>
            </a:pPr>
            <a:endParaRPr lang="fr-FR" sz="2000" b="1" dirty="0"/>
          </a:p>
          <a:p>
            <a:pPr lvl="2" eaLnBrk="1" hangingPunct="1">
              <a:buClr>
                <a:schemeClr val="accent6"/>
              </a:buClr>
              <a:buFont typeface="Courier New" pitchFamily="49" charset="0"/>
              <a:buChar char="o"/>
            </a:pPr>
            <a:r>
              <a:rPr lang="fr-FR" sz="2000" b="1" dirty="0"/>
              <a:t>Extraite de muqueuses </a:t>
            </a:r>
            <a:r>
              <a:rPr lang="fr-FR" sz="2000" b="1" u="sng" dirty="0"/>
              <a:t>intestinales de porc </a:t>
            </a:r>
            <a:r>
              <a:rPr lang="fr-FR" sz="2000" b="1" dirty="0"/>
              <a:t>ou de </a:t>
            </a:r>
            <a:r>
              <a:rPr lang="fr-FR" sz="2000" b="1" u="sng" dirty="0"/>
              <a:t>poumon de bœuf</a:t>
            </a:r>
            <a:r>
              <a:rPr lang="fr-FR" sz="2000" b="1" dirty="0"/>
              <a:t>.</a:t>
            </a:r>
          </a:p>
          <a:p>
            <a:pPr lvl="2" eaLnBrk="1" hangingPunct="1">
              <a:buClr>
                <a:schemeClr val="accent6"/>
              </a:buClr>
              <a:buFont typeface="Courier New" pitchFamily="49" charset="0"/>
              <a:buChar char="o"/>
            </a:pPr>
            <a:endParaRPr lang="fr-FR" sz="2000" b="1" dirty="0"/>
          </a:p>
          <a:p>
            <a:pPr lvl="2" eaLnBrk="1" hangingPunct="1">
              <a:buClr>
                <a:schemeClr val="accent6"/>
              </a:buClr>
              <a:buFont typeface="Courier New" pitchFamily="49" charset="0"/>
              <a:buChar char="o"/>
            </a:pPr>
            <a:r>
              <a:rPr lang="fr-FR" sz="2000" b="1" dirty="0"/>
              <a:t>Retrouvée sous forme d’</a:t>
            </a:r>
            <a:r>
              <a:rPr lang="fr-FR" sz="2000" b="1" u="sng" dirty="0" err="1"/>
              <a:t>héparinate</a:t>
            </a:r>
            <a:r>
              <a:rPr lang="fr-FR" sz="2000" b="1" u="sng" dirty="0"/>
              <a:t> de calcium ou de sodium</a:t>
            </a:r>
            <a:r>
              <a:rPr lang="fr-FR" sz="2000" b="1" dirty="0"/>
              <a:t>.</a:t>
            </a:r>
          </a:p>
          <a:p>
            <a:pPr eaLnBrk="1" hangingPunct="1">
              <a:buClr>
                <a:schemeClr val="accent1"/>
              </a:buClr>
              <a:buFont typeface="Wingdings" pitchFamily="2" charset="2"/>
              <a:buNone/>
            </a:pPr>
            <a:endParaRPr lang="fr-FR" sz="2400" dirty="0"/>
          </a:p>
        </p:txBody>
      </p:sp>
    </p:spTree>
    <p:extLst>
      <p:ext uri="{BB962C8B-B14F-4D97-AF65-F5344CB8AC3E}">
        <p14:creationId xmlns:p14="http://schemas.microsoft.com/office/powerpoint/2010/main" val="29483073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50979" name="Rectangle 3"/>
          <p:cNvSpPr>
            <a:spLocks noGrp="1" noChangeArrowheads="1"/>
          </p:cNvSpPr>
          <p:nvPr>
            <p:ph sz="quarter" idx="1"/>
            <p:custDataLst>
              <p:tags r:id="rId2"/>
            </p:custDataLst>
          </p:nvPr>
        </p:nvSpPr>
        <p:spPr>
          <a:xfrm>
            <a:off x="75414" y="2488677"/>
            <a:ext cx="9068586" cy="4166648"/>
          </a:xfrm>
        </p:spPr>
        <p:txBody>
          <a:bodyPr/>
          <a:lstStyle/>
          <a:p>
            <a:pPr eaLnBrk="1" hangingPunct="1">
              <a:buClr>
                <a:schemeClr val="accent1"/>
              </a:buClr>
            </a:pPr>
            <a:r>
              <a:rPr lang="fr-CA" sz="2400" b="1" dirty="0"/>
              <a:t>PHYSIOLOGIE ET MÉTABOLISME :</a:t>
            </a:r>
          </a:p>
          <a:p>
            <a:pPr lvl="1" eaLnBrk="1" hangingPunct="1">
              <a:buClr>
                <a:schemeClr val="accent3"/>
              </a:buClr>
              <a:buFont typeface="Wingdings" pitchFamily="2" charset="2"/>
              <a:buChar char="§"/>
            </a:pPr>
            <a:r>
              <a:rPr lang="fr-FR" u="sng" dirty="0"/>
              <a:t>Héparine thérapeutique :</a:t>
            </a:r>
          </a:p>
          <a:p>
            <a:pPr lvl="2" eaLnBrk="1" hangingPunct="1">
              <a:buClr>
                <a:schemeClr val="accent6"/>
              </a:buClr>
              <a:buFont typeface="Courier New" pitchFamily="49" charset="0"/>
              <a:buChar char="o"/>
            </a:pPr>
            <a:r>
              <a:rPr lang="fr-FR" sz="2000" b="1" dirty="0"/>
              <a:t>Ne peut être administrée par voie orale, car </a:t>
            </a:r>
            <a:r>
              <a:rPr lang="fr-FR" sz="2000" b="1" u="sng" dirty="0"/>
              <a:t>dégradée dans le système digestif.</a:t>
            </a:r>
          </a:p>
          <a:p>
            <a:pPr lvl="2" eaLnBrk="1" hangingPunct="1">
              <a:buClr>
                <a:schemeClr val="accent6"/>
              </a:buClr>
              <a:buFont typeface="Courier New" pitchFamily="49" charset="0"/>
              <a:buChar char="o"/>
            </a:pPr>
            <a:r>
              <a:rPr lang="fr-FR" sz="2000" b="1" dirty="0"/>
              <a:t>Administration par voie parentérale :</a:t>
            </a:r>
          </a:p>
          <a:p>
            <a:pPr lvl="4" eaLnBrk="1" hangingPunct="1">
              <a:buClr>
                <a:schemeClr val="accent2"/>
              </a:buClr>
              <a:buFont typeface="Arial" pitchFamily="34" charset="0"/>
              <a:buChar char="•"/>
            </a:pPr>
            <a:r>
              <a:rPr lang="fr-FR" b="1" u="sng" dirty="0"/>
              <a:t>Par injection IV </a:t>
            </a:r>
          </a:p>
          <a:p>
            <a:pPr lvl="4" eaLnBrk="1" hangingPunct="1">
              <a:buClr>
                <a:schemeClr val="accent2"/>
              </a:buClr>
              <a:buFont typeface="Arial" pitchFamily="34" charset="0"/>
              <a:buChar char="•"/>
            </a:pPr>
            <a:r>
              <a:rPr lang="fr-FR" b="1" u="sng" dirty="0"/>
              <a:t>Par injection sous-cutanée</a:t>
            </a:r>
          </a:p>
          <a:p>
            <a:pPr lvl="2" eaLnBrk="1" hangingPunct="1">
              <a:buClr>
                <a:schemeClr val="accent6"/>
              </a:buClr>
              <a:buFont typeface="Courier New" pitchFamily="49" charset="0"/>
              <a:buChar char="o"/>
            </a:pPr>
            <a:r>
              <a:rPr lang="fr-FR" sz="2000" b="1" strike="sngStrike" dirty="0"/>
              <a:t>Lorsque l’héparine atteint la circulation, elle se lie à des protéines plasmatiques qui l’amènent partout dans le système cardio-vasculaire.</a:t>
            </a:r>
          </a:p>
          <a:p>
            <a:pPr lvl="2" eaLnBrk="1" hangingPunct="1">
              <a:buClr>
                <a:schemeClr val="accent6"/>
              </a:buClr>
              <a:buFont typeface="Courier New" pitchFamily="49" charset="0"/>
              <a:buChar char="o"/>
            </a:pPr>
            <a:r>
              <a:rPr lang="fr-FR" sz="2000" b="1" strike="sngStrike" dirty="0"/>
              <a:t>Elle sera dégradée progressivement.</a:t>
            </a:r>
            <a:endParaRPr lang="fr-FR" sz="2000" strike="sngStrike" dirty="0"/>
          </a:p>
        </p:txBody>
      </p:sp>
    </p:spTree>
    <p:extLst>
      <p:ext uri="{BB962C8B-B14F-4D97-AF65-F5344CB8AC3E}">
        <p14:creationId xmlns:p14="http://schemas.microsoft.com/office/powerpoint/2010/main" val="38395882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53027" name="Rectangle 3"/>
          <p:cNvSpPr>
            <a:spLocks noGrp="1" noChangeArrowheads="1"/>
          </p:cNvSpPr>
          <p:nvPr>
            <p:ph sz="quarter" idx="1"/>
            <p:custDataLst>
              <p:tags r:id="rId2"/>
            </p:custDataLst>
          </p:nvPr>
        </p:nvSpPr>
        <p:spPr>
          <a:xfrm>
            <a:off x="87314" y="2582945"/>
            <a:ext cx="8887004" cy="3929914"/>
          </a:xfrm>
        </p:spPr>
        <p:txBody>
          <a:bodyPr/>
          <a:lstStyle/>
          <a:p>
            <a:pPr eaLnBrk="1" hangingPunct="1">
              <a:buClr>
                <a:schemeClr val="accent1"/>
              </a:buClr>
            </a:pPr>
            <a:r>
              <a:rPr lang="fr-CA" sz="2400" b="1" dirty="0"/>
              <a:t>PHYSIOLOGIE ET MÉTABOLISME :</a:t>
            </a:r>
            <a:endParaRPr lang="fr-CA" sz="2800" b="1" dirty="0"/>
          </a:p>
          <a:p>
            <a:pPr lvl="1" eaLnBrk="1" hangingPunct="1">
              <a:buClr>
                <a:schemeClr val="accent3"/>
              </a:buClr>
              <a:buFont typeface="Wingdings" pitchFamily="2" charset="2"/>
              <a:buChar char="§"/>
            </a:pPr>
            <a:r>
              <a:rPr lang="fr-FR" u="sng" dirty="0"/>
              <a:t>Antidote :</a:t>
            </a:r>
          </a:p>
          <a:p>
            <a:pPr lvl="2" eaLnBrk="1" hangingPunct="1">
              <a:buClr>
                <a:schemeClr val="accent2"/>
              </a:buClr>
              <a:buFont typeface="Arial" pitchFamily="34" charset="0"/>
              <a:buChar char="•"/>
            </a:pPr>
            <a:r>
              <a:rPr lang="fr-FR" sz="2000" b="1" dirty="0"/>
              <a:t>L’héparine est dégradée progressivement par l’organisme, mais si la réaction anticoagulante est trop prononcée, on donne du:</a:t>
            </a:r>
          </a:p>
          <a:p>
            <a:pPr lvl="2" eaLnBrk="1" hangingPunct="1">
              <a:buClr>
                <a:schemeClr val="accent2"/>
              </a:buClr>
              <a:buFont typeface="Arial" pitchFamily="34" charset="0"/>
              <a:buChar char="•"/>
            </a:pPr>
            <a:endParaRPr lang="fr-FR" sz="2000" b="1" dirty="0"/>
          </a:p>
          <a:p>
            <a:pPr marL="685800" lvl="2" indent="0" eaLnBrk="1" hangingPunct="1">
              <a:buClr>
                <a:schemeClr val="accent2"/>
              </a:buClr>
              <a:buNone/>
            </a:pPr>
            <a:r>
              <a:rPr lang="fr-FR" sz="2000" b="1" dirty="0"/>
              <a:t>		</a:t>
            </a:r>
            <a:r>
              <a:rPr lang="fr-FR" sz="2000" b="1" u="sng" dirty="0"/>
              <a:t>SULFATE DE PROTAMINE</a:t>
            </a:r>
            <a:endParaRPr lang="fr-FR" sz="2000" u="sng" dirty="0"/>
          </a:p>
          <a:p>
            <a:pPr lvl="2" eaLnBrk="1" hangingPunct="1">
              <a:buClr>
                <a:schemeClr val="accent2"/>
              </a:buClr>
              <a:buFont typeface="Arial" pitchFamily="34" charset="0"/>
              <a:buChar char="•"/>
            </a:pPr>
            <a:endParaRPr lang="fr-FR" sz="2000" u="sng" dirty="0"/>
          </a:p>
        </p:txBody>
      </p:sp>
    </p:spTree>
    <p:extLst>
      <p:ext uri="{BB962C8B-B14F-4D97-AF65-F5344CB8AC3E}">
        <p14:creationId xmlns:p14="http://schemas.microsoft.com/office/powerpoint/2010/main" val="21379663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55075" name="Rectangle 3"/>
          <p:cNvSpPr>
            <a:spLocks noGrp="1" noChangeArrowheads="1"/>
          </p:cNvSpPr>
          <p:nvPr>
            <p:ph sz="quarter" idx="1"/>
            <p:custDataLst>
              <p:tags r:id="rId2"/>
            </p:custDataLst>
          </p:nvPr>
        </p:nvSpPr>
        <p:spPr>
          <a:xfrm>
            <a:off x="113122" y="2469823"/>
            <a:ext cx="9030878" cy="4204354"/>
          </a:xfrm>
        </p:spPr>
        <p:txBody>
          <a:bodyPr/>
          <a:lstStyle/>
          <a:p>
            <a:pPr eaLnBrk="1" hangingPunct="1">
              <a:buClr>
                <a:schemeClr val="accent1"/>
              </a:buClr>
            </a:pPr>
            <a:r>
              <a:rPr lang="fr-CA" sz="2400" b="1" dirty="0"/>
              <a:t>MODE D’ACTION :</a:t>
            </a:r>
          </a:p>
          <a:p>
            <a:pPr lvl="1" eaLnBrk="1" hangingPunct="1">
              <a:buClr>
                <a:schemeClr val="accent3"/>
              </a:buClr>
              <a:buFont typeface="Wingdings" pitchFamily="2" charset="2"/>
              <a:buChar char="§"/>
            </a:pPr>
            <a:r>
              <a:rPr lang="fr-FR" b="1" dirty="0"/>
              <a:t>L’héparine agit directement dans le sang périphérique.</a:t>
            </a:r>
          </a:p>
          <a:p>
            <a:pPr lvl="1" eaLnBrk="1" hangingPunct="1">
              <a:buClr>
                <a:schemeClr val="accent3"/>
              </a:buClr>
              <a:buFont typeface="Wingdings" pitchFamily="2" charset="2"/>
              <a:buChar char="§"/>
            </a:pPr>
            <a:endParaRPr lang="fr-FR" b="1" dirty="0"/>
          </a:p>
          <a:p>
            <a:pPr lvl="1" eaLnBrk="1" hangingPunct="1">
              <a:buClr>
                <a:schemeClr val="accent3"/>
              </a:buClr>
              <a:buFont typeface="Wingdings" pitchFamily="2" charset="2"/>
              <a:buChar char="§"/>
            </a:pPr>
            <a:r>
              <a:rPr lang="fr-FR" b="1" dirty="0"/>
              <a:t>L’héparine n’agit pas sur la synthèse des facteurs.</a:t>
            </a:r>
          </a:p>
          <a:p>
            <a:pPr lvl="1" eaLnBrk="1" hangingPunct="1">
              <a:buClr>
                <a:schemeClr val="accent3"/>
              </a:buClr>
              <a:buNone/>
            </a:pPr>
            <a:endParaRPr lang="fr-FR" b="1" dirty="0"/>
          </a:p>
          <a:p>
            <a:pPr lvl="1" eaLnBrk="1" hangingPunct="1">
              <a:buClr>
                <a:schemeClr val="accent3"/>
              </a:buClr>
              <a:buFont typeface="Wingdings" pitchFamily="2" charset="2"/>
              <a:buChar char="§"/>
            </a:pPr>
            <a:r>
              <a:rPr lang="fr-FR" b="1" dirty="0"/>
              <a:t>L’héparine agit par 3 modes d’action :</a:t>
            </a:r>
          </a:p>
          <a:p>
            <a:pPr lvl="3" eaLnBrk="1" hangingPunct="1">
              <a:buClr>
                <a:schemeClr val="accent6"/>
              </a:buClr>
              <a:buFont typeface="Courier New" pitchFamily="49" charset="0"/>
              <a:buChar char="o"/>
            </a:pPr>
            <a:r>
              <a:rPr lang="fr-FR" sz="2000" b="1" dirty="0"/>
              <a:t>1- </a:t>
            </a:r>
            <a:r>
              <a:rPr lang="fr-FR" sz="2000" b="1" u="sng" dirty="0"/>
              <a:t>Amplification de l’effet inhibiteur de l’antithrombine III</a:t>
            </a:r>
          </a:p>
          <a:p>
            <a:pPr lvl="3" eaLnBrk="1" hangingPunct="1">
              <a:buClr>
                <a:schemeClr val="accent6"/>
              </a:buClr>
              <a:buFont typeface="Courier New" pitchFamily="49" charset="0"/>
              <a:buChar char="o"/>
            </a:pPr>
            <a:r>
              <a:rPr lang="fr-FR" sz="2000" b="1" dirty="0"/>
              <a:t>2- </a:t>
            </a:r>
            <a:r>
              <a:rPr lang="fr-FR" sz="2000" b="1" u="sng" dirty="0"/>
              <a:t>Amplification de l’effet inhibiteur de HC II</a:t>
            </a:r>
          </a:p>
          <a:p>
            <a:pPr lvl="3" eaLnBrk="1" hangingPunct="1">
              <a:buClr>
                <a:schemeClr val="accent6"/>
              </a:buClr>
              <a:buFont typeface="Courier New" pitchFamily="49" charset="0"/>
              <a:buChar char="o"/>
            </a:pPr>
            <a:r>
              <a:rPr lang="fr-FR" sz="2000" b="1" dirty="0"/>
              <a:t>3- Agit indirectement </a:t>
            </a:r>
            <a:r>
              <a:rPr lang="fr-FR" sz="2000" b="1" u="sng" dirty="0"/>
              <a:t>sur le facteur </a:t>
            </a:r>
            <a:r>
              <a:rPr lang="fr-FR" sz="2000" b="1" u="sng" dirty="0" err="1"/>
              <a:t>IIa</a:t>
            </a:r>
            <a:r>
              <a:rPr lang="fr-FR" sz="2000" b="1" u="sng" dirty="0"/>
              <a:t> par le facteur Xa</a:t>
            </a:r>
          </a:p>
          <a:p>
            <a:pPr eaLnBrk="1" hangingPunct="1">
              <a:buClr>
                <a:schemeClr val="accent1"/>
              </a:buClr>
              <a:buFont typeface="Wingdings" pitchFamily="2" charset="2"/>
              <a:buNone/>
            </a:pPr>
            <a:endParaRPr lang="fr-FR" sz="2400" b="1" dirty="0"/>
          </a:p>
        </p:txBody>
      </p:sp>
    </p:spTree>
    <p:extLst>
      <p:ext uri="{BB962C8B-B14F-4D97-AF65-F5344CB8AC3E}">
        <p14:creationId xmlns:p14="http://schemas.microsoft.com/office/powerpoint/2010/main" val="22000268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6387" name="Rectangle 3"/>
          <p:cNvSpPr>
            <a:spLocks noGrp="1" noChangeArrowheads="1"/>
          </p:cNvSpPr>
          <p:nvPr>
            <p:ph sz="quarter" idx="1"/>
            <p:custDataLst>
              <p:tags r:id="rId2"/>
            </p:custDataLst>
          </p:nvPr>
        </p:nvSpPr>
        <p:spPr>
          <a:xfrm>
            <a:off x="179388" y="2548647"/>
            <a:ext cx="8964612" cy="4625266"/>
          </a:xfrm>
        </p:spPr>
        <p:txBody>
          <a:bodyPr/>
          <a:lstStyle/>
          <a:p>
            <a:pPr eaLnBrk="1" hangingPunct="1">
              <a:buClr>
                <a:schemeClr val="accent1"/>
              </a:buClr>
              <a:buFont typeface="Wingdings" pitchFamily="2" charset="2"/>
              <a:buNone/>
            </a:pPr>
            <a:r>
              <a:rPr lang="fr-CA" b="1" dirty="0"/>
              <a:t>1- </a:t>
            </a:r>
            <a:r>
              <a:rPr lang="fr-CA" sz="2400" b="1" dirty="0"/>
              <a:t>AMPLIFICATION DE L’EFFET INHIBITEUR DE L’ATIII (sans héparine)</a:t>
            </a:r>
          </a:p>
          <a:p>
            <a:pPr lvl="1" eaLnBrk="1" hangingPunct="1"/>
            <a:r>
              <a:rPr lang="fr-FR" sz="1800" b="1" dirty="0"/>
              <a:t>Mécanisme majeur des activités anticoagulantes.</a:t>
            </a:r>
          </a:p>
          <a:p>
            <a:pPr lvl="1" eaLnBrk="1" hangingPunct="1"/>
            <a:r>
              <a:rPr lang="fr-FR" sz="1800" b="1" dirty="0"/>
              <a:t>L’AT-III est un inhibiteur de la CP dans le sang à la surface de la paroi vasculaire. </a:t>
            </a:r>
          </a:p>
          <a:p>
            <a:pPr lvl="1" eaLnBrk="1" hangingPunct="1"/>
            <a:r>
              <a:rPr lang="fr-FR" sz="1800" b="1" dirty="0"/>
              <a:t>Elle inhibe plusieurs facteurs, mais </a:t>
            </a:r>
            <a:r>
              <a:rPr lang="fr-FR" sz="1800" b="1" u="sng" dirty="0"/>
              <a:t>les principaux sont le </a:t>
            </a:r>
            <a:r>
              <a:rPr lang="fr-FR" sz="1800" b="1" u="sng" dirty="0" err="1"/>
              <a:t>IIa</a:t>
            </a:r>
            <a:r>
              <a:rPr lang="fr-FR" sz="1800" b="1" u="sng" dirty="0"/>
              <a:t> et le </a:t>
            </a:r>
            <a:r>
              <a:rPr lang="fr-FR" sz="1800" b="1" u="sng" dirty="0" err="1"/>
              <a:t>Xa</a:t>
            </a:r>
            <a:r>
              <a:rPr lang="fr-FR" sz="1800" b="1" dirty="0"/>
              <a:t>.</a:t>
            </a:r>
          </a:p>
          <a:p>
            <a:pPr lvl="1" eaLnBrk="1" hangingPunct="1"/>
            <a:r>
              <a:rPr lang="fr-FR" sz="1800" b="1" dirty="0"/>
              <a:t>Le facteur est lié par le site actif de l’AT-III donc il ne peut plus se lier à son substrat pour jouer son rôle de protéase à sérine. </a:t>
            </a:r>
          </a:p>
          <a:p>
            <a:pPr lvl="1"/>
            <a:r>
              <a:rPr lang="fr-CA" sz="1800" b="1" dirty="0"/>
              <a:t>L’ATIII reste attachée au facteur.</a:t>
            </a:r>
            <a:r>
              <a:rPr lang="fr-FR" sz="1800" b="1" dirty="0"/>
              <a:t>  </a:t>
            </a:r>
            <a:r>
              <a:rPr lang="fr-FR" sz="1800" b="1" u="sng" dirty="0"/>
              <a:t>Cette réaction est irréversible</a:t>
            </a:r>
            <a:r>
              <a:rPr lang="fr-FR" sz="1800" b="1" dirty="0"/>
              <a:t>.</a:t>
            </a:r>
          </a:p>
          <a:p>
            <a:pPr lvl="1" eaLnBrk="1" hangingPunct="1"/>
            <a:r>
              <a:rPr lang="fr-FR" sz="1800" b="1" dirty="0"/>
              <a:t>Normalement, cette action se produit lentement dans le corps. Mais en présence d’héparine cette réaction est grandement accélérée.</a:t>
            </a:r>
          </a:p>
          <a:p>
            <a:pPr eaLnBrk="1" hangingPunct="1">
              <a:buClr>
                <a:schemeClr val="accent1"/>
              </a:buClr>
              <a:buFont typeface="Wingdings" pitchFamily="2" charset="2"/>
              <a:buNone/>
            </a:pPr>
            <a:endParaRPr lang="fr-FR" sz="2000" b="1" dirty="0"/>
          </a:p>
        </p:txBody>
      </p:sp>
    </p:spTree>
    <p:extLst>
      <p:ext uri="{BB962C8B-B14F-4D97-AF65-F5344CB8AC3E}">
        <p14:creationId xmlns:p14="http://schemas.microsoft.com/office/powerpoint/2010/main" val="8534319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4294967295"/>
            <p:custDataLst>
              <p:tags r:id="rId1"/>
            </p:custDataLst>
          </p:nvPr>
        </p:nvPicPr>
        <p:blipFill>
          <a:blip r:embed="rId7" cstate="print">
            <a:grayscl/>
          </a:blip>
          <a:srcRect/>
          <a:stretch>
            <a:fillRect/>
          </a:stretch>
        </p:blipFill>
        <p:spPr>
          <a:xfrm>
            <a:off x="767032" y="2003897"/>
            <a:ext cx="7921625" cy="3420743"/>
          </a:xfrm>
        </p:spPr>
      </p:pic>
      <p:sp>
        <p:nvSpPr>
          <p:cNvPr id="17411" name="AutoShape 3"/>
          <p:cNvSpPr>
            <a:spLocks noChangeArrowheads="1"/>
          </p:cNvSpPr>
          <p:nvPr>
            <p:custDataLst>
              <p:tags r:id="rId2"/>
            </p:custDataLst>
          </p:nvPr>
        </p:nvSpPr>
        <p:spPr bwMode="auto">
          <a:xfrm>
            <a:off x="4544270" y="3517259"/>
            <a:ext cx="2887662" cy="431800"/>
          </a:xfrm>
          <a:prstGeom prst="rightArrow">
            <a:avLst>
              <a:gd name="adj1" fmla="val 50000"/>
              <a:gd name="adj2" fmla="val 158364"/>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7412" name="AutoShape 4"/>
          <p:cNvSpPr>
            <a:spLocks noChangeArrowheads="1"/>
          </p:cNvSpPr>
          <p:nvPr>
            <p:custDataLst>
              <p:tags r:id="rId3"/>
            </p:custDataLst>
          </p:nvPr>
        </p:nvSpPr>
        <p:spPr bwMode="auto">
          <a:xfrm>
            <a:off x="2640081" y="3517259"/>
            <a:ext cx="576262" cy="576262"/>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7413" name="Text Box 5"/>
          <p:cNvSpPr txBox="1">
            <a:spLocks noChangeArrowheads="1"/>
          </p:cNvSpPr>
          <p:nvPr>
            <p:custDataLst>
              <p:tags r:id="rId4"/>
            </p:custDataLst>
          </p:nvPr>
        </p:nvSpPr>
        <p:spPr bwMode="auto">
          <a:xfrm>
            <a:off x="1333364" y="5734455"/>
            <a:ext cx="6624638" cy="457200"/>
          </a:xfrm>
          <a:prstGeom prst="rect">
            <a:avLst/>
          </a:prstGeom>
          <a:noFill/>
          <a:ln w="9525" algn="ctr">
            <a:noFill/>
            <a:miter lim="800000"/>
            <a:headEnd/>
            <a:tailEnd/>
          </a:ln>
        </p:spPr>
        <p:txBody>
          <a:bodyPr>
            <a:spAutoFit/>
          </a:bodyPr>
          <a:lstStyle/>
          <a:p>
            <a:pPr algn="ctr"/>
            <a:r>
              <a:rPr lang="fr-CA" sz="2400" b="1" dirty="0">
                <a:solidFill>
                  <a:schemeClr val="tx2"/>
                </a:solidFill>
              </a:rPr>
              <a:t>Action de l’antithrombine III sans héparine</a:t>
            </a:r>
            <a:endParaRPr lang="fr-FR" sz="2400" b="1" dirty="0">
              <a:solidFill>
                <a:schemeClr val="tx2"/>
              </a:solidFill>
            </a:endParaRPr>
          </a:p>
        </p:txBody>
      </p:sp>
    </p:spTree>
    <p:extLst>
      <p:ext uri="{BB962C8B-B14F-4D97-AF65-F5344CB8AC3E}">
        <p14:creationId xmlns:p14="http://schemas.microsoft.com/office/powerpoint/2010/main" val="38541612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6387" name="Rectangle 3"/>
          <p:cNvSpPr>
            <a:spLocks noGrp="1" noChangeArrowheads="1"/>
          </p:cNvSpPr>
          <p:nvPr>
            <p:ph sz="quarter" idx="1"/>
            <p:custDataLst>
              <p:tags r:id="rId2"/>
            </p:custDataLst>
          </p:nvPr>
        </p:nvSpPr>
        <p:spPr>
          <a:xfrm>
            <a:off x="457200" y="2548647"/>
            <a:ext cx="8283676" cy="4625266"/>
          </a:xfrm>
        </p:spPr>
        <p:txBody>
          <a:bodyPr/>
          <a:lstStyle/>
          <a:p>
            <a:pPr eaLnBrk="1" hangingPunct="1">
              <a:buClr>
                <a:schemeClr val="accent1"/>
              </a:buClr>
              <a:buFont typeface="Wingdings" pitchFamily="2" charset="2"/>
              <a:buNone/>
            </a:pPr>
            <a:r>
              <a:rPr lang="fr-CA" b="1" strike="sngStrike" dirty="0"/>
              <a:t>1- </a:t>
            </a:r>
            <a:r>
              <a:rPr lang="fr-CA" sz="2400" b="1" strike="sngStrike" dirty="0"/>
              <a:t>AMPLIFICATION DE L’EFFET INHIBITEUR DE L’ATIII </a:t>
            </a:r>
            <a:r>
              <a:rPr lang="fr-CA" sz="2400" b="1" strike="sngStrike" dirty="0">
                <a:highlight>
                  <a:srgbClr val="FFFFFF"/>
                </a:highlight>
              </a:rPr>
              <a:t>(</a:t>
            </a:r>
            <a:r>
              <a:rPr lang="fr-CA" sz="2400" b="1" strike="sngStrike" dirty="0">
                <a:solidFill>
                  <a:srgbClr val="FF0000"/>
                </a:solidFill>
                <a:highlight>
                  <a:srgbClr val="FFFFFF"/>
                </a:highlight>
              </a:rPr>
              <a:t>AVEC Héparine</a:t>
            </a:r>
            <a:r>
              <a:rPr lang="fr-CA" sz="2400" b="1" strike="sngStrike" dirty="0">
                <a:highlight>
                  <a:srgbClr val="FFFFFF"/>
                </a:highlight>
              </a:rPr>
              <a:t>)</a:t>
            </a:r>
          </a:p>
          <a:p>
            <a:pPr lvl="1"/>
            <a:r>
              <a:rPr lang="fr-FR" b="1" strike="sngStrike" dirty="0"/>
              <a:t>Le facteur </a:t>
            </a:r>
            <a:r>
              <a:rPr lang="fr-FR" b="1" strike="sngStrike" dirty="0" err="1"/>
              <a:t>IIa</a:t>
            </a:r>
            <a:r>
              <a:rPr lang="fr-FR" b="1" strike="sngStrike" dirty="0"/>
              <a:t> nécessite d’être lié à l’héparine donc est inhibé seulement lorsque l’héparine STD est utilisée.</a:t>
            </a:r>
          </a:p>
          <a:p>
            <a:pPr lvl="2"/>
            <a:r>
              <a:rPr lang="fr-FR" b="1" strike="sngStrike" dirty="0"/>
              <a:t>L’héparine de masse moléculaire plus faible est plus courte et ne permet pas au </a:t>
            </a:r>
            <a:r>
              <a:rPr lang="fr-FR" b="1" strike="sngStrike" dirty="0" err="1"/>
              <a:t>IIa</a:t>
            </a:r>
            <a:r>
              <a:rPr lang="fr-FR" b="1" strike="sngStrike" dirty="0"/>
              <a:t> de se fixer.</a:t>
            </a:r>
          </a:p>
          <a:p>
            <a:pPr lvl="1"/>
            <a:r>
              <a:rPr lang="fr-FR" b="1" strike="sngStrike" dirty="0"/>
              <a:t>Le facteur Xa n’a pas besoin de se fixer à l’héparine donc peut être inhibé par l’héparine STD et Bpm.</a:t>
            </a:r>
          </a:p>
          <a:p>
            <a:pPr lvl="2"/>
            <a:r>
              <a:rPr lang="fr-FR" b="1" strike="sngStrike" dirty="0"/>
              <a:t>L’héparine STD permet la fixation du </a:t>
            </a:r>
            <a:r>
              <a:rPr lang="fr-FR" b="1" strike="sngStrike" dirty="0" err="1"/>
              <a:t>Xa</a:t>
            </a:r>
            <a:r>
              <a:rPr lang="fr-FR" b="1" strike="sngStrike" dirty="0"/>
              <a:t> et du </a:t>
            </a:r>
            <a:r>
              <a:rPr lang="fr-FR" b="1" strike="sngStrike" dirty="0" err="1"/>
              <a:t>IIa</a:t>
            </a:r>
            <a:r>
              <a:rPr lang="fr-FR" b="1" strike="sngStrike" dirty="0"/>
              <a:t> étant donné sa longueur.</a:t>
            </a:r>
          </a:p>
          <a:p>
            <a:pPr eaLnBrk="1" hangingPunct="1">
              <a:buClr>
                <a:schemeClr val="accent1"/>
              </a:buClr>
              <a:buFont typeface="Wingdings" pitchFamily="2" charset="2"/>
              <a:buNone/>
            </a:pPr>
            <a:endParaRPr lang="fr-FR" sz="2000" b="1" dirty="0"/>
          </a:p>
        </p:txBody>
      </p:sp>
    </p:spTree>
    <p:extLst>
      <p:ext uri="{BB962C8B-B14F-4D97-AF65-F5344CB8AC3E}">
        <p14:creationId xmlns:p14="http://schemas.microsoft.com/office/powerpoint/2010/main" val="17209744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4294967295"/>
            <p:custDataLst>
              <p:tags r:id="rId1"/>
            </p:custDataLst>
          </p:nvPr>
        </p:nvPicPr>
        <p:blipFill>
          <a:blip r:embed="rId14" cstate="print"/>
          <a:srcRect/>
          <a:stretch>
            <a:fillRect/>
          </a:stretch>
        </p:blipFill>
        <p:spPr>
          <a:xfrm>
            <a:off x="1049234" y="336550"/>
            <a:ext cx="7010400" cy="58293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459" name="AutoShape 3"/>
          <p:cNvSpPr>
            <a:spLocks noChangeArrowheads="1"/>
          </p:cNvSpPr>
          <p:nvPr>
            <p:custDataLst>
              <p:tags r:id="rId2"/>
            </p:custDataLst>
          </p:nvPr>
        </p:nvSpPr>
        <p:spPr bwMode="auto">
          <a:xfrm>
            <a:off x="3634045" y="1321594"/>
            <a:ext cx="3729794" cy="357188"/>
          </a:xfrm>
          <a:prstGeom prst="leftArrow">
            <a:avLst>
              <a:gd name="adj1" fmla="val 50000"/>
              <a:gd name="adj2" fmla="val 314150"/>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0" name="AutoShape 4"/>
          <p:cNvSpPr>
            <a:spLocks noChangeArrowheads="1"/>
          </p:cNvSpPr>
          <p:nvPr>
            <p:custDataLst>
              <p:tags r:id="rId3"/>
            </p:custDataLst>
          </p:nvPr>
        </p:nvSpPr>
        <p:spPr bwMode="auto">
          <a:xfrm>
            <a:off x="2566987" y="1915358"/>
            <a:ext cx="360363" cy="1512888"/>
          </a:xfrm>
          <a:prstGeom prst="downArrow">
            <a:avLst>
              <a:gd name="adj1" fmla="val 50000"/>
              <a:gd name="adj2" fmla="val 104956"/>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1" name="AutoShape 5"/>
          <p:cNvSpPr>
            <a:spLocks noChangeArrowheads="1"/>
          </p:cNvSpPr>
          <p:nvPr>
            <p:custDataLst>
              <p:tags r:id="rId4"/>
            </p:custDataLst>
          </p:nvPr>
        </p:nvSpPr>
        <p:spPr bwMode="auto">
          <a:xfrm>
            <a:off x="3463199" y="3586813"/>
            <a:ext cx="1511300" cy="287338"/>
          </a:xfrm>
          <a:prstGeom prst="rightArrow">
            <a:avLst>
              <a:gd name="adj1" fmla="val 50000"/>
              <a:gd name="adj2" fmla="val 131491"/>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2" name="AutoShape 6"/>
          <p:cNvSpPr>
            <a:spLocks noChangeArrowheads="1"/>
          </p:cNvSpPr>
          <p:nvPr>
            <p:custDataLst>
              <p:tags r:id="rId5"/>
            </p:custDataLst>
          </p:nvPr>
        </p:nvSpPr>
        <p:spPr bwMode="auto">
          <a:xfrm rot="-3279221">
            <a:off x="5684871" y="2568346"/>
            <a:ext cx="2305050" cy="431800"/>
          </a:xfrm>
          <a:prstGeom prst="rightArrow">
            <a:avLst>
              <a:gd name="adj1" fmla="val 50000"/>
              <a:gd name="adj2" fmla="val 120753"/>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3" name="AutoShape 7"/>
          <p:cNvSpPr>
            <a:spLocks noChangeArrowheads="1"/>
          </p:cNvSpPr>
          <p:nvPr>
            <p:custDataLst>
              <p:tags r:id="rId6"/>
            </p:custDataLst>
          </p:nvPr>
        </p:nvSpPr>
        <p:spPr bwMode="auto">
          <a:xfrm rot="2962556">
            <a:off x="5877317" y="4028892"/>
            <a:ext cx="1296988" cy="287338"/>
          </a:xfrm>
          <a:prstGeom prst="rightArrow">
            <a:avLst>
              <a:gd name="adj1" fmla="val 50000"/>
              <a:gd name="adj2" fmla="val 112845"/>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4" name="AutoShape 8"/>
          <p:cNvSpPr>
            <a:spLocks noChangeArrowheads="1"/>
          </p:cNvSpPr>
          <p:nvPr>
            <p:custDataLst>
              <p:tags r:id="rId7"/>
            </p:custDataLst>
          </p:nvPr>
        </p:nvSpPr>
        <p:spPr bwMode="auto">
          <a:xfrm rot="1653169">
            <a:off x="3779298" y="3647346"/>
            <a:ext cx="635000" cy="1522412"/>
          </a:xfrm>
          <a:prstGeom prst="moon">
            <a:avLst>
              <a:gd name="adj" fmla="val 44250"/>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5" name="AutoShape 9"/>
          <p:cNvSpPr>
            <a:spLocks noChangeArrowheads="1"/>
          </p:cNvSpPr>
          <p:nvPr>
            <p:custDataLst>
              <p:tags r:id="rId8"/>
            </p:custDataLst>
          </p:nvPr>
        </p:nvSpPr>
        <p:spPr bwMode="auto">
          <a:xfrm>
            <a:off x="2566987" y="1143000"/>
            <a:ext cx="576263" cy="576263"/>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6" name="Text Box 10"/>
          <p:cNvSpPr txBox="1">
            <a:spLocks noChangeArrowheads="1"/>
          </p:cNvSpPr>
          <p:nvPr>
            <p:custDataLst>
              <p:tags r:id="rId9"/>
            </p:custDataLst>
          </p:nvPr>
        </p:nvSpPr>
        <p:spPr bwMode="auto">
          <a:xfrm>
            <a:off x="1403350" y="6165850"/>
            <a:ext cx="6624638" cy="457200"/>
          </a:xfrm>
          <a:prstGeom prst="rect">
            <a:avLst/>
          </a:prstGeom>
          <a:noFill/>
          <a:ln w="9525" algn="ctr">
            <a:noFill/>
            <a:miter lim="800000"/>
            <a:headEnd/>
            <a:tailEnd/>
          </a:ln>
        </p:spPr>
        <p:txBody>
          <a:bodyPr>
            <a:spAutoFit/>
          </a:bodyPr>
          <a:lstStyle/>
          <a:p>
            <a:pPr algn="ctr"/>
            <a:r>
              <a:rPr lang="fr-CA" sz="2400" b="1" dirty="0">
                <a:solidFill>
                  <a:schemeClr val="tx2"/>
                </a:solidFill>
              </a:rPr>
              <a:t>Action de l’antithrombine III avec héparine</a:t>
            </a:r>
            <a:endParaRPr lang="fr-FR" sz="2400" b="1" dirty="0">
              <a:solidFill>
                <a:schemeClr val="tx2"/>
              </a:solidFill>
            </a:endParaRPr>
          </a:p>
        </p:txBody>
      </p:sp>
      <p:sp>
        <p:nvSpPr>
          <p:cNvPr id="2" name="Bulle narrative : rectangle à coins arrondis 1">
            <a:extLst>
              <a:ext uri="{FF2B5EF4-FFF2-40B4-BE49-F238E27FC236}">
                <a16:creationId xmlns:a16="http://schemas.microsoft.com/office/drawing/2014/main" id="{26A9DEA5-9926-45CB-8B7C-80264F115B03}"/>
              </a:ext>
            </a:extLst>
          </p:cNvPr>
          <p:cNvSpPr/>
          <p:nvPr>
            <p:custDataLst>
              <p:tags r:id="rId10"/>
            </p:custDataLst>
          </p:nvPr>
        </p:nvSpPr>
        <p:spPr>
          <a:xfrm>
            <a:off x="4500979" y="5047156"/>
            <a:ext cx="1979720" cy="1078213"/>
          </a:xfrm>
          <a:prstGeom prst="wedgeRoundRectCallout">
            <a:avLst>
              <a:gd name="adj1" fmla="val 80209"/>
              <a:gd name="adj2" fmla="val -6135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00" dirty="0">
                <a:ln w="0"/>
                <a:solidFill>
                  <a:schemeClr val="tx1"/>
                </a:solidFill>
                <a:effectLst>
                  <a:outerShdw blurRad="38100" dist="19050" dir="2700000" algn="tl" rotWithShape="0">
                    <a:schemeClr val="dk1">
                      <a:alpha val="40000"/>
                    </a:schemeClr>
                  </a:outerShdw>
                </a:effectLst>
              </a:rPr>
              <a:t>Ne pas oublier que la liaison d’un facteur avec ATIII est irréversible.</a:t>
            </a:r>
          </a:p>
        </p:txBody>
      </p:sp>
      <p:sp>
        <p:nvSpPr>
          <p:cNvPr id="12" name="Bulle narrative : rectangle à coins arrondis 11">
            <a:extLst>
              <a:ext uri="{FF2B5EF4-FFF2-40B4-BE49-F238E27FC236}">
                <a16:creationId xmlns:a16="http://schemas.microsoft.com/office/drawing/2014/main" id="{3D96B8C3-5AF9-4FB4-A380-762A701537AE}"/>
              </a:ext>
            </a:extLst>
          </p:cNvPr>
          <p:cNvSpPr/>
          <p:nvPr>
            <p:custDataLst>
              <p:tags r:id="rId11"/>
            </p:custDataLst>
          </p:nvPr>
        </p:nvSpPr>
        <p:spPr>
          <a:xfrm>
            <a:off x="3888419" y="426516"/>
            <a:ext cx="2735913" cy="655727"/>
          </a:xfrm>
          <a:prstGeom prst="wedgeRoundRectCallout">
            <a:avLst>
              <a:gd name="adj1" fmla="val 78864"/>
              <a:gd name="adj2" fmla="val 3662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00" dirty="0">
                <a:ln w="0"/>
                <a:solidFill>
                  <a:schemeClr val="tx1"/>
                </a:solidFill>
                <a:effectLst>
                  <a:outerShdw blurRad="38100" dist="19050" dir="2700000" algn="tl" rotWithShape="0">
                    <a:schemeClr val="dk1">
                      <a:alpha val="40000"/>
                    </a:schemeClr>
                  </a:outerShdw>
                </a:effectLst>
              </a:rPr>
              <a:t>Pour l’héparine, il est réutilisé encore et encore…</a:t>
            </a:r>
          </a:p>
        </p:txBody>
      </p:sp>
    </p:spTree>
    <p:extLst>
      <p:ext uri="{BB962C8B-B14F-4D97-AF65-F5344CB8AC3E}">
        <p14:creationId xmlns:p14="http://schemas.microsoft.com/office/powerpoint/2010/main" val="39508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636916" y="2246050"/>
            <a:ext cx="4572000" cy="1276649"/>
          </a:xfrm>
        </p:spPr>
        <p:txBody>
          <a:bodyPr/>
          <a:lstStyle/>
          <a:p>
            <a:pPr marL="360363" indent="-360363" algn="l" fontAlgn="base">
              <a:lnSpc>
                <a:spcPct val="100000"/>
              </a:lnSpc>
              <a:spcBef>
                <a:spcPct val="20000"/>
              </a:spcBef>
              <a:spcAft>
                <a:spcPct val="0"/>
              </a:spcAft>
              <a:buClr>
                <a:schemeClr val="tx1"/>
              </a:buClr>
              <a:buSzPct val="70000"/>
            </a:pPr>
            <a:r>
              <a:rPr lang="fr-CA" dirty="0"/>
              <a:t>6- Régénération des tissus, le caillot est détruit</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Guérison</a:t>
            </a:r>
          </a:p>
        </p:txBody>
      </p:sp>
      <p:sp>
        <p:nvSpPr>
          <p:cNvPr id="5" name="Espace réservé du texte 4"/>
          <p:cNvSpPr>
            <a:spLocks noGrp="1"/>
          </p:cNvSpPr>
          <p:nvPr>
            <p:ph type="body" sz="quarter" idx="3"/>
          </p:nvPr>
        </p:nvSpPr>
        <p:spPr>
          <a:xfrm>
            <a:off x="488004" y="2336569"/>
            <a:ext cx="3737030" cy="762000"/>
          </a:xfrm>
        </p:spPr>
        <p:txBody>
          <a:bodyPr/>
          <a:lstStyle/>
          <a:p>
            <a:pPr lvl="0" algn="l" fontAlgn="base">
              <a:lnSpc>
                <a:spcPct val="100000"/>
              </a:lnSpc>
              <a:spcBef>
                <a:spcPct val="20000"/>
              </a:spcBef>
              <a:spcAft>
                <a:spcPct val="0"/>
              </a:spcAft>
              <a:buClr>
                <a:schemeClr val="tx1"/>
              </a:buClr>
              <a:buSzPct val="70000"/>
            </a:pPr>
            <a:r>
              <a:rPr lang="fr-CA" dirty="0"/>
              <a:t>5- Rétraction du bouchon fibro-plaquettaire</a:t>
            </a:r>
          </a:p>
        </p:txBody>
      </p:sp>
      <p:sp>
        <p:nvSpPr>
          <p:cNvPr id="9" name="Titre 8"/>
          <p:cNvSpPr>
            <a:spLocks noGrp="1"/>
          </p:cNvSpPr>
          <p:nvPr>
            <p:ph type="title"/>
          </p:nvPr>
        </p:nvSpPr>
        <p:spPr/>
        <p:txBody>
          <a:bodyPr/>
          <a:lstStyle/>
          <a:p>
            <a:r>
              <a:rPr lang="fr-CA" b="1" dirty="0"/>
              <a:t>LA FIBRINOLYSE</a:t>
            </a:r>
          </a:p>
        </p:txBody>
      </p:sp>
      <p:pic>
        <p:nvPicPr>
          <p:cNvPr id="7" name="Picture 17"/>
          <p:cNvPicPr>
            <a:picLocks noGrp="1" noChangeAspect="1" noChangeArrowheads="1"/>
          </p:cNvPicPr>
          <p:nvPr>
            <p:ph sz="quarter" idx="4"/>
            <p:custDataLst>
              <p:tags r:id="rId1"/>
            </p:custDataLst>
          </p:nvPr>
        </p:nvPicPr>
        <p:blipFill>
          <a:blip r:embed="rId3" cstate="print"/>
          <a:srcRect/>
          <a:stretch>
            <a:fillRect/>
          </a:stretch>
        </p:blipFill>
        <p:spPr>
          <a:xfrm>
            <a:off x="587933" y="3429000"/>
            <a:ext cx="3029987" cy="2890837"/>
          </a:xfrm>
        </p:spPr>
      </p:pic>
      <p:pic>
        <p:nvPicPr>
          <p:cNvPr id="4" name="Image 3">
            <a:extLst>
              <a:ext uri="{FF2B5EF4-FFF2-40B4-BE49-F238E27FC236}">
                <a16:creationId xmlns:a16="http://schemas.microsoft.com/office/drawing/2014/main" id="{C273A195-1E09-4C13-9B50-B307E4ADE58F}"/>
              </a:ext>
            </a:extLst>
          </p:cNvPr>
          <p:cNvPicPr>
            <a:picLocks noChangeAspect="1"/>
          </p:cNvPicPr>
          <p:nvPr/>
        </p:nvPicPr>
        <p:blipFill>
          <a:blip r:embed="rId4"/>
          <a:stretch>
            <a:fillRect/>
          </a:stretch>
        </p:blipFill>
        <p:spPr>
          <a:xfrm>
            <a:off x="6215929" y="3264763"/>
            <a:ext cx="2343150" cy="2743200"/>
          </a:xfrm>
          <a:prstGeom prst="rect">
            <a:avLst/>
          </a:prstGeom>
        </p:spPr>
      </p:pic>
      <p:sp>
        <p:nvSpPr>
          <p:cNvPr id="2" name="Flèche : droite 1">
            <a:extLst>
              <a:ext uri="{FF2B5EF4-FFF2-40B4-BE49-F238E27FC236}">
                <a16:creationId xmlns:a16="http://schemas.microsoft.com/office/drawing/2014/main" id="{BB1BC563-5AB7-443C-86AA-A5642A037343}"/>
              </a:ext>
            </a:extLst>
          </p:cNvPr>
          <p:cNvSpPr/>
          <p:nvPr/>
        </p:nvSpPr>
        <p:spPr>
          <a:xfrm>
            <a:off x="3915052" y="4536489"/>
            <a:ext cx="2300877" cy="762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sysClr val="windowText" lastClr="000000"/>
                </a:solidFill>
              </a:rPr>
              <a:t>Fibrinolyse</a:t>
            </a:r>
          </a:p>
        </p:txBody>
      </p:sp>
      <p:sp>
        <p:nvSpPr>
          <p:cNvPr id="6" name="Interdiction 5">
            <a:extLst>
              <a:ext uri="{FF2B5EF4-FFF2-40B4-BE49-F238E27FC236}">
                <a16:creationId xmlns:a16="http://schemas.microsoft.com/office/drawing/2014/main" id="{0CACC1D5-9DBF-7317-9EC9-D0B41F6DF224}"/>
              </a:ext>
            </a:extLst>
          </p:cNvPr>
          <p:cNvSpPr/>
          <p:nvPr/>
        </p:nvSpPr>
        <p:spPr>
          <a:xfrm>
            <a:off x="457200" y="997527"/>
            <a:ext cx="1554480" cy="114300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67363" name="Rectangle 3"/>
          <p:cNvSpPr>
            <a:spLocks noGrp="1" noChangeArrowheads="1"/>
          </p:cNvSpPr>
          <p:nvPr>
            <p:ph sz="quarter" idx="1"/>
            <p:custDataLst>
              <p:tags r:id="rId2"/>
            </p:custDataLst>
          </p:nvPr>
        </p:nvSpPr>
        <p:spPr>
          <a:xfrm>
            <a:off x="395288" y="2665378"/>
            <a:ext cx="8497887" cy="3716371"/>
          </a:xfrm>
        </p:spPr>
        <p:txBody>
          <a:bodyPr/>
          <a:lstStyle/>
          <a:p>
            <a:pPr eaLnBrk="1" hangingPunct="1">
              <a:buClr>
                <a:schemeClr val="accent1"/>
              </a:buClr>
              <a:buFont typeface="Wingdings" pitchFamily="2" charset="2"/>
              <a:buNone/>
            </a:pPr>
            <a:r>
              <a:rPr lang="fr-CA" b="1" dirty="0"/>
              <a:t>2- </a:t>
            </a:r>
            <a:r>
              <a:rPr lang="fr-CA" sz="2400" b="1" dirty="0"/>
              <a:t>AMPLIFICATION DE L’EFFET INHIBITEUR DE HCII</a:t>
            </a:r>
          </a:p>
          <a:p>
            <a:pPr lvl="1" eaLnBrk="1" hangingPunct="1"/>
            <a:r>
              <a:rPr lang="fr-FR" b="1" dirty="0"/>
              <a:t>Contribue de façon </a:t>
            </a:r>
            <a:r>
              <a:rPr lang="fr-FR" b="1" u="sng" dirty="0"/>
              <a:t>moins marquée que</a:t>
            </a:r>
            <a:r>
              <a:rPr lang="fr-FR" b="1" dirty="0"/>
              <a:t> l’AT-III.</a:t>
            </a:r>
          </a:p>
          <a:p>
            <a:pPr lvl="1" eaLnBrk="1" hangingPunct="1"/>
            <a:r>
              <a:rPr lang="fr-FR" b="1" dirty="0"/>
              <a:t>Le HCII a de l’effet que sur la </a:t>
            </a:r>
            <a:r>
              <a:rPr lang="fr-FR" b="1" u="sng" dirty="0"/>
              <a:t>thrombine</a:t>
            </a:r>
            <a:r>
              <a:rPr lang="fr-FR" b="1" dirty="0"/>
              <a:t>.</a:t>
            </a:r>
          </a:p>
          <a:p>
            <a:pPr lvl="1" eaLnBrk="1" hangingPunct="1"/>
            <a:r>
              <a:rPr lang="fr-FR" b="1" dirty="0"/>
              <a:t>De plus, </a:t>
            </a:r>
            <a:r>
              <a:rPr lang="fr-FR" b="1" u="sng" dirty="0"/>
              <a:t>la dose d’héparine doit être 10 fois plus grande</a:t>
            </a:r>
            <a:r>
              <a:rPr lang="fr-FR" b="1" dirty="0"/>
              <a:t> pour être capable d’amplifier l’effet du HCII.</a:t>
            </a:r>
          </a:p>
          <a:p>
            <a:pPr lvl="1" eaLnBrk="1" hangingPunct="1"/>
            <a:r>
              <a:rPr lang="fr-FR" b="1" dirty="0"/>
              <a:t>Il agit de façon similaire à l’AT-III.</a:t>
            </a:r>
          </a:p>
          <a:p>
            <a:pPr lvl="1" eaLnBrk="1" hangingPunct="1">
              <a:buFont typeface="Wingdings" pitchFamily="2" charset="2"/>
              <a:buNone/>
            </a:pPr>
            <a:endParaRPr lang="fr-FR" sz="2200" b="1" dirty="0"/>
          </a:p>
        </p:txBody>
      </p:sp>
    </p:spTree>
    <p:extLst>
      <p:ext uri="{BB962C8B-B14F-4D97-AF65-F5344CB8AC3E}">
        <p14:creationId xmlns:p14="http://schemas.microsoft.com/office/powerpoint/2010/main" val="37140014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69411" name="Rectangle 3"/>
          <p:cNvSpPr>
            <a:spLocks noGrp="1" noChangeArrowheads="1"/>
          </p:cNvSpPr>
          <p:nvPr>
            <p:ph sz="quarter" idx="1"/>
            <p:custDataLst>
              <p:tags r:id="rId2"/>
            </p:custDataLst>
          </p:nvPr>
        </p:nvSpPr>
        <p:spPr>
          <a:xfrm>
            <a:off x="539749" y="2381435"/>
            <a:ext cx="7777163" cy="3748899"/>
          </a:xfrm>
        </p:spPr>
        <p:txBody>
          <a:bodyPr/>
          <a:lstStyle/>
          <a:p>
            <a:pPr eaLnBrk="1" hangingPunct="1">
              <a:lnSpc>
                <a:spcPct val="90000"/>
              </a:lnSpc>
              <a:buClr>
                <a:schemeClr val="accent1"/>
              </a:buClr>
              <a:buFont typeface="Wingdings" pitchFamily="2" charset="2"/>
              <a:buNone/>
            </a:pPr>
            <a:r>
              <a:rPr lang="fr-CA" b="1" dirty="0"/>
              <a:t>3- </a:t>
            </a:r>
            <a:r>
              <a:rPr lang="fr-CA" sz="2400" b="1" dirty="0"/>
              <a:t>AGIT INDIRECTEMENT SUR LE FACTEUR II PAR LE FACTEUR Xa</a:t>
            </a:r>
          </a:p>
          <a:p>
            <a:pPr lvl="1" eaLnBrk="1" hangingPunct="1">
              <a:lnSpc>
                <a:spcPct val="90000"/>
              </a:lnSpc>
            </a:pPr>
            <a:r>
              <a:rPr lang="fr-FR" b="1" dirty="0"/>
              <a:t>Effet mineur</a:t>
            </a:r>
          </a:p>
          <a:p>
            <a:pPr lvl="1" eaLnBrk="1" hangingPunct="1">
              <a:lnSpc>
                <a:spcPct val="90000"/>
              </a:lnSpc>
            </a:pPr>
            <a:r>
              <a:rPr lang="fr-FR" b="1" dirty="0"/>
              <a:t>Elle perturbe le facteur Xa dans le complexe </a:t>
            </a:r>
            <a:r>
              <a:rPr lang="fr-FR" b="1" dirty="0" err="1"/>
              <a:t>prothrombinique</a:t>
            </a:r>
            <a:r>
              <a:rPr lang="fr-FR" b="1" dirty="0"/>
              <a:t>, ce dernier ne peut agir normalement, car il ne sera pas dans sa position optimale sur la surface lipidique des plaquettes.</a:t>
            </a:r>
          </a:p>
          <a:p>
            <a:pPr lvl="1" eaLnBrk="1" hangingPunct="1">
              <a:lnSpc>
                <a:spcPct val="90000"/>
              </a:lnSpc>
            </a:pPr>
            <a:r>
              <a:rPr lang="fr-FR" b="1" dirty="0"/>
              <a:t>Ainsi, le facteur Xa du complexe ne peut pas activer le facteur II.</a:t>
            </a:r>
          </a:p>
          <a:p>
            <a:pPr eaLnBrk="1" hangingPunct="1">
              <a:lnSpc>
                <a:spcPct val="90000"/>
              </a:lnSpc>
              <a:buClr>
                <a:schemeClr val="accent1"/>
              </a:buClr>
              <a:buFont typeface="Wingdings" pitchFamily="2" charset="2"/>
              <a:buNone/>
            </a:pPr>
            <a:endParaRPr lang="fr-FR" sz="2400" b="1" dirty="0"/>
          </a:p>
        </p:txBody>
      </p:sp>
      <p:grpSp>
        <p:nvGrpSpPr>
          <p:cNvPr id="20" name="Groupe 19">
            <a:extLst>
              <a:ext uri="{FF2B5EF4-FFF2-40B4-BE49-F238E27FC236}">
                <a16:creationId xmlns:a16="http://schemas.microsoft.com/office/drawing/2014/main" id="{CB121C9E-A984-4ED3-8157-D574A75FE6B5}"/>
              </a:ext>
            </a:extLst>
          </p:cNvPr>
          <p:cNvGrpSpPr/>
          <p:nvPr>
            <p:custDataLst>
              <p:tags r:id="rId3"/>
            </p:custDataLst>
          </p:nvPr>
        </p:nvGrpSpPr>
        <p:grpSpPr>
          <a:xfrm>
            <a:off x="2750111" y="5248469"/>
            <a:ext cx="3807573" cy="1569660"/>
            <a:chOff x="3158483" y="5331149"/>
            <a:chExt cx="3807573" cy="1569660"/>
          </a:xfrm>
        </p:grpSpPr>
        <p:grpSp>
          <p:nvGrpSpPr>
            <p:cNvPr id="4" name="Groupe 3">
              <a:extLst>
                <a:ext uri="{FF2B5EF4-FFF2-40B4-BE49-F238E27FC236}">
                  <a16:creationId xmlns:a16="http://schemas.microsoft.com/office/drawing/2014/main" id="{9BD1A22B-72B4-4B9F-B84B-0B58CD433507}"/>
                </a:ext>
              </a:extLst>
            </p:cNvPr>
            <p:cNvGrpSpPr/>
            <p:nvPr/>
          </p:nvGrpSpPr>
          <p:grpSpPr>
            <a:xfrm>
              <a:off x="5503969" y="5509697"/>
              <a:ext cx="1462087" cy="1154112"/>
              <a:chOff x="3650456" y="2519362"/>
              <a:chExt cx="1462087" cy="1154112"/>
            </a:xfrm>
          </p:grpSpPr>
          <p:sp>
            <p:nvSpPr>
              <p:cNvPr id="5" name="Rectangle 16">
                <a:extLst>
                  <a:ext uri="{FF2B5EF4-FFF2-40B4-BE49-F238E27FC236}">
                    <a16:creationId xmlns:a16="http://schemas.microsoft.com/office/drawing/2014/main" id="{46DC6B42-AA9F-469C-950D-22255836484F}"/>
                  </a:ext>
                </a:extLst>
              </p:cNvPr>
              <p:cNvSpPr>
                <a:spLocks noChangeArrowheads="1"/>
              </p:cNvSpPr>
              <p:nvPr>
                <p:custDataLst>
                  <p:tags r:id="rId4"/>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6" name="Text Box 15">
                <a:extLst>
                  <a:ext uri="{FF2B5EF4-FFF2-40B4-BE49-F238E27FC236}">
                    <a16:creationId xmlns:a16="http://schemas.microsoft.com/office/drawing/2014/main" id="{E6F28BC0-D5D2-49B1-80F5-B0B3A96F85F7}"/>
                  </a:ext>
                </a:extLst>
              </p:cNvPr>
              <p:cNvSpPr txBox="1">
                <a:spLocks noChangeArrowheads="1"/>
              </p:cNvSpPr>
              <p:nvPr>
                <p:custDataLst>
                  <p:tags r:id="rId5"/>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7" name="Rectangle 16">
                <a:extLst>
                  <a:ext uri="{FF2B5EF4-FFF2-40B4-BE49-F238E27FC236}">
                    <a16:creationId xmlns:a16="http://schemas.microsoft.com/office/drawing/2014/main" id="{0949F72B-2889-4108-BD7D-5D5C5E5AE018}"/>
                  </a:ext>
                </a:extLst>
              </p:cNvPr>
              <p:cNvSpPr>
                <a:spLocks noChangeArrowheads="1"/>
              </p:cNvSpPr>
              <p:nvPr>
                <p:custDataLst>
                  <p:tags r:id="rId6"/>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8" name="Rectangle 16">
                <a:extLst>
                  <a:ext uri="{FF2B5EF4-FFF2-40B4-BE49-F238E27FC236}">
                    <a16:creationId xmlns:a16="http://schemas.microsoft.com/office/drawing/2014/main" id="{BF5DFE4E-DA01-4E0C-9BCA-6DC4AED50D5F}"/>
                  </a:ext>
                </a:extLst>
              </p:cNvPr>
              <p:cNvSpPr>
                <a:spLocks noChangeArrowheads="1"/>
              </p:cNvSpPr>
              <p:nvPr>
                <p:custDataLst>
                  <p:tags r:id="rId7"/>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Xa</a:t>
                </a:r>
              </a:p>
              <a:p>
                <a:pPr algn="ctr"/>
                <a:r>
                  <a:rPr lang="fr-FR" sz="1400" b="1" dirty="0">
                    <a:solidFill>
                      <a:schemeClr val="bg1"/>
                    </a:solidFill>
                  </a:rPr>
                  <a:t>    </a:t>
                </a:r>
              </a:p>
            </p:txBody>
          </p:sp>
          <p:sp>
            <p:nvSpPr>
              <p:cNvPr id="9" name="Triangle isocèle 8">
                <a:extLst>
                  <a:ext uri="{FF2B5EF4-FFF2-40B4-BE49-F238E27FC236}">
                    <a16:creationId xmlns:a16="http://schemas.microsoft.com/office/drawing/2014/main" id="{50BC5138-F66B-48ED-A169-D5E6D202B220}"/>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cxnSp>
          <p:nvCxnSpPr>
            <p:cNvPr id="3" name="Connecteur droit avec flèche 2">
              <a:extLst>
                <a:ext uri="{FF2B5EF4-FFF2-40B4-BE49-F238E27FC236}">
                  <a16:creationId xmlns:a16="http://schemas.microsoft.com/office/drawing/2014/main" id="{AC91D70A-5D1B-40DC-8F6E-9EF138955835}"/>
                </a:ext>
              </a:extLst>
            </p:cNvPr>
            <p:cNvCxnSpPr>
              <a:cxnSpLocks/>
            </p:cNvCxnSpPr>
            <p:nvPr/>
          </p:nvCxnSpPr>
          <p:spPr>
            <a:xfrm flipH="1">
              <a:off x="3573263" y="5779363"/>
              <a:ext cx="1380477" cy="204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4F4ED05A-78AD-47C3-98E8-246021728F2E}"/>
                </a:ext>
              </a:extLst>
            </p:cNvPr>
            <p:cNvSpPr txBox="1"/>
            <p:nvPr/>
          </p:nvSpPr>
          <p:spPr>
            <a:xfrm>
              <a:off x="3158483" y="5433134"/>
              <a:ext cx="944661" cy="1200329"/>
            </a:xfrm>
            <a:prstGeom prst="rect">
              <a:avLst/>
            </a:prstGeom>
            <a:noFill/>
          </p:spPr>
          <p:txBody>
            <a:bodyPr wrap="square" rtlCol="0">
              <a:spAutoFit/>
            </a:bodyPr>
            <a:lstStyle/>
            <a:p>
              <a:r>
                <a:rPr lang="fr-CA" dirty="0"/>
                <a:t>II</a:t>
              </a:r>
            </a:p>
            <a:p>
              <a:endParaRPr lang="fr-CA" dirty="0"/>
            </a:p>
            <a:p>
              <a:endParaRPr lang="fr-CA" dirty="0"/>
            </a:p>
            <a:p>
              <a:r>
                <a:rPr lang="fr-CA" dirty="0" err="1"/>
                <a:t>IIa</a:t>
              </a:r>
              <a:endParaRPr lang="fr-CA" dirty="0"/>
            </a:p>
          </p:txBody>
        </p:sp>
        <p:cxnSp>
          <p:nvCxnSpPr>
            <p:cNvPr id="13" name="Connecteur droit avec flèche 12">
              <a:extLst>
                <a:ext uri="{FF2B5EF4-FFF2-40B4-BE49-F238E27FC236}">
                  <a16:creationId xmlns:a16="http://schemas.microsoft.com/office/drawing/2014/main" id="{B0329864-A40E-4325-BDF9-478E6178FA3E}"/>
                </a:ext>
              </a:extLst>
            </p:cNvPr>
            <p:cNvCxnSpPr/>
            <p:nvPr/>
          </p:nvCxnSpPr>
          <p:spPr>
            <a:xfrm>
              <a:off x="3329126" y="5779363"/>
              <a:ext cx="0" cy="5145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DF00607E-D006-4560-B8CB-9B7768D87690}"/>
                </a:ext>
              </a:extLst>
            </p:cNvPr>
            <p:cNvSpPr txBox="1"/>
            <p:nvPr/>
          </p:nvSpPr>
          <p:spPr>
            <a:xfrm>
              <a:off x="5160080" y="5331149"/>
              <a:ext cx="275710" cy="1569660"/>
            </a:xfrm>
            <a:prstGeom prst="rect">
              <a:avLst/>
            </a:prstGeom>
            <a:noFill/>
            <a:ln>
              <a:solidFill>
                <a:schemeClr val="accent1"/>
              </a:solidFill>
            </a:ln>
          </p:spPr>
          <p:txBody>
            <a:bodyPr wrap="square" rtlCol="0">
              <a:spAutoFit/>
            </a:bodyPr>
            <a:lstStyle/>
            <a:p>
              <a:r>
                <a:rPr lang="fr-CA" sz="1200" dirty="0"/>
                <a:t>HÉPARINE</a:t>
              </a:r>
            </a:p>
          </p:txBody>
        </p:sp>
        <p:cxnSp>
          <p:nvCxnSpPr>
            <p:cNvPr id="17" name="Connecteur droit 16">
              <a:extLst>
                <a:ext uri="{FF2B5EF4-FFF2-40B4-BE49-F238E27FC236}">
                  <a16:creationId xmlns:a16="http://schemas.microsoft.com/office/drawing/2014/main" id="{14CD041B-A034-499B-8F56-F2EC02839ACB}"/>
                </a:ext>
              </a:extLst>
            </p:cNvPr>
            <p:cNvCxnSpPr/>
            <p:nvPr/>
          </p:nvCxnSpPr>
          <p:spPr>
            <a:xfrm>
              <a:off x="4094236" y="5705225"/>
              <a:ext cx="334095" cy="2783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0948CC8E-FE6A-4B12-86E4-DDDDCFE4F687}"/>
                </a:ext>
              </a:extLst>
            </p:cNvPr>
            <p:cNvCxnSpPr>
              <a:endCxn id="10" idx="3"/>
            </p:cNvCxnSpPr>
            <p:nvPr/>
          </p:nvCxnSpPr>
          <p:spPr>
            <a:xfrm flipH="1">
              <a:off x="4103144" y="5690672"/>
              <a:ext cx="325187" cy="34262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421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71459" name="Rectangle 3"/>
          <p:cNvSpPr>
            <a:spLocks noGrp="1" noChangeArrowheads="1"/>
          </p:cNvSpPr>
          <p:nvPr>
            <p:ph sz="quarter" idx="1"/>
            <p:custDataLst>
              <p:tags r:id="rId2"/>
            </p:custDataLst>
          </p:nvPr>
        </p:nvSpPr>
        <p:spPr>
          <a:xfrm>
            <a:off x="457200" y="2626468"/>
            <a:ext cx="8686800" cy="3610820"/>
          </a:xfrm>
        </p:spPr>
        <p:txBody>
          <a:bodyPr/>
          <a:lstStyle/>
          <a:p>
            <a:pPr eaLnBrk="1" hangingPunct="1">
              <a:lnSpc>
                <a:spcPct val="90000"/>
              </a:lnSpc>
              <a:buClr>
                <a:schemeClr val="accent1"/>
              </a:buClr>
            </a:pPr>
            <a:r>
              <a:rPr lang="fr-CA" sz="2400" b="1" dirty="0"/>
              <a:t>APPLICATIONS THÉRAPEUTIQUES :</a:t>
            </a:r>
          </a:p>
          <a:p>
            <a:pPr lvl="1" eaLnBrk="1" hangingPunct="1">
              <a:lnSpc>
                <a:spcPct val="90000"/>
              </a:lnSpc>
            </a:pPr>
            <a:endParaRPr lang="fr-FR" b="1" dirty="0"/>
          </a:p>
          <a:p>
            <a:pPr lvl="1" eaLnBrk="1" hangingPunct="1">
              <a:lnSpc>
                <a:spcPct val="90000"/>
              </a:lnSpc>
            </a:pPr>
            <a:r>
              <a:rPr lang="fr-FR" b="1" dirty="0"/>
              <a:t>Effet immédiat</a:t>
            </a:r>
          </a:p>
          <a:p>
            <a:pPr lvl="1" eaLnBrk="1" hangingPunct="1">
              <a:lnSpc>
                <a:spcPct val="90000"/>
              </a:lnSpc>
            </a:pPr>
            <a:r>
              <a:rPr lang="fr-FR" b="1" dirty="0"/>
              <a:t>À la base de traitements aux anticoagulants (action initiale)</a:t>
            </a:r>
          </a:p>
          <a:p>
            <a:pPr lvl="1" eaLnBrk="1" hangingPunct="1">
              <a:lnSpc>
                <a:spcPct val="90000"/>
              </a:lnSpc>
            </a:pPr>
            <a:r>
              <a:rPr lang="fr-FR" b="1" dirty="0"/>
              <a:t>Administrée durant quelques jours seulement c’est-à-dire jusqu’à ce que les </a:t>
            </a:r>
            <a:r>
              <a:rPr lang="fr-FR" b="1" dirty="0" err="1"/>
              <a:t>antivitamines</a:t>
            </a:r>
            <a:r>
              <a:rPr lang="fr-FR" b="1" dirty="0"/>
              <a:t> K prennent la relève.</a:t>
            </a:r>
          </a:p>
          <a:p>
            <a:pPr eaLnBrk="1" hangingPunct="1">
              <a:lnSpc>
                <a:spcPct val="90000"/>
              </a:lnSpc>
              <a:buClr>
                <a:schemeClr val="accent1"/>
              </a:buClr>
              <a:buFont typeface="Wingdings" pitchFamily="2" charset="2"/>
              <a:buNone/>
            </a:pPr>
            <a:endParaRPr lang="fr-FR" sz="2400" b="1" dirty="0"/>
          </a:p>
        </p:txBody>
      </p:sp>
    </p:spTree>
    <p:extLst>
      <p:ext uri="{BB962C8B-B14F-4D97-AF65-F5344CB8AC3E}">
        <p14:creationId xmlns:p14="http://schemas.microsoft.com/office/powerpoint/2010/main" val="41745928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73507" name="Rectangle 3"/>
          <p:cNvSpPr>
            <a:spLocks noGrp="1" noChangeArrowheads="1"/>
          </p:cNvSpPr>
          <p:nvPr>
            <p:ph sz="quarter" idx="1"/>
            <p:custDataLst>
              <p:tags r:id="rId2"/>
            </p:custDataLst>
          </p:nvPr>
        </p:nvSpPr>
        <p:spPr>
          <a:xfrm>
            <a:off x="0" y="2434281"/>
            <a:ext cx="8747125" cy="4337222"/>
          </a:xfrm>
        </p:spPr>
        <p:txBody>
          <a:bodyPr>
            <a:normAutofit lnSpcReduction="10000"/>
          </a:bodyPr>
          <a:lstStyle/>
          <a:p>
            <a:pPr eaLnBrk="1" hangingPunct="1">
              <a:lnSpc>
                <a:spcPct val="80000"/>
              </a:lnSpc>
              <a:buClr>
                <a:schemeClr val="accent1"/>
              </a:buClr>
            </a:pPr>
            <a:r>
              <a:rPr lang="fr-CA" sz="2400" b="1" dirty="0"/>
              <a:t>APPLICATIONS THÉRAPEUTIQUES :</a:t>
            </a:r>
          </a:p>
          <a:p>
            <a:pPr lvl="1" eaLnBrk="1" hangingPunct="1">
              <a:lnSpc>
                <a:spcPct val="80000"/>
              </a:lnSpc>
              <a:buClr>
                <a:schemeClr val="accent3"/>
              </a:buClr>
              <a:buFont typeface="Wingdings" pitchFamily="2" charset="2"/>
              <a:buChar char="§"/>
            </a:pPr>
            <a:r>
              <a:rPr lang="fr-FR" dirty="0">
                <a:highlight>
                  <a:srgbClr val="FFFFFF"/>
                </a:highlight>
              </a:rPr>
              <a:t>Sous-cutanée (faible dose) : (BPM)</a:t>
            </a:r>
          </a:p>
          <a:p>
            <a:pPr lvl="3" eaLnBrk="1" hangingPunct="1">
              <a:lnSpc>
                <a:spcPct val="80000"/>
              </a:lnSpc>
              <a:buClr>
                <a:schemeClr val="accent6"/>
              </a:buClr>
              <a:buFont typeface="Courier New" pitchFamily="49" charset="0"/>
              <a:buChar char="o"/>
            </a:pPr>
            <a:r>
              <a:rPr lang="fr-FR" b="1" dirty="0"/>
              <a:t>Opéré récent</a:t>
            </a:r>
          </a:p>
          <a:p>
            <a:pPr lvl="3" eaLnBrk="1" hangingPunct="1">
              <a:lnSpc>
                <a:spcPct val="80000"/>
              </a:lnSpc>
              <a:buClr>
                <a:schemeClr val="accent6"/>
              </a:buClr>
              <a:buFont typeface="Courier New" pitchFamily="49" charset="0"/>
              <a:buChar char="o"/>
            </a:pPr>
            <a:r>
              <a:rPr lang="fr-FR" b="1" dirty="0"/>
              <a:t>Alité</a:t>
            </a:r>
          </a:p>
          <a:p>
            <a:pPr lvl="3" eaLnBrk="1" hangingPunct="1">
              <a:lnSpc>
                <a:spcPct val="80000"/>
              </a:lnSpc>
              <a:buClr>
                <a:schemeClr val="accent6"/>
              </a:buClr>
              <a:buFont typeface="Courier New" pitchFamily="49" charset="0"/>
              <a:buChar char="o"/>
            </a:pPr>
            <a:r>
              <a:rPr lang="fr-FR" b="1" dirty="0"/>
              <a:t>Prévenir les thromboses inférieures ou embolies sur longue période de temps</a:t>
            </a:r>
          </a:p>
          <a:p>
            <a:pPr lvl="3" eaLnBrk="1" hangingPunct="1">
              <a:lnSpc>
                <a:spcPct val="80000"/>
              </a:lnSpc>
              <a:buClr>
                <a:schemeClr val="accent6"/>
              </a:buClr>
              <a:buFont typeface="Courier New" pitchFamily="49" charset="0"/>
              <a:buChar char="o"/>
            </a:pPr>
            <a:r>
              <a:rPr lang="fr-FR" b="1" dirty="0"/>
              <a:t>Faible degré d’</a:t>
            </a:r>
            <a:r>
              <a:rPr lang="fr-FR" b="1" dirty="0" err="1"/>
              <a:t>héparinémie</a:t>
            </a:r>
            <a:endParaRPr lang="fr-FR" b="1" dirty="0"/>
          </a:p>
          <a:p>
            <a:pPr lvl="3" eaLnBrk="1" hangingPunct="1">
              <a:lnSpc>
                <a:spcPct val="80000"/>
              </a:lnSpc>
              <a:buClr>
                <a:schemeClr val="accent6"/>
              </a:buClr>
              <a:buFont typeface="Courier New" pitchFamily="49" charset="0"/>
              <a:buChar char="o"/>
            </a:pPr>
            <a:r>
              <a:rPr lang="fr-FR" b="1" u="sng" dirty="0"/>
              <a:t>Pas de surveillance thérapeutique</a:t>
            </a:r>
          </a:p>
          <a:p>
            <a:pPr lvl="1" eaLnBrk="1" hangingPunct="1">
              <a:lnSpc>
                <a:spcPct val="80000"/>
              </a:lnSpc>
              <a:buClr>
                <a:schemeClr val="accent3"/>
              </a:buClr>
              <a:buFont typeface="Wingdings" pitchFamily="2" charset="2"/>
              <a:buChar char="§"/>
            </a:pPr>
            <a:r>
              <a:rPr lang="fr-FR" dirty="0">
                <a:highlight>
                  <a:srgbClr val="FFFFFF"/>
                </a:highlight>
              </a:rPr>
              <a:t>IV : (STD)</a:t>
            </a:r>
          </a:p>
          <a:p>
            <a:pPr lvl="3" eaLnBrk="1" hangingPunct="1">
              <a:lnSpc>
                <a:spcPct val="80000"/>
              </a:lnSpc>
              <a:buClr>
                <a:schemeClr val="accent6"/>
              </a:buClr>
              <a:buFont typeface="Courier New" pitchFamily="49" charset="0"/>
              <a:buChar char="o"/>
            </a:pPr>
            <a:r>
              <a:rPr lang="fr-FR" b="1" dirty="0"/>
              <a:t>Thérapie des thromboses veineuses</a:t>
            </a:r>
          </a:p>
          <a:p>
            <a:pPr lvl="3" eaLnBrk="1" hangingPunct="1">
              <a:lnSpc>
                <a:spcPct val="80000"/>
              </a:lnSpc>
              <a:buClr>
                <a:schemeClr val="accent6"/>
              </a:buClr>
              <a:buFont typeface="Courier New" pitchFamily="49" charset="0"/>
              <a:buChar char="o"/>
            </a:pPr>
            <a:r>
              <a:rPr lang="fr-FR" b="1" dirty="0"/>
              <a:t>Évite l’expansion des thromboses et embolies pulmonaires</a:t>
            </a:r>
          </a:p>
          <a:p>
            <a:pPr lvl="3" eaLnBrk="1" hangingPunct="1">
              <a:lnSpc>
                <a:spcPct val="80000"/>
              </a:lnSpc>
              <a:buClr>
                <a:schemeClr val="accent6"/>
              </a:buClr>
              <a:buFont typeface="Courier New" pitchFamily="49" charset="0"/>
              <a:buChar char="o"/>
            </a:pPr>
            <a:r>
              <a:rPr lang="fr-FR" b="1" dirty="0"/>
              <a:t>Zone thérapeutique : 0.2-0.4 unités /</a:t>
            </a:r>
            <a:r>
              <a:rPr lang="fr-FR" b="1" dirty="0" err="1"/>
              <a:t>mL</a:t>
            </a:r>
            <a:endParaRPr lang="fr-FR" b="1" dirty="0"/>
          </a:p>
          <a:p>
            <a:pPr lvl="3" eaLnBrk="1" hangingPunct="1">
              <a:lnSpc>
                <a:spcPct val="80000"/>
              </a:lnSpc>
              <a:buClr>
                <a:schemeClr val="accent6"/>
              </a:buClr>
              <a:buFont typeface="Courier New" pitchFamily="49" charset="0"/>
              <a:buChar char="o"/>
            </a:pPr>
            <a:r>
              <a:rPr lang="fr-FR" b="1" u="sng" dirty="0"/>
              <a:t>Nécessite une surveillance thérapeutique</a:t>
            </a:r>
          </a:p>
          <a:p>
            <a:pPr lvl="3" eaLnBrk="1" hangingPunct="1">
              <a:lnSpc>
                <a:spcPct val="80000"/>
              </a:lnSpc>
              <a:buClr>
                <a:schemeClr val="accent6"/>
              </a:buClr>
              <a:buFont typeface="Courier New" pitchFamily="49" charset="0"/>
              <a:buChar char="o"/>
            </a:pPr>
            <a:endParaRPr lang="fr-FR" b="1" dirty="0"/>
          </a:p>
          <a:p>
            <a:pPr lvl="3" eaLnBrk="1" hangingPunct="1">
              <a:lnSpc>
                <a:spcPct val="80000"/>
              </a:lnSpc>
              <a:buClr>
                <a:schemeClr val="accent2"/>
              </a:buClr>
              <a:buFontTx/>
              <a:buNone/>
            </a:pPr>
            <a:r>
              <a:rPr lang="fr-FR" b="1" dirty="0"/>
              <a:t>N.B.: IV avec héparine STD plus risqué, car peu provoquer hémorragie</a:t>
            </a:r>
          </a:p>
          <a:p>
            <a:pPr eaLnBrk="1" hangingPunct="1">
              <a:lnSpc>
                <a:spcPct val="80000"/>
              </a:lnSpc>
              <a:buClr>
                <a:schemeClr val="accent1"/>
              </a:buClr>
              <a:buFont typeface="Wingdings" pitchFamily="2" charset="2"/>
              <a:buNone/>
            </a:pPr>
            <a:endParaRPr lang="fr-FR" sz="2000" b="1" dirty="0"/>
          </a:p>
        </p:txBody>
      </p:sp>
      <p:sp>
        <p:nvSpPr>
          <p:cNvPr id="3" name="ZoneTexte 2">
            <a:extLst>
              <a:ext uri="{FF2B5EF4-FFF2-40B4-BE49-F238E27FC236}">
                <a16:creationId xmlns:a16="http://schemas.microsoft.com/office/drawing/2014/main" id="{0C0B3653-B82D-43E5-B50D-0F8A547478AB}"/>
              </a:ext>
            </a:extLst>
          </p:cNvPr>
          <p:cNvSpPr txBox="1"/>
          <p:nvPr>
            <p:custDataLst>
              <p:tags r:id="rId3"/>
            </p:custDataLst>
          </p:nvPr>
        </p:nvSpPr>
        <p:spPr>
          <a:xfrm>
            <a:off x="4572000" y="3055097"/>
            <a:ext cx="4394447" cy="369332"/>
          </a:xfrm>
          <a:prstGeom prst="rect">
            <a:avLst/>
          </a:prstGeom>
          <a:noFill/>
        </p:spPr>
        <p:txBody>
          <a:bodyPr wrap="square" rtlCol="0">
            <a:spAutoFit/>
          </a:bodyPr>
          <a:lstStyle/>
          <a:p>
            <a:r>
              <a:rPr lang="fr-CA" dirty="0">
                <a:solidFill>
                  <a:srgbClr val="FF0000"/>
                </a:solidFill>
              </a:rPr>
              <a:t>C’est quoi une surveillance thérapeutique?</a:t>
            </a:r>
          </a:p>
        </p:txBody>
      </p:sp>
    </p:spTree>
    <p:extLst>
      <p:ext uri="{BB962C8B-B14F-4D97-AF65-F5344CB8AC3E}">
        <p14:creationId xmlns:p14="http://schemas.microsoft.com/office/powerpoint/2010/main" val="20811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350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3507">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350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77603" name="Rectangle 3"/>
          <p:cNvSpPr>
            <a:spLocks noGrp="1" noChangeArrowheads="1"/>
          </p:cNvSpPr>
          <p:nvPr>
            <p:ph sz="quarter" idx="1"/>
            <p:custDataLst>
              <p:tags r:id="rId2"/>
            </p:custDataLst>
          </p:nvPr>
        </p:nvSpPr>
        <p:spPr>
          <a:xfrm>
            <a:off x="468313" y="2509736"/>
            <a:ext cx="8353425" cy="4157764"/>
          </a:xfrm>
        </p:spPr>
        <p:txBody>
          <a:bodyPr/>
          <a:lstStyle/>
          <a:p>
            <a:pPr eaLnBrk="1" hangingPunct="1">
              <a:buClr>
                <a:schemeClr val="accent1"/>
              </a:buClr>
            </a:pPr>
            <a:r>
              <a:rPr lang="fr-CA" sz="2400" b="1" dirty="0"/>
              <a:t>APPLICATIONS THÉRAPEUTIQUES :</a:t>
            </a:r>
            <a:endParaRPr lang="fr-FR" sz="2400" dirty="0"/>
          </a:p>
          <a:p>
            <a:pPr lvl="1" eaLnBrk="1" hangingPunct="1">
              <a:buClr>
                <a:schemeClr val="accent3"/>
              </a:buClr>
              <a:buFont typeface="Wingdings" pitchFamily="2" charset="2"/>
              <a:buChar char="§"/>
            </a:pPr>
            <a:r>
              <a:rPr lang="fr-FR" dirty="0">
                <a:highlight>
                  <a:srgbClr val="FFFFFF"/>
                </a:highlight>
              </a:rPr>
              <a:t>Surveillance biologique</a:t>
            </a:r>
          </a:p>
          <a:p>
            <a:pPr lvl="3">
              <a:buClr>
                <a:schemeClr val="accent6"/>
              </a:buClr>
              <a:buFont typeface="Courier New" pitchFamily="49" charset="0"/>
              <a:buChar char="o"/>
            </a:pPr>
            <a:r>
              <a:rPr lang="fr-FR" sz="2000" b="1" dirty="0"/>
              <a:t>Par le dosage: </a:t>
            </a:r>
            <a:r>
              <a:rPr lang="fr-FR" sz="2000" b="1" u="sng" dirty="0" err="1"/>
              <a:t>TTPa</a:t>
            </a:r>
            <a:r>
              <a:rPr lang="fr-FR" sz="2000" b="1" u="sng" dirty="0"/>
              <a:t> (le meilleur pour l’héparine)</a:t>
            </a:r>
          </a:p>
          <a:p>
            <a:pPr marL="1371600" lvl="4" indent="0">
              <a:buClr>
                <a:schemeClr val="accent6"/>
              </a:buClr>
              <a:buNone/>
            </a:pPr>
            <a:r>
              <a:rPr lang="fr-FR" sz="2000" b="1" dirty="0"/>
              <a:t>	N.B.: </a:t>
            </a:r>
            <a:r>
              <a:rPr lang="fr-FR" sz="2000" b="1" u="sng" dirty="0"/>
              <a:t>TT trop sensible et TP pas assez sensible</a:t>
            </a:r>
          </a:p>
          <a:p>
            <a:pPr lvl="3">
              <a:buClr>
                <a:schemeClr val="accent6"/>
              </a:buClr>
              <a:buFont typeface="Courier New" pitchFamily="49" charset="0"/>
              <a:buChar char="o"/>
            </a:pPr>
            <a:r>
              <a:rPr lang="fr-FR" sz="2000" b="1" dirty="0"/>
              <a:t>Première mesure du </a:t>
            </a:r>
            <a:r>
              <a:rPr lang="fr-FR" sz="2000" b="1" u="sng" dirty="0" err="1"/>
              <a:t>TTPa</a:t>
            </a:r>
            <a:r>
              <a:rPr lang="fr-FR" sz="2000" b="1" u="sng" dirty="0"/>
              <a:t> s’effectue 4-6 heures après </a:t>
            </a:r>
            <a:r>
              <a:rPr lang="fr-FR" sz="2000" b="1" dirty="0"/>
              <a:t>le début du traitement à l’héparine</a:t>
            </a:r>
          </a:p>
          <a:p>
            <a:pPr lvl="3">
              <a:buClr>
                <a:schemeClr val="accent6"/>
              </a:buClr>
              <a:buFont typeface="Courier New" pitchFamily="49" charset="0"/>
              <a:buChar char="o"/>
            </a:pPr>
            <a:r>
              <a:rPr lang="fr-FR" sz="2000" b="1" dirty="0"/>
              <a:t>Héparinothérapie efficace : </a:t>
            </a:r>
            <a:r>
              <a:rPr lang="fr-FR" sz="2000" b="1" u="sng" dirty="0"/>
              <a:t>1.5 à 2.5 fois la valeur de </a:t>
            </a:r>
            <a:r>
              <a:rPr lang="fr-FR" sz="2000" b="1" u="sng" dirty="0" err="1"/>
              <a:t>TTPa</a:t>
            </a:r>
            <a:r>
              <a:rPr lang="fr-FR" sz="2000" b="1" dirty="0"/>
              <a:t> normal du patient</a:t>
            </a:r>
          </a:p>
          <a:p>
            <a:pPr lvl="3">
              <a:buClr>
                <a:schemeClr val="accent6"/>
              </a:buClr>
              <a:buFont typeface="Courier New" pitchFamily="49" charset="0"/>
              <a:buChar char="o"/>
            </a:pPr>
            <a:r>
              <a:rPr lang="fr-FR" sz="2000" b="1" dirty="0"/>
              <a:t>Numération plaquettaire (car l’héparine peut entraîner une thrombocytopénie)</a:t>
            </a:r>
          </a:p>
        </p:txBody>
      </p:sp>
    </p:spTree>
    <p:extLst>
      <p:ext uri="{BB962C8B-B14F-4D97-AF65-F5344CB8AC3E}">
        <p14:creationId xmlns:p14="http://schemas.microsoft.com/office/powerpoint/2010/main" val="42474678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3FB75F-EFF9-9F07-B5AA-2C541E445E44}"/>
              </a:ext>
            </a:extLst>
          </p:cNvPr>
          <p:cNvSpPr>
            <a:spLocks noGrp="1"/>
          </p:cNvSpPr>
          <p:nvPr>
            <p:ph type="title"/>
          </p:nvPr>
        </p:nvSpPr>
        <p:spPr/>
        <p:txBody>
          <a:bodyPr/>
          <a:lstStyle/>
          <a:p>
            <a:r>
              <a:rPr lang="fr-CA" b="1" cap="all" dirty="0"/>
              <a:t>Nouvelles stratégies</a:t>
            </a:r>
            <a:br>
              <a:rPr lang="fr-CA" b="1" cap="all" dirty="0"/>
            </a:br>
            <a:r>
              <a:rPr lang="fr-CA" b="1" cap="all" dirty="0"/>
              <a:t>parentéral</a:t>
            </a:r>
          </a:p>
        </p:txBody>
      </p:sp>
      <p:graphicFrame>
        <p:nvGraphicFramePr>
          <p:cNvPr id="5" name="Espace réservé du contenu 4">
            <a:extLst>
              <a:ext uri="{FF2B5EF4-FFF2-40B4-BE49-F238E27FC236}">
                <a16:creationId xmlns:a16="http://schemas.microsoft.com/office/drawing/2014/main" id="{DFC9062B-61A1-657E-66E8-175F95E42269}"/>
              </a:ext>
            </a:extLst>
          </p:cNvPr>
          <p:cNvGraphicFramePr>
            <a:graphicFrameLocks noGrp="1"/>
          </p:cNvGraphicFramePr>
          <p:nvPr>
            <p:ph idx="1"/>
            <p:extLst>
              <p:ext uri="{D42A27DB-BD31-4B8C-83A1-F6EECF244321}">
                <p14:modId xmlns:p14="http://schemas.microsoft.com/office/powerpoint/2010/main" val="1161016272"/>
              </p:ext>
            </p:extLst>
          </p:nvPr>
        </p:nvGraphicFramePr>
        <p:xfrm>
          <a:off x="173034" y="2770188"/>
          <a:ext cx="8666165" cy="3825240"/>
        </p:xfrm>
        <a:graphic>
          <a:graphicData uri="http://schemas.openxmlformats.org/drawingml/2006/table">
            <a:tbl>
              <a:tblPr firstRow="1" bandRow="1">
                <a:tableStyleId>{5C22544A-7EE6-4342-B048-85BDC9FD1C3A}</a:tableStyleId>
              </a:tblPr>
              <a:tblGrid>
                <a:gridCol w="1733233">
                  <a:extLst>
                    <a:ext uri="{9D8B030D-6E8A-4147-A177-3AD203B41FA5}">
                      <a16:colId xmlns:a16="http://schemas.microsoft.com/office/drawing/2014/main" val="192199350"/>
                    </a:ext>
                  </a:extLst>
                </a:gridCol>
                <a:gridCol w="1733233">
                  <a:extLst>
                    <a:ext uri="{9D8B030D-6E8A-4147-A177-3AD203B41FA5}">
                      <a16:colId xmlns:a16="http://schemas.microsoft.com/office/drawing/2014/main" val="2266616374"/>
                    </a:ext>
                  </a:extLst>
                </a:gridCol>
                <a:gridCol w="1733233">
                  <a:extLst>
                    <a:ext uri="{9D8B030D-6E8A-4147-A177-3AD203B41FA5}">
                      <a16:colId xmlns:a16="http://schemas.microsoft.com/office/drawing/2014/main" val="2348518951"/>
                    </a:ext>
                  </a:extLst>
                </a:gridCol>
                <a:gridCol w="1733233">
                  <a:extLst>
                    <a:ext uri="{9D8B030D-6E8A-4147-A177-3AD203B41FA5}">
                      <a16:colId xmlns:a16="http://schemas.microsoft.com/office/drawing/2014/main" val="905360550"/>
                    </a:ext>
                  </a:extLst>
                </a:gridCol>
                <a:gridCol w="1733233">
                  <a:extLst>
                    <a:ext uri="{9D8B030D-6E8A-4147-A177-3AD203B41FA5}">
                      <a16:colId xmlns:a16="http://schemas.microsoft.com/office/drawing/2014/main" val="2052931709"/>
                    </a:ext>
                  </a:extLst>
                </a:gridCol>
              </a:tblGrid>
              <a:tr h="370840">
                <a:tc>
                  <a:txBody>
                    <a:bodyPr/>
                    <a:lstStyle/>
                    <a:p>
                      <a:endParaRPr lang="fr-CA" dirty="0"/>
                    </a:p>
                  </a:txBody>
                  <a:tcPr/>
                </a:tc>
                <a:tc>
                  <a:txBody>
                    <a:bodyPr/>
                    <a:lstStyle/>
                    <a:p>
                      <a:r>
                        <a:rPr lang="fr-CA" dirty="0"/>
                        <a:t>Héparine</a:t>
                      </a:r>
                    </a:p>
                  </a:txBody>
                  <a:tcPr/>
                </a:tc>
                <a:tc>
                  <a:txBody>
                    <a:bodyPr/>
                    <a:lstStyle/>
                    <a:p>
                      <a:r>
                        <a:rPr lang="fr-CA" dirty="0"/>
                        <a:t>Héparine BPM</a:t>
                      </a:r>
                    </a:p>
                  </a:txBody>
                  <a:tcPr/>
                </a:tc>
                <a:tc>
                  <a:txBody>
                    <a:bodyPr/>
                    <a:lstStyle/>
                    <a:p>
                      <a:r>
                        <a:rPr lang="fr-CA" dirty="0"/>
                        <a:t>Fondaparinux (Arixtra)</a:t>
                      </a:r>
                    </a:p>
                  </a:txBody>
                  <a:tcPr/>
                </a:tc>
                <a:tc>
                  <a:txBody>
                    <a:bodyPr/>
                    <a:lstStyle/>
                    <a:p>
                      <a:r>
                        <a:rPr lang="fr-CA" dirty="0" err="1"/>
                        <a:t>Danaparoid</a:t>
                      </a:r>
                      <a:endParaRPr lang="fr-CA" dirty="0"/>
                    </a:p>
                    <a:p>
                      <a:r>
                        <a:rPr lang="fr-CA" dirty="0"/>
                        <a:t>(</a:t>
                      </a:r>
                      <a:r>
                        <a:rPr lang="fr-CA" dirty="0" err="1"/>
                        <a:t>Orgaran</a:t>
                      </a:r>
                      <a:r>
                        <a:rPr lang="fr-CA" dirty="0"/>
                        <a:t>)</a:t>
                      </a:r>
                    </a:p>
                  </a:txBody>
                  <a:tcPr/>
                </a:tc>
                <a:extLst>
                  <a:ext uri="{0D108BD9-81ED-4DB2-BD59-A6C34878D82A}">
                    <a16:rowId xmlns:a16="http://schemas.microsoft.com/office/drawing/2014/main" val="3200081511"/>
                  </a:ext>
                </a:extLst>
              </a:tr>
              <a:tr h="370840">
                <a:tc>
                  <a:txBody>
                    <a:bodyPr/>
                    <a:lstStyle/>
                    <a:p>
                      <a:r>
                        <a:rPr lang="fr-CA" dirty="0"/>
                        <a:t>Cible</a:t>
                      </a:r>
                    </a:p>
                  </a:txBody>
                  <a:tcPr/>
                </a:tc>
                <a:tc>
                  <a:txBody>
                    <a:bodyPr/>
                    <a:lstStyle/>
                    <a:p>
                      <a:r>
                        <a:rPr lang="fr-CA" dirty="0" err="1"/>
                        <a:t>IIa</a:t>
                      </a:r>
                      <a:r>
                        <a:rPr lang="fr-CA" dirty="0"/>
                        <a:t> et Xa (1:1)</a:t>
                      </a:r>
                    </a:p>
                  </a:txBody>
                  <a:tcPr/>
                </a:tc>
                <a:tc>
                  <a:txBody>
                    <a:bodyPr/>
                    <a:lstStyle/>
                    <a:p>
                      <a:r>
                        <a:rPr lang="fr-CA" dirty="0" err="1"/>
                        <a:t>IIa</a:t>
                      </a:r>
                      <a:r>
                        <a:rPr lang="fr-CA" dirty="0"/>
                        <a:t> et Xa (3:1)</a:t>
                      </a:r>
                    </a:p>
                  </a:txBody>
                  <a:tcPr/>
                </a:tc>
                <a:tc>
                  <a:txBody>
                    <a:bodyPr/>
                    <a:lstStyle/>
                    <a:p>
                      <a:r>
                        <a:rPr lang="fr-CA" dirty="0"/>
                        <a:t>Xa</a:t>
                      </a:r>
                    </a:p>
                  </a:txBody>
                  <a:tcPr/>
                </a:tc>
                <a:tc>
                  <a:txBody>
                    <a:bodyPr/>
                    <a:lstStyle/>
                    <a:p>
                      <a:r>
                        <a:rPr lang="fr-CA" dirty="0"/>
                        <a:t>Xa et </a:t>
                      </a:r>
                      <a:r>
                        <a:rPr lang="fr-CA" dirty="0" err="1"/>
                        <a:t>IIa</a:t>
                      </a:r>
                      <a:r>
                        <a:rPr lang="fr-CA" dirty="0"/>
                        <a:t> (20:1)</a:t>
                      </a:r>
                    </a:p>
                  </a:txBody>
                  <a:tcPr/>
                </a:tc>
                <a:extLst>
                  <a:ext uri="{0D108BD9-81ED-4DB2-BD59-A6C34878D82A}">
                    <a16:rowId xmlns:a16="http://schemas.microsoft.com/office/drawing/2014/main" val="1090712076"/>
                  </a:ext>
                </a:extLst>
              </a:tr>
              <a:tr h="370840">
                <a:tc>
                  <a:txBody>
                    <a:bodyPr/>
                    <a:lstStyle/>
                    <a:p>
                      <a:r>
                        <a:rPr lang="fr-CA" dirty="0"/>
                        <a:t>Pic maximal</a:t>
                      </a:r>
                    </a:p>
                  </a:txBody>
                  <a:tcPr/>
                </a:tc>
                <a:tc>
                  <a:txBody>
                    <a:bodyPr/>
                    <a:lstStyle/>
                    <a:p>
                      <a:r>
                        <a:rPr lang="fr-CA" dirty="0"/>
                        <a:t>&lt; 30 min</a:t>
                      </a:r>
                    </a:p>
                  </a:txBody>
                  <a:tcPr/>
                </a:tc>
                <a:tc>
                  <a:txBody>
                    <a:bodyPr/>
                    <a:lstStyle/>
                    <a:p>
                      <a:r>
                        <a:rPr lang="fr-CA" dirty="0"/>
                        <a:t>3-4 h</a:t>
                      </a:r>
                    </a:p>
                  </a:txBody>
                  <a:tcPr/>
                </a:tc>
                <a:tc>
                  <a:txBody>
                    <a:bodyPr/>
                    <a:lstStyle/>
                    <a:p>
                      <a:r>
                        <a:rPr lang="fr-CA" dirty="0"/>
                        <a:t>2-3 h</a:t>
                      </a:r>
                    </a:p>
                  </a:txBody>
                  <a:tcPr/>
                </a:tc>
                <a:tc>
                  <a:txBody>
                    <a:bodyPr/>
                    <a:lstStyle/>
                    <a:p>
                      <a:r>
                        <a:rPr lang="fr-CA" dirty="0"/>
                        <a:t>4-5 h</a:t>
                      </a:r>
                    </a:p>
                  </a:txBody>
                  <a:tcPr/>
                </a:tc>
                <a:extLst>
                  <a:ext uri="{0D108BD9-81ED-4DB2-BD59-A6C34878D82A}">
                    <a16:rowId xmlns:a16="http://schemas.microsoft.com/office/drawing/2014/main" val="640323509"/>
                  </a:ext>
                </a:extLst>
              </a:tr>
              <a:tr h="370840">
                <a:tc>
                  <a:txBody>
                    <a:bodyPr/>
                    <a:lstStyle/>
                    <a:p>
                      <a:r>
                        <a:rPr lang="fr-CA" dirty="0"/>
                        <a:t>Voie admin.</a:t>
                      </a:r>
                    </a:p>
                  </a:txBody>
                  <a:tcPr/>
                </a:tc>
                <a:tc>
                  <a:txBody>
                    <a:bodyPr/>
                    <a:lstStyle/>
                    <a:p>
                      <a:r>
                        <a:rPr lang="fr-CA" dirty="0"/>
                        <a:t>IV</a:t>
                      </a:r>
                    </a:p>
                  </a:txBody>
                  <a:tcPr/>
                </a:tc>
                <a:tc>
                  <a:txBody>
                    <a:bodyPr/>
                    <a:lstStyle/>
                    <a:p>
                      <a:r>
                        <a:rPr lang="fr-CA" dirty="0"/>
                        <a:t>SC</a:t>
                      </a:r>
                    </a:p>
                  </a:txBody>
                  <a:tcPr/>
                </a:tc>
                <a:tc>
                  <a:txBody>
                    <a:bodyPr/>
                    <a:lstStyle/>
                    <a:p>
                      <a:r>
                        <a:rPr lang="fr-CA" dirty="0"/>
                        <a:t>SC</a:t>
                      </a:r>
                    </a:p>
                  </a:txBody>
                  <a:tcPr/>
                </a:tc>
                <a:tc>
                  <a:txBody>
                    <a:bodyPr/>
                    <a:lstStyle/>
                    <a:p>
                      <a:r>
                        <a:rPr lang="fr-CA" dirty="0"/>
                        <a:t>SC</a:t>
                      </a:r>
                    </a:p>
                  </a:txBody>
                  <a:tcPr/>
                </a:tc>
                <a:extLst>
                  <a:ext uri="{0D108BD9-81ED-4DB2-BD59-A6C34878D82A}">
                    <a16:rowId xmlns:a16="http://schemas.microsoft.com/office/drawing/2014/main" val="3824286289"/>
                  </a:ext>
                </a:extLst>
              </a:tr>
              <a:tr h="370840">
                <a:tc>
                  <a:txBody>
                    <a:bodyPr/>
                    <a:lstStyle/>
                    <a:p>
                      <a:r>
                        <a:rPr lang="fr-CA" dirty="0"/>
                        <a:t>Surveillance</a:t>
                      </a:r>
                    </a:p>
                  </a:txBody>
                  <a:tcPr/>
                </a:tc>
                <a:tc>
                  <a:txBody>
                    <a:bodyPr/>
                    <a:lstStyle/>
                    <a:p>
                      <a:r>
                        <a:rPr lang="fr-CA" dirty="0"/>
                        <a:t>Requise</a:t>
                      </a:r>
                    </a:p>
                    <a:p>
                      <a:r>
                        <a:rPr lang="fr-CA" dirty="0"/>
                        <a:t>PTT, </a:t>
                      </a:r>
                      <a:r>
                        <a:rPr lang="fr-CA" dirty="0" err="1"/>
                        <a:t>Anti-Xa</a:t>
                      </a:r>
                      <a:endParaRPr lang="fr-CA" dirty="0"/>
                    </a:p>
                  </a:txBody>
                  <a:tcPr/>
                </a:tc>
                <a:tc>
                  <a:txBody>
                    <a:bodyPr/>
                    <a:lstStyle/>
                    <a:p>
                      <a:r>
                        <a:rPr lang="fr-CA" dirty="0"/>
                        <a:t>Parfois requise</a:t>
                      </a:r>
                    </a:p>
                    <a:p>
                      <a:r>
                        <a:rPr lang="fr-CA" dirty="0" err="1"/>
                        <a:t>Anti-Xa</a:t>
                      </a:r>
                      <a:endParaRPr lang="fr-CA" dirty="0"/>
                    </a:p>
                  </a:txBody>
                  <a:tcPr/>
                </a:tc>
                <a:tc>
                  <a:txBody>
                    <a:bodyPr/>
                    <a:lstStyle/>
                    <a:p>
                      <a:r>
                        <a:rPr lang="fr-CA" dirty="0"/>
                        <a:t>Non requise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Anti-Xa</a:t>
                      </a:r>
                      <a:endParaRPr lang="fr-CA" dirty="0"/>
                    </a:p>
                    <a:p>
                      <a:r>
                        <a:rPr lang="fr-CA" dirty="0"/>
                        <a:t>(calibration)</a:t>
                      </a:r>
                    </a:p>
                  </a:txBody>
                  <a:tcPr/>
                </a:tc>
                <a:tc>
                  <a:txBody>
                    <a:bodyPr/>
                    <a:lstStyle/>
                    <a:p>
                      <a:r>
                        <a:rPr lang="fr-CA" dirty="0"/>
                        <a:t>Requise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Anti-Xa</a:t>
                      </a:r>
                      <a:endParaRPr lang="fr-CA" dirty="0"/>
                    </a:p>
                    <a:p>
                      <a:r>
                        <a:rPr lang="fr-CA" dirty="0"/>
                        <a:t>(calibration)</a:t>
                      </a:r>
                    </a:p>
                  </a:txBody>
                  <a:tcPr/>
                </a:tc>
                <a:extLst>
                  <a:ext uri="{0D108BD9-81ED-4DB2-BD59-A6C34878D82A}">
                    <a16:rowId xmlns:a16="http://schemas.microsoft.com/office/drawing/2014/main" val="2939891212"/>
                  </a:ext>
                </a:extLst>
              </a:tr>
              <a:tr h="370840">
                <a:tc>
                  <a:txBody>
                    <a:bodyPr/>
                    <a:lstStyle/>
                    <a:p>
                      <a:r>
                        <a:rPr lang="fr-CA" dirty="0"/>
                        <a:t>Indications</a:t>
                      </a:r>
                    </a:p>
                  </a:txBody>
                  <a:tcPr/>
                </a:tc>
                <a:tc gridSpan="3">
                  <a:txBody>
                    <a:bodyPr/>
                    <a:lstStyle/>
                    <a:p>
                      <a:pPr marL="285750" indent="-285750">
                        <a:buFont typeface="Arial" panose="020B0604020202020204" pitchFamily="34" charset="0"/>
                        <a:buChar char="•"/>
                      </a:pPr>
                      <a:r>
                        <a:rPr lang="fr-CA" sz="1400" dirty="0"/>
                        <a:t>Prévention et traitement de la maladie thromboembolique veineuse &amp; artérielle (thrombose veineuse profonde (TVP) et l'embolie pulmonaire (EP))</a:t>
                      </a:r>
                    </a:p>
                    <a:p>
                      <a:pPr marL="285750" indent="-285750">
                        <a:buFont typeface="Arial" panose="020B0604020202020204" pitchFamily="34" charset="0"/>
                        <a:buChar char="•"/>
                      </a:pPr>
                      <a:r>
                        <a:rPr lang="fr-CA" sz="1400" dirty="0"/>
                        <a:t>Prévention embolie en fibrillation auriculaire non valvulaire</a:t>
                      </a:r>
                    </a:p>
                    <a:p>
                      <a:pPr marL="285750" indent="-285750">
                        <a:buFont typeface="Arial" panose="020B0604020202020204" pitchFamily="34" charset="0"/>
                        <a:buChar char="•"/>
                      </a:pPr>
                      <a:r>
                        <a:rPr lang="fr-CA" sz="1400" dirty="0"/>
                        <a:t>Prévention embolie en maladie valvulaire</a:t>
                      </a:r>
                    </a:p>
                  </a:txBody>
                  <a:tcPr/>
                </a:tc>
                <a:tc hMerge="1">
                  <a:txBody>
                    <a:bodyPr/>
                    <a:lstStyle/>
                    <a:p>
                      <a:endParaRPr lang="fr-CA" dirty="0"/>
                    </a:p>
                  </a:txBody>
                  <a:tcPr/>
                </a:tc>
                <a:tc hMerge="1">
                  <a:txBody>
                    <a:bodyPr/>
                    <a:lstStyle/>
                    <a:p>
                      <a:endParaRPr lang="fr-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dirty="0"/>
                        <a:t>Alternative aux héparines en cas de thrombopénie induite par l'héparine </a:t>
                      </a:r>
                    </a:p>
                  </a:txBody>
                  <a:tcPr/>
                </a:tc>
                <a:extLst>
                  <a:ext uri="{0D108BD9-81ED-4DB2-BD59-A6C34878D82A}">
                    <a16:rowId xmlns:a16="http://schemas.microsoft.com/office/drawing/2014/main" val="1481747812"/>
                  </a:ext>
                </a:extLst>
              </a:tr>
            </a:tbl>
          </a:graphicData>
        </a:graphic>
      </p:graphicFrame>
    </p:spTree>
    <p:extLst>
      <p:ext uri="{BB962C8B-B14F-4D97-AF65-F5344CB8AC3E}">
        <p14:creationId xmlns:p14="http://schemas.microsoft.com/office/powerpoint/2010/main" val="34170883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3F1D-6E6D-8965-80CE-5104CBEDCBF4}"/>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9F7C8737-DD88-52EE-EFBD-145ADE6F7503}"/>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ANTICOAGULO-THÉRAPIE</a:t>
            </a:r>
            <a:br>
              <a:rPr lang="fr-CA" b="1" dirty="0"/>
            </a:br>
            <a:r>
              <a:rPr lang="fr-CA" b="1" dirty="0"/>
              <a:t>Antivitamines K</a:t>
            </a:r>
            <a:br>
              <a:rPr lang="fr-CA" sz="6000" b="1" dirty="0"/>
            </a:br>
            <a:endParaRPr lang="fr-FR" sz="6000" b="1" dirty="0"/>
          </a:p>
        </p:txBody>
      </p:sp>
    </p:spTree>
    <p:extLst>
      <p:ext uri="{BB962C8B-B14F-4D97-AF65-F5344CB8AC3E}">
        <p14:creationId xmlns:p14="http://schemas.microsoft.com/office/powerpoint/2010/main" val="11286888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1939" name="Rectangle 3"/>
          <p:cNvSpPr>
            <a:spLocks noGrp="1" noChangeArrowheads="1"/>
          </p:cNvSpPr>
          <p:nvPr>
            <p:ph sz="quarter" idx="1"/>
            <p:custDataLst>
              <p:tags r:id="rId2"/>
            </p:custDataLst>
          </p:nvPr>
        </p:nvSpPr>
        <p:spPr>
          <a:xfrm>
            <a:off x="386499" y="2490281"/>
            <a:ext cx="8300301" cy="4162932"/>
          </a:xfrm>
        </p:spPr>
        <p:txBody>
          <a:bodyPr>
            <a:normAutofit/>
          </a:bodyPr>
          <a:lstStyle/>
          <a:p>
            <a:pPr eaLnBrk="1" hangingPunct="1">
              <a:lnSpc>
                <a:spcPct val="90000"/>
              </a:lnSpc>
              <a:buClr>
                <a:schemeClr val="accent1"/>
              </a:buClr>
            </a:pPr>
            <a:r>
              <a:rPr lang="fr-FR" sz="2400" b="1" dirty="0"/>
              <a:t>La découverte de la molécule remonte aux années 1920.</a:t>
            </a:r>
          </a:p>
          <a:p>
            <a:pPr eaLnBrk="1" hangingPunct="1">
              <a:lnSpc>
                <a:spcPct val="90000"/>
              </a:lnSpc>
              <a:buClr>
                <a:schemeClr val="accent1"/>
              </a:buClr>
            </a:pPr>
            <a:r>
              <a:rPr lang="fr-CA" sz="2400" b="1" dirty="0"/>
              <a:t>Découvert à la suite d’un syndrome hémorragique mortel qui cause la perte de plusieurs </a:t>
            </a:r>
            <a:r>
              <a:rPr lang="fr-CA" sz="2400" b="1" u="sng" dirty="0"/>
              <a:t>troupeaux bovins en Alberta.</a:t>
            </a:r>
          </a:p>
          <a:p>
            <a:pPr eaLnBrk="1" hangingPunct="1">
              <a:lnSpc>
                <a:spcPct val="90000"/>
              </a:lnSpc>
              <a:buClr>
                <a:schemeClr val="accent1"/>
              </a:buClr>
            </a:pPr>
            <a:r>
              <a:rPr lang="fr-FR" sz="2400" b="1" dirty="0"/>
              <a:t>Poursuite des recherches par </a:t>
            </a:r>
            <a:r>
              <a:rPr lang="fr-FR" sz="2400" b="1" u="sng" dirty="0"/>
              <a:t>Link en 1940</a:t>
            </a:r>
            <a:r>
              <a:rPr lang="fr-FR" sz="2400" b="1" dirty="0"/>
              <a:t>.</a:t>
            </a:r>
          </a:p>
          <a:p>
            <a:pPr eaLnBrk="1" hangingPunct="1">
              <a:lnSpc>
                <a:spcPct val="90000"/>
              </a:lnSpc>
              <a:buClr>
                <a:schemeClr val="accent1"/>
              </a:buClr>
            </a:pPr>
            <a:r>
              <a:rPr lang="fr-FR" sz="2400" b="1" dirty="0"/>
              <a:t>Utilisées en clinique </a:t>
            </a:r>
            <a:r>
              <a:rPr lang="fr-FR" sz="2400" b="1" u="sng" dirty="0"/>
              <a:t>depuis 1954</a:t>
            </a:r>
            <a:r>
              <a:rPr lang="fr-FR" sz="2400" b="1" dirty="0"/>
              <a:t>.</a:t>
            </a:r>
          </a:p>
          <a:p>
            <a:pPr eaLnBrk="1" hangingPunct="1">
              <a:lnSpc>
                <a:spcPct val="90000"/>
              </a:lnSpc>
              <a:buClr>
                <a:schemeClr val="accent1"/>
              </a:buClr>
            </a:pPr>
            <a:r>
              <a:rPr lang="fr-FR" sz="2400" b="1" u="sng" dirty="0">
                <a:solidFill>
                  <a:schemeClr val="accent6"/>
                </a:solidFill>
              </a:rPr>
              <a:t>EFFET LONG</a:t>
            </a:r>
            <a:r>
              <a:rPr lang="fr-FR" sz="2400" b="1" dirty="0">
                <a:solidFill>
                  <a:schemeClr val="accent6"/>
                </a:solidFill>
              </a:rPr>
              <a:t> </a:t>
            </a:r>
            <a:r>
              <a:rPr lang="fr-FR" sz="2400" b="1" dirty="0"/>
              <a:t>à obtenir, mais </a:t>
            </a:r>
            <a:r>
              <a:rPr lang="fr-FR" sz="2400" b="1" u="sng" dirty="0">
                <a:solidFill>
                  <a:schemeClr val="accent6"/>
                </a:solidFill>
              </a:rPr>
              <a:t>DURABLE</a:t>
            </a:r>
          </a:p>
          <a:p>
            <a:pPr lvl="1">
              <a:lnSpc>
                <a:spcPct val="90000"/>
              </a:lnSpc>
              <a:buClr>
                <a:schemeClr val="accent1"/>
              </a:buClr>
            </a:pPr>
            <a:r>
              <a:rPr lang="fr-FR" sz="2200" b="1" u="sng" dirty="0">
                <a:solidFill>
                  <a:schemeClr val="accent6"/>
                </a:solidFill>
              </a:rPr>
              <a:t>24 heures requis pour premier effet et entre 72 et 96 heures pour obtenir effet optimal.</a:t>
            </a:r>
          </a:p>
        </p:txBody>
      </p:sp>
    </p:spTree>
    <p:extLst>
      <p:ext uri="{BB962C8B-B14F-4D97-AF65-F5344CB8AC3E}">
        <p14:creationId xmlns:p14="http://schemas.microsoft.com/office/powerpoint/2010/main" val="27481476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3987" name="Rectangle 3"/>
          <p:cNvSpPr>
            <a:spLocks noGrp="1" noChangeArrowheads="1"/>
          </p:cNvSpPr>
          <p:nvPr>
            <p:ph sz="quarter" idx="1"/>
            <p:custDataLst>
              <p:tags r:id="rId2"/>
            </p:custDataLst>
          </p:nvPr>
        </p:nvSpPr>
        <p:spPr>
          <a:xfrm>
            <a:off x="179109" y="2375555"/>
            <a:ext cx="8641041" cy="4317075"/>
          </a:xfrm>
        </p:spPr>
        <p:txBody>
          <a:bodyPr>
            <a:normAutofit fontScale="85000" lnSpcReduction="20000"/>
          </a:bodyPr>
          <a:lstStyle/>
          <a:p>
            <a:pPr eaLnBrk="1" hangingPunct="1">
              <a:lnSpc>
                <a:spcPct val="90000"/>
              </a:lnSpc>
              <a:buClr>
                <a:schemeClr val="accent1"/>
              </a:buClr>
            </a:pPr>
            <a:r>
              <a:rPr lang="fr-CA" sz="2800" b="1" dirty="0"/>
              <a:t>NATURE :</a:t>
            </a:r>
          </a:p>
          <a:p>
            <a:pPr lvl="1" eaLnBrk="1" hangingPunct="1">
              <a:lnSpc>
                <a:spcPct val="90000"/>
              </a:lnSpc>
              <a:buClr>
                <a:schemeClr val="accent3"/>
              </a:buClr>
              <a:buFont typeface="Wingdings" pitchFamily="2" charset="2"/>
              <a:buChar char="§"/>
            </a:pPr>
            <a:r>
              <a:rPr lang="fr-FR" sz="2400" b="1" dirty="0"/>
              <a:t>Composé organique de faible poids moléculaire.</a:t>
            </a:r>
          </a:p>
          <a:p>
            <a:pPr lvl="1" eaLnBrk="1" hangingPunct="1">
              <a:lnSpc>
                <a:spcPct val="90000"/>
              </a:lnSpc>
              <a:buClr>
                <a:schemeClr val="accent3"/>
              </a:buClr>
              <a:buFont typeface="Wingdings" pitchFamily="2" charset="2"/>
              <a:buChar char="§"/>
            </a:pPr>
            <a:r>
              <a:rPr lang="fr-FR" sz="2400" b="1" dirty="0"/>
              <a:t>Structure </a:t>
            </a:r>
            <a:r>
              <a:rPr lang="fr-FR" sz="2400" b="1" u="sng" dirty="0"/>
              <a:t>semblable à la vitamine K.</a:t>
            </a:r>
          </a:p>
          <a:p>
            <a:pPr lvl="1" eaLnBrk="1" hangingPunct="1">
              <a:lnSpc>
                <a:spcPct val="90000"/>
              </a:lnSpc>
              <a:buClr>
                <a:schemeClr val="accent3"/>
              </a:buClr>
              <a:buFont typeface="Wingdings" pitchFamily="2" charset="2"/>
              <a:buChar char="§"/>
            </a:pPr>
            <a:r>
              <a:rPr lang="fr-CA" sz="2400" b="1" u="sng" dirty="0"/>
              <a:t>Liposoluble</a:t>
            </a:r>
          </a:p>
          <a:p>
            <a:pPr lvl="1" eaLnBrk="1" hangingPunct="1">
              <a:lnSpc>
                <a:spcPct val="90000"/>
              </a:lnSpc>
              <a:buFont typeface="Wingdings" pitchFamily="2" charset="2"/>
              <a:buNone/>
            </a:pPr>
            <a:endParaRPr lang="fr-FR" sz="2000" b="1" dirty="0"/>
          </a:p>
          <a:p>
            <a:pPr eaLnBrk="1" hangingPunct="1">
              <a:lnSpc>
                <a:spcPct val="90000"/>
              </a:lnSpc>
              <a:buClr>
                <a:schemeClr val="accent1"/>
              </a:buClr>
            </a:pPr>
            <a:r>
              <a:rPr lang="fr-CA" sz="2800" b="1" dirty="0"/>
              <a:t>STRUCTURE :</a:t>
            </a:r>
          </a:p>
          <a:p>
            <a:pPr lvl="1" eaLnBrk="1" hangingPunct="1">
              <a:lnSpc>
                <a:spcPct val="90000"/>
              </a:lnSpc>
              <a:buClr>
                <a:schemeClr val="accent3"/>
              </a:buClr>
              <a:buFont typeface="Wingdings" pitchFamily="2" charset="2"/>
              <a:buChar char="§"/>
            </a:pPr>
            <a:r>
              <a:rPr lang="fr-FR" sz="2400" b="1" dirty="0"/>
              <a:t>Ce sont des antivitamines K, donc ils ont des structures semblables aux vitamines K, ils diffèrent que par un radical disposé sur leur anneau </a:t>
            </a:r>
            <a:r>
              <a:rPr lang="fr-FR" sz="2400" b="1" dirty="0" err="1"/>
              <a:t>quinonique</a:t>
            </a:r>
            <a:r>
              <a:rPr lang="fr-FR" sz="2400" b="1" dirty="0"/>
              <a:t>.</a:t>
            </a:r>
          </a:p>
          <a:p>
            <a:pPr lvl="1" eaLnBrk="1" hangingPunct="1">
              <a:lnSpc>
                <a:spcPct val="90000"/>
              </a:lnSpc>
              <a:buClr>
                <a:schemeClr val="accent3"/>
              </a:buClr>
              <a:buFont typeface="Wingdings" pitchFamily="2" charset="2"/>
              <a:buChar char="§"/>
            </a:pPr>
            <a:r>
              <a:rPr lang="fr-FR" sz="2400" b="1" dirty="0"/>
              <a:t>Noms utilisés :</a:t>
            </a:r>
          </a:p>
          <a:p>
            <a:pPr lvl="3" eaLnBrk="1" hangingPunct="1">
              <a:lnSpc>
                <a:spcPct val="90000"/>
              </a:lnSpc>
              <a:buClr>
                <a:schemeClr val="accent6"/>
              </a:buClr>
              <a:buFont typeface="Courier New" pitchFamily="49" charset="0"/>
              <a:buChar char="o"/>
            </a:pPr>
            <a:r>
              <a:rPr lang="fr-FR" sz="1900" b="1" dirty="0" err="1"/>
              <a:t>Coumadin</a:t>
            </a:r>
            <a:endParaRPr lang="fr-FR" sz="1900" b="1" dirty="0"/>
          </a:p>
          <a:p>
            <a:pPr lvl="3" eaLnBrk="1" hangingPunct="1">
              <a:lnSpc>
                <a:spcPct val="90000"/>
              </a:lnSpc>
              <a:buClr>
                <a:schemeClr val="accent6"/>
              </a:buClr>
              <a:buFont typeface="Courier New" pitchFamily="49" charset="0"/>
              <a:buChar char="o"/>
            </a:pPr>
            <a:r>
              <a:rPr lang="fr-FR" sz="1900" b="1" dirty="0" err="1"/>
              <a:t>Warfarin</a:t>
            </a:r>
            <a:endParaRPr lang="fr-FR" sz="1900" b="1" dirty="0"/>
          </a:p>
          <a:p>
            <a:pPr lvl="3" eaLnBrk="1" hangingPunct="1">
              <a:lnSpc>
                <a:spcPct val="90000"/>
              </a:lnSpc>
              <a:buClr>
                <a:schemeClr val="accent6"/>
              </a:buClr>
              <a:buFont typeface="Courier New" pitchFamily="49" charset="0"/>
              <a:buChar char="o"/>
            </a:pPr>
            <a:r>
              <a:rPr lang="fr-FR" sz="1900" b="1" dirty="0"/>
              <a:t>Dicoumarol</a:t>
            </a:r>
          </a:p>
          <a:p>
            <a:pPr lvl="3" eaLnBrk="1" hangingPunct="1">
              <a:lnSpc>
                <a:spcPct val="90000"/>
              </a:lnSpc>
              <a:buClr>
                <a:schemeClr val="accent6"/>
              </a:buClr>
              <a:buFont typeface="Courier New" pitchFamily="49" charset="0"/>
              <a:buChar char="o"/>
            </a:pPr>
            <a:r>
              <a:rPr lang="fr-FR" sz="1900" b="1" dirty="0" err="1"/>
              <a:t>Thromexan</a:t>
            </a:r>
            <a:r>
              <a:rPr lang="fr-FR" sz="1900" b="1" dirty="0"/>
              <a:t>…</a:t>
            </a:r>
          </a:p>
          <a:p>
            <a:pPr eaLnBrk="1" hangingPunct="1">
              <a:lnSpc>
                <a:spcPct val="90000"/>
              </a:lnSpc>
              <a:buClr>
                <a:schemeClr val="accent2"/>
              </a:buClr>
              <a:buSzTx/>
              <a:buFont typeface="Wingdings" pitchFamily="2" charset="2"/>
              <a:buNone/>
            </a:pPr>
            <a:endParaRPr lang="fr-FR" sz="1800" b="1" dirty="0"/>
          </a:p>
        </p:txBody>
      </p:sp>
      <p:sp>
        <p:nvSpPr>
          <p:cNvPr id="2" name="ZoneTexte 1">
            <a:extLst>
              <a:ext uri="{FF2B5EF4-FFF2-40B4-BE49-F238E27FC236}">
                <a16:creationId xmlns:a16="http://schemas.microsoft.com/office/drawing/2014/main" id="{9DFDD414-8700-4C29-8A79-D1D39980A5AF}"/>
              </a:ext>
            </a:extLst>
          </p:cNvPr>
          <p:cNvSpPr txBox="1"/>
          <p:nvPr>
            <p:custDataLst>
              <p:tags r:id="rId3"/>
            </p:custDataLst>
          </p:nvPr>
        </p:nvSpPr>
        <p:spPr>
          <a:xfrm>
            <a:off x="4474531" y="5104660"/>
            <a:ext cx="4345619" cy="923330"/>
          </a:xfrm>
          <a:prstGeom prst="rect">
            <a:avLst/>
          </a:prstGeom>
          <a:noFill/>
        </p:spPr>
        <p:txBody>
          <a:bodyPr wrap="square" rtlCol="0">
            <a:spAutoFit/>
          </a:bodyPr>
          <a:lstStyle/>
          <a:p>
            <a:r>
              <a:rPr lang="fr-CA" dirty="0">
                <a:solidFill>
                  <a:srgbClr val="FF0000"/>
                </a:solidFill>
              </a:rPr>
              <a:t>Le terme antivitamine K est utilisé a tort, car ce n’est pas un anticorps. Le terme adéquat est plutôt « analogue de vit-K »</a:t>
            </a:r>
          </a:p>
        </p:txBody>
      </p:sp>
    </p:spTree>
    <p:extLst>
      <p:ext uri="{BB962C8B-B14F-4D97-AF65-F5344CB8AC3E}">
        <p14:creationId xmlns:p14="http://schemas.microsoft.com/office/powerpoint/2010/main" val="33499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39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398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398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398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398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39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6035" name="Rectangle 3"/>
          <p:cNvSpPr>
            <a:spLocks noGrp="1" noChangeArrowheads="1"/>
          </p:cNvSpPr>
          <p:nvPr>
            <p:ph sz="quarter" idx="1"/>
            <p:custDataLst>
              <p:tags r:id="rId2"/>
            </p:custDataLst>
          </p:nvPr>
        </p:nvSpPr>
        <p:spPr>
          <a:xfrm>
            <a:off x="160256" y="2366128"/>
            <a:ext cx="8526545" cy="4491872"/>
          </a:xfrm>
        </p:spPr>
        <p:txBody>
          <a:bodyPr>
            <a:normAutofit/>
          </a:bodyPr>
          <a:lstStyle/>
          <a:p>
            <a:pPr eaLnBrk="1" hangingPunct="1">
              <a:buClr>
                <a:schemeClr val="accent1"/>
              </a:buClr>
            </a:pPr>
            <a:r>
              <a:rPr lang="fr-CA" sz="2400" b="1" dirty="0"/>
              <a:t>PHYSIOLOGIE :</a:t>
            </a:r>
          </a:p>
          <a:p>
            <a:pPr lvl="1" eaLnBrk="1" hangingPunct="1">
              <a:buClr>
                <a:schemeClr val="accent3"/>
              </a:buClr>
              <a:buFont typeface="Wingdings" pitchFamily="2" charset="2"/>
              <a:buChar char="§"/>
            </a:pPr>
            <a:r>
              <a:rPr lang="fr-FR" sz="2400" b="1" dirty="0"/>
              <a:t>Les </a:t>
            </a:r>
            <a:r>
              <a:rPr lang="fr-FR" sz="2400" b="1" dirty="0" err="1"/>
              <a:t>antivitamines</a:t>
            </a:r>
            <a:r>
              <a:rPr lang="fr-FR" sz="2400" b="1" dirty="0"/>
              <a:t> K sont normalement absents de l’organisme.</a:t>
            </a:r>
          </a:p>
          <a:p>
            <a:pPr lvl="1" eaLnBrk="1" hangingPunct="1">
              <a:buClr>
                <a:schemeClr val="accent3"/>
              </a:buClr>
              <a:buFont typeface="Wingdings" pitchFamily="2" charset="2"/>
              <a:buChar char="§"/>
            </a:pPr>
            <a:r>
              <a:rPr lang="fr-FR" sz="2400" b="1" dirty="0"/>
              <a:t>Administration </a:t>
            </a:r>
            <a:r>
              <a:rPr lang="fr-FR" sz="2400" b="1" u="sng" dirty="0"/>
              <a:t>par voie orale</a:t>
            </a:r>
          </a:p>
          <a:p>
            <a:pPr lvl="1" eaLnBrk="1" hangingPunct="1">
              <a:buClr>
                <a:schemeClr val="accent3"/>
              </a:buClr>
              <a:buFont typeface="Wingdings" pitchFamily="2" charset="2"/>
              <a:buChar char="§"/>
            </a:pPr>
            <a:r>
              <a:rPr lang="fr-FR" sz="2400" b="1" dirty="0"/>
              <a:t>Rapidement absorbé au niveau de l’estomac et du jéjunum </a:t>
            </a:r>
          </a:p>
          <a:p>
            <a:pPr lvl="1" eaLnBrk="1" hangingPunct="1">
              <a:buClr>
                <a:schemeClr val="accent3"/>
              </a:buClr>
              <a:buFont typeface="Wingdings" pitchFamily="2" charset="2"/>
              <a:buChar char="§"/>
            </a:pPr>
            <a:r>
              <a:rPr lang="fr-FR" sz="2400" b="1" dirty="0"/>
              <a:t>Dans circulation sanguine les AVK </a:t>
            </a:r>
            <a:r>
              <a:rPr lang="fr-FR" sz="2400" b="1" u="sng" dirty="0"/>
              <a:t>se lient à l’albumine</a:t>
            </a:r>
            <a:r>
              <a:rPr lang="fr-FR" sz="2400" b="1" dirty="0"/>
              <a:t>.</a:t>
            </a:r>
          </a:p>
          <a:p>
            <a:pPr lvl="1" eaLnBrk="1" hangingPunct="1">
              <a:buClr>
                <a:schemeClr val="accent3"/>
              </a:buClr>
              <a:buFont typeface="Wingdings" pitchFamily="2" charset="2"/>
              <a:buChar char="§"/>
            </a:pPr>
            <a:r>
              <a:rPr lang="fr-FR" sz="2400" b="1" u="sng" dirty="0"/>
              <a:t>L’albumine libère l’AVK </a:t>
            </a:r>
            <a:r>
              <a:rPr lang="fr-FR" sz="2400" b="1" dirty="0"/>
              <a:t>qui pénètre dans les hépatocytes où il jouera son rôle.</a:t>
            </a:r>
          </a:p>
          <a:p>
            <a:pPr lvl="1" eaLnBrk="1" hangingPunct="1">
              <a:buClr>
                <a:schemeClr val="accent3"/>
              </a:buClr>
              <a:buFont typeface="Wingdings" pitchFamily="2" charset="2"/>
              <a:buChar char="§"/>
            </a:pPr>
            <a:r>
              <a:rPr lang="fr-FR" sz="2400" b="1" u="sng" dirty="0"/>
              <a:t>Traversent la barrière placentaire</a:t>
            </a:r>
            <a:r>
              <a:rPr lang="fr-FR" sz="2400" u="sng" dirty="0"/>
              <a:t>.</a:t>
            </a:r>
            <a:endParaRPr lang="fr-FR" sz="2400" b="1" u="sng" dirty="0"/>
          </a:p>
          <a:p>
            <a:pPr eaLnBrk="1" hangingPunct="1">
              <a:buClr>
                <a:schemeClr val="accent1"/>
              </a:buClr>
              <a:buFont typeface="Wingdings" pitchFamily="2" charset="2"/>
              <a:buNone/>
            </a:pPr>
            <a:endParaRPr lang="fr-FR" sz="2400" dirty="0"/>
          </a:p>
        </p:txBody>
      </p:sp>
    </p:spTree>
    <p:extLst>
      <p:ext uri="{BB962C8B-B14F-4D97-AF65-F5344CB8AC3E}">
        <p14:creationId xmlns:p14="http://schemas.microsoft.com/office/powerpoint/2010/main" val="2632359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69" y="1245526"/>
            <a:ext cx="4092167" cy="4114800"/>
          </a:xfrm>
        </p:spPr>
        <p:txBody>
          <a:bodyPr/>
          <a:lstStyle/>
          <a:p>
            <a:pPr algn="ctr"/>
            <a:r>
              <a:rPr lang="fr-CA" sz="4000" b="1" dirty="0">
                <a:solidFill>
                  <a:schemeClr val="accent1"/>
                </a:solidFill>
              </a:rPr>
              <a:t>La cascade de </a:t>
            </a:r>
            <a:br>
              <a:rPr lang="fr-CA" sz="4000" b="1" dirty="0">
                <a:solidFill>
                  <a:schemeClr val="accent1"/>
                </a:solidFill>
              </a:rPr>
            </a:br>
            <a:r>
              <a:rPr lang="fr-CA" sz="4000" b="1" dirty="0">
                <a:solidFill>
                  <a:schemeClr val="accent1"/>
                </a:solidFill>
              </a:rPr>
              <a:t>l’hémostase primaire </a:t>
            </a:r>
            <a:br>
              <a:rPr lang="fr-CA" sz="4000" b="1" dirty="0">
                <a:solidFill>
                  <a:schemeClr val="accent1"/>
                </a:solidFill>
              </a:rPr>
            </a:br>
            <a:r>
              <a:rPr lang="fr-CA" sz="4000" b="1" dirty="0">
                <a:solidFill>
                  <a:schemeClr val="accent1"/>
                </a:solidFill>
              </a:rPr>
              <a:t>et de la coagulation plasmatique</a:t>
            </a:r>
          </a:p>
        </p:txBody>
      </p:sp>
      <p:pic>
        <p:nvPicPr>
          <p:cNvPr id="5" name="Picture 6" descr="hemo"/>
          <p:cNvPicPr>
            <a:picLocks noGrp="1" noChangeAspect="1" noChangeArrowheads="1"/>
          </p:cNvPicPr>
          <p:nvPr>
            <p:ph idx="1"/>
            <p:custDataLst>
              <p:tags r:id="rId1"/>
            </p:custDataLst>
          </p:nvPr>
        </p:nvPicPr>
        <p:blipFill>
          <a:blip r:embed="rId3" cstate="print"/>
          <a:stretch>
            <a:fillRect/>
          </a:stretch>
        </p:blipFill>
        <p:spPr>
          <a:xfrm>
            <a:off x="5029200" y="749905"/>
            <a:ext cx="3657600" cy="4899403"/>
          </a:xfr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8083" name="Rectangle 3"/>
          <p:cNvSpPr>
            <a:spLocks noGrp="1" noChangeArrowheads="1"/>
          </p:cNvSpPr>
          <p:nvPr>
            <p:ph sz="quarter" idx="1"/>
            <p:custDataLst>
              <p:tags r:id="rId2"/>
            </p:custDataLst>
          </p:nvPr>
        </p:nvSpPr>
        <p:spPr>
          <a:xfrm>
            <a:off x="65988" y="2402732"/>
            <a:ext cx="8609700" cy="4266356"/>
          </a:xfrm>
        </p:spPr>
        <p:txBody>
          <a:bodyPr/>
          <a:lstStyle/>
          <a:p>
            <a:pPr eaLnBrk="1" hangingPunct="1">
              <a:buClr>
                <a:schemeClr val="accent1"/>
              </a:buClr>
            </a:pPr>
            <a:r>
              <a:rPr lang="fr-CA" sz="2400" b="1" dirty="0"/>
              <a:t>MODE D’ACTION :</a:t>
            </a:r>
          </a:p>
          <a:p>
            <a:pPr lvl="1" eaLnBrk="1" hangingPunct="1">
              <a:buClr>
                <a:schemeClr val="accent3"/>
              </a:buClr>
              <a:buFont typeface="Wingdings" pitchFamily="2" charset="2"/>
              <a:buChar char="§"/>
            </a:pPr>
            <a:r>
              <a:rPr lang="fr-FR" sz="2400" b="1" dirty="0"/>
              <a:t>Elles agissent en inhibant la biosynthèse des facteurs II, VII, IX et X ainsi que les protéines C et S.</a:t>
            </a:r>
          </a:p>
          <a:p>
            <a:pPr lvl="1" eaLnBrk="1" hangingPunct="1">
              <a:buClr>
                <a:schemeClr val="accent3"/>
              </a:buClr>
              <a:buFont typeface="Wingdings" pitchFamily="2" charset="2"/>
              <a:buChar char="§"/>
            </a:pPr>
            <a:r>
              <a:rPr lang="fr-FR" sz="2400" b="1" dirty="0"/>
              <a:t>La vitamine K est essentielle à la </a:t>
            </a:r>
            <a:r>
              <a:rPr lang="fr-FR" sz="2400" b="1" u="sng" dirty="0" err="1"/>
              <a:t>carboxylation</a:t>
            </a:r>
            <a:r>
              <a:rPr lang="fr-FR" sz="2400" b="1" u="sng" dirty="0"/>
              <a:t> des groupements d’acide glutamique</a:t>
            </a:r>
            <a:r>
              <a:rPr lang="fr-FR" sz="2400" b="1" dirty="0"/>
              <a:t> présents sur les facteurs de la coagulation.</a:t>
            </a:r>
          </a:p>
          <a:p>
            <a:pPr eaLnBrk="1" hangingPunct="1">
              <a:buClr>
                <a:schemeClr val="accent1"/>
              </a:buClr>
              <a:buFont typeface="Wingdings" pitchFamily="2" charset="2"/>
              <a:buNone/>
            </a:pPr>
            <a:endParaRPr lang="fr-FR" sz="2800" dirty="0"/>
          </a:p>
        </p:txBody>
      </p:sp>
    </p:spTree>
    <p:extLst>
      <p:ext uri="{BB962C8B-B14F-4D97-AF65-F5344CB8AC3E}">
        <p14:creationId xmlns:p14="http://schemas.microsoft.com/office/powerpoint/2010/main" val="15117477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0131" name="Rectangle 3"/>
          <p:cNvSpPr>
            <a:spLocks noGrp="1" noChangeArrowheads="1"/>
          </p:cNvSpPr>
          <p:nvPr>
            <p:ph sz="quarter" idx="1"/>
            <p:custDataLst>
              <p:tags r:id="rId2"/>
            </p:custDataLst>
          </p:nvPr>
        </p:nvSpPr>
        <p:spPr>
          <a:xfrm>
            <a:off x="0" y="2441542"/>
            <a:ext cx="8675688" cy="4083083"/>
          </a:xfrm>
        </p:spPr>
        <p:txBody>
          <a:bodyPr/>
          <a:lstStyle/>
          <a:p>
            <a:pPr eaLnBrk="1" hangingPunct="1">
              <a:buClr>
                <a:schemeClr val="accent1"/>
              </a:buClr>
            </a:pPr>
            <a:r>
              <a:rPr lang="fr-CA" sz="2400" b="1" dirty="0"/>
              <a:t>MODE D’ACTION :</a:t>
            </a:r>
          </a:p>
          <a:p>
            <a:pPr lvl="1" eaLnBrk="1" hangingPunct="1">
              <a:buClr>
                <a:schemeClr val="accent3"/>
              </a:buClr>
              <a:buFont typeface="Wingdings" pitchFamily="2" charset="2"/>
              <a:buChar char="§"/>
            </a:pPr>
            <a:r>
              <a:rPr lang="fr-FR" sz="2400" b="1" dirty="0"/>
              <a:t>Ils semblent que les AVK agissent par compétition avec la vitamine K au niveau des réactions chimiques requises.</a:t>
            </a:r>
          </a:p>
          <a:p>
            <a:pPr lvl="1" eaLnBrk="1" hangingPunct="1">
              <a:buClr>
                <a:schemeClr val="accent3"/>
              </a:buClr>
              <a:buFont typeface="Wingdings" pitchFamily="2" charset="2"/>
              <a:buChar char="§"/>
            </a:pPr>
            <a:r>
              <a:rPr lang="fr-FR" sz="2400" b="1" dirty="0"/>
              <a:t>L’antivitamine K est incapable de faire la réaction de carboxylation des facteurs et protéines vitamines K dépendants.</a:t>
            </a:r>
          </a:p>
          <a:p>
            <a:pPr lvl="1" eaLnBrk="1" hangingPunct="1">
              <a:buClr>
                <a:schemeClr val="accent3"/>
              </a:buClr>
              <a:buFont typeface="Wingdings" pitchFamily="2" charset="2"/>
              <a:buChar char="§"/>
            </a:pPr>
            <a:r>
              <a:rPr lang="fr-FR" sz="2400" b="1" dirty="0"/>
              <a:t>En conséquence, les facteurs et protéines sont produites, mais non fonctionnelles:</a:t>
            </a:r>
          </a:p>
          <a:p>
            <a:pPr lvl="2" eaLnBrk="1" hangingPunct="1">
              <a:buClr>
                <a:schemeClr val="accent6"/>
              </a:buClr>
              <a:buFont typeface="Courier New" pitchFamily="49" charset="0"/>
              <a:buChar char="o"/>
            </a:pPr>
            <a:r>
              <a:rPr lang="fr-FR" sz="2000" b="1" dirty="0"/>
              <a:t>Donc, le facteur est NON-FONCTIONNEL= </a:t>
            </a:r>
            <a:r>
              <a:rPr lang="fr-FR" sz="2000" b="1" u="sng" dirty="0">
                <a:solidFill>
                  <a:schemeClr val="accent6"/>
                </a:solidFill>
              </a:rPr>
              <a:t>PIVKA</a:t>
            </a:r>
          </a:p>
          <a:p>
            <a:pPr lvl="2" eaLnBrk="1" hangingPunct="1">
              <a:buClr>
                <a:schemeClr val="accent6"/>
              </a:buClr>
              <a:buFont typeface="Courier New" pitchFamily="49" charset="0"/>
              <a:buChar char="o"/>
            </a:pPr>
            <a:r>
              <a:rPr lang="en-CA" sz="2000" b="1" u="sng" dirty="0">
                <a:solidFill>
                  <a:schemeClr val="accent6"/>
                </a:solidFill>
              </a:rPr>
              <a:t>PIVKA</a:t>
            </a:r>
            <a:r>
              <a:rPr lang="en-CA" sz="2000" b="1" u="sng" dirty="0"/>
              <a:t>= protein induced by vitamin K antagonist</a:t>
            </a:r>
            <a:endParaRPr lang="fr-FR" sz="2000" b="1" u="sng" dirty="0"/>
          </a:p>
          <a:p>
            <a:pPr eaLnBrk="1" hangingPunct="1">
              <a:buClr>
                <a:schemeClr val="accent1"/>
              </a:buClr>
              <a:buFont typeface="Wingdings" pitchFamily="2" charset="2"/>
              <a:buNone/>
            </a:pPr>
            <a:endParaRPr lang="fr-FR" sz="2400" dirty="0"/>
          </a:p>
        </p:txBody>
      </p:sp>
    </p:spTree>
    <p:extLst>
      <p:ext uri="{BB962C8B-B14F-4D97-AF65-F5344CB8AC3E}">
        <p14:creationId xmlns:p14="http://schemas.microsoft.com/office/powerpoint/2010/main" val="37094556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2179" name="Rectangle 3"/>
          <p:cNvSpPr>
            <a:spLocks noGrp="1" noChangeArrowheads="1"/>
          </p:cNvSpPr>
          <p:nvPr>
            <p:ph sz="quarter" idx="1"/>
            <p:custDataLst>
              <p:tags r:id="rId2"/>
            </p:custDataLst>
          </p:nvPr>
        </p:nvSpPr>
        <p:spPr>
          <a:xfrm>
            <a:off x="274346" y="2462877"/>
            <a:ext cx="8595307" cy="4395123"/>
          </a:xfrm>
        </p:spPr>
        <p:txBody>
          <a:bodyPr>
            <a:normAutofit/>
          </a:bodyPr>
          <a:lstStyle/>
          <a:p>
            <a:pPr eaLnBrk="1" hangingPunct="1">
              <a:buClr>
                <a:schemeClr val="accent1"/>
              </a:buClr>
            </a:pPr>
            <a:r>
              <a:rPr lang="fr-CA" sz="2400" b="1" dirty="0"/>
              <a:t>APPLICATIONS THÉRAPEUTIQUES :</a:t>
            </a:r>
          </a:p>
          <a:p>
            <a:pPr lvl="1" eaLnBrk="1" hangingPunct="1">
              <a:buClr>
                <a:schemeClr val="accent3"/>
              </a:buClr>
              <a:buFont typeface="Wingdings" pitchFamily="2" charset="2"/>
              <a:buChar char="§"/>
            </a:pPr>
            <a:r>
              <a:rPr lang="fr-FR" sz="2400" b="1" u="sng" dirty="0"/>
              <a:t>Complémentaire à l’héparine</a:t>
            </a:r>
            <a:r>
              <a:rPr lang="fr-FR" sz="2400" b="1" dirty="0"/>
              <a:t>.</a:t>
            </a:r>
          </a:p>
          <a:p>
            <a:pPr lvl="1" eaLnBrk="1" hangingPunct="1">
              <a:buClr>
                <a:schemeClr val="accent3"/>
              </a:buClr>
              <a:buFont typeface="Wingdings" pitchFamily="2" charset="2"/>
              <a:buChar char="§"/>
            </a:pPr>
            <a:r>
              <a:rPr lang="fr-FR" sz="2400" b="1" dirty="0"/>
              <a:t>Lenteur d’action, utilisés à long terme.</a:t>
            </a:r>
          </a:p>
          <a:p>
            <a:pPr lvl="1" eaLnBrk="1" hangingPunct="1">
              <a:buClr>
                <a:schemeClr val="accent3"/>
              </a:buClr>
              <a:buFont typeface="Wingdings" pitchFamily="2" charset="2"/>
              <a:buChar char="§"/>
            </a:pPr>
            <a:r>
              <a:rPr lang="fr-FR" sz="2400" b="1" u="sng" dirty="0"/>
              <a:t>Assurent le relais de l’héparine</a:t>
            </a:r>
            <a:r>
              <a:rPr lang="fr-FR" sz="2400" b="1" dirty="0"/>
              <a:t>.</a:t>
            </a:r>
          </a:p>
          <a:p>
            <a:pPr lvl="1" eaLnBrk="1" hangingPunct="1">
              <a:buClr>
                <a:schemeClr val="accent3"/>
              </a:buClr>
              <a:buFont typeface="Wingdings" pitchFamily="2" charset="2"/>
              <a:buChar char="§"/>
            </a:pPr>
            <a:r>
              <a:rPr lang="fr-FR" sz="2400" b="1" dirty="0"/>
              <a:t>Il y a </a:t>
            </a:r>
            <a:r>
              <a:rPr lang="fr-FR" sz="2400" b="1" u="sng" dirty="0"/>
              <a:t>chevauchement des 2 traitements</a:t>
            </a:r>
            <a:r>
              <a:rPr lang="fr-FR" sz="2400" b="1" dirty="0"/>
              <a:t> pour une période de </a:t>
            </a:r>
            <a:r>
              <a:rPr lang="fr-FR" sz="2400" b="1" u="sng" dirty="0"/>
              <a:t>3 à 5 jours</a:t>
            </a:r>
            <a:r>
              <a:rPr lang="fr-FR" sz="2400" b="1" dirty="0"/>
              <a:t> afin que l’AVK joue bien son rôle.</a:t>
            </a:r>
          </a:p>
          <a:p>
            <a:pPr lvl="1" eaLnBrk="1" hangingPunct="1">
              <a:buClr>
                <a:schemeClr val="accent3"/>
              </a:buClr>
              <a:buFont typeface="Wingdings" pitchFamily="2" charset="2"/>
              <a:buChar char="§"/>
            </a:pPr>
            <a:r>
              <a:rPr lang="fr-FR" sz="2400" b="1" dirty="0"/>
              <a:t>Administration:</a:t>
            </a:r>
          </a:p>
          <a:p>
            <a:pPr lvl="2">
              <a:buClr>
                <a:schemeClr val="accent3"/>
              </a:buClr>
              <a:buFont typeface="Wingdings" pitchFamily="2" charset="2"/>
              <a:buChar char="§"/>
            </a:pPr>
            <a:r>
              <a:rPr lang="fr-FR" sz="2200" b="1" u="sng" dirty="0"/>
              <a:t>Voie orale  </a:t>
            </a:r>
            <a:endParaRPr lang="fr-FR" sz="2200" b="1" dirty="0"/>
          </a:p>
          <a:p>
            <a:pPr lvl="3" eaLnBrk="1" hangingPunct="1">
              <a:buClr>
                <a:schemeClr val="accent6"/>
              </a:buClr>
              <a:buFont typeface="Courier New" pitchFamily="49" charset="0"/>
              <a:buChar char="o"/>
            </a:pPr>
            <a:r>
              <a:rPr lang="fr-FR" sz="2000" b="1" u="sng" dirty="0"/>
              <a:t>Ne nécessite pas d’hospitalisation</a:t>
            </a:r>
          </a:p>
          <a:p>
            <a:pPr lvl="3" eaLnBrk="1" hangingPunct="1">
              <a:buClr>
                <a:schemeClr val="accent2"/>
              </a:buClr>
              <a:buFontTx/>
              <a:buNone/>
            </a:pPr>
            <a:endParaRPr lang="fr-FR" sz="1700" b="1" dirty="0"/>
          </a:p>
        </p:txBody>
      </p:sp>
    </p:spTree>
    <p:extLst>
      <p:ext uri="{BB962C8B-B14F-4D97-AF65-F5344CB8AC3E}">
        <p14:creationId xmlns:p14="http://schemas.microsoft.com/office/powerpoint/2010/main" val="33323592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4227" name="Rectangle 3"/>
          <p:cNvSpPr>
            <a:spLocks noGrp="1" noChangeArrowheads="1"/>
          </p:cNvSpPr>
          <p:nvPr>
            <p:ph sz="quarter" idx="1"/>
            <p:custDataLst>
              <p:tags r:id="rId2"/>
            </p:custDataLst>
          </p:nvPr>
        </p:nvSpPr>
        <p:spPr>
          <a:xfrm>
            <a:off x="75415" y="2607013"/>
            <a:ext cx="8746324" cy="4060487"/>
          </a:xfrm>
        </p:spPr>
        <p:txBody>
          <a:bodyPr/>
          <a:lstStyle/>
          <a:p>
            <a:pPr eaLnBrk="1" hangingPunct="1">
              <a:buClr>
                <a:schemeClr val="accent1"/>
              </a:buClr>
            </a:pPr>
            <a:r>
              <a:rPr lang="fr-CA" sz="2400" b="1" dirty="0"/>
              <a:t>APPLICATIONS THÉRAPEUTIQUES :</a:t>
            </a:r>
            <a:endParaRPr lang="fr-FR" sz="2400" dirty="0"/>
          </a:p>
          <a:p>
            <a:pPr lvl="1" eaLnBrk="1" hangingPunct="1">
              <a:buClr>
                <a:schemeClr val="accent3"/>
              </a:buClr>
              <a:buFont typeface="Wingdings" pitchFamily="2" charset="2"/>
              <a:buChar char="§"/>
            </a:pPr>
            <a:r>
              <a:rPr lang="fr-FR" sz="2400" u="sng" dirty="0"/>
              <a:t>Surveillance biologique</a:t>
            </a:r>
          </a:p>
          <a:p>
            <a:pPr lvl="2">
              <a:buClr>
                <a:schemeClr val="accent6"/>
              </a:buClr>
              <a:buFont typeface="Courier New" pitchFamily="49" charset="0"/>
              <a:buChar char="o"/>
            </a:pPr>
            <a:r>
              <a:rPr lang="fr-FR" sz="2400" b="1" dirty="0"/>
              <a:t>L’analyse de choix </a:t>
            </a:r>
            <a:r>
              <a:rPr lang="fr-FR" sz="2400" b="1" u="sng" dirty="0"/>
              <a:t>TP.</a:t>
            </a:r>
          </a:p>
          <a:p>
            <a:pPr lvl="2" eaLnBrk="1" hangingPunct="1">
              <a:buClr>
                <a:schemeClr val="accent6"/>
              </a:buClr>
              <a:buFont typeface="Courier New" pitchFamily="49" charset="0"/>
              <a:buChar char="o"/>
            </a:pPr>
            <a:r>
              <a:rPr lang="fr-FR" sz="2400" b="1" dirty="0"/>
              <a:t>Débute à la </a:t>
            </a:r>
            <a:r>
              <a:rPr lang="fr-FR" sz="2400" b="1" u="sng" dirty="0"/>
              <a:t>2e ou 3e journée</a:t>
            </a:r>
            <a:r>
              <a:rPr lang="fr-FR" sz="2400" b="1" dirty="0"/>
              <a:t>.</a:t>
            </a:r>
          </a:p>
          <a:p>
            <a:pPr lvl="2" eaLnBrk="1" hangingPunct="1">
              <a:buClr>
                <a:schemeClr val="accent6"/>
              </a:buClr>
              <a:buFont typeface="Courier New" pitchFamily="49" charset="0"/>
              <a:buChar char="o"/>
            </a:pPr>
            <a:r>
              <a:rPr lang="fr-FR" sz="2400" b="1" dirty="0"/>
              <a:t>Anticoagulothérapie efficace : </a:t>
            </a:r>
            <a:r>
              <a:rPr lang="fr-FR" sz="2400" b="1" u="sng" dirty="0"/>
              <a:t>1.5 à 2.5 </a:t>
            </a:r>
            <a:r>
              <a:rPr lang="fr-FR" sz="2400" b="1" dirty="0"/>
              <a:t>fois la valeur normale du patient</a:t>
            </a:r>
          </a:p>
          <a:p>
            <a:pPr lvl="2" eaLnBrk="1" hangingPunct="1">
              <a:buClr>
                <a:schemeClr val="accent6"/>
              </a:buClr>
              <a:buFont typeface="Courier New" pitchFamily="49" charset="0"/>
              <a:buChar char="o"/>
            </a:pPr>
            <a:r>
              <a:rPr lang="fr-FR" sz="2400" b="1" dirty="0"/>
              <a:t>N.B.: </a:t>
            </a:r>
            <a:r>
              <a:rPr lang="fr-FR" sz="2400" b="1" u="sng" dirty="0"/>
              <a:t>Le TP est affecté par les différentes sensibilités des thromboplastines utilisées comme réactif</a:t>
            </a:r>
            <a:r>
              <a:rPr lang="fr-FR" sz="2400" b="1" dirty="0"/>
              <a:t>.</a:t>
            </a:r>
          </a:p>
        </p:txBody>
      </p:sp>
    </p:spTree>
    <p:extLst>
      <p:ext uri="{BB962C8B-B14F-4D97-AF65-F5344CB8AC3E}">
        <p14:creationId xmlns:p14="http://schemas.microsoft.com/office/powerpoint/2010/main" val="21648908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6275" name="Rectangle 3"/>
          <p:cNvSpPr>
            <a:spLocks noGrp="1" noChangeArrowheads="1"/>
          </p:cNvSpPr>
          <p:nvPr>
            <p:ph sz="quarter" idx="1"/>
            <p:custDataLst>
              <p:tags r:id="rId2"/>
            </p:custDataLst>
          </p:nvPr>
        </p:nvSpPr>
        <p:spPr>
          <a:xfrm>
            <a:off x="160257" y="2500009"/>
            <a:ext cx="8661482" cy="4167491"/>
          </a:xfrm>
        </p:spPr>
        <p:txBody>
          <a:bodyPr>
            <a:normAutofit/>
          </a:bodyPr>
          <a:lstStyle/>
          <a:p>
            <a:pPr eaLnBrk="1" hangingPunct="1">
              <a:buClr>
                <a:schemeClr val="accent1"/>
              </a:buClr>
            </a:pPr>
            <a:r>
              <a:rPr lang="fr-CA" sz="2400" b="1" dirty="0"/>
              <a:t>APPLICATIONS THÉRAPEUTIQUES :</a:t>
            </a:r>
            <a:endParaRPr lang="fr-FR" sz="2400" dirty="0"/>
          </a:p>
          <a:p>
            <a:pPr lvl="1" eaLnBrk="1" hangingPunct="1">
              <a:buClr>
                <a:schemeClr val="accent3"/>
              </a:buClr>
              <a:buFont typeface="Wingdings" pitchFamily="2" charset="2"/>
              <a:buChar char="§"/>
            </a:pPr>
            <a:r>
              <a:rPr lang="fr-FR" sz="2400" b="1" dirty="0"/>
              <a:t>INR:</a:t>
            </a:r>
          </a:p>
          <a:p>
            <a:pPr lvl="2" eaLnBrk="1" hangingPunct="1">
              <a:buClr>
                <a:schemeClr val="accent6"/>
              </a:buClr>
              <a:buFont typeface="Courier New" pitchFamily="49" charset="0"/>
              <a:buChar char="o"/>
            </a:pPr>
            <a:r>
              <a:rPr lang="fr-FR" sz="2400" b="1" dirty="0">
                <a:effectLst>
                  <a:outerShdw blurRad="38100" dist="38100" dir="2700000" algn="tl">
                    <a:srgbClr val="000000">
                      <a:alpha val="43137"/>
                    </a:srgbClr>
                  </a:outerShdw>
                </a:effectLst>
              </a:rPr>
              <a:t>International </a:t>
            </a:r>
            <a:r>
              <a:rPr lang="fr-FR" sz="2400" b="1" dirty="0" err="1">
                <a:effectLst>
                  <a:outerShdw blurRad="38100" dist="38100" dir="2700000" algn="tl">
                    <a:srgbClr val="000000">
                      <a:alpha val="43137"/>
                    </a:srgbClr>
                  </a:outerShdw>
                </a:effectLst>
              </a:rPr>
              <a:t>normalised</a:t>
            </a:r>
            <a:r>
              <a:rPr lang="fr-FR" sz="2400" b="1" dirty="0">
                <a:effectLst>
                  <a:outerShdw blurRad="38100" dist="38100" dir="2700000" algn="tl">
                    <a:srgbClr val="000000">
                      <a:alpha val="43137"/>
                    </a:srgbClr>
                  </a:outerShdw>
                </a:effectLst>
              </a:rPr>
              <a:t> ratio (RNI ou INR)</a:t>
            </a:r>
          </a:p>
          <a:p>
            <a:pPr lvl="2" eaLnBrk="1" hangingPunct="1">
              <a:buClr>
                <a:schemeClr val="accent6"/>
              </a:buClr>
              <a:buFont typeface="Courier New" pitchFamily="49" charset="0"/>
              <a:buChar char="o"/>
            </a:pPr>
            <a:r>
              <a:rPr lang="fr-FR" sz="2400" b="1" dirty="0"/>
              <a:t>Chaque réactif de thromboplastine a un indice de sensibilité P/R à celle d’une thromboplastine de référence humain= ISI</a:t>
            </a:r>
          </a:p>
          <a:p>
            <a:pPr lvl="2" eaLnBrk="1" hangingPunct="1">
              <a:buClr>
                <a:schemeClr val="accent6"/>
              </a:buClr>
              <a:buFont typeface="Courier New" pitchFamily="49" charset="0"/>
              <a:buChar char="o"/>
            </a:pPr>
            <a:r>
              <a:rPr lang="fr-FR" sz="2400" b="1" dirty="0"/>
              <a:t>ISI= international </a:t>
            </a:r>
            <a:r>
              <a:rPr lang="fr-FR" sz="2400" b="1" dirty="0" err="1"/>
              <a:t>sensitivity</a:t>
            </a:r>
            <a:r>
              <a:rPr lang="fr-FR" sz="2400" b="1" dirty="0"/>
              <a:t> index</a:t>
            </a:r>
          </a:p>
          <a:p>
            <a:pPr lvl="2" eaLnBrk="1" hangingPunct="1">
              <a:buClr>
                <a:schemeClr val="accent6"/>
              </a:buClr>
              <a:buFont typeface="Courier New" pitchFamily="49" charset="0"/>
              <a:buChar char="o"/>
            </a:pPr>
            <a:r>
              <a:rPr lang="fr-FR" sz="2400" b="1" dirty="0"/>
              <a:t>Humain ISI = 1</a:t>
            </a:r>
          </a:p>
          <a:p>
            <a:pPr lvl="2" eaLnBrk="1" hangingPunct="1">
              <a:buClr>
                <a:schemeClr val="accent6"/>
              </a:buClr>
              <a:buFont typeface="Courier New" pitchFamily="49" charset="0"/>
              <a:buChar char="o"/>
            </a:pPr>
            <a:r>
              <a:rPr lang="fr-FR" sz="2400" b="1" u="sng" dirty="0"/>
              <a:t>INR= (TP malade/ TP N ) </a:t>
            </a:r>
            <a:r>
              <a:rPr lang="fr-FR" sz="2400" b="1" u="sng" baseline="30000" dirty="0"/>
              <a:t>ISI</a:t>
            </a:r>
          </a:p>
        </p:txBody>
      </p:sp>
    </p:spTree>
    <p:extLst>
      <p:ext uri="{BB962C8B-B14F-4D97-AF65-F5344CB8AC3E}">
        <p14:creationId xmlns:p14="http://schemas.microsoft.com/office/powerpoint/2010/main" val="17714123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8323" name="Rectangle 3"/>
          <p:cNvSpPr>
            <a:spLocks noGrp="1" noChangeArrowheads="1"/>
          </p:cNvSpPr>
          <p:nvPr>
            <p:ph sz="quarter" idx="1"/>
            <p:custDataLst>
              <p:tags r:id="rId2"/>
            </p:custDataLst>
          </p:nvPr>
        </p:nvSpPr>
        <p:spPr>
          <a:xfrm>
            <a:off x="122549" y="2516957"/>
            <a:ext cx="8699190" cy="4150543"/>
          </a:xfrm>
        </p:spPr>
        <p:txBody>
          <a:bodyPr>
            <a:normAutofit/>
          </a:bodyPr>
          <a:lstStyle/>
          <a:p>
            <a:pPr eaLnBrk="1" hangingPunct="1">
              <a:buClr>
                <a:schemeClr val="accent1"/>
              </a:buClr>
            </a:pPr>
            <a:r>
              <a:rPr lang="fr-CA" sz="2400" b="1" dirty="0"/>
              <a:t>APPLICATIONS THÉRAPEUTIQUES:</a:t>
            </a:r>
            <a:endParaRPr lang="fr-FR" sz="2400" dirty="0"/>
          </a:p>
          <a:p>
            <a:pPr lvl="1" eaLnBrk="1" hangingPunct="1">
              <a:buClr>
                <a:schemeClr val="accent3"/>
              </a:buClr>
              <a:buFont typeface="Wingdings" pitchFamily="2" charset="2"/>
              <a:buChar char="§"/>
            </a:pPr>
            <a:r>
              <a:rPr lang="fr-FR" sz="2400" b="1" dirty="0"/>
              <a:t>INR:</a:t>
            </a:r>
          </a:p>
          <a:p>
            <a:pPr lvl="2" eaLnBrk="1" hangingPunct="1">
              <a:buClr>
                <a:schemeClr val="accent6"/>
              </a:buClr>
              <a:buFont typeface="Courier New" pitchFamily="49" charset="0"/>
              <a:buChar char="o"/>
            </a:pPr>
            <a:r>
              <a:rPr lang="fr-FR" sz="2400" b="1" dirty="0"/>
              <a:t>Plus le ISI est </a:t>
            </a:r>
            <a:r>
              <a:rPr lang="fr-FR" sz="2400" b="1" dirty="0">
                <a:cs typeface="Arial" charset="0"/>
              </a:rPr>
              <a:t>↑</a:t>
            </a:r>
            <a:r>
              <a:rPr lang="fr-FR" sz="2400" b="1" dirty="0"/>
              <a:t> </a:t>
            </a:r>
            <a:r>
              <a:rPr lang="fr-FR" sz="2400" b="1" u="sng" dirty="0">
                <a:solidFill>
                  <a:srgbClr val="FF0000"/>
                </a:solidFill>
              </a:rPr>
              <a:t>plus</a:t>
            </a:r>
            <a:r>
              <a:rPr lang="fr-FR" sz="2400" b="1" dirty="0"/>
              <a:t> la thromboplastine est sensible (temps de coagulation plus rapide) </a:t>
            </a:r>
          </a:p>
          <a:p>
            <a:pPr lvl="2" eaLnBrk="1" hangingPunct="1">
              <a:buClr>
                <a:schemeClr val="accent6"/>
              </a:buClr>
              <a:buFont typeface="Courier New" pitchFamily="49" charset="0"/>
              <a:buChar char="o"/>
            </a:pPr>
            <a:r>
              <a:rPr lang="fr-FR" sz="2400" b="1" dirty="0"/>
              <a:t>EX :(24 sec/ 12 sec) </a:t>
            </a:r>
            <a:r>
              <a:rPr lang="fr-FR" sz="2400" b="1" baseline="30000" dirty="0"/>
              <a:t>1.4</a:t>
            </a:r>
            <a:r>
              <a:rPr lang="fr-FR" sz="2400" b="1" dirty="0"/>
              <a:t> = 2.64</a:t>
            </a:r>
          </a:p>
          <a:p>
            <a:pPr lvl="2" eaLnBrk="1" hangingPunct="1">
              <a:buClr>
                <a:schemeClr val="accent6"/>
              </a:buClr>
              <a:buFont typeface="Courier New" pitchFamily="49" charset="0"/>
              <a:buChar char="o"/>
            </a:pPr>
            <a:r>
              <a:rPr lang="fr-FR" sz="2400" b="1" dirty="0"/>
              <a:t>Zone thérapeutique = 2 à 3 INR</a:t>
            </a:r>
          </a:p>
          <a:p>
            <a:pPr lvl="2" eaLnBrk="1" hangingPunct="1">
              <a:buClr>
                <a:schemeClr val="accent6"/>
              </a:buClr>
              <a:buFont typeface="Courier New" pitchFamily="49" charset="0"/>
              <a:buChar char="o"/>
            </a:pPr>
            <a:r>
              <a:rPr lang="fr-FR" sz="2400" b="1" dirty="0"/>
              <a:t>INR pour la thérapie aux AVK seulement, car la comparaison des thromboplastines a été faite avec des plasmas de patients en AVK thérapie.</a:t>
            </a:r>
          </a:p>
        </p:txBody>
      </p:sp>
    </p:spTree>
    <p:extLst>
      <p:ext uri="{BB962C8B-B14F-4D97-AF65-F5344CB8AC3E}">
        <p14:creationId xmlns:p14="http://schemas.microsoft.com/office/powerpoint/2010/main" val="34398598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590FA-1914-803A-17D6-68F60E4F5F7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52CA7F7-05AA-4BE4-9E43-8ABC02EE9448}"/>
              </a:ext>
            </a:extLst>
          </p:cNvPr>
          <p:cNvSpPr>
            <a:spLocks noGrp="1"/>
          </p:cNvSpPr>
          <p:nvPr>
            <p:ph type="title"/>
          </p:nvPr>
        </p:nvSpPr>
        <p:spPr/>
        <p:txBody>
          <a:bodyPr vert="horz" lIns="91440" tIns="45720" rIns="91440" bIns="45720" rtlCol="0" anchor="ctr">
            <a:noAutofit/>
          </a:bodyPr>
          <a:lstStyle/>
          <a:p>
            <a:r>
              <a:rPr lang="fr-CA" b="1" cap="all" dirty="0"/>
              <a:t>Nouvelles stratégies</a:t>
            </a:r>
            <a:br>
              <a:rPr lang="fr-CA" b="1" cap="all" dirty="0"/>
            </a:br>
            <a:r>
              <a:rPr lang="fr-CA" b="1" cap="all" dirty="0"/>
              <a:t>oral</a:t>
            </a:r>
          </a:p>
        </p:txBody>
      </p:sp>
      <p:graphicFrame>
        <p:nvGraphicFramePr>
          <p:cNvPr id="5" name="Espace réservé du contenu 4">
            <a:extLst>
              <a:ext uri="{FF2B5EF4-FFF2-40B4-BE49-F238E27FC236}">
                <a16:creationId xmlns:a16="http://schemas.microsoft.com/office/drawing/2014/main" id="{AF8F5DF7-3E2E-3AD9-942D-203C59053B3A}"/>
              </a:ext>
            </a:extLst>
          </p:cNvPr>
          <p:cNvGraphicFramePr>
            <a:graphicFrameLocks noGrp="1"/>
          </p:cNvGraphicFramePr>
          <p:nvPr>
            <p:ph idx="1"/>
            <p:extLst>
              <p:ext uri="{D42A27DB-BD31-4B8C-83A1-F6EECF244321}">
                <p14:modId xmlns:p14="http://schemas.microsoft.com/office/powerpoint/2010/main" val="712405244"/>
              </p:ext>
            </p:extLst>
          </p:nvPr>
        </p:nvGraphicFramePr>
        <p:xfrm>
          <a:off x="238917" y="1630009"/>
          <a:ext cx="8666165" cy="5125720"/>
        </p:xfrm>
        <a:graphic>
          <a:graphicData uri="http://schemas.openxmlformats.org/drawingml/2006/table">
            <a:tbl>
              <a:tblPr firstRow="1" bandRow="1">
                <a:tableStyleId>{5C22544A-7EE6-4342-B048-85BDC9FD1C3A}</a:tableStyleId>
              </a:tblPr>
              <a:tblGrid>
                <a:gridCol w="1733233">
                  <a:extLst>
                    <a:ext uri="{9D8B030D-6E8A-4147-A177-3AD203B41FA5}">
                      <a16:colId xmlns:a16="http://schemas.microsoft.com/office/drawing/2014/main" val="192199350"/>
                    </a:ext>
                  </a:extLst>
                </a:gridCol>
                <a:gridCol w="1733233">
                  <a:extLst>
                    <a:ext uri="{9D8B030D-6E8A-4147-A177-3AD203B41FA5}">
                      <a16:colId xmlns:a16="http://schemas.microsoft.com/office/drawing/2014/main" val="2266616374"/>
                    </a:ext>
                  </a:extLst>
                </a:gridCol>
                <a:gridCol w="1733233">
                  <a:extLst>
                    <a:ext uri="{9D8B030D-6E8A-4147-A177-3AD203B41FA5}">
                      <a16:colId xmlns:a16="http://schemas.microsoft.com/office/drawing/2014/main" val="2348518951"/>
                    </a:ext>
                  </a:extLst>
                </a:gridCol>
                <a:gridCol w="1733233">
                  <a:extLst>
                    <a:ext uri="{9D8B030D-6E8A-4147-A177-3AD203B41FA5}">
                      <a16:colId xmlns:a16="http://schemas.microsoft.com/office/drawing/2014/main" val="905360550"/>
                    </a:ext>
                  </a:extLst>
                </a:gridCol>
                <a:gridCol w="1733233">
                  <a:extLst>
                    <a:ext uri="{9D8B030D-6E8A-4147-A177-3AD203B41FA5}">
                      <a16:colId xmlns:a16="http://schemas.microsoft.com/office/drawing/2014/main" val="2052931709"/>
                    </a:ext>
                  </a:extLst>
                </a:gridCol>
              </a:tblGrid>
              <a:tr h="370840">
                <a:tc>
                  <a:txBody>
                    <a:bodyPr/>
                    <a:lstStyle/>
                    <a:p>
                      <a:endParaRPr lang="fr-CA" dirty="0"/>
                    </a:p>
                  </a:txBody>
                  <a:tcPr/>
                </a:tc>
                <a:tc>
                  <a:txBody>
                    <a:bodyPr/>
                    <a:lstStyle/>
                    <a:p>
                      <a:r>
                        <a:rPr lang="fr-CA" dirty="0"/>
                        <a:t>Warfarine (</a:t>
                      </a:r>
                      <a:r>
                        <a:rPr lang="fr-CA" dirty="0" err="1"/>
                        <a:t>Coumadin</a:t>
                      </a:r>
                      <a:r>
                        <a:rPr lang="fr-CA" dirty="0"/>
                        <a:t>)</a:t>
                      </a:r>
                    </a:p>
                  </a:txBody>
                  <a:tcPr/>
                </a:tc>
                <a:tc>
                  <a:txBody>
                    <a:bodyPr/>
                    <a:lstStyle/>
                    <a:p>
                      <a:r>
                        <a:rPr lang="fr-CA" dirty="0"/>
                        <a:t>Dabigatran</a:t>
                      </a:r>
                    </a:p>
                    <a:p>
                      <a:r>
                        <a:rPr lang="fr-CA" dirty="0"/>
                        <a:t>(</a:t>
                      </a:r>
                      <a:r>
                        <a:rPr lang="fr-CA" dirty="0" err="1"/>
                        <a:t>Pradax</a:t>
                      </a:r>
                      <a:r>
                        <a:rPr lang="fr-CA" dirty="0"/>
                        <a:t> ou Pradaxa) ***</a:t>
                      </a:r>
                    </a:p>
                  </a:txBody>
                  <a:tcPr/>
                </a:tc>
                <a:tc>
                  <a:txBody>
                    <a:bodyPr/>
                    <a:lstStyle/>
                    <a:p>
                      <a:r>
                        <a:rPr lang="fr-CA" dirty="0" err="1"/>
                        <a:t>Rivaroxaban</a:t>
                      </a:r>
                      <a:r>
                        <a:rPr lang="fr-CA" dirty="0"/>
                        <a:t> (Xarelto)</a:t>
                      </a:r>
                    </a:p>
                  </a:txBody>
                  <a:tcPr/>
                </a:tc>
                <a:tc>
                  <a:txBody>
                    <a:bodyPr/>
                    <a:lstStyle/>
                    <a:p>
                      <a:r>
                        <a:rPr lang="fr-CA" dirty="0" err="1"/>
                        <a:t>Apixaban</a:t>
                      </a:r>
                      <a:r>
                        <a:rPr lang="fr-CA" dirty="0"/>
                        <a:t> (Eliquis)</a:t>
                      </a:r>
                    </a:p>
                  </a:txBody>
                  <a:tcPr/>
                </a:tc>
                <a:extLst>
                  <a:ext uri="{0D108BD9-81ED-4DB2-BD59-A6C34878D82A}">
                    <a16:rowId xmlns:a16="http://schemas.microsoft.com/office/drawing/2014/main" val="3200081511"/>
                  </a:ext>
                </a:extLst>
              </a:tr>
              <a:tr h="370840">
                <a:tc>
                  <a:txBody>
                    <a:bodyPr/>
                    <a:lstStyle/>
                    <a:p>
                      <a:r>
                        <a:rPr lang="fr-CA" dirty="0"/>
                        <a:t>Cible</a:t>
                      </a:r>
                    </a:p>
                  </a:txBody>
                  <a:tcPr/>
                </a:tc>
                <a:tc>
                  <a:txBody>
                    <a:bodyPr/>
                    <a:lstStyle/>
                    <a:p>
                      <a:r>
                        <a:rPr lang="pl-PL" dirty="0"/>
                        <a:t>II,VII, IX, X. Prot C &amp; S</a:t>
                      </a:r>
                      <a:endParaRPr lang="fr-CA" dirty="0"/>
                    </a:p>
                  </a:txBody>
                  <a:tcPr/>
                </a:tc>
                <a:tc>
                  <a:txBody>
                    <a:bodyPr/>
                    <a:lstStyle/>
                    <a:p>
                      <a:r>
                        <a:rPr lang="fr-CA" dirty="0" err="1"/>
                        <a:t>IIa</a:t>
                      </a:r>
                      <a:endParaRPr lang="fr-CA" dirty="0"/>
                    </a:p>
                  </a:txBody>
                  <a:tcPr/>
                </a:tc>
                <a:tc>
                  <a:txBody>
                    <a:bodyPr/>
                    <a:lstStyle/>
                    <a:p>
                      <a:r>
                        <a:rPr lang="fr-CA" dirty="0"/>
                        <a:t>Xa</a:t>
                      </a:r>
                    </a:p>
                  </a:txBody>
                  <a:tcPr/>
                </a:tc>
                <a:tc>
                  <a:txBody>
                    <a:bodyPr/>
                    <a:lstStyle/>
                    <a:p>
                      <a:r>
                        <a:rPr lang="fr-CA" dirty="0"/>
                        <a:t>Xa</a:t>
                      </a:r>
                    </a:p>
                  </a:txBody>
                  <a:tcPr/>
                </a:tc>
                <a:extLst>
                  <a:ext uri="{0D108BD9-81ED-4DB2-BD59-A6C34878D82A}">
                    <a16:rowId xmlns:a16="http://schemas.microsoft.com/office/drawing/2014/main" val="1090712076"/>
                  </a:ext>
                </a:extLst>
              </a:tr>
              <a:tr h="370840">
                <a:tc>
                  <a:txBody>
                    <a:bodyPr/>
                    <a:lstStyle/>
                    <a:p>
                      <a:r>
                        <a:rPr lang="fr-CA" dirty="0"/>
                        <a:t>Pic maximal</a:t>
                      </a:r>
                    </a:p>
                  </a:txBody>
                  <a:tcPr/>
                </a:tc>
                <a:tc>
                  <a:txBody>
                    <a:bodyPr/>
                    <a:lstStyle/>
                    <a:p>
                      <a:r>
                        <a:rPr lang="fr-CA" dirty="0"/>
                        <a:t>5 jours</a:t>
                      </a:r>
                    </a:p>
                  </a:txBody>
                  <a:tcPr/>
                </a:tc>
                <a:tc>
                  <a:txBody>
                    <a:bodyPr/>
                    <a:lstStyle/>
                    <a:p>
                      <a:r>
                        <a:rPr lang="fr-CA" dirty="0"/>
                        <a:t>2-3 h </a:t>
                      </a:r>
                    </a:p>
                  </a:txBody>
                  <a:tcPr/>
                </a:tc>
                <a:tc>
                  <a:txBody>
                    <a:bodyPr/>
                    <a:lstStyle/>
                    <a:p>
                      <a:r>
                        <a:rPr lang="fr-CA" dirty="0"/>
                        <a:t>3h</a:t>
                      </a:r>
                    </a:p>
                  </a:txBody>
                  <a:tcPr/>
                </a:tc>
                <a:tc>
                  <a:txBody>
                    <a:bodyPr/>
                    <a:lstStyle/>
                    <a:p>
                      <a:r>
                        <a:rPr lang="fr-CA" dirty="0"/>
                        <a:t>3h</a:t>
                      </a:r>
                    </a:p>
                  </a:txBody>
                  <a:tcPr/>
                </a:tc>
                <a:extLst>
                  <a:ext uri="{0D108BD9-81ED-4DB2-BD59-A6C34878D82A}">
                    <a16:rowId xmlns:a16="http://schemas.microsoft.com/office/drawing/2014/main" val="640323509"/>
                  </a:ext>
                </a:extLst>
              </a:tr>
              <a:tr h="370840">
                <a:tc>
                  <a:txBody>
                    <a:bodyPr/>
                    <a:lstStyle/>
                    <a:p>
                      <a:r>
                        <a:rPr lang="fr-CA" dirty="0"/>
                        <a:t>Surveillance</a:t>
                      </a:r>
                    </a:p>
                  </a:txBody>
                  <a:tcPr/>
                </a:tc>
                <a:tc>
                  <a:txBody>
                    <a:bodyPr/>
                    <a:lstStyle/>
                    <a:p>
                      <a:r>
                        <a:rPr lang="fr-CA" dirty="0"/>
                        <a:t>Requise</a:t>
                      </a:r>
                    </a:p>
                    <a:p>
                      <a:r>
                        <a:rPr lang="fr-CA" sz="1400" dirty="0"/>
                        <a:t>INR, II</a:t>
                      </a:r>
                    </a:p>
                  </a:txBody>
                  <a:tcPr/>
                </a:tc>
                <a:tc>
                  <a:txBody>
                    <a:bodyPr/>
                    <a:lstStyle/>
                    <a:p>
                      <a:r>
                        <a:rPr lang="fr-CA" dirty="0"/>
                        <a:t>Non requise </a:t>
                      </a:r>
                      <a:r>
                        <a:rPr lang="fr-CA" sz="1400" dirty="0"/>
                        <a:t>Temps </a:t>
                      </a:r>
                      <a:r>
                        <a:rPr lang="fr-CA" sz="1400" dirty="0" err="1"/>
                        <a:t>Écarine</a:t>
                      </a:r>
                      <a:r>
                        <a:rPr lang="fr-CA" sz="1400" dirty="0"/>
                        <a:t>, TT dilué (</a:t>
                      </a:r>
                      <a:r>
                        <a:rPr lang="fr-CA" sz="1400" dirty="0" err="1"/>
                        <a:t>Hemoclot</a:t>
                      </a:r>
                      <a:r>
                        <a:rPr lang="fr-CA" sz="1400" dirty="0"/>
                        <a:t>) (dosage </a:t>
                      </a:r>
                      <a:r>
                        <a:rPr lang="fr-CA" sz="1400" dirty="0" err="1"/>
                        <a:t>Dabi</a:t>
                      </a:r>
                      <a:r>
                        <a:rPr lang="fr-CA" sz="1400" dirty="0"/>
                        <a:t>) TT trop sensible ; PTT et PT prolongé mais pas dose dépendent </a:t>
                      </a:r>
                      <a:endParaRPr lang="fr-CA" dirty="0"/>
                    </a:p>
                  </a:txBody>
                  <a:tcPr/>
                </a:tc>
                <a:tc>
                  <a:txBody>
                    <a:bodyPr/>
                    <a:lstStyle/>
                    <a:p>
                      <a:r>
                        <a:rPr lang="fr-CA" dirty="0"/>
                        <a:t>Non requise </a:t>
                      </a:r>
                    </a:p>
                    <a:p>
                      <a:r>
                        <a:rPr lang="fr-CA" sz="1400" dirty="0" err="1"/>
                        <a:t>Anti-Xa</a:t>
                      </a:r>
                      <a:r>
                        <a:rPr lang="fr-CA" sz="1400" dirty="0"/>
                        <a:t> (Dosage Xarelto) PTT et PT prolongé mais pas dose dépendent </a:t>
                      </a:r>
                      <a:endParaRPr lang="fr-CA" dirty="0"/>
                    </a:p>
                  </a:txBody>
                  <a:tcPr/>
                </a:tc>
                <a:tc>
                  <a:txBody>
                    <a:bodyPr/>
                    <a:lstStyle/>
                    <a:p>
                      <a:r>
                        <a:rPr lang="fr-CA" dirty="0"/>
                        <a:t>Non requise</a:t>
                      </a:r>
                    </a:p>
                    <a:p>
                      <a:r>
                        <a:rPr lang="fr-CA" sz="1400" dirty="0" err="1"/>
                        <a:t>Anti-Xa</a:t>
                      </a:r>
                      <a:r>
                        <a:rPr lang="fr-CA" sz="1400" dirty="0"/>
                        <a:t> (Dosage </a:t>
                      </a:r>
                      <a:r>
                        <a:rPr lang="fr-CA" sz="1400" dirty="0" err="1"/>
                        <a:t>Apix</a:t>
                      </a:r>
                      <a:r>
                        <a:rPr lang="fr-CA" sz="1400" dirty="0"/>
                        <a:t>) Peu d’effet sur le PTT et PT </a:t>
                      </a:r>
                      <a:endParaRPr lang="fr-CA" dirty="0"/>
                    </a:p>
                  </a:txBody>
                  <a:tcPr/>
                </a:tc>
                <a:extLst>
                  <a:ext uri="{0D108BD9-81ED-4DB2-BD59-A6C34878D82A}">
                    <a16:rowId xmlns:a16="http://schemas.microsoft.com/office/drawing/2014/main" val="2939891212"/>
                  </a:ext>
                </a:extLst>
              </a:tr>
              <a:tr h="370840">
                <a:tc>
                  <a:txBody>
                    <a:bodyPr/>
                    <a:lstStyle/>
                    <a:p>
                      <a:r>
                        <a:rPr lang="fr-CA" dirty="0"/>
                        <a:t>Indications</a:t>
                      </a:r>
                    </a:p>
                  </a:txBody>
                  <a:tcPr/>
                </a:tc>
                <a:tc>
                  <a:txBody>
                    <a:bodyPr/>
                    <a:lstStyle/>
                    <a:p>
                      <a:pPr marL="0" indent="0">
                        <a:buFont typeface="Arial" panose="020B0604020202020204" pitchFamily="34" charset="0"/>
                        <a:buNone/>
                      </a:pPr>
                      <a:r>
                        <a:rPr lang="fr-CA" sz="1200" dirty="0"/>
                        <a:t>Prophylaxie et traitement de la maladie thromboembolique </a:t>
                      </a:r>
                    </a:p>
                  </a:txBody>
                  <a:tcPr/>
                </a:tc>
                <a:tc>
                  <a:txBody>
                    <a:bodyPr/>
                    <a:lstStyle/>
                    <a:p>
                      <a:pPr marL="0" indent="0">
                        <a:buFont typeface="Arial" panose="020B0604020202020204" pitchFamily="34" charset="0"/>
                        <a:buNone/>
                      </a:pPr>
                      <a:r>
                        <a:rPr lang="fr-CA" sz="1200" dirty="0"/>
                        <a:t>Prophylaxie chirurgie orthopédique Prévention en  fibrillation auriculaire non valvulaire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Prophylaxie chirurgie orthopédique Prévention en  fibrillation auriculaire non valvulaire</a:t>
                      </a:r>
                    </a:p>
                    <a:p>
                      <a:pPr marL="0" indent="0">
                        <a:buFont typeface="Arial" panose="020B0604020202020204" pitchFamily="34" charset="0"/>
                        <a:buNone/>
                      </a:pPr>
                      <a:r>
                        <a:rPr lang="fr-CA" sz="1200" dirty="0"/>
                        <a:t>Traitement thrombophlébites ou embolie pulmonaires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Prophylaxie chirurgie orthopédique Prévention en  fibrillation auriculaire non valvulaire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txBody>
                  <a:tcPr/>
                </a:tc>
                <a:extLst>
                  <a:ext uri="{0D108BD9-81ED-4DB2-BD59-A6C34878D82A}">
                    <a16:rowId xmlns:a16="http://schemas.microsoft.com/office/drawing/2014/main" val="1481747812"/>
                  </a:ext>
                </a:extLst>
              </a:tr>
            </a:tbl>
          </a:graphicData>
        </a:graphic>
      </p:graphicFrame>
    </p:spTree>
    <p:extLst>
      <p:ext uri="{BB962C8B-B14F-4D97-AF65-F5344CB8AC3E}">
        <p14:creationId xmlns:p14="http://schemas.microsoft.com/office/powerpoint/2010/main" val="41581237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18C1D-2ABE-3F51-C87B-2E475964E7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A9DFAE-8251-0B19-6389-1376A08DA00B}"/>
              </a:ext>
            </a:extLst>
          </p:cNvPr>
          <p:cNvSpPr>
            <a:spLocks noGrp="1"/>
          </p:cNvSpPr>
          <p:nvPr>
            <p:ph type="title"/>
          </p:nvPr>
        </p:nvSpPr>
        <p:spPr/>
        <p:txBody>
          <a:bodyPr vert="horz" lIns="91440" tIns="45720" rIns="91440" bIns="45720" rtlCol="0" anchor="ctr">
            <a:noAutofit/>
          </a:bodyPr>
          <a:lstStyle/>
          <a:p>
            <a:r>
              <a:rPr lang="fr-CA" b="1" cap="all" dirty="0"/>
              <a:t>Nouvelles stratégies</a:t>
            </a:r>
            <a:br>
              <a:rPr lang="fr-CA" b="1" cap="all" dirty="0"/>
            </a:br>
            <a:r>
              <a:rPr lang="fr-CA" b="1" cap="all" dirty="0"/>
              <a:t>oral</a:t>
            </a:r>
          </a:p>
        </p:txBody>
      </p:sp>
      <p:sp>
        <p:nvSpPr>
          <p:cNvPr id="4" name="Espace réservé du contenu 3">
            <a:extLst>
              <a:ext uri="{FF2B5EF4-FFF2-40B4-BE49-F238E27FC236}">
                <a16:creationId xmlns:a16="http://schemas.microsoft.com/office/drawing/2014/main" id="{91E484BF-A3D6-97CA-1238-01C6916F9A48}"/>
              </a:ext>
            </a:extLst>
          </p:cNvPr>
          <p:cNvSpPr>
            <a:spLocks noGrp="1"/>
          </p:cNvSpPr>
          <p:nvPr>
            <p:ph idx="1"/>
          </p:nvPr>
        </p:nvSpPr>
        <p:spPr/>
        <p:txBody>
          <a:bodyPr>
            <a:normAutofit/>
          </a:bodyPr>
          <a:lstStyle/>
          <a:p>
            <a:r>
              <a:rPr lang="fr-CA" sz="2400" b="1" dirty="0"/>
              <a:t>Avantages des nouveaux anticoagulants oraux directs</a:t>
            </a:r>
          </a:p>
          <a:p>
            <a:pPr lvl="1"/>
            <a:r>
              <a:rPr lang="fr-CA" sz="2400" b="1" dirty="0"/>
              <a:t>Début d’action plus rapide</a:t>
            </a:r>
          </a:p>
          <a:p>
            <a:pPr lvl="1"/>
            <a:r>
              <a:rPr lang="fr-CA" sz="2400" b="1" dirty="0"/>
              <a:t>Dosage fixe</a:t>
            </a:r>
          </a:p>
          <a:p>
            <a:pPr lvl="1"/>
            <a:r>
              <a:rPr lang="fr-CA" sz="2400" b="1" dirty="0"/>
              <a:t>Pas d’interaction alimentaire</a:t>
            </a:r>
          </a:p>
          <a:p>
            <a:pPr lvl="1"/>
            <a:r>
              <a:rPr lang="fr-CA" sz="2400" b="1" dirty="0"/>
              <a:t>Peu d’interactions médicamenteuses</a:t>
            </a:r>
          </a:p>
          <a:p>
            <a:pPr lvl="1"/>
            <a:r>
              <a:rPr lang="fr-CA" sz="2400" b="1" dirty="0"/>
              <a:t>Pas besoin de surveillance thérapeutique (INR)</a:t>
            </a:r>
          </a:p>
          <a:p>
            <a:pPr lvl="1"/>
            <a:r>
              <a:rPr lang="fr-CA" sz="2400" b="1" dirty="0"/>
              <a:t>Temps de retrait court</a:t>
            </a:r>
          </a:p>
        </p:txBody>
      </p:sp>
    </p:spTree>
    <p:extLst>
      <p:ext uri="{BB962C8B-B14F-4D97-AF65-F5344CB8AC3E}">
        <p14:creationId xmlns:p14="http://schemas.microsoft.com/office/powerpoint/2010/main" val="38638033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3902A-0D2F-23F7-3742-2CC4A3A5B299}"/>
              </a:ext>
            </a:extLst>
          </p:cNvPr>
          <p:cNvSpPr>
            <a:spLocks noGrp="1"/>
          </p:cNvSpPr>
          <p:nvPr>
            <p:ph type="title"/>
          </p:nvPr>
        </p:nvSpPr>
        <p:spPr/>
        <p:txBody>
          <a:bodyPr vert="horz" lIns="91440" tIns="45720" rIns="91440" bIns="45720" rtlCol="0" anchor="ctr">
            <a:noAutofit/>
          </a:bodyPr>
          <a:lstStyle/>
          <a:p>
            <a:r>
              <a:rPr lang="fr-CA" b="1" cap="all" dirty="0"/>
              <a:t>Nouvelles stratégies</a:t>
            </a:r>
            <a:br>
              <a:rPr lang="fr-CA" b="1" cap="all" dirty="0"/>
            </a:br>
            <a:r>
              <a:rPr lang="fr-CA" b="1" cap="all" dirty="0"/>
              <a:t>oral</a:t>
            </a:r>
          </a:p>
        </p:txBody>
      </p:sp>
      <p:sp>
        <p:nvSpPr>
          <p:cNvPr id="3" name="Espace réservé du contenu 2">
            <a:extLst>
              <a:ext uri="{FF2B5EF4-FFF2-40B4-BE49-F238E27FC236}">
                <a16:creationId xmlns:a16="http://schemas.microsoft.com/office/drawing/2014/main" id="{7BCDCCAD-DBA5-8953-A6F2-54B45C48D578}"/>
              </a:ext>
            </a:extLst>
          </p:cNvPr>
          <p:cNvSpPr>
            <a:spLocks noGrp="1"/>
          </p:cNvSpPr>
          <p:nvPr>
            <p:ph idx="1"/>
          </p:nvPr>
        </p:nvSpPr>
        <p:spPr>
          <a:xfrm>
            <a:off x="457200" y="2688219"/>
            <a:ext cx="8229600" cy="3790774"/>
          </a:xfrm>
        </p:spPr>
        <p:txBody>
          <a:bodyPr>
            <a:normAutofit/>
          </a:bodyPr>
          <a:lstStyle/>
          <a:p>
            <a:r>
              <a:rPr lang="fr-CA" sz="1800" b="1" dirty="0"/>
              <a:t>Nouveaux anticoagulants oraux sont aussi efficaces et même supérieurs au </a:t>
            </a:r>
            <a:r>
              <a:rPr lang="fr-CA" sz="1800" b="1" dirty="0" err="1"/>
              <a:t>Coumadin</a:t>
            </a:r>
            <a:r>
              <a:rPr lang="fr-CA" sz="1800" b="1" dirty="0"/>
              <a:t> dans la prévention de l’embolie systémique en FANV et dans la prévention et le traitement de la thrombose veineuse</a:t>
            </a:r>
          </a:p>
          <a:p>
            <a:r>
              <a:rPr lang="fr-CA" sz="1800" b="1" dirty="0"/>
              <a:t>Nouveaux anticoagulants oraux ont une répercussion sur les tests de coagulations de « routine » avec une grande variabilité selon la sensibilité des réactifs</a:t>
            </a:r>
          </a:p>
          <a:p>
            <a:r>
              <a:rPr lang="fr-CA" sz="1800" b="1" dirty="0"/>
              <a:t>Une surveillance thérapeutique demeure parfois nécessaire dans des situations particulières (chirurgie, hémorragie, thrombose) au moyen de tests standardisés et validés cliniquement</a:t>
            </a:r>
          </a:p>
          <a:p>
            <a:pPr lvl="1"/>
            <a:r>
              <a:rPr lang="fr-CA" sz="1800" b="1" dirty="0" err="1"/>
              <a:t>Rivaroxaban</a:t>
            </a:r>
            <a:r>
              <a:rPr lang="fr-CA" sz="1800" b="1" dirty="0"/>
              <a:t> &amp; </a:t>
            </a:r>
            <a:r>
              <a:rPr lang="fr-CA" sz="1800" b="1" dirty="0" err="1"/>
              <a:t>Apixaban</a:t>
            </a:r>
            <a:r>
              <a:rPr lang="fr-CA" sz="1800" b="1" dirty="0"/>
              <a:t> ; dosage </a:t>
            </a:r>
            <a:r>
              <a:rPr lang="fr-CA" sz="1800" b="1" dirty="0" err="1"/>
              <a:t>anti-Xa</a:t>
            </a:r>
            <a:r>
              <a:rPr lang="fr-CA" sz="1800" b="1" dirty="0"/>
              <a:t> avec courbe de calibration </a:t>
            </a:r>
          </a:p>
          <a:p>
            <a:pPr lvl="1"/>
            <a:r>
              <a:rPr lang="fr-CA" sz="1800" b="1" dirty="0"/>
              <a:t>Dabigatran ; dosage dabigatran par test </a:t>
            </a:r>
            <a:r>
              <a:rPr lang="fr-CA" sz="1800" b="1" dirty="0" err="1"/>
              <a:t>Écarine</a:t>
            </a:r>
            <a:r>
              <a:rPr lang="fr-CA" sz="1800" b="1" dirty="0"/>
              <a:t> ou TT dilué (</a:t>
            </a:r>
            <a:r>
              <a:rPr lang="fr-CA" sz="1800" b="1" dirty="0" err="1"/>
              <a:t>Hemoclot</a:t>
            </a:r>
            <a:r>
              <a:rPr lang="fr-CA" sz="1800" b="1" dirty="0"/>
              <a:t>) </a:t>
            </a:r>
          </a:p>
        </p:txBody>
      </p:sp>
    </p:spTree>
    <p:extLst>
      <p:ext uri="{BB962C8B-B14F-4D97-AF65-F5344CB8AC3E}">
        <p14:creationId xmlns:p14="http://schemas.microsoft.com/office/powerpoint/2010/main" val="39135793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577050" y="622570"/>
            <a:ext cx="8247354" cy="4608513"/>
          </a:xfrm>
        </p:spPr>
        <p:txBody>
          <a:bodyPr>
            <a:noAutofit/>
          </a:bodyPr>
          <a:lstStyle/>
          <a:p>
            <a:r>
              <a:rPr lang="fr-CA" sz="7200" b="1" dirty="0"/>
              <a:t>COURS #4</a:t>
            </a:r>
            <a:br>
              <a:rPr lang="fr-CA" sz="5400" b="1" dirty="0"/>
            </a:br>
            <a:br>
              <a:rPr lang="fr-CA" sz="5400" b="1" dirty="0"/>
            </a:br>
            <a:r>
              <a:rPr lang="fr-CA" sz="5400" b="1" dirty="0"/>
              <a:t>Déficience factorielle et anticoagulant circulant</a:t>
            </a:r>
            <a:br>
              <a:rPr lang="fr-CA" sz="5400" b="1" dirty="0"/>
            </a:br>
            <a:r>
              <a:rPr lang="fr-CA" sz="5400" b="1" dirty="0"/>
              <a:t>Inhibiteurs physiologiques</a:t>
            </a:r>
            <a:endParaRPr lang="fr-FR" sz="5400" b="1" dirty="0"/>
          </a:p>
        </p:txBody>
      </p:sp>
    </p:spTree>
    <p:extLst>
      <p:ext uri="{BB962C8B-B14F-4D97-AF65-F5344CB8AC3E}">
        <p14:creationId xmlns:p14="http://schemas.microsoft.com/office/powerpoint/2010/main" val="108120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r>
              <a:rPr lang="fr-CA" b="1" dirty="0"/>
              <a:t>CONTRÔLE DE L’HÉMOSTASE</a:t>
            </a:r>
            <a:endParaRPr lang="fr-FR" b="1" dirty="0"/>
          </a:p>
        </p:txBody>
      </p:sp>
      <p:sp>
        <p:nvSpPr>
          <p:cNvPr id="38915" name="Rectangle 3"/>
          <p:cNvSpPr>
            <a:spLocks noGrp="1" noChangeArrowheads="1"/>
          </p:cNvSpPr>
          <p:nvPr>
            <p:ph sz="quarter" idx="1"/>
            <p:custDataLst>
              <p:tags r:id="rId2"/>
            </p:custDataLst>
          </p:nvPr>
        </p:nvSpPr>
        <p:spPr>
          <a:xfrm>
            <a:off x="539750" y="2472612"/>
            <a:ext cx="8353425" cy="4125038"/>
          </a:xfrm>
        </p:spPr>
        <p:txBody>
          <a:bodyPr>
            <a:normAutofit fontScale="85000" lnSpcReduction="20000"/>
          </a:bodyPr>
          <a:lstStyle/>
          <a:p>
            <a:pPr marL="0" indent="0" eaLnBrk="1" hangingPunct="1">
              <a:buFont typeface="Wingdings" pitchFamily="2" charset="2"/>
              <a:buNone/>
            </a:pPr>
            <a:r>
              <a:rPr lang="fr-CA" sz="3300" b="1" dirty="0">
                <a:solidFill>
                  <a:schemeClr val="hlink"/>
                </a:solidFill>
              </a:rPr>
              <a:t>Comment peut-on expliquer que l’hémostase reste localisée au niveau de la lésion et que le caillot ne s’étend pas très loin au-delà de la lésion?</a:t>
            </a:r>
            <a:endParaRPr lang="fr-CA" sz="2000" b="1" dirty="0">
              <a:solidFill>
                <a:schemeClr val="tx1"/>
              </a:solidFill>
            </a:endParaRPr>
          </a:p>
          <a:p>
            <a:pPr eaLnBrk="1" hangingPunct="1">
              <a:buFont typeface="Wingdings" pitchFamily="2" charset="2"/>
              <a:buChar char="ð"/>
            </a:pPr>
            <a:r>
              <a:rPr lang="fr-CA" sz="2800" b="1" dirty="0"/>
              <a:t>Actions contrôlées + (</a:t>
            </a:r>
            <a:r>
              <a:rPr lang="fr-CA" sz="2800" b="1" u="sng" dirty="0">
                <a:solidFill>
                  <a:schemeClr val="accent6"/>
                </a:solidFill>
              </a:rPr>
              <a:t>activation</a:t>
            </a:r>
            <a:r>
              <a:rPr lang="fr-CA" sz="2800" b="1" dirty="0"/>
              <a:t>) ou – (</a:t>
            </a:r>
            <a:r>
              <a:rPr lang="fr-CA" sz="2800" b="1" u="sng" dirty="0">
                <a:solidFill>
                  <a:schemeClr val="accent6"/>
                </a:solidFill>
              </a:rPr>
              <a:t>inhibition</a:t>
            </a:r>
            <a:r>
              <a:rPr lang="fr-CA" sz="2800" b="1" dirty="0"/>
              <a:t>)</a:t>
            </a:r>
          </a:p>
          <a:p>
            <a:pPr eaLnBrk="1" hangingPunct="1">
              <a:buFont typeface="Wingdings" pitchFamily="2" charset="2"/>
              <a:buChar char="ð"/>
            </a:pPr>
            <a:r>
              <a:rPr lang="fr-CA" sz="2800" b="1" dirty="0"/>
              <a:t>Dans lésion : 	</a:t>
            </a:r>
            <a:r>
              <a:rPr lang="fr-CA" sz="2800" b="1" u="sng" dirty="0">
                <a:solidFill>
                  <a:schemeClr val="accent1"/>
                </a:solidFill>
              </a:rPr>
              <a:t>Substances ou conditions qui</a:t>
            </a:r>
          </a:p>
          <a:p>
            <a:pPr eaLnBrk="1" hangingPunct="1">
              <a:buFont typeface="Wingdings" pitchFamily="2" charset="2"/>
              <a:buNone/>
            </a:pPr>
            <a:r>
              <a:rPr lang="fr-CA" sz="2800" b="1" dirty="0">
                <a:solidFill>
                  <a:schemeClr val="accent1"/>
                </a:solidFill>
              </a:rPr>
              <a:t> 				</a:t>
            </a:r>
            <a:r>
              <a:rPr lang="fr-CA" sz="2800" b="1" u="sng" dirty="0">
                <a:solidFill>
                  <a:schemeClr val="accent1"/>
                </a:solidFill>
              </a:rPr>
              <a:t>favorisent la coagulation</a:t>
            </a:r>
          </a:p>
          <a:p>
            <a:pPr eaLnBrk="1" hangingPunct="1">
              <a:buFont typeface="Wingdings" pitchFamily="2" charset="2"/>
              <a:buChar char="ð"/>
            </a:pPr>
            <a:r>
              <a:rPr lang="fr-CA" sz="2800" b="1" dirty="0"/>
              <a:t>Ailleurs :		</a:t>
            </a:r>
            <a:r>
              <a:rPr lang="fr-CA" sz="2800" b="1" u="sng" dirty="0">
                <a:solidFill>
                  <a:schemeClr val="accent1"/>
                </a:solidFill>
              </a:rPr>
              <a:t>Substances ou conditions qui</a:t>
            </a:r>
          </a:p>
          <a:p>
            <a:pPr eaLnBrk="1" hangingPunct="1">
              <a:buFont typeface="Wingdings" pitchFamily="2" charset="2"/>
              <a:buNone/>
            </a:pPr>
            <a:r>
              <a:rPr lang="fr-CA" sz="2800" b="1" dirty="0">
                <a:solidFill>
                  <a:schemeClr val="accent1"/>
                </a:solidFill>
              </a:rPr>
              <a:t> 				</a:t>
            </a:r>
            <a:r>
              <a:rPr lang="fr-CA" sz="2800" b="1" u="sng" dirty="0">
                <a:solidFill>
                  <a:schemeClr val="accent1"/>
                </a:solidFill>
              </a:rPr>
              <a:t>défavorisent la coagulation</a:t>
            </a:r>
          </a:p>
          <a:p>
            <a:pPr eaLnBrk="1" hangingPunct="1">
              <a:buFont typeface="Wingdings" pitchFamily="2" charset="2"/>
              <a:buNone/>
            </a:pPr>
            <a:endParaRPr lang="fr-FR" sz="28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9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C0A60-EC9D-296D-0710-38732AD1F169}"/>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0E6E4A3B-6A29-22AB-F716-4F4BAC1551D6}"/>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sz="5400" b="1" dirty="0"/>
              <a:t>DÉFICIENCE FACTORIELLE ET ANTICOAGULANT CIRCULANT</a:t>
            </a:r>
            <a:br>
              <a:rPr lang="fr-CA" sz="5400" b="1" dirty="0"/>
            </a:br>
            <a:endParaRPr lang="fr-FR" sz="5400" b="1" dirty="0"/>
          </a:p>
        </p:txBody>
      </p:sp>
    </p:spTree>
    <p:extLst>
      <p:ext uri="{BB962C8B-B14F-4D97-AF65-F5344CB8AC3E}">
        <p14:creationId xmlns:p14="http://schemas.microsoft.com/office/powerpoint/2010/main" val="33937790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2084A-5A75-4C0E-A17F-396C880ECF8C}"/>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209C9A66-5E26-163A-1C4B-9D0449D7072A}"/>
              </a:ext>
            </a:extLst>
          </p:cNvPr>
          <p:cNvSpPr>
            <a:spLocks noGrp="1"/>
          </p:cNvSpPr>
          <p:nvPr>
            <p:ph type="title"/>
          </p:nvPr>
        </p:nvSpPr>
        <p:spPr>
          <a:xfrm>
            <a:off x="457200" y="345141"/>
            <a:ext cx="8229600" cy="1143000"/>
          </a:xfrm>
        </p:spPr>
        <p:txBody>
          <a:bodyPr/>
          <a:lstStyle/>
          <a:p>
            <a:r>
              <a:rPr lang="fr-CA" sz="3600" b="1" cap="all" dirty="0"/>
              <a:t>Petit rappel de la coagulation plasmatique (V.E. / V.I. / V.C.)</a:t>
            </a:r>
          </a:p>
        </p:txBody>
      </p:sp>
      <p:sp>
        <p:nvSpPr>
          <p:cNvPr id="5" name="Rectangle 4">
            <a:extLst>
              <a:ext uri="{FF2B5EF4-FFF2-40B4-BE49-F238E27FC236}">
                <a16:creationId xmlns:a16="http://schemas.microsoft.com/office/drawing/2014/main" id="{3BF49F18-AE30-12E7-E65C-FBAD638B0240}"/>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1892AF55-95AE-0921-3866-980383331DAC}"/>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4D0BAE46-7619-1093-E775-8D17DF3072DC}"/>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E2391A1E-2DEF-F895-354C-0EFD5B22A7BF}"/>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985EC73A-4324-B2BA-423C-75E3722C72A5}"/>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041A103C-FA82-CD5B-84A7-0C88EA94F597}"/>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AB6A3B2A-2CC9-B8EA-98FD-AE94FE1B4A9E}"/>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8ADEA758-9105-2E40-F45E-2FFEDF38DD47}"/>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26997705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lstStyle/>
          <a:p>
            <a:pPr eaLnBrk="1" hangingPunct="1"/>
            <a:r>
              <a:rPr lang="fr-CA" b="1" dirty="0"/>
              <a:t>SITUATIONS D’HYPOCOAGULABILITÉ</a:t>
            </a:r>
            <a:endParaRPr lang="fr-FR" b="1" dirty="0"/>
          </a:p>
        </p:txBody>
      </p:sp>
      <p:sp>
        <p:nvSpPr>
          <p:cNvPr id="437251" name="Rectangle 3"/>
          <p:cNvSpPr>
            <a:spLocks noGrp="1" noChangeArrowheads="1"/>
          </p:cNvSpPr>
          <p:nvPr>
            <p:ph sz="quarter" idx="1"/>
            <p:custDataLst>
              <p:tags r:id="rId2"/>
            </p:custDataLst>
          </p:nvPr>
        </p:nvSpPr>
        <p:spPr>
          <a:xfrm>
            <a:off x="323850" y="2276474"/>
            <a:ext cx="8139113" cy="4392613"/>
          </a:xfrm>
          <a:ln>
            <a:noFill/>
          </a:ln>
        </p:spPr>
        <p:txBody>
          <a:bodyPr>
            <a:normAutofit fontScale="92500" lnSpcReduction="20000"/>
          </a:bodyPr>
          <a:lstStyle/>
          <a:p>
            <a:pPr eaLnBrk="1" hangingPunct="1">
              <a:lnSpc>
                <a:spcPct val="90000"/>
              </a:lnSpc>
              <a:buFont typeface="Wingdings" pitchFamily="2" charset="2"/>
              <a:buNone/>
            </a:pPr>
            <a:r>
              <a:rPr lang="fr-CA" sz="2600" b="1" dirty="0"/>
              <a:t>CAUSES:</a:t>
            </a:r>
          </a:p>
          <a:p>
            <a:pPr eaLnBrk="1" hangingPunct="1">
              <a:lnSpc>
                <a:spcPct val="90000"/>
              </a:lnSpc>
            </a:pPr>
            <a:r>
              <a:rPr lang="fr-CA" sz="2600" b="1" dirty="0"/>
              <a:t>Activité factorielle		       Quantité</a:t>
            </a:r>
          </a:p>
          <a:p>
            <a:pPr eaLnBrk="1" hangingPunct="1">
              <a:lnSpc>
                <a:spcPct val="90000"/>
              </a:lnSpc>
              <a:buFont typeface="Wingdings" pitchFamily="2" charset="2"/>
              <a:buNone/>
            </a:pPr>
            <a:r>
              <a:rPr lang="fr-CA" sz="2600" b="1" dirty="0"/>
              <a:t>						       Qualité</a:t>
            </a:r>
          </a:p>
          <a:p>
            <a:pPr eaLnBrk="1" hangingPunct="1">
              <a:lnSpc>
                <a:spcPct val="90000"/>
              </a:lnSpc>
            </a:pPr>
            <a:r>
              <a:rPr lang="fr-CA" sz="2600" b="1" dirty="0"/>
              <a:t>Nature ou origine du trouble</a:t>
            </a:r>
          </a:p>
          <a:p>
            <a:pPr lvl="1" eaLnBrk="1" hangingPunct="1">
              <a:lnSpc>
                <a:spcPct val="90000"/>
              </a:lnSpc>
              <a:buClr>
                <a:schemeClr val="accent3"/>
              </a:buClr>
              <a:buFont typeface="Wingdings" pitchFamily="2" charset="2"/>
              <a:buChar char="§"/>
            </a:pPr>
            <a:r>
              <a:rPr lang="fr-CA" sz="2400" b="1" dirty="0"/>
              <a:t>Génétique</a:t>
            </a:r>
          </a:p>
          <a:p>
            <a:pPr lvl="1" eaLnBrk="1" hangingPunct="1">
              <a:lnSpc>
                <a:spcPct val="90000"/>
              </a:lnSpc>
              <a:buClr>
                <a:schemeClr val="accent3"/>
              </a:buClr>
              <a:buFont typeface="Wingdings" pitchFamily="2" charset="2"/>
              <a:buChar char="§"/>
            </a:pPr>
            <a:r>
              <a:rPr lang="fr-CA" sz="2400" b="1" dirty="0"/>
              <a:t>Trouble hépatique</a:t>
            </a:r>
          </a:p>
          <a:p>
            <a:pPr lvl="1" eaLnBrk="1" hangingPunct="1">
              <a:lnSpc>
                <a:spcPct val="90000"/>
              </a:lnSpc>
              <a:buClr>
                <a:schemeClr val="accent3"/>
              </a:buClr>
              <a:buFont typeface="Wingdings" pitchFamily="2" charset="2"/>
              <a:buChar char="§"/>
            </a:pPr>
            <a:r>
              <a:rPr lang="fr-CA" sz="2400" b="1" dirty="0">
                <a:cs typeface="Arial" charset="0"/>
              </a:rPr>
              <a:t>↓ vitamine K (alimentaire)</a:t>
            </a:r>
          </a:p>
          <a:p>
            <a:pPr eaLnBrk="1" hangingPunct="1">
              <a:lnSpc>
                <a:spcPct val="90000"/>
              </a:lnSpc>
            </a:pPr>
            <a:r>
              <a:rPr lang="fr-CA" sz="2600" b="1" dirty="0"/>
              <a:t>Anticoagulant circulant</a:t>
            </a:r>
          </a:p>
          <a:p>
            <a:pPr lvl="1" eaLnBrk="1" hangingPunct="1">
              <a:lnSpc>
                <a:spcPct val="90000"/>
              </a:lnSpc>
              <a:buClr>
                <a:schemeClr val="accent3"/>
              </a:buClr>
              <a:buFont typeface="Wingdings" pitchFamily="2" charset="2"/>
              <a:buChar char="§"/>
            </a:pPr>
            <a:r>
              <a:rPr lang="fr-CA" sz="2400" b="1" dirty="0"/>
              <a:t>Anticorps contre facteurs</a:t>
            </a:r>
          </a:p>
          <a:p>
            <a:pPr lvl="1" eaLnBrk="1" hangingPunct="1">
              <a:lnSpc>
                <a:spcPct val="90000"/>
              </a:lnSpc>
              <a:buClr>
                <a:schemeClr val="accent3"/>
              </a:buClr>
              <a:buFont typeface="Wingdings" pitchFamily="2" charset="2"/>
              <a:buChar char="§"/>
            </a:pPr>
            <a:r>
              <a:rPr lang="fr-CA" sz="2400" b="1" dirty="0"/>
              <a:t>Inhibiteurs</a:t>
            </a:r>
          </a:p>
          <a:p>
            <a:pPr lvl="1" eaLnBrk="1" hangingPunct="1">
              <a:lnSpc>
                <a:spcPct val="90000"/>
              </a:lnSpc>
              <a:buClr>
                <a:schemeClr val="accent3"/>
              </a:buClr>
              <a:buFont typeface="Wingdings" pitchFamily="2" charset="2"/>
              <a:buChar char="§"/>
            </a:pPr>
            <a:r>
              <a:rPr lang="fr-CA" sz="2400" b="1" dirty="0"/>
              <a:t>Anticorps </a:t>
            </a:r>
            <a:r>
              <a:rPr lang="fr-CA" sz="2400" b="1" dirty="0" err="1"/>
              <a:t>antiphospholipides</a:t>
            </a:r>
            <a:endParaRPr lang="fr-CA" sz="2400" b="1" dirty="0"/>
          </a:p>
          <a:p>
            <a:pPr eaLnBrk="1" hangingPunct="1">
              <a:lnSpc>
                <a:spcPct val="90000"/>
              </a:lnSpc>
            </a:pPr>
            <a:endParaRPr lang="fr-FR" sz="2600" b="1" dirty="0"/>
          </a:p>
        </p:txBody>
      </p:sp>
      <p:grpSp>
        <p:nvGrpSpPr>
          <p:cNvPr id="2" name="Group 14"/>
          <p:cNvGrpSpPr>
            <a:grpSpLocks/>
          </p:cNvGrpSpPr>
          <p:nvPr>
            <p:custDataLst>
              <p:tags r:id="rId3"/>
            </p:custDataLst>
          </p:nvPr>
        </p:nvGrpSpPr>
        <p:grpSpPr bwMode="auto">
          <a:xfrm>
            <a:off x="3419475" y="2924175"/>
            <a:ext cx="2087563" cy="504825"/>
            <a:chOff x="2336" y="1434"/>
            <a:chExt cx="1315" cy="318"/>
          </a:xfrm>
        </p:grpSpPr>
        <p:sp>
          <p:nvSpPr>
            <p:cNvPr id="24589" name="Line 4"/>
            <p:cNvSpPr>
              <a:spLocks noChangeShapeType="1"/>
            </p:cNvSpPr>
            <p:nvPr/>
          </p:nvSpPr>
          <p:spPr bwMode="auto">
            <a:xfrm>
              <a:off x="2336" y="1434"/>
              <a:ext cx="1315" cy="0"/>
            </a:xfrm>
            <a:prstGeom prst="line">
              <a:avLst/>
            </a:prstGeom>
            <a:noFill/>
            <a:ln w="25400">
              <a:solidFill>
                <a:schemeClr val="tx1">
                  <a:lumMod val="75000"/>
                  <a:lumOff val="25000"/>
                </a:schemeClr>
              </a:solidFill>
              <a:round/>
              <a:headEnd/>
              <a:tailEnd type="triangle" w="med" len="med"/>
            </a:ln>
          </p:spPr>
          <p:txBody>
            <a:bodyPr/>
            <a:lstStyle/>
            <a:p>
              <a:endParaRPr lang="fr-CA"/>
            </a:p>
          </p:txBody>
        </p:sp>
        <p:sp>
          <p:nvSpPr>
            <p:cNvPr id="24590" name="Line 5"/>
            <p:cNvSpPr>
              <a:spLocks noChangeShapeType="1"/>
            </p:cNvSpPr>
            <p:nvPr/>
          </p:nvSpPr>
          <p:spPr bwMode="auto">
            <a:xfrm>
              <a:off x="2336" y="1434"/>
              <a:ext cx="1315" cy="318"/>
            </a:xfrm>
            <a:prstGeom prst="line">
              <a:avLst/>
            </a:prstGeom>
            <a:noFill/>
            <a:ln w="25400">
              <a:solidFill>
                <a:schemeClr val="tx1">
                  <a:lumMod val="75000"/>
                  <a:lumOff val="25000"/>
                </a:schemeClr>
              </a:solidFill>
              <a:round/>
              <a:headEnd/>
              <a:tailEnd type="triangle" w="med" len="med"/>
            </a:ln>
          </p:spPr>
          <p:txBody>
            <a:bodyPr/>
            <a:lstStyle/>
            <a:p>
              <a:endParaRPr lang="fr-CA"/>
            </a:p>
          </p:txBody>
        </p:sp>
      </p:grpSp>
      <p:sp>
        <p:nvSpPr>
          <p:cNvPr id="437254" name="AutoShape 6"/>
          <p:cNvSpPr>
            <a:spLocks/>
          </p:cNvSpPr>
          <p:nvPr>
            <p:custDataLst>
              <p:tags r:id="rId4"/>
            </p:custDataLst>
          </p:nvPr>
        </p:nvSpPr>
        <p:spPr bwMode="auto">
          <a:xfrm>
            <a:off x="6661150" y="2568101"/>
            <a:ext cx="431800" cy="2378549"/>
          </a:xfrm>
          <a:prstGeom prst="rightBrace">
            <a:avLst>
              <a:gd name="adj1" fmla="val 54197"/>
              <a:gd name="adj2" fmla="val 50000"/>
            </a:avLst>
          </a:prstGeom>
          <a:noFill/>
          <a:ln w="38100">
            <a:solidFill>
              <a:schemeClr val="accent1"/>
            </a:solidFill>
            <a:round/>
            <a:headEnd/>
            <a:tailEnd/>
          </a:ln>
        </p:spPr>
        <p:txBody>
          <a:bodyPr wrap="none" anchor="ctr"/>
          <a:lstStyle/>
          <a:p>
            <a:endParaRPr lang="fr-CA"/>
          </a:p>
        </p:txBody>
      </p:sp>
      <p:sp>
        <p:nvSpPr>
          <p:cNvPr id="437255" name="AutoShape 7"/>
          <p:cNvSpPr>
            <a:spLocks/>
          </p:cNvSpPr>
          <p:nvPr>
            <p:custDataLst>
              <p:tags r:id="rId5"/>
            </p:custDataLst>
          </p:nvPr>
        </p:nvSpPr>
        <p:spPr bwMode="auto">
          <a:xfrm>
            <a:off x="6734175" y="5223752"/>
            <a:ext cx="358775" cy="1234197"/>
          </a:xfrm>
          <a:prstGeom prst="rightBrace">
            <a:avLst>
              <a:gd name="adj1" fmla="val 35103"/>
              <a:gd name="adj2" fmla="val 50000"/>
            </a:avLst>
          </a:prstGeom>
          <a:noFill/>
          <a:ln w="38100">
            <a:solidFill>
              <a:schemeClr val="accent1"/>
            </a:solidFill>
            <a:round/>
            <a:headEnd/>
            <a:tailEnd/>
          </a:ln>
        </p:spPr>
        <p:txBody>
          <a:bodyPr wrap="none" anchor="ctr"/>
          <a:lstStyle/>
          <a:p>
            <a:endParaRPr lang="fr-CA"/>
          </a:p>
        </p:txBody>
      </p:sp>
      <p:sp>
        <p:nvSpPr>
          <p:cNvPr id="437256" name="Text Box 8"/>
          <p:cNvSpPr txBox="1">
            <a:spLocks noChangeArrowheads="1"/>
          </p:cNvSpPr>
          <p:nvPr>
            <p:custDataLst>
              <p:tags r:id="rId6"/>
            </p:custDataLst>
          </p:nvPr>
        </p:nvSpPr>
        <p:spPr bwMode="auto">
          <a:xfrm>
            <a:off x="7246937" y="3379787"/>
            <a:ext cx="1439863" cy="703263"/>
          </a:xfrm>
          <a:prstGeom prst="rect">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sz="1600" b="1" dirty="0">
                <a:solidFill>
                  <a:schemeClr val="bg1"/>
                </a:solidFill>
              </a:rPr>
              <a:t>DÉFICIT</a:t>
            </a:r>
          </a:p>
          <a:p>
            <a:pPr algn="ctr">
              <a:spcBef>
                <a:spcPct val="50000"/>
              </a:spcBef>
            </a:pPr>
            <a:r>
              <a:rPr lang="fr-CA" sz="1600" b="1" dirty="0">
                <a:solidFill>
                  <a:schemeClr val="bg1"/>
                </a:solidFill>
              </a:rPr>
              <a:t>FACTORIEL</a:t>
            </a:r>
            <a:endParaRPr lang="fr-FR" sz="1600" b="1" dirty="0">
              <a:solidFill>
                <a:schemeClr val="bg1"/>
              </a:solidFill>
            </a:endParaRPr>
          </a:p>
        </p:txBody>
      </p:sp>
      <p:sp>
        <p:nvSpPr>
          <p:cNvPr id="437257" name="Text Box 9"/>
          <p:cNvSpPr txBox="1">
            <a:spLocks noChangeArrowheads="1"/>
          </p:cNvSpPr>
          <p:nvPr>
            <p:custDataLst>
              <p:tags r:id="rId7"/>
            </p:custDataLst>
          </p:nvPr>
        </p:nvSpPr>
        <p:spPr bwMode="auto">
          <a:xfrm>
            <a:off x="7246937" y="5648325"/>
            <a:ext cx="1751148" cy="549275"/>
          </a:xfrm>
          <a:prstGeom prst="rect">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200" b="1" dirty="0">
                <a:solidFill>
                  <a:schemeClr val="bg1"/>
                </a:solidFill>
              </a:rPr>
              <a:t>ANTICOAGULANT</a:t>
            </a:r>
          </a:p>
          <a:p>
            <a:pPr algn="ctr">
              <a:spcBef>
                <a:spcPct val="50000"/>
              </a:spcBef>
            </a:pPr>
            <a:r>
              <a:rPr lang="fr-CA" sz="1200" b="1" dirty="0">
                <a:solidFill>
                  <a:schemeClr val="bg1"/>
                </a:solidFill>
              </a:rPr>
              <a:t>CIRCULANT</a:t>
            </a:r>
            <a:endParaRPr lang="fr-FR" sz="1200" b="1" dirty="0">
              <a:solidFill>
                <a:schemeClr val="bg1"/>
              </a:solidFill>
            </a:endParaRPr>
          </a:p>
        </p:txBody>
      </p:sp>
      <p:sp>
        <p:nvSpPr>
          <p:cNvPr id="437258" name="AutoShape 10"/>
          <p:cNvSpPr>
            <a:spLocks/>
          </p:cNvSpPr>
          <p:nvPr>
            <p:custDataLst>
              <p:tags r:id="rId8"/>
            </p:custDataLst>
          </p:nvPr>
        </p:nvSpPr>
        <p:spPr bwMode="auto">
          <a:xfrm>
            <a:off x="4264845" y="4138927"/>
            <a:ext cx="215900" cy="291546"/>
          </a:xfrm>
          <a:prstGeom prst="rightBrace">
            <a:avLst>
              <a:gd name="adj1" fmla="val 16667"/>
              <a:gd name="adj2" fmla="val 50000"/>
            </a:avLst>
          </a:prstGeom>
          <a:noFill/>
          <a:ln w="25400">
            <a:solidFill>
              <a:schemeClr val="accent2"/>
            </a:solidFill>
            <a:round/>
            <a:headEnd/>
            <a:tailEnd/>
          </a:ln>
        </p:spPr>
        <p:txBody>
          <a:bodyPr wrap="none" anchor="ctr"/>
          <a:lstStyle/>
          <a:p>
            <a:endParaRPr lang="fr-CA">
              <a:solidFill>
                <a:schemeClr val="accent6"/>
              </a:solidFill>
            </a:endParaRPr>
          </a:p>
        </p:txBody>
      </p:sp>
      <p:sp>
        <p:nvSpPr>
          <p:cNvPr id="437259" name="AutoShape 11"/>
          <p:cNvSpPr>
            <a:spLocks/>
          </p:cNvSpPr>
          <p:nvPr>
            <p:custDataLst>
              <p:tags r:id="rId9"/>
            </p:custDataLst>
          </p:nvPr>
        </p:nvSpPr>
        <p:spPr bwMode="auto">
          <a:xfrm>
            <a:off x="4318793" y="4463419"/>
            <a:ext cx="288925" cy="574675"/>
          </a:xfrm>
          <a:prstGeom prst="rightBrace">
            <a:avLst>
              <a:gd name="adj1" fmla="val 16575"/>
              <a:gd name="adj2" fmla="val 50000"/>
            </a:avLst>
          </a:prstGeom>
          <a:noFill/>
          <a:ln w="25400">
            <a:solidFill>
              <a:schemeClr val="accent2"/>
            </a:solidFill>
            <a:round/>
            <a:headEnd/>
            <a:tailEnd/>
          </a:ln>
        </p:spPr>
        <p:txBody>
          <a:bodyPr wrap="none" anchor="ctr"/>
          <a:lstStyle/>
          <a:p>
            <a:endParaRPr lang="fr-CA">
              <a:solidFill>
                <a:schemeClr val="accent6"/>
              </a:solidFill>
            </a:endParaRPr>
          </a:p>
        </p:txBody>
      </p:sp>
      <p:sp>
        <p:nvSpPr>
          <p:cNvPr id="437260" name="Text Box 12"/>
          <p:cNvSpPr txBox="1">
            <a:spLocks noChangeArrowheads="1"/>
          </p:cNvSpPr>
          <p:nvPr>
            <p:custDataLst>
              <p:tags r:id="rId10"/>
            </p:custDataLst>
          </p:nvPr>
        </p:nvSpPr>
        <p:spPr bwMode="auto">
          <a:xfrm>
            <a:off x="4545613" y="4114671"/>
            <a:ext cx="1862754" cy="369332"/>
          </a:xfrm>
          <a:prstGeom prst="rect">
            <a:avLst/>
          </a:prstGeom>
          <a:noFill/>
          <a:ln w="9525">
            <a:noFill/>
            <a:miter lim="800000"/>
            <a:headEnd/>
            <a:tailEnd/>
          </a:ln>
        </p:spPr>
        <p:txBody>
          <a:bodyPr wrap="none">
            <a:spAutoFit/>
          </a:bodyPr>
          <a:lstStyle/>
          <a:p>
            <a:r>
              <a:rPr lang="fr-CA" b="1" dirty="0">
                <a:solidFill>
                  <a:schemeClr val="accent6"/>
                </a:solidFill>
              </a:rPr>
              <a:t>HÉRÉDITAIRE</a:t>
            </a:r>
            <a:endParaRPr lang="fr-FR" b="1" dirty="0">
              <a:solidFill>
                <a:schemeClr val="accent6"/>
              </a:solidFill>
            </a:endParaRPr>
          </a:p>
        </p:txBody>
      </p:sp>
      <p:sp>
        <p:nvSpPr>
          <p:cNvPr id="437261" name="Text Box 13"/>
          <p:cNvSpPr txBox="1">
            <a:spLocks noChangeArrowheads="1"/>
          </p:cNvSpPr>
          <p:nvPr>
            <p:custDataLst>
              <p:tags r:id="rId11"/>
            </p:custDataLst>
          </p:nvPr>
        </p:nvSpPr>
        <p:spPr bwMode="auto">
          <a:xfrm>
            <a:off x="4572000" y="4575176"/>
            <a:ext cx="1268168" cy="369332"/>
          </a:xfrm>
          <a:prstGeom prst="rect">
            <a:avLst/>
          </a:prstGeom>
          <a:noFill/>
          <a:ln w="9525">
            <a:noFill/>
            <a:miter lim="800000"/>
            <a:headEnd/>
            <a:tailEnd/>
          </a:ln>
        </p:spPr>
        <p:txBody>
          <a:bodyPr wrap="none">
            <a:spAutoFit/>
          </a:bodyPr>
          <a:lstStyle/>
          <a:p>
            <a:r>
              <a:rPr lang="fr-CA" b="1" dirty="0">
                <a:solidFill>
                  <a:schemeClr val="accent6"/>
                </a:solidFill>
              </a:rPr>
              <a:t>ACQUISE</a:t>
            </a:r>
            <a:endParaRPr lang="fr-FR" b="1"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25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725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725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7251">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72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72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72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72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72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72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7251">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7251">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7251">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7251">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72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7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4" grpId="0" animBg="1"/>
      <p:bldP spid="437255" grpId="0" animBg="1"/>
      <p:bldP spid="437256" grpId="0" animBg="1"/>
      <p:bldP spid="437257" grpId="0" animBg="1"/>
      <p:bldP spid="437258" grpId="0" animBg="1"/>
      <p:bldP spid="437259" grpId="0" animBg="1"/>
      <p:bldP spid="437260" grpId="0"/>
      <p:bldP spid="43726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p:txBody>
          <a:bodyPr/>
          <a:lstStyle/>
          <a:p>
            <a:pPr eaLnBrk="1" hangingPunct="1"/>
            <a:r>
              <a:rPr lang="fr-CA" b="1" dirty="0"/>
              <a:t>ANALYSES DE LA COAGULATION</a:t>
            </a:r>
            <a:endParaRPr lang="fr-FR" b="1" dirty="0"/>
          </a:p>
        </p:txBody>
      </p:sp>
      <p:sp>
        <p:nvSpPr>
          <p:cNvPr id="439299" name="Rectangle 3"/>
          <p:cNvSpPr>
            <a:spLocks noGrp="1" noChangeArrowheads="1"/>
          </p:cNvSpPr>
          <p:nvPr>
            <p:ph sz="quarter" idx="1"/>
            <p:custDataLst>
              <p:tags r:id="rId2"/>
            </p:custDataLst>
          </p:nvPr>
        </p:nvSpPr>
        <p:spPr>
          <a:xfrm>
            <a:off x="395288" y="2480553"/>
            <a:ext cx="8497887" cy="4377446"/>
          </a:xfrm>
        </p:spPr>
        <p:txBody>
          <a:bodyPr>
            <a:normAutofit/>
          </a:bodyPr>
          <a:lstStyle/>
          <a:p>
            <a:pPr eaLnBrk="1" hangingPunct="1">
              <a:lnSpc>
                <a:spcPct val="80000"/>
              </a:lnSpc>
              <a:buClr>
                <a:schemeClr val="accent1"/>
              </a:buClr>
            </a:pPr>
            <a:r>
              <a:rPr lang="fr-FR" sz="2600" b="1" dirty="0"/>
              <a:t>Méthodes d’étude de la coagulation</a:t>
            </a:r>
          </a:p>
          <a:p>
            <a:pPr eaLnBrk="1" hangingPunct="1">
              <a:lnSpc>
                <a:spcPct val="80000"/>
              </a:lnSpc>
              <a:buClr>
                <a:schemeClr val="accent1"/>
              </a:buClr>
            </a:pPr>
            <a:r>
              <a:rPr lang="fr-FR" sz="2600" b="1" dirty="0"/>
              <a:t>Dépister et identifier les troubles de la coagulation plasmatique</a:t>
            </a:r>
            <a:endParaRPr lang="fr-CA" sz="2600" b="1" dirty="0"/>
          </a:p>
          <a:p>
            <a:pPr eaLnBrk="1" hangingPunct="1">
              <a:lnSpc>
                <a:spcPct val="80000"/>
              </a:lnSpc>
              <a:buClr>
                <a:schemeClr val="accent1"/>
              </a:buClr>
            </a:pPr>
            <a:r>
              <a:rPr lang="fr-FR" sz="2600" b="1" dirty="0"/>
              <a:t>Les analyses de bases pour un dépistage sont :</a:t>
            </a:r>
          </a:p>
          <a:p>
            <a:pPr lvl="4" eaLnBrk="1" hangingPunct="1">
              <a:lnSpc>
                <a:spcPct val="80000"/>
              </a:lnSpc>
              <a:buClr>
                <a:schemeClr val="accent3"/>
              </a:buClr>
              <a:buFont typeface="Wingdings" pitchFamily="2" charset="2"/>
              <a:buChar char="§"/>
            </a:pPr>
            <a:r>
              <a:rPr lang="fr-FR" sz="1800" b="1" dirty="0">
                <a:solidFill>
                  <a:schemeClr val="accent6"/>
                </a:solidFill>
              </a:rPr>
              <a:t>TP</a:t>
            </a:r>
          </a:p>
          <a:p>
            <a:pPr lvl="4" eaLnBrk="1" hangingPunct="1">
              <a:lnSpc>
                <a:spcPct val="80000"/>
              </a:lnSpc>
              <a:buClr>
                <a:schemeClr val="accent3"/>
              </a:buClr>
              <a:buFont typeface="Wingdings" pitchFamily="2" charset="2"/>
              <a:buChar char="§"/>
            </a:pPr>
            <a:r>
              <a:rPr lang="fr-FR" sz="1800" b="1" dirty="0">
                <a:solidFill>
                  <a:schemeClr val="accent6"/>
                </a:solidFill>
              </a:rPr>
              <a:t>TTPA</a:t>
            </a:r>
          </a:p>
          <a:p>
            <a:pPr lvl="4" eaLnBrk="1" hangingPunct="1">
              <a:lnSpc>
                <a:spcPct val="80000"/>
              </a:lnSpc>
              <a:buClr>
                <a:schemeClr val="accent3"/>
              </a:buClr>
              <a:buFont typeface="Wingdings" pitchFamily="2" charset="2"/>
              <a:buChar char="§"/>
            </a:pPr>
            <a:r>
              <a:rPr lang="fr-FR" sz="1800" b="1" dirty="0">
                <a:solidFill>
                  <a:schemeClr val="accent6"/>
                </a:solidFill>
              </a:rPr>
              <a:t>TT</a:t>
            </a:r>
          </a:p>
          <a:p>
            <a:pPr eaLnBrk="1" hangingPunct="1">
              <a:lnSpc>
                <a:spcPct val="80000"/>
              </a:lnSpc>
              <a:buClr>
                <a:schemeClr val="accent1"/>
              </a:buClr>
            </a:pPr>
            <a:r>
              <a:rPr lang="fr-FR" sz="2600" b="1" dirty="0"/>
              <a:t>Si ces tests sont </a:t>
            </a:r>
            <a:r>
              <a:rPr lang="fr-FR" sz="2600" b="1" dirty="0">
                <a:solidFill>
                  <a:schemeClr val="accent6"/>
                </a:solidFill>
              </a:rPr>
              <a:t>ANORMAUX</a:t>
            </a:r>
            <a:r>
              <a:rPr lang="fr-FR" sz="2600" b="1" dirty="0"/>
              <a:t>, il y a deux possibilités :</a:t>
            </a:r>
          </a:p>
          <a:p>
            <a:pPr lvl="4" eaLnBrk="1" hangingPunct="1">
              <a:lnSpc>
                <a:spcPct val="80000"/>
              </a:lnSpc>
              <a:buClr>
                <a:schemeClr val="accent3"/>
              </a:buClr>
              <a:buFont typeface="Wingdings" pitchFamily="2" charset="2"/>
              <a:buChar char="§"/>
            </a:pPr>
            <a:r>
              <a:rPr lang="fr-FR" sz="1800" b="1" dirty="0">
                <a:solidFill>
                  <a:schemeClr val="accent6"/>
                </a:solidFill>
              </a:rPr>
              <a:t>Déficit factoriel</a:t>
            </a:r>
          </a:p>
          <a:p>
            <a:pPr lvl="4" eaLnBrk="1" hangingPunct="1">
              <a:lnSpc>
                <a:spcPct val="80000"/>
              </a:lnSpc>
              <a:buClr>
                <a:schemeClr val="accent3"/>
              </a:buClr>
              <a:buFont typeface="Wingdings" pitchFamily="2" charset="2"/>
              <a:buChar char="§"/>
            </a:pPr>
            <a:r>
              <a:rPr lang="fr-FR" sz="1800" b="1" dirty="0">
                <a:solidFill>
                  <a:schemeClr val="accent6"/>
                </a:solidFill>
              </a:rPr>
              <a:t>Anticoagulant circulant</a:t>
            </a:r>
          </a:p>
        </p:txBody>
      </p:sp>
      <p:sp>
        <p:nvSpPr>
          <p:cNvPr id="439300" name="AutoShape 4"/>
          <p:cNvSpPr>
            <a:spLocks/>
          </p:cNvSpPr>
          <p:nvPr>
            <p:custDataLst>
              <p:tags r:id="rId3"/>
            </p:custDataLst>
          </p:nvPr>
        </p:nvSpPr>
        <p:spPr bwMode="auto">
          <a:xfrm>
            <a:off x="3561488" y="4371976"/>
            <a:ext cx="289500" cy="792162"/>
          </a:xfrm>
          <a:prstGeom prst="rightBrace">
            <a:avLst>
              <a:gd name="adj1" fmla="val 13118"/>
              <a:gd name="adj2" fmla="val 50000"/>
            </a:avLst>
          </a:prstGeom>
          <a:noFill/>
          <a:ln w="25400">
            <a:solidFill>
              <a:schemeClr val="accent1"/>
            </a:solidFill>
            <a:round/>
            <a:headEnd/>
            <a:tailEnd/>
          </a:ln>
        </p:spPr>
        <p:txBody>
          <a:bodyPr wrap="none" anchor="ctr"/>
          <a:lstStyle/>
          <a:p>
            <a:endParaRPr lang="fr-CA"/>
          </a:p>
        </p:txBody>
      </p:sp>
      <p:sp>
        <p:nvSpPr>
          <p:cNvPr id="439301" name="Text Box 5"/>
          <p:cNvSpPr txBox="1">
            <a:spLocks noChangeArrowheads="1"/>
          </p:cNvSpPr>
          <p:nvPr>
            <p:custDataLst>
              <p:tags r:id="rId4"/>
            </p:custDataLst>
          </p:nvPr>
        </p:nvSpPr>
        <p:spPr bwMode="auto">
          <a:xfrm>
            <a:off x="4036979" y="4371976"/>
            <a:ext cx="2587557" cy="784830"/>
          </a:xfrm>
          <a:prstGeom prst="rect">
            <a:avLst/>
          </a:prstGeom>
          <a:solidFill>
            <a:schemeClr val="accent6"/>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fr-CA" b="1" dirty="0">
                <a:solidFill>
                  <a:schemeClr val="bg1"/>
                </a:solidFill>
              </a:rPr>
              <a:t>N ou AN =</a:t>
            </a:r>
          </a:p>
          <a:p>
            <a:pPr algn="ctr">
              <a:spcBef>
                <a:spcPct val="50000"/>
              </a:spcBef>
            </a:pPr>
            <a:r>
              <a:rPr lang="fr-CA" b="1" dirty="0">
                <a:solidFill>
                  <a:schemeClr val="bg1"/>
                </a:solidFill>
              </a:rPr>
              <a:t>Coag N ou A</a:t>
            </a:r>
            <a:endParaRPr lang="fr-FR"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29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29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929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93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93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929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929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92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0" grpId="0" animBg="1"/>
      <p:bldP spid="43930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p:txBody>
          <a:bodyPr>
            <a:noAutofit/>
          </a:bodyPr>
          <a:lstStyle/>
          <a:p>
            <a:pPr eaLnBrk="1" hangingPunct="1"/>
            <a:r>
              <a:rPr lang="fr-CA" b="1" cap="all" dirty="0"/>
              <a:t>Étude de correction</a:t>
            </a:r>
            <a:br>
              <a:rPr lang="fr-CA" b="1" dirty="0"/>
            </a:br>
            <a:r>
              <a:rPr lang="fr-CA" sz="2400" b="1" dirty="0"/>
              <a:t>(ou test de substitution ou mélange 1:1)</a:t>
            </a:r>
            <a:endParaRPr lang="fr-FR" sz="2400" b="1" dirty="0"/>
          </a:p>
        </p:txBody>
      </p:sp>
      <p:sp>
        <p:nvSpPr>
          <p:cNvPr id="7171" name="Rectangle 3"/>
          <p:cNvSpPr>
            <a:spLocks noGrp="1" noChangeArrowheads="1"/>
          </p:cNvSpPr>
          <p:nvPr>
            <p:ph sz="quarter" idx="1"/>
            <p:custDataLst>
              <p:tags r:id="rId2"/>
            </p:custDataLst>
          </p:nvPr>
        </p:nvSpPr>
        <p:spPr>
          <a:xfrm>
            <a:off x="395288" y="2373549"/>
            <a:ext cx="8497887" cy="4279664"/>
          </a:xfrm>
        </p:spPr>
        <p:txBody>
          <a:bodyPr>
            <a:normAutofit/>
          </a:bodyPr>
          <a:lstStyle/>
          <a:p>
            <a:pPr eaLnBrk="1" hangingPunct="1">
              <a:lnSpc>
                <a:spcPct val="80000"/>
              </a:lnSpc>
              <a:buClr>
                <a:schemeClr val="accent1"/>
              </a:buClr>
            </a:pPr>
            <a:r>
              <a:rPr lang="fr-FR" sz="2400" b="1" dirty="0"/>
              <a:t>Identifier s’il y a un problème de facteur ou présence d’un anticoagulant circulant.</a:t>
            </a:r>
          </a:p>
          <a:p>
            <a:pPr eaLnBrk="1" hangingPunct="1">
              <a:lnSpc>
                <a:spcPct val="80000"/>
              </a:lnSpc>
              <a:buClr>
                <a:schemeClr val="accent1"/>
              </a:buClr>
            </a:pPr>
            <a:r>
              <a:rPr lang="fr-FR" sz="2400" b="1" u="sng" dirty="0"/>
              <a:t>Principe :</a:t>
            </a:r>
            <a:r>
              <a:rPr lang="fr-FR" sz="2400" b="1" dirty="0"/>
              <a:t> On refait le test qui est anormal en ajoutant des facteurs. Si le temps est corrigé on a comblé le problème des facteurs. Si non, il y a un anticoagulant circulant.</a:t>
            </a:r>
            <a:endParaRPr lang="fr-CA" sz="2400" b="1" dirty="0"/>
          </a:p>
          <a:p>
            <a:pPr eaLnBrk="1" hangingPunct="1">
              <a:lnSpc>
                <a:spcPct val="80000"/>
              </a:lnSpc>
              <a:buClr>
                <a:schemeClr val="accent1"/>
              </a:buClr>
            </a:pPr>
            <a:r>
              <a:rPr lang="fr-FR" sz="2400" b="1" u="sng" dirty="0"/>
              <a:t>Principe :</a:t>
            </a:r>
            <a:r>
              <a:rPr lang="fr-FR" sz="2400" b="1" dirty="0"/>
              <a:t>	</a:t>
            </a:r>
          </a:p>
          <a:p>
            <a:pPr eaLnBrk="1" hangingPunct="1">
              <a:lnSpc>
                <a:spcPct val="80000"/>
              </a:lnSpc>
              <a:buClr>
                <a:schemeClr val="accent1"/>
              </a:buClr>
              <a:buFontTx/>
              <a:buNone/>
            </a:pPr>
            <a:r>
              <a:rPr lang="fr-FR" sz="2400" b="1" dirty="0"/>
              <a:t>			Plasma patient</a:t>
            </a:r>
          </a:p>
          <a:p>
            <a:pPr lvl="4" eaLnBrk="1" hangingPunct="1">
              <a:lnSpc>
                <a:spcPct val="80000"/>
              </a:lnSpc>
              <a:buClr>
                <a:schemeClr val="accent1"/>
              </a:buClr>
              <a:buFontTx/>
              <a:buNone/>
            </a:pPr>
            <a:r>
              <a:rPr lang="fr-CA" sz="2400" b="1" dirty="0"/>
              <a:t>	    	+</a:t>
            </a:r>
            <a:endParaRPr lang="fr-FR" sz="2400" b="1" dirty="0"/>
          </a:p>
          <a:p>
            <a:pPr lvl="4" eaLnBrk="1" hangingPunct="1">
              <a:lnSpc>
                <a:spcPct val="80000"/>
              </a:lnSpc>
              <a:buClr>
                <a:schemeClr val="accent1"/>
              </a:buClr>
              <a:buFontTx/>
              <a:buNone/>
            </a:pPr>
            <a:r>
              <a:rPr lang="fr-FR" sz="2400" b="1" dirty="0"/>
              <a:t>	 Pool de plasma normal </a:t>
            </a:r>
          </a:p>
        </p:txBody>
      </p:sp>
      <p:sp>
        <p:nvSpPr>
          <p:cNvPr id="7172" name="Rectangle 4"/>
          <p:cNvSpPr>
            <a:spLocks noChangeArrowheads="1"/>
          </p:cNvSpPr>
          <p:nvPr>
            <p:custDataLst>
              <p:tags r:id="rId3"/>
            </p:custDataLst>
          </p:nvPr>
        </p:nvSpPr>
        <p:spPr bwMode="auto">
          <a:xfrm>
            <a:off x="5148263" y="5142855"/>
            <a:ext cx="863600" cy="431800"/>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dirty="0">
                <a:solidFill>
                  <a:schemeClr val="bg1"/>
                </a:solidFill>
              </a:rPr>
              <a:t>1:1</a:t>
            </a:r>
            <a:endParaRPr lang="fr-FR" dirty="0">
              <a:solidFill>
                <a:schemeClr val="bg1"/>
              </a:solidFill>
            </a:endParaRPr>
          </a:p>
        </p:txBody>
      </p:sp>
      <p:sp>
        <p:nvSpPr>
          <p:cNvPr id="7173" name="AutoShape 5"/>
          <p:cNvSpPr>
            <a:spLocks/>
          </p:cNvSpPr>
          <p:nvPr>
            <p:custDataLst>
              <p:tags r:id="rId4"/>
            </p:custDataLst>
          </p:nvPr>
        </p:nvSpPr>
        <p:spPr bwMode="auto">
          <a:xfrm>
            <a:off x="6011863" y="4833143"/>
            <a:ext cx="288925" cy="1223963"/>
          </a:xfrm>
          <a:prstGeom prst="rightBrace">
            <a:avLst>
              <a:gd name="adj1" fmla="val 35302"/>
              <a:gd name="adj2" fmla="val 50000"/>
            </a:avLst>
          </a:prstGeom>
          <a:noFill/>
          <a:ln w="25400">
            <a:solidFill>
              <a:schemeClr val="accent1"/>
            </a:solidFill>
            <a:round/>
            <a:headEnd/>
            <a:tailEnd/>
          </a:ln>
        </p:spPr>
        <p:txBody>
          <a:bodyPr wrap="none" anchor="ctr"/>
          <a:lstStyle/>
          <a:p>
            <a:endParaRPr lang="fr-CA"/>
          </a:p>
        </p:txBody>
      </p:sp>
      <p:sp>
        <p:nvSpPr>
          <p:cNvPr id="7174" name="Text Box 6"/>
          <p:cNvSpPr txBox="1">
            <a:spLocks noChangeArrowheads="1"/>
          </p:cNvSpPr>
          <p:nvPr>
            <p:custDataLst>
              <p:tags r:id="rId5"/>
            </p:custDataLst>
          </p:nvPr>
        </p:nvSpPr>
        <p:spPr bwMode="auto">
          <a:xfrm>
            <a:off x="6443663" y="5075793"/>
            <a:ext cx="1873250" cy="738664"/>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sz="1400" b="1" dirty="0">
                <a:solidFill>
                  <a:schemeClr val="bg1"/>
                </a:solidFill>
              </a:rPr>
              <a:t>Vérifie si ça corrige. On refait le test anormal</a:t>
            </a:r>
            <a:endParaRPr lang="fr-FR" sz="1400" b="1" dirty="0">
              <a:solidFill>
                <a:schemeClr val="bg1"/>
              </a:solidFill>
            </a:endParaRPr>
          </a:p>
        </p:txBody>
      </p:sp>
    </p:spTree>
    <p:extLst>
      <p:ext uri="{BB962C8B-B14F-4D97-AF65-F5344CB8AC3E}">
        <p14:creationId xmlns:p14="http://schemas.microsoft.com/office/powerpoint/2010/main" val="232484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0" y="345141"/>
            <a:ext cx="9209988" cy="1143000"/>
          </a:xfrm>
        </p:spPr>
        <p:txBody>
          <a:bodyPr>
            <a:noAutofit/>
          </a:bodyPr>
          <a:lstStyle/>
          <a:p>
            <a:pPr eaLnBrk="1" hangingPunct="1"/>
            <a:r>
              <a:rPr lang="fr-CA" b="1" dirty="0"/>
              <a:t>LORSQUE DES TESTS DE BASES SONT ANORMAUX</a:t>
            </a:r>
            <a:endParaRPr lang="fr-FR" b="1" dirty="0"/>
          </a:p>
        </p:txBody>
      </p:sp>
      <p:sp>
        <p:nvSpPr>
          <p:cNvPr id="8195" name="Rectangle 3"/>
          <p:cNvSpPr>
            <a:spLocks noGrp="1" noChangeArrowheads="1"/>
          </p:cNvSpPr>
          <p:nvPr>
            <p:ph sz="quarter" idx="1"/>
            <p:custDataLst>
              <p:tags r:id="rId2"/>
            </p:custDataLst>
          </p:nvPr>
        </p:nvSpPr>
        <p:spPr>
          <a:xfrm>
            <a:off x="395288" y="2315182"/>
            <a:ext cx="8497887" cy="4542817"/>
          </a:xfrm>
        </p:spPr>
        <p:txBody>
          <a:bodyPr>
            <a:normAutofit/>
          </a:bodyPr>
          <a:lstStyle/>
          <a:p>
            <a:pPr eaLnBrk="1" hangingPunct="1">
              <a:buClr>
                <a:schemeClr val="accent1"/>
              </a:buClr>
            </a:pPr>
            <a:r>
              <a:rPr lang="fr-FR" sz="2400" b="1" dirty="0"/>
              <a:t>Résultats:</a:t>
            </a:r>
          </a:p>
          <a:p>
            <a:pPr lvl="2" eaLnBrk="1" hangingPunct="1">
              <a:buClr>
                <a:schemeClr val="accent3"/>
              </a:buClr>
              <a:buFont typeface="Wingdings" pitchFamily="2" charset="2"/>
              <a:buChar char="§"/>
            </a:pPr>
            <a:r>
              <a:rPr lang="fr-FR" sz="2400" b="1" dirty="0"/>
              <a:t>Si corrigé			</a:t>
            </a:r>
            <a:r>
              <a:rPr lang="fr-FR" sz="2400" b="1" dirty="0">
                <a:solidFill>
                  <a:schemeClr val="accent6"/>
                </a:solidFill>
              </a:rPr>
              <a:t> </a:t>
            </a:r>
          </a:p>
          <a:p>
            <a:pPr lvl="2" eaLnBrk="1" hangingPunct="1">
              <a:buClr>
                <a:schemeClr val="accent3"/>
              </a:buClr>
              <a:buFont typeface="Wingdings" pitchFamily="2" charset="2"/>
              <a:buChar char="§"/>
            </a:pPr>
            <a:r>
              <a:rPr lang="fr-FR" sz="2400" b="1" dirty="0"/>
              <a:t>Si pas corrigé		</a:t>
            </a:r>
            <a:r>
              <a:rPr lang="fr-FR" sz="2400" b="1" dirty="0">
                <a:solidFill>
                  <a:schemeClr val="accent6"/>
                </a:solidFill>
              </a:rPr>
              <a:t> </a:t>
            </a:r>
          </a:p>
          <a:p>
            <a:pPr lvl="2" eaLnBrk="1" hangingPunct="1">
              <a:buClr>
                <a:schemeClr val="accent1"/>
              </a:buClr>
            </a:pPr>
            <a:endParaRPr lang="fr-FR" sz="2400" b="1" dirty="0"/>
          </a:p>
          <a:p>
            <a:pPr eaLnBrk="1" hangingPunct="1">
              <a:buClr>
                <a:schemeClr val="accent1"/>
              </a:buClr>
            </a:pPr>
            <a:r>
              <a:rPr lang="fr-FR" sz="2400" b="1" dirty="0"/>
              <a:t>Résumé :</a:t>
            </a:r>
            <a:r>
              <a:rPr lang="fr-FR" sz="2400" dirty="0"/>
              <a:t>	</a:t>
            </a:r>
          </a:p>
          <a:p>
            <a:pPr lvl="2" eaLnBrk="1" hangingPunct="1">
              <a:buClr>
                <a:schemeClr val="accent3"/>
              </a:buClr>
              <a:buFont typeface="Wingdings" pitchFamily="2" charset="2"/>
              <a:buChar char="§"/>
            </a:pPr>
            <a:r>
              <a:rPr lang="fr-FR" sz="2400" b="1" dirty="0"/>
              <a:t>Tenter de substituer le facteur déficient pour obtenir une correction du test.</a:t>
            </a:r>
          </a:p>
          <a:p>
            <a:pPr lvl="2" eaLnBrk="1" hangingPunct="1">
              <a:buClr>
                <a:schemeClr val="accent3"/>
              </a:buClr>
              <a:buFont typeface="Wingdings" pitchFamily="2" charset="2"/>
              <a:buChar char="§"/>
            </a:pPr>
            <a:r>
              <a:rPr lang="fr-FR" sz="2400" b="1" dirty="0"/>
              <a:t>Différents réactifs fournissent différentes sources de facteurs.</a:t>
            </a:r>
          </a:p>
        </p:txBody>
      </p:sp>
      <p:sp>
        <p:nvSpPr>
          <p:cNvPr id="8196" name="AutoShape 4"/>
          <p:cNvSpPr>
            <a:spLocks noChangeArrowheads="1"/>
          </p:cNvSpPr>
          <p:nvPr>
            <p:custDataLst>
              <p:tags r:id="rId3"/>
            </p:custDataLst>
          </p:nvPr>
        </p:nvSpPr>
        <p:spPr bwMode="auto">
          <a:xfrm>
            <a:off x="3924300" y="2854325"/>
            <a:ext cx="863600" cy="288925"/>
          </a:xfrm>
          <a:prstGeom prst="rightArrow">
            <a:avLst>
              <a:gd name="adj1" fmla="val 50000"/>
              <a:gd name="adj2" fmla="val 74725"/>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p>
        </p:txBody>
      </p:sp>
      <p:sp>
        <p:nvSpPr>
          <p:cNvPr id="8197" name="AutoShape 5"/>
          <p:cNvSpPr>
            <a:spLocks noChangeArrowheads="1"/>
          </p:cNvSpPr>
          <p:nvPr>
            <p:custDataLst>
              <p:tags r:id="rId4"/>
            </p:custDataLst>
          </p:nvPr>
        </p:nvSpPr>
        <p:spPr bwMode="auto">
          <a:xfrm>
            <a:off x="3924300" y="3357563"/>
            <a:ext cx="863600" cy="288925"/>
          </a:xfrm>
          <a:prstGeom prst="rightArrow">
            <a:avLst>
              <a:gd name="adj1" fmla="val 50000"/>
              <a:gd name="adj2" fmla="val 74725"/>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p>
        </p:txBody>
      </p:sp>
      <p:sp>
        <p:nvSpPr>
          <p:cNvPr id="2" name="ZoneTexte 1">
            <a:extLst>
              <a:ext uri="{FF2B5EF4-FFF2-40B4-BE49-F238E27FC236}">
                <a16:creationId xmlns:a16="http://schemas.microsoft.com/office/drawing/2014/main" id="{919166E2-F785-4C4A-AED1-031086F7A72C}"/>
              </a:ext>
            </a:extLst>
          </p:cNvPr>
          <p:cNvSpPr txBox="1"/>
          <p:nvPr/>
        </p:nvSpPr>
        <p:spPr>
          <a:xfrm>
            <a:off x="4056991" y="2713210"/>
            <a:ext cx="3480349" cy="461665"/>
          </a:xfrm>
          <a:prstGeom prst="rect">
            <a:avLst/>
          </a:prstGeom>
          <a:noFill/>
        </p:spPr>
        <p:txBody>
          <a:bodyPr wrap="square" rtlCol="0">
            <a:spAutoFit/>
          </a:bodyPr>
          <a:lstStyle/>
          <a:p>
            <a:pPr lvl="2" eaLnBrk="1" hangingPunct="1">
              <a:buClr>
                <a:schemeClr val="accent3"/>
              </a:buClr>
            </a:pPr>
            <a:r>
              <a:rPr lang="fr-FR" sz="2400" b="1" dirty="0">
                <a:solidFill>
                  <a:schemeClr val="accent6"/>
                </a:solidFill>
              </a:rPr>
              <a:t>déficit de facteur</a:t>
            </a:r>
          </a:p>
        </p:txBody>
      </p:sp>
      <p:sp>
        <p:nvSpPr>
          <p:cNvPr id="7" name="ZoneTexte 6">
            <a:extLst>
              <a:ext uri="{FF2B5EF4-FFF2-40B4-BE49-F238E27FC236}">
                <a16:creationId xmlns:a16="http://schemas.microsoft.com/office/drawing/2014/main" id="{A0510922-22CF-4A22-82FE-02CF05578BC4}"/>
              </a:ext>
            </a:extLst>
          </p:cNvPr>
          <p:cNvSpPr txBox="1"/>
          <p:nvPr/>
        </p:nvSpPr>
        <p:spPr>
          <a:xfrm>
            <a:off x="4056991" y="3218691"/>
            <a:ext cx="4775531" cy="461665"/>
          </a:xfrm>
          <a:prstGeom prst="rect">
            <a:avLst/>
          </a:prstGeom>
          <a:noFill/>
        </p:spPr>
        <p:txBody>
          <a:bodyPr wrap="square" rtlCol="0">
            <a:spAutoFit/>
          </a:bodyPr>
          <a:lstStyle/>
          <a:p>
            <a:pPr lvl="2" eaLnBrk="1" hangingPunct="1">
              <a:buClr>
                <a:schemeClr val="accent3"/>
              </a:buClr>
            </a:pPr>
            <a:r>
              <a:rPr lang="fr-FR" sz="2400" b="1" dirty="0">
                <a:solidFill>
                  <a:schemeClr val="accent6"/>
                </a:solidFill>
              </a:rPr>
              <a:t>anticoagulant circulant</a:t>
            </a:r>
          </a:p>
        </p:txBody>
      </p:sp>
    </p:spTree>
    <p:extLst>
      <p:ext uri="{BB962C8B-B14F-4D97-AF65-F5344CB8AC3E}">
        <p14:creationId xmlns:p14="http://schemas.microsoft.com/office/powerpoint/2010/main" val="1318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45141"/>
            <a:ext cx="9144000" cy="1143000"/>
          </a:xfrm>
        </p:spPr>
        <p:txBody>
          <a:bodyPr/>
          <a:lstStyle/>
          <a:p>
            <a:r>
              <a:rPr lang="fr-CA" b="1" dirty="0"/>
              <a:t>RÉACTIFS UTILSÉS POUR ÉTUDE DE CORRECTION</a:t>
            </a:r>
          </a:p>
        </p:txBody>
      </p:sp>
      <p:graphicFrame>
        <p:nvGraphicFramePr>
          <p:cNvPr id="4" name="Espace réservé du contenu 3"/>
          <p:cNvGraphicFramePr>
            <a:graphicFrameLocks noGrp="1"/>
          </p:cNvGraphicFramePr>
          <p:nvPr>
            <p:ph idx="1"/>
          </p:nvPr>
        </p:nvGraphicFramePr>
        <p:xfrm>
          <a:off x="457191" y="2770188"/>
          <a:ext cx="8346340" cy="3352800"/>
        </p:xfrm>
        <a:graphic>
          <a:graphicData uri="http://schemas.openxmlformats.org/drawingml/2006/table">
            <a:tbl>
              <a:tblPr firstRow="1" bandRow="1">
                <a:tableStyleId>{5C22544A-7EE6-4342-B048-85BDC9FD1C3A}</a:tableStyleId>
              </a:tblPr>
              <a:tblGrid>
                <a:gridCol w="1371609">
                  <a:extLst>
                    <a:ext uri="{9D8B030D-6E8A-4147-A177-3AD203B41FA5}">
                      <a16:colId xmlns:a16="http://schemas.microsoft.com/office/drawing/2014/main" val="20000"/>
                    </a:ext>
                  </a:extLst>
                </a:gridCol>
                <a:gridCol w="710119">
                  <a:extLst>
                    <a:ext uri="{9D8B030D-6E8A-4147-A177-3AD203B41FA5}">
                      <a16:colId xmlns:a16="http://schemas.microsoft.com/office/drawing/2014/main" val="20001"/>
                    </a:ext>
                  </a:extLst>
                </a:gridCol>
                <a:gridCol w="719847">
                  <a:extLst>
                    <a:ext uri="{9D8B030D-6E8A-4147-A177-3AD203B41FA5}">
                      <a16:colId xmlns:a16="http://schemas.microsoft.com/office/drawing/2014/main" val="20002"/>
                    </a:ext>
                  </a:extLst>
                </a:gridCol>
                <a:gridCol w="778213">
                  <a:extLst>
                    <a:ext uri="{9D8B030D-6E8A-4147-A177-3AD203B41FA5}">
                      <a16:colId xmlns:a16="http://schemas.microsoft.com/office/drawing/2014/main" val="20003"/>
                    </a:ext>
                  </a:extLst>
                </a:gridCol>
                <a:gridCol w="778212">
                  <a:extLst>
                    <a:ext uri="{9D8B030D-6E8A-4147-A177-3AD203B41FA5}">
                      <a16:colId xmlns:a16="http://schemas.microsoft.com/office/drawing/2014/main" val="20004"/>
                    </a:ext>
                  </a:extLst>
                </a:gridCol>
                <a:gridCol w="856035">
                  <a:extLst>
                    <a:ext uri="{9D8B030D-6E8A-4147-A177-3AD203B41FA5}">
                      <a16:colId xmlns:a16="http://schemas.microsoft.com/office/drawing/2014/main" val="20005"/>
                    </a:ext>
                  </a:extLst>
                </a:gridCol>
                <a:gridCol w="826851">
                  <a:extLst>
                    <a:ext uri="{9D8B030D-6E8A-4147-A177-3AD203B41FA5}">
                      <a16:colId xmlns:a16="http://schemas.microsoft.com/office/drawing/2014/main" val="20006"/>
                    </a:ext>
                  </a:extLst>
                </a:gridCol>
                <a:gridCol w="749029">
                  <a:extLst>
                    <a:ext uri="{9D8B030D-6E8A-4147-A177-3AD203B41FA5}">
                      <a16:colId xmlns:a16="http://schemas.microsoft.com/office/drawing/2014/main" val="20007"/>
                    </a:ext>
                  </a:extLst>
                </a:gridCol>
                <a:gridCol w="836579">
                  <a:extLst>
                    <a:ext uri="{9D8B030D-6E8A-4147-A177-3AD203B41FA5}">
                      <a16:colId xmlns:a16="http://schemas.microsoft.com/office/drawing/2014/main" val="20008"/>
                    </a:ext>
                  </a:extLst>
                </a:gridCol>
                <a:gridCol w="719846">
                  <a:extLst>
                    <a:ext uri="{9D8B030D-6E8A-4147-A177-3AD203B41FA5}">
                      <a16:colId xmlns:a16="http://schemas.microsoft.com/office/drawing/2014/main" val="20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RÉACTIF</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II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V</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a:ln>
                            <a:noFill/>
                          </a:ln>
                          <a:solidFill>
                            <a:schemeClr val="bg1"/>
                          </a:solidFill>
                          <a:effectLst/>
                          <a:latin typeface="+mn-lt"/>
                        </a:rPr>
                        <a:t>VII</a:t>
                      </a:r>
                      <a:endParaRPr kumimoji="0" lang="fr-FR" sz="20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VIII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IX</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X</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XI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XII</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P. Normal</a:t>
                      </a: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P. adsorbé</a:t>
                      </a: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0</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0</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Sérum frais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0</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680468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493"/>
            <a:ext cx="8229600" cy="2181243"/>
          </a:xfrm>
        </p:spPr>
        <p:txBody>
          <a:bodyPr/>
          <a:lstStyle/>
          <a:p>
            <a:r>
              <a:rPr lang="fr-CA" b="1" cap="all" dirty="0"/>
              <a:t>Valeurs normales</a:t>
            </a:r>
            <a:br>
              <a:rPr lang="fr-CA" b="1" cap="all" dirty="0"/>
            </a:br>
            <a:r>
              <a:rPr lang="fr-CA" sz="3200" b="1" cap="all" dirty="0"/>
              <a:t>et</a:t>
            </a:r>
            <a:br>
              <a:rPr lang="fr-CA" b="1" cap="all" dirty="0"/>
            </a:br>
            <a:r>
              <a:rPr lang="fr-CA" b="1" cap="all" dirty="0"/>
              <a:t>Cible des CQ +/- 2ET</a:t>
            </a:r>
          </a:p>
        </p:txBody>
      </p:sp>
      <p:graphicFrame>
        <p:nvGraphicFramePr>
          <p:cNvPr id="7" name="Espace réservé du contenu 3">
            <a:extLst>
              <a:ext uri="{FF2B5EF4-FFF2-40B4-BE49-F238E27FC236}">
                <a16:creationId xmlns:a16="http://schemas.microsoft.com/office/drawing/2014/main" id="{2004559D-D364-4CBF-9D8A-3374A0489C0D}"/>
              </a:ext>
            </a:extLst>
          </p:cNvPr>
          <p:cNvGraphicFramePr>
            <a:graphicFrameLocks noGrp="1"/>
          </p:cNvGraphicFramePr>
          <p:nvPr>
            <p:ph idx="1"/>
            <p:extLst>
              <p:ext uri="{D42A27DB-BD31-4B8C-83A1-F6EECF244321}">
                <p14:modId xmlns:p14="http://schemas.microsoft.com/office/powerpoint/2010/main" val="2076550795"/>
              </p:ext>
            </p:extLst>
          </p:nvPr>
        </p:nvGraphicFramePr>
        <p:xfrm>
          <a:off x="457200" y="2778322"/>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lang="fr-CA" sz="2400" b="1" kern="1200" dirty="0">
                          <a:solidFill>
                            <a:schemeClr val="tx1"/>
                          </a:solidFill>
                          <a:effectLst/>
                          <a:latin typeface="+mn-lt"/>
                          <a:ea typeface="+mn-ea"/>
                          <a:cs typeface="+mn-cs"/>
                        </a:rPr>
                        <a:t>10.5-13.7</a:t>
                      </a: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13.1 ± 2.5</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32.7 ± 3.0</a:t>
                      </a:r>
                    </a:p>
                  </a:txBody>
                  <a:tcPr marL="68580" marR="68580" marT="0" marB="0">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25-35 </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33.9 ± 3.0</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54.9 ± 4.0</a:t>
                      </a:r>
                    </a:p>
                  </a:txBody>
                  <a:tcPr marL="68580" marR="68580" marT="0" marB="0">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12.5-22.5 </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18.9 ± 2.4</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17.9 ± 2.4</a:t>
                      </a:r>
                    </a:p>
                  </a:txBody>
                  <a:tcPr marL="68580" marR="68580" marT="0" marB="0">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dirty="0">
                          <a:ln>
                            <a:noFill/>
                          </a:ln>
                          <a:solidFill>
                            <a:schemeClr val="tx1"/>
                          </a:solidFill>
                          <a:effectLst/>
                          <a:latin typeface="+mn-lt"/>
                        </a:rPr>
                        <a:t>3-10 min</a:t>
                      </a: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dirty="0">
                          <a:ln>
                            <a:noFill/>
                          </a:ln>
                          <a:solidFill>
                            <a:schemeClr val="tx1"/>
                          </a:solidFill>
                          <a:effectLst/>
                          <a:latin typeface="+mn-lt"/>
                        </a:rPr>
                        <a:t>130-400</a:t>
                      </a: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60299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491235416"/>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18.0</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11.8</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30.1</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32.6</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31.5</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50.9</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12.4</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16.8</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17.4</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#1</a:t>
            </a:r>
          </a:p>
        </p:txBody>
      </p:sp>
    </p:spTree>
    <p:extLst>
      <p:ext uri="{BB962C8B-B14F-4D97-AF65-F5344CB8AC3E}">
        <p14:creationId xmlns:p14="http://schemas.microsoft.com/office/powerpoint/2010/main" val="30372277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#1</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TP</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13.9</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20.1</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13.4</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7864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L’ÉQUILIBRE LOCAL</a:t>
            </a:r>
          </a:p>
        </p:txBody>
      </p:sp>
      <p:sp>
        <p:nvSpPr>
          <p:cNvPr id="3" name="Espace réservé du texte 2"/>
          <p:cNvSpPr>
            <a:spLocks noGrp="1"/>
          </p:cNvSpPr>
          <p:nvPr>
            <p:ph type="body" idx="1"/>
          </p:nvPr>
        </p:nvSpPr>
        <p:spPr/>
        <p:txBody>
          <a:bodyPr/>
          <a:lstStyle/>
          <a:p>
            <a:r>
              <a:rPr lang="fr-CA" dirty="0"/>
              <a:t>EFFETS THROMBOTIQUES</a:t>
            </a:r>
          </a:p>
        </p:txBody>
      </p:sp>
      <p:sp>
        <p:nvSpPr>
          <p:cNvPr id="4" name="Espace réservé du contenu 3"/>
          <p:cNvSpPr>
            <a:spLocks noGrp="1"/>
          </p:cNvSpPr>
          <p:nvPr>
            <p:ph sz="half" idx="2"/>
          </p:nvPr>
        </p:nvSpPr>
        <p:spPr>
          <a:xfrm>
            <a:off x="177283" y="3160059"/>
            <a:ext cx="4330710" cy="2891491"/>
          </a:xfrm>
        </p:spPr>
        <p:txBody>
          <a:bodyPr/>
          <a:lstStyle/>
          <a:p>
            <a:pPr algn="ctr">
              <a:buNone/>
            </a:pPr>
            <a:r>
              <a:rPr lang="fr-CA" sz="2200" b="1" u="sng" dirty="0"/>
              <a:t>Formation de thrombose</a:t>
            </a:r>
            <a:r>
              <a:rPr lang="fr-FR" sz="2200" dirty="0"/>
              <a:t> </a:t>
            </a:r>
          </a:p>
          <a:p>
            <a:pPr>
              <a:buClr>
                <a:schemeClr val="accent3"/>
              </a:buClr>
              <a:buFontTx/>
              <a:buChar char="o"/>
            </a:pPr>
            <a:r>
              <a:rPr lang="fr-CA" dirty="0"/>
              <a:t>subst. qui favorise </a:t>
            </a:r>
            <a:r>
              <a:rPr lang="fr-CA" u="sng" dirty="0"/>
              <a:t>HP</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favorise </a:t>
            </a:r>
            <a:r>
              <a:rPr lang="fr-CA" u="sng" dirty="0"/>
              <a:t>CP</a:t>
            </a:r>
            <a:r>
              <a:rPr lang="fr-CA" dirty="0"/>
              <a:t> </a:t>
            </a:r>
            <a:r>
              <a:rPr lang="fr-CA" dirty="0">
                <a:solidFill>
                  <a:schemeClr val="accent6"/>
                </a:solidFill>
              </a:rPr>
              <a:t>(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défavorise la </a:t>
            </a:r>
            <a:r>
              <a:rPr lang="fr-CA" u="sng" dirty="0"/>
              <a:t>fibrinolyse</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r>
              <a:rPr lang="fr-FR" dirty="0"/>
              <a:t>  </a:t>
            </a:r>
          </a:p>
          <a:p>
            <a:pPr algn="ctr">
              <a:buNone/>
            </a:pPr>
            <a:r>
              <a:rPr lang="fr-CA" sz="2200" b="1" dirty="0">
                <a:solidFill>
                  <a:schemeClr val="accent6"/>
                </a:solidFill>
              </a:rPr>
              <a:t>ANTIFIBRINOLYTIQUE</a:t>
            </a:r>
            <a:r>
              <a:rPr lang="fr-FR" sz="2200" b="1" dirty="0">
                <a:solidFill>
                  <a:schemeClr val="accent6"/>
                </a:solidFill>
              </a:rPr>
              <a:t> </a:t>
            </a:r>
          </a:p>
          <a:p>
            <a:pPr>
              <a:buNone/>
            </a:pPr>
            <a:endParaRPr lang="fr-CA" dirty="0"/>
          </a:p>
        </p:txBody>
      </p:sp>
      <p:sp>
        <p:nvSpPr>
          <p:cNvPr id="5" name="Espace réservé du texte 4"/>
          <p:cNvSpPr>
            <a:spLocks noGrp="1"/>
          </p:cNvSpPr>
          <p:nvPr>
            <p:ph type="body" sz="quarter" idx="3"/>
          </p:nvPr>
        </p:nvSpPr>
        <p:spPr>
          <a:xfrm>
            <a:off x="4631578" y="2232211"/>
            <a:ext cx="4055222" cy="762000"/>
          </a:xfrm>
        </p:spPr>
        <p:txBody>
          <a:bodyPr/>
          <a:lstStyle/>
          <a:p>
            <a:r>
              <a:rPr lang="fr-CA" dirty="0"/>
              <a:t>EFFETS</a:t>
            </a:r>
          </a:p>
          <a:p>
            <a:r>
              <a:rPr lang="fr-CA" dirty="0"/>
              <a:t>ANTITHROMBOTIQUES</a:t>
            </a:r>
            <a:r>
              <a:rPr lang="fr-FR" dirty="0"/>
              <a:t> </a:t>
            </a:r>
            <a:endParaRPr lang="fr-CA" u="sng" dirty="0"/>
          </a:p>
        </p:txBody>
      </p:sp>
      <p:sp>
        <p:nvSpPr>
          <p:cNvPr id="6" name="Espace réservé du contenu 5"/>
          <p:cNvSpPr>
            <a:spLocks noGrp="1"/>
          </p:cNvSpPr>
          <p:nvPr>
            <p:ph sz="quarter" idx="4"/>
          </p:nvPr>
        </p:nvSpPr>
        <p:spPr>
          <a:xfrm>
            <a:off x="4631578" y="3160059"/>
            <a:ext cx="4204512" cy="2891491"/>
          </a:xfrm>
        </p:spPr>
        <p:txBody>
          <a:bodyPr/>
          <a:lstStyle/>
          <a:p>
            <a:pPr algn="ctr">
              <a:buNone/>
            </a:pPr>
            <a:r>
              <a:rPr lang="fr-CA" sz="2200" b="1" u="sng" dirty="0"/>
              <a:t>Pas de thrombose</a:t>
            </a:r>
            <a:r>
              <a:rPr lang="fr-FR" sz="2200" dirty="0"/>
              <a:t> </a:t>
            </a:r>
          </a:p>
          <a:p>
            <a:pPr>
              <a:buClr>
                <a:schemeClr val="accent3"/>
              </a:buClr>
              <a:buFontTx/>
              <a:buChar char="o"/>
            </a:pPr>
            <a:r>
              <a:rPr lang="fr-CA" dirty="0"/>
              <a:t>subst. qui défavorise </a:t>
            </a:r>
            <a:r>
              <a:rPr lang="fr-CA" u="sng" dirty="0"/>
              <a:t>HP</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défavorise </a:t>
            </a:r>
            <a:r>
              <a:rPr lang="fr-CA" u="sng" dirty="0"/>
              <a:t>CP</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favorise la </a:t>
            </a:r>
            <a:r>
              <a:rPr lang="fr-CA" u="sng" dirty="0"/>
              <a:t>fibrinolyse</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r>
              <a:rPr lang="fr-FR" dirty="0"/>
              <a:t> </a:t>
            </a:r>
          </a:p>
          <a:p>
            <a:pPr>
              <a:buNone/>
            </a:pPr>
            <a:r>
              <a:rPr lang="fr-CA" sz="2200" dirty="0"/>
              <a:t>		</a:t>
            </a:r>
            <a:r>
              <a:rPr lang="fr-CA" sz="2200" b="1" dirty="0">
                <a:solidFill>
                  <a:schemeClr val="accent6"/>
                </a:solidFill>
              </a:rPr>
              <a:t>FIBRINOLYTIQUE</a:t>
            </a:r>
            <a:endParaRPr lang="fr-FR" sz="2200" b="1" dirty="0">
              <a:solidFill>
                <a:schemeClr val="accent6"/>
              </a:solidFill>
            </a:endParaRPr>
          </a:p>
          <a:p>
            <a:pPr>
              <a:buNone/>
            </a:pPr>
            <a:endParaRPr lang="fr-CA" dirty="0"/>
          </a:p>
        </p:txBody>
      </p:sp>
      <p:sp>
        <p:nvSpPr>
          <p:cNvPr id="7" name="Line 7"/>
          <p:cNvSpPr>
            <a:spLocks noChangeShapeType="1"/>
          </p:cNvSpPr>
          <p:nvPr>
            <p:custDataLst>
              <p:tags r:id="rId1"/>
            </p:custDataLst>
          </p:nvPr>
        </p:nvSpPr>
        <p:spPr bwMode="auto">
          <a:xfrm>
            <a:off x="2023554" y="6195527"/>
            <a:ext cx="4968875" cy="0"/>
          </a:xfrm>
          <a:prstGeom prst="line">
            <a:avLst/>
          </a:prstGeom>
          <a:noFill/>
          <a:ln w="9525">
            <a:solidFill>
              <a:schemeClr val="tx1"/>
            </a:solidFill>
            <a:round/>
            <a:headEnd/>
            <a:tailEnd/>
          </a:ln>
        </p:spPr>
        <p:txBody>
          <a:bodyPr/>
          <a:lstStyle/>
          <a:p>
            <a:endParaRPr lang="fr-CA" dirty="0"/>
          </a:p>
        </p:txBody>
      </p:sp>
      <p:sp>
        <p:nvSpPr>
          <p:cNvPr id="8" name="AutoShape 10"/>
          <p:cNvSpPr>
            <a:spLocks noChangeArrowheads="1"/>
          </p:cNvSpPr>
          <p:nvPr>
            <p:custDataLst>
              <p:tags r:id="rId2"/>
            </p:custDataLst>
          </p:nvPr>
        </p:nvSpPr>
        <p:spPr bwMode="auto">
          <a:xfrm>
            <a:off x="4140201" y="6195527"/>
            <a:ext cx="739710" cy="47307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fr-CA" dirty="0"/>
          </a:p>
        </p:txBody>
      </p:sp>
      <p:sp>
        <p:nvSpPr>
          <p:cNvPr id="9" name="Line 5"/>
          <p:cNvSpPr>
            <a:spLocks noChangeShapeType="1"/>
          </p:cNvSpPr>
          <p:nvPr>
            <p:custDataLst>
              <p:tags r:id="rId3"/>
            </p:custDataLst>
          </p:nvPr>
        </p:nvSpPr>
        <p:spPr bwMode="auto">
          <a:xfrm>
            <a:off x="457200" y="5738327"/>
            <a:ext cx="3816350" cy="0"/>
          </a:xfrm>
          <a:prstGeom prst="line">
            <a:avLst/>
          </a:prstGeom>
          <a:noFill/>
          <a:ln w="9525">
            <a:solidFill>
              <a:schemeClr val="tx1"/>
            </a:solidFill>
            <a:round/>
            <a:headEnd/>
            <a:tailEnd/>
          </a:ln>
        </p:spPr>
        <p:txBody>
          <a:bodyPr/>
          <a:lstStyle/>
          <a:p>
            <a:endParaRPr lang="fr-CA" dirty="0"/>
          </a:p>
        </p:txBody>
      </p:sp>
      <p:sp>
        <p:nvSpPr>
          <p:cNvPr id="10" name="Line 6"/>
          <p:cNvSpPr>
            <a:spLocks noChangeShapeType="1"/>
          </p:cNvSpPr>
          <p:nvPr>
            <p:custDataLst>
              <p:tags r:id="rId4"/>
            </p:custDataLst>
          </p:nvPr>
        </p:nvSpPr>
        <p:spPr bwMode="auto">
          <a:xfrm>
            <a:off x="5086350" y="5738327"/>
            <a:ext cx="3600450" cy="0"/>
          </a:xfrm>
          <a:prstGeom prst="line">
            <a:avLst/>
          </a:prstGeom>
          <a:noFill/>
          <a:ln w="9525">
            <a:solidFill>
              <a:schemeClr val="tx1"/>
            </a:solidFill>
            <a:round/>
            <a:headEnd/>
            <a:tailEnd/>
          </a:ln>
        </p:spPr>
        <p:txBody>
          <a:bodyPr/>
          <a:lstStyle/>
          <a:p>
            <a:endParaRPr lang="fr-CA" dirty="0"/>
          </a:p>
        </p:txBody>
      </p:sp>
      <p:sp>
        <p:nvSpPr>
          <p:cNvPr id="11" name="Line 8"/>
          <p:cNvSpPr>
            <a:spLocks noChangeShapeType="1"/>
          </p:cNvSpPr>
          <p:nvPr>
            <p:custDataLst>
              <p:tags r:id="rId5"/>
            </p:custDataLst>
          </p:nvPr>
        </p:nvSpPr>
        <p:spPr bwMode="auto">
          <a:xfrm>
            <a:off x="2023554" y="5738327"/>
            <a:ext cx="0" cy="455839"/>
          </a:xfrm>
          <a:prstGeom prst="line">
            <a:avLst/>
          </a:prstGeom>
          <a:noFill/>
          <a:ln w="9525">
            <a:solidFill>
              <a:schemeClr val="tx1"/>
            </a:solidFill>
            <a:round/>
            <a:headEnd/>
            <a:tailEnd/>
          </a:ln>
        </p:spPr>
        <p:txBody>
          <a:bodyPr/>
          <a:lstStyle/>
          <a:p>
            <a:endParaRPr lang="fr-CA" dirty="0"/>
          </a:p>
        </p:txBody>
      </p:sp>
      <p:sp>
        <p:nvSpPr>
          <p:cNvPr id="12" name="Line 8"/>
          <p:cNvSpPr>
            <a:spLocks noChangeShapeType="1"/>
          </p:cNvSpPr>
          <p:nvPr>
            <p:custDataLst>
              <p:tags r:id="rId6"/>
            </p:custDataLst>
          </p:nvPr>
        </p:nvSpPr>
        <p:spPr bwMode="auto">
          <a:xfrm>
            <a:off x="6992429" y="5739688"/>
            <a:ext cx="0" cy="455839"/>
          </a:xfrm>
          <a:prstGeom prst="line">
            <a:avLst/>
          </a:prstGeom>
          <a:noFill/>
          <a:ln w="9525">
            <a:solidFill>
              <a:schemeClr val="tx1"/>
            </a:solidFill>
            <a:round/>
            <a:headEnd/>
            <a:tailEnd/>
          </a:ln>
        </p:spPr>
        <p:txBody>
          <a:bodyPr/>
          <a:lstStyle/>
          <a:p>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339046671"/>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12.2</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12.7</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31.0</a:t>
                      </a: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46.4</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33.5</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54.1</a:t>
                      </a: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15.8</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20.9</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15.8</a:t>
                      </a: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#2</a:t>
            </a:r>
          </a:p>
        </p:txBody>
      </p:sp>
    </p:spTree>
    <p:extLst>
      <p:ext uri="{BB962C8B-B14F-4D97-AF65-F5344CB8AC3E}">
        <p14:creationId xmlns:p14="http://schemas.microsoft.com/office/powerpoint/2010/main" val="25813835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#2</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tx1">
                              <a:lumMod val="75000"/>
                              <a:lumOff val="25000"/>
                            </a:schemeClr>
                          </a:solidFill>
                          <a:effectLst/>
                          <a:latin typeface="+mn-lt"/>
                        </a:rPr>
                        <a:t>TTPa</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extLst>
              <p:ext uri="{D42A27DB-BD31-4B8C-83A1-F6EECF244321}">
                <p14:modId xmlns:p14="http://schemas.microsoft.com/office/powerpoint/2010/main" val="3860906873"/>
              </p:ext>
            </p:extLst>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28.6</a:t>
                      </a: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29.1</a:t>
                      </a: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48.6</a:t>
                      </a: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271581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701603068"/>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20.1</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15.3</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34.9</a:t>
                      </a: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28.6</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35.2</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57.8</a:t>
                      </a: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15.3</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17.5</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16.4</a:t>
                      </a: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#3</a:t>
            </a:r>
          </a:p>
        </p:txBody>
      </p:sp>
    </p:spTree>
    <p:extLst>
      <p:ext uri="{BB962C8B-B14F-4D97-AF65-F5344CB8AC3E}">
        <p14:creationId xmlns:p14="http://schemas.microsoft.com/office/powerpoint/2010/main" val="34844070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#3</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TP</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extLst>
              <p:ext uri="{D42A27DB-BD31-4B8C-83A1-F6EECF244321}">
                <p14:modId xmlns:p14="http://schemas.microsoft.com/office/powerpoint/2010/main" val="2022961643"/>
              </p:ext>
            </p:extLst>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19.9</a:t>
                      </a: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21.3</a:t>
                      </a: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20.4</a:t>
                      </a: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980909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4107418182"/>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25.5</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11.8</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30.5</a:t>
                      </a: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50.9</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35.9</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56.4</a:t>
                      </a: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17.6</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19.0</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0" i="0" u="none" strike="noStrike" cap="none" normalizeH="0" baseline="0" dirty="0">
                          <a:ln>
                            <a:noFill/>
                          </a:ln>
                          <a:solidFill>
                            <a:schemeClr val="tx1">
                              <a:lumMod val="75000"/>
                              <a:lumOff val="25000"/>
                            </a:schemeClr>
                          </a:solidFill>
                          <a:effectLst/>
                          <a:latin typeface="+mn-lt"/>
                        </a:rPr>
                        <a:t>18.2</a:t>
                      </a: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#4</a:t>
            </a:r>
          </a:p>
        </p:txBody>
      </p:sp>
    </p:spTree>
    <p:extLst>
      <p:ext uri="{BB962C8B-B14F-4D97-AF65-F5344CB8AC3E}">
        <p14:creationId xmlns:p14="http://schemas.microsoft.com/office/powerpoint/2010/main" val="16464245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#4</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tx1">
                              <a:lumMod val="75000"/>
                              <a:lumOff val="25000"/>
                            </a:schemeClr>
                          </a:solidFill>
                          <a:effectLst/>
                          <a:latin typeface="+mn-lt"/>
                        </a:rPr>
                        <a:t>TTPa</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extLst>
              <p:ext uri="{D42A27DB-BD31-4B8C-83A1-F6EECF244321}">
                <p14:modId xmlns:p14="http://schemas.microsoft.com/office/powerpoint/2010/main" val="3053413332"/>
              </p:ext>
            </p:extLst>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33.2</a:t>
                      </a: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50.5</a:t>
                      </a: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600" b="1" i="0" u="none" strike="noStrike" cap="none" normalizeH="0" baseline="0" dirty="0">
                          <a:ln>
                            <a:noFill/>
                          </a:ln>
                          <a:solidFill>
                            <a:schemeClr val="tx1">
                              <a:lumMod val="75000"/>
                              <a:lumOff val="25000"/>
                            </a:schemeClr>
                          </a:solidFill>
                          <a:effectLst/>
                          <a:latin typeface="+mn-lt"/>
                        </a:rPr>
                        <a:t>32.9</a:t>
                      </a: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998709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DÉFICIT FACTORIEL</a:t>
            </a:r>
          </a:p>
        </p:txBody>
      </p:sp>
      <p:graphicFrame>
        <p:nvGraphicFramePr>
          <p:cNvPr id="4" name="Espace réservé du contenu 3"/>
          <p:cNvGraphicFramePr>
            <a:graphicFrameLocks noGrp="1"/>
          </p:cNvGraphicFramePr>
          <p:nvPr>
            <p:ph idx="1"/>
          </p:nvPr>
        </p:nvGraphicFramePr>
        <p:xfrm>
          <a:off x="230820" y="2500009"/>
          <a:ext cx="8806649" cy="4202632"/>
        </p:xfrm>
        <a:graphic>
          <a:graphicData uri="http://schemas.openxmlformats.org/drawingml/2006/table">
            <a:tbl>
              <a:tblPr firstRow="1" bandRow="1">
                <a:tableStyleId>{F5AB1C69-6EDB-4FF4-983F-18BD219EF322}</a:tableStyleId>
              </a:tblPr>
              <a:tblGrid>
                <a:gridCol w="1171852">
                  <a:extLst>
                    <a:ext uri="{9D8B030D-6E8A-4147-A177-3AD203B41FA5}">
                      <a16:colId xmlns:a16="http://schemas.microsoft.com/office/drawing/2014/main" val="20000"/>
                    </a:ext>
                  </a:extLst>
                </a:gridCol>
                <a:gridCol w="1562470">
                  <a:extLst>
                    <a:ext uri="{9D8B030D-6E8A-4147-A177-3AD203B41FA5}">
                      <a16:colId xmlns:a16="http://schemas.microsoft.com/office/drawing/2014/main" val="20001"/>
                    </a:ext>
                  </a:extLst>
                </a:gridCol>
                <a:gridCol w="1597980">
                  <a:extLst>
                    <a:ext uri="{9D8B030D-6E8A-4147-A177-3AD203B41FA5}">
                      <a16:colId xmlns:a16="http://schemas.microsoft.com/office/drawing/2014/main" val="20002"/>
                    </a:ext>
                  </a:extLst>
                </a:gridCol>
                <a:gridCol w="1464816">
                  <a:extLst>
                    <a:ext uri="{9D8B030D-6E8A-4147-A177-3AD203B41FA5}">
                      <a16:colId xmlns:a16="http://schemas.microsoft.com/office/drawing/2014/main" val="20003"/>
                    </a:ext>
                  </a:extLst>
                </a:gridCol>
                <a:gridCol w="1056443">
                  <a:extLst>
                    <a:ext uri="{9D8B030D-6E8A-4147-A177-3AD203B41FA5}">
                      <a16:colId xmlns:a16="http://schemas.microsoft.com/office/drawing/2014/main" val="20004"/>
                    </a:ext>
                  </a:extLst>
                </a:gridCol>
                <a:gridCol w="1953088">
                  <a:extLst>
                    <a:ext uri="{9D8B030D-6E8A-4147-A177-3AD203B41FA5}">
                      <a16:colId xmlns:a16="http://schemas.microsoft.com/office/drawing/2014/main" val="20005"/>
                    </a:ext>
                  </a:extLst>
                </a:gridCol>
              </a:tblGrid>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TESTS</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PK</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O</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TT: N</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u="none" strike="noStrike" cap="none" normalizeH="0" baseline="0" dirty="0">
                          <a:ln>
                            <a:noFill/>
                          </a:ln>
                          <a:effectLst/>
                        </a:rPr>
                        <a:t>≠ symptôme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KHPM</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récessif</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O</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u="none" strike="noStrike" cap="none" normalizeH="0" baseline="0" dirty="0">
                          <a:ln>
                            <a:noFill/>
                          </a:ln>
                          <a:effectLst/>
                        </a:rPr>
                        <a:t>≠ hémorragie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XII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récessif</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O</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N</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u="none" strike="noStrike" cap="none" normalizeH="0" baseline="0" dirty="0">
                          <a:ln>
                            <a:noFill/>
                          </a:ln>
                          <a:effectLst/>
                        </a:rPr>
                        <a:t>≠ hémorragie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DÉFICIT FACTORIEL</a:t>
            </a:r>
          </a:p>
        </p:txBody>
      </p:sp>
      <p:graphicFrame>
        <p:nvGraphicFramePr>
          <p:cNvPr id="4" name="Espace réservé du contenu 3"/>
          <p:cNvGraphicFramePr>
            <a:graphicFrameLocks noGrp="1"/>
          </p:cNvGraphicFramePr>
          <p:nvPr>
            <p:ph idx="1"/>
          </p:nvPr>
        </p:nvGraphicFramePr>
        <p:xfrm>
          <a:off x="195309" y="2263806"/>
          <a:ext cx="8824403" cy="4485460"/>
        </p:xfrm>
        <a:graphic>
          <a:graphicData uri="http://schemas.openxmlformats.org/drawingml/2006/table">
            <a:tbl>
              <a:tblPr firstRow="1" bandRow="1">
                <a:tableStyleId>{F5AB1C69-6EDB-4FF4-983F-18BD219EF322}</a:tableStyleId>
              </a:tblPr>
              <a:tblGrid>
                <a:gridCol w="994425">
                  <a:extLst>
                    <a:ext uri="{9D8B030D-6E8A-4147-A177-3AD203B41FA5}">
                      <a16:colId xmlns:a16="http://schemas.microsoft.com/office/drawing/2014/main" val="20000"/>
                    </a:ext>
                  </a:extLst>
                </a:gridCol>
                <a:gridCol w="1558829">
                  <a:extLst>
                    <a:ext uri="{9D8B030D-6E8A-4147-A177-3AD203B41FA5}">
                      <a16:colId xmlns:a16="http://schemas.microsoft.com/office/drawing/2014/main" val="20001"/>
                    </a:ext>
                  </a:extLst>
                </a:gridCol>
                <a:gridCol w="1478199">
                  <a:extLst>
                    <a:ext uri="{9D8B030D-6E8A-4147-A177-3AD203B41FA5}">
                      <a16:colId xmlns:a16="http://schemas.microsoft.com/office/drawing/2014/main" val="20002"/>
                    </a:ext>
                  </a:extLst>
                </a:gridCol>
                <a:gridCol w="1392803">
                  <a:extLst>
                    <a:ext uri="{9D8B030D-6E8A-4147-A177-3AD203B41FA5}">
                      <a16:colId xmlns:a16="http://schemas.microsoft.com/office/drawing/2014/main" val="20003"/>
                    </a:ext>
                  </a:extLst>
                </a:gridCol>
                <a:gridCol w="1074198">
                  <a:extLst>
                    <a:ext uri="{9D8B030D-6E8A-4147-A177-3AD203B41FA5}">
                      <a16:colId xmlns:a16="http://schemas.microsoft.com/office/drawing/2014/main" val="20004"/>
                    </a:ext>
                  </a:extLst>
                </a:gridCol>
                <a:gridCol w="2325949">
                  <a:extLst>
                    <a:ext uri="{9D8B030D-6E8A-4147-A177-3AD203B41FA5}">
                      <a16:colId xmlns:a16="http://schemas.microsoft.com/office/drawing/2014/main" val="20005"/>
                    </a:ext>
                  </a:extLst>
                </a:gridCol>
              </a:tblGrid>
              <a:tr h="10156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TESTS</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156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XI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N</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synthèse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chemeClr val="accent6"/>
                          </a:solidFill>
                          <a:effectLst/>
                          <a:latin typeface="+mn-lt"/>
                          <a:cs typeface="Arial" charset="0"/>
                        </a:rPr>
                        <a:t>Hémo</a:t>
                      </a:r>
                      <a:r>
                        <a:rPr kumimoji="0" lang="fr-CA" sz="1600" b="1" i="0" u="none" strike="noStrike" cap="none" normalizeH="0" baseline="0" dirty="0">
                          <a:ln>
                            <a:noFill/>
                          </a:ln>
                          <a:solidFill>
                            <a:schemeClr val="accent6"/>
                          </a:solidFill>
                          <a:effectLst/>
                          <a:latin typeface="+mn-lt"/>
                          <a:cs typeface="Arial" charset="0"/>
                        </a:rPr>
                        <a:t> C</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(1/100000)</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156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IX</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sexuel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a:t>
                      </a:r>
                      <a:r>
                        <a:rPr kumimoji="0" lang="fr-CA" sz="1600" b="0" i="0" u="none" strike="noStrike" cap="none" normalizeH="0" baseline="0" dirty="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chemeClr val="accent6"/>
                          </a:solidFill>
                          <a:effectLst/>
                          <a:latin typeface="+mn-lt"/>
                          <a:cs typeface="Arial" charset="0"/>
                        </a:rPr>
                        <a:t>Hémo</a:t>
                      </a:r>
                      <a:r>
                        <a:rPr kumimoji="0" lang="fr-CA" sz="1600" b="1" i="0" u="none" strike="noStrike" cap="none" normalizeH="0" baseline="0" dirty="0">
                          <a:ln>
                            <a:noFill/>
                          </a:ln>
                          <a:solidFill>
                            <a:schemeClr val="accent6"/>
                          </a:solidFill>
                          <a:effectLst/>
                          <a:latin typeface="+mn-lt"/>
                          <a:cs typeface="Arial" charset="0"/>
                        </a:rPr>
                        <a:t> B</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(1/150000)</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13385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VIII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sexuel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a:t>
                      </a:r>
                      <a:r>
                        <a:rPr kumimoji="0" lang="fr-CA" sz="1600" b="0" i="0" u="none" strike="noStrike" cap="none" normalizeH="0" baseline="0" dirty="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chemeClr val="accent6"/>
                          </a:solidFill>
                          <a:effectLst/>
                          <a:latin typeface="+mn-lt"/>
                          <a:cs typeface="Arial" charset="0"/>
                        </a:rPr>
                        <a:t>Hémo</a:t>
                      </a:r>
                      <a:r>
                        <a:rPr kumimoji="0" lang="fr-CA" sz="1600" b="1" i="0" u="none" strike="noStrike" cap="none" normalizeH="0" baseline="0" dirty="0">
                          <a:ln>
                            <a:noFill/>
                          </a:ln>
                          <a:solidFill>
                            <a:schemeClr val="accent6"/>
                          </a:solidFill>
                          <a:effectLst/>
                          <a:latin typeface="+mn-lt"/>
                          <a:cs typeface="Arial" charset="0"/>
                        </a:rPr>
                        <a:t> A</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activité</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(1/10000)</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DÉFICIT FACTORIEL</a:t>
            </a:r>
          </a:p>
        </p:txBody>
      </p:sp>
      <p:graphicFrame>
        <p:nvGraphicFramePr>
          <p:cNvPr id="4" name="Espace réservé du contenu 3"/>
          <p:cNvGraphicFramePr>
            <a:graphicFrameLocks noGrp="1"/>
          </p:cNvGraphicFramePr>
          <p:nvPr>
            <p:ph idx="1"/>
          </p:nvPr>
        </p:nvGraphicFramePr>
        <p:xfrm>
          <a:off x="168676" y="2500009"/>
          <a:ext cx="8771138" cy="4012852"/>
        </p:xfrm>
        <a:graphic>
          <a:graphicData uri="http://schemas.openxmlformats.org/drawingml/2006/table">
            <a:tbl>
              <a:tblPr firstRow="1" bandRow="1">
                <a:tableStyleId>{F5AB1C69-6EDB-4FF4-983F-18BD219EF322}</a:tableStyleId>
              </a:tblPr>
              <a:tblGrid>
                <a:gridCol w="976543">
                  <a:extLst>
                    <a:ext uri="{9D8B030D-6E8A-4147-A177-3AD203B41FA5}">
                      <a16:colId xmlns:a16="http://schemas.microsoft.com/office/drawing/2014/main" val="20000"/>
                    </a:ext>
                  </a:extLst>
                </a:gridCol>
                <a:gridCol w="1553593">
                  <a:extLst>
                    <a:ext uri="{9D8B030D-6E8A-4147-A177-3AD203B41FA5}">
                      <a16:colId xmlns:a16="http://schemas.microsoft.com/office/drawing/2014/main" val="20001"/>
                    </a:ext>
                  </a:extLst>
                </a:gridCol>
                <a:gridCol w="1464815">
                  <a:extLst>
                    <a:ext uri="{9D8B030D-6E8A-4147-A177-3AD203B41FA5}">
                      <a16:colId xmlns:a16="http://schemas.microsoft.com/office/drawing/2014/main" val="20002"/>
                    </a:ext>
                  </a:extLst>
                </a:gridCol>
                <a:gridCol w="1349406">
                  <a:extLst>
                    <a:ext uri="{9D8B030D-6E8A-4147-A177-3AD203B41FA5}">
                      <a16:colId xmlns:a16="http://schemas.microsoft.com/office/drawing/2014/main" val="20003"/>
                    </a:ext>
                  </a:extLst>
                </a:gridCol>
                <a:gridCol w="1154097">
                  <a:extLst>
                    <a:ext uri="{9D8B030D-6E8A-4147-A177-3AD203B41FA5}">
                      <a16:colId xmlns:a16="http://schemas.microsoft.com/office/drawing/2014/main" val="20004"/>
                    </a:ext>
                  </a:extLst>
                </a:gridCol>
                <a:gridCol w="2272684">
                  <a:extLst>
                    <a:ext uri="{9D8B030D-6E8A-4147-A177-3AD203B41FA5}">
                      <a16:colId xmlns:a16="http://schemas.microsoft.com/office/drawing/2014/main" val="20005"/>
                    </a:ext>
                  </a:extLst>
                </a:gridCol>
              </a:tblGrid>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TESTS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X</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fr-CA" sz="1600" b="0" i="0" u="none" strike="noStrike" cap="none" normalizeH="0" baseline="0">
                          <a:ln>
                            <a:noFill/>
                          </a:ln>
                          <a:solidFill>
                            <a:srgbClr val="000000"/>
                          </a:solidFill>
                          <a:effectLst/>
                          <a:latin typeface="+mn-lt"/>
                          <a:cs typeface="Arial" charset="0"/>
                        </a:rPr>
                        <a:t>↑</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variable</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V</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fr-CA" sz="1600" b="0" i="0" u="none" strike="noStrike" cap="none" normalizeH="0" baseline="0">
                          <a:ln>
                            <a:noFill/>
                          </a:ln>
                          <a:solidFill>
                            <a:srgbClr val="000000"/>
                          </a:solidFill>
                          <a:effectLst/>
                          <a:latin typeface="+mn-lt"/>
                          <a:cs typeface="Arial" charset="0"/>
                        </a:rPr>
                        <a:t>↑</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symptôme (hétéro)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CA" sz="1600" b="1" i="0" u="none" strike="noStrike" cap="none" normalizeH="0" baseline="0" dirty="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Hémorragie (homo)</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a:t>
                      </a:r>
                      <a:r>
                        <a:rPr kumimoji="0" lang="fr-CA" sz="1600" b="0" i="0" u="none" strike="noStrike" cap="none" normalizeH="0" baseline="0" dirty="0">
                          <a:ln>
                            <a:noFill/>
                          </a:ln>
                          <a:solidFill>
                            <a:srgbClr val="000000"/>
                          </a:solidFill>
                          <a:effectLst/>
                          <a:latin typeface="+mn-lt"/>
                          <a:cs typeface="Arial" charset="0"/>
                        </a:rPr>
                        <a:t>↑</a:t>
                      </a:r>
                      <a:endParaRPr kumimoji="0" lang="fr-CA" sz="1600" b="0" i="0" u="none" strike="noStrike" cap="none" normalizeH="0" baseline="0" dirty="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a:t>
                      </a:r>
                      <a:r>
                        <a:rPr kumimoji="0" lang="fr-CA" sz="1600" b="0" i="0" u="none" strike="noStrike" cap="none" normalizeH="0" baseline="0" dirty="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a:t>
                      </a:r>
                      <a:r>
                        <a:rPr kumimoji="0" lang="fr-CA" sz="1600" b="1" i="0" u="none" strike="noStrike" cap="none" normalizeH="0" baseline="0" dirty="0">
                          <a:ln>
                            <a:noFill/>
                          </a:ln>
                          <a:solidFill>
                            <a:srgbClr val="000000"/>
                          </a:solidFill>
                          <a:effectLst/>
                          <a:latin typeface="+mn-lt"/>
                          <a:cs typeface="Arial" charset="0"/>
                        </a:rPr>
                        <a:t>Qualité</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a:t>
                      </a:r>
                      <a:r>
                        <a:rPr kumimoji="0" lang="fr-CA" sz="1600" b="1" i="0" u="none" strike="noStrike" cap="none" normalizeH="0" baseline="0" dirty="0">
                          <a:ln>
                            <a:noFill/>
                          </a:ln>
                          <a:solidFill>
                            <a:srgbClr val="000000"/>
                          </a:solidFill>
                          <a:effectLst/>
                          <a:latin typeface="+mn-lt"/>
                          <a:cs typeface="Arial" charset="0"/>
                        </a:rPr>
                        <a:t>Quantité</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
        <p:nvSpPr>
          <p:cNvPr id="3" name="Interdiction 2">
            <a:extLst>
              <a:ext uri="{FF2B5EF4-FFF2-40B4-BE49-F238E27FC236}">
                <a16:creationId xmlns:a16="http://schemas.microsoft.com/office/drawing/2014/main" id="{1482152E-3212-7F63-4A43-CF4F1C8FA28B}"/>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DÉFICIT FACTORIEL</a:t>
            </a:r>
          </a:p>
        </p:txBody>
      </p:sp>
      <p:graphicFrame>
        <p:nvGraphicFramePr>
          <p:cNvPr id="4" name="Espace réservé du contenu 3"/>
          <p:cNvGraphicFramePr>
            <a:graphicFrameLocks noGrp="1"/>
          </p:cNvGraphicFramePr>
          <p:nvPr>
            <p:ph idx="1"/>
          </p:nvPr>
        </p:nvGraphicFramePr>
        <p:xfrm>
          <a:off x="257451" y="2500008"/>
          <a:ext cx="8655728" cy="4158244"/>
        </p:xfrm>
        <a:graphic>
          <a:graphicData uri="http://schemas.openxmlformats.org/drawingml/2006/table">
            <a:tbl>
              <a:tblPr firstRow="1" bandRow="1">
                <a:tableStyleId>{F5AB1C69-6EDB-4FF4-983F-18BD219EF322}</a:tableStyleId>
              </a:tblPr>
              <a:tblGrid>
                <a:gridCol w="1020933">
                  <a:extLst>
                    <a:ext uri="{9D8B030D-6E8A-4147-A177-3AD203B41FA5}">
                      <a16:colId xmlns:a16="http://schemas.microsoft.com/office/drawing/2014/main" val="20000"/>
                    </a:ext>
                  </a:extLst>
                </a:gridCol>
                <a:gridCol w="1571348">
                  <a:extLst>
                    <a:ext uri="{9D8B030D-6E8A-4147-A177-3AD203B41FA5}">
                      <a16:colId xmlns:a16="http://schemas.microsoft.com/office/drawing/2014/main" val="20001"/>
                    </a:ext>
                  </a:extLst>
                </a:gridCol>
                <a:gridCol w="1447060">
                  <a:extLst>
                    <a:ext uri="{9D8B030D-6E8A-4147-A177-3AD203B41FA5}">
                      <a16:colId xmlns:a16="http://schemas.microsoft.com/office/drawing/2014/main" val="20002"/>
                    </a:ext>
                  </a:extLst>
                </a:gridCol>
                <a:gridCol w="1376039">
                  <a:extLst>
                    <a:ext uri="{9D8B030D-6E8A-4147-A177-3AD203B41FA5}">
                      <a16:colId xmlns:a16="http://schemas.microsoft.com/office/drawing/2014/main" val="20003"/>
                    </a:ext>
                  </a:extLst>
                </a:gridCol>
                <a:gridCol w="1171852">
                  <a:extLst>
                    <a:ext uri="{9D8B030D-6E8A-4147-A177-3AD203B41FA5}">
                      <a16:colId xmlns:a16="http://schemas.microsoft.com/office/drawing/2014/main" val="20004"/>
                    </a:ext>
                  </a:extLst>
                </a:gridCol>
                <a:gridCol w="2068496">
                  <a:extLst>
                    <a:ext uri="{9D8B030D-6E8A-4147-A177-3AD203B41FA5}">
                      <a16:colId xmlns:a16="http://schemas.microsoft.com/office/drawing/2014/main" val="20005"/>
                    </a:ext>
                  </a:extLst>
                </a:gridCol>
              </a:tblGrid>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TESTS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rgbClr val="000000"/>
                          </a:solidFill>
                          <a:effectLst/>
                          <a:latin typeface="+mn-lt"/>
                        </a:rPr>
                        <a:t>Autosom</a:t>
                      </a:r>
                      <a:endParaRPr kumimoji="0" lang="fr-CA" sz="1600" b="1"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N</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en-US" sz="1600" b="0" i="0" u="none" strike="noStrike" cap="none" normalizeH="0" baseline="0">
                          <a:ln>
                            <a:noFill/>
                          </a:ln>
                          <a:solidFill>
                            <a:srgbClr val="000000"/>
                          </a:solidFill>
                          <a:effectLst/>
                          <a:latin typeface="+mn-lt"/>
                          <a:cs typeface="Arial" charset="0"/>
                        </a:rPr>
                        <a:t>± </a:t>
                      </a:r>
                      <a:r>
                        <a:rPr kumimoji="0" lang="fr-CA" sz="1600" b="0" i="0" u="none" strike="noStrike" cap="none" normalizeH="0" baseline="0">
                          <a:ln>
                            <a:noFill/>
                          </a:ln>
                          <a:solidFill>
                            <a:srgbClr val="000000"/>
                          </a:solidFill>
                          <a:effectLst/>
                          <a:latin typeface="+mn-lt"/>
                          <a:cs typeface="Arial" charset="0"/>
                        </a:rPr>
                        <a:t>↑</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en-US" sz="1600" b="0" i="0" u="none" strike="noStrike" cap="none" normalizeH="0" baseline="0">
                          <a:ln>
                            <a:noFill/>
                          </a:ln>
                          <a:solidFill>
                            <a:srgbClr val="000000"/>
                          </a:solidFill>
                          <a:effectLst/>
                          <a:latin typeface="+mn-lt"/>
                          <a:cs typeface="Arial" charset="0"/>
                        </a:rPr>
                        <a:t>±</a:t>
                      </a:r>
                      <a:r>
                        <a:rPr kumimoji="0" lang="fr-CA" sz="1600" b="0" i="0" u="none" strike="noStrike" cap="none" normalizeH="0" baseline="0">
                          <a:ln>
                            <a:noFill/>
                          </a:ln>
                          <a:solidFill>
                            <a:srgbClr val="000000"/>
                          </a:solidFill>
                          <a:effectLst/>
                          <a:latin typeface="+mn-lt"/>
                        </a:rPr>
                        <a:t>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a:t>
                      </a:r>
                      <a:r>
                        <a:rPr kumimoji="0" lang="fr-CA" sz="1600" b="0" i="0" u="none" strike="noStrike" cap="none" normalizeH="0" baseline="0">
                          <a:ln>
                            <a:noFill/>
                          </a:ln>
                          <a:solidFill>
                            <a:srgbClr val="000000"/>
                          </a:solidFill>
                          <a:effectLst/>
                          <a:latin typeface="+mn-lt"/>
                          <a:cs typeface="Arial" charset="0"/>
                        </a:rPr>
                        <a:t>↑</a:t>
                      </a:r>
                      <a:endParaRPr kumimoji="0" lang="fr-FR" sz="1600" b="0" i="0" u="none" strike="noStrike" cap="none" normalizeH="0" baseline="0">
                        <a:ln>
                          <a:noFill/>
                        </a:ln>
                        <a:solidFill>
                          <a:srgbClr val="000000"/>
                        </a:solidFill>
                        <a:effectLst/>
                        <a:latin typeface="+mn-lt"/>
                        <a:cs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 Qualité</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a:t>
                      </a:r>
                      <a:r>
                        <a:rPr kumimoji="0" lang="fr-CA" sz="1600" b="1" i="0" u="none" strike="noStrike" cap="none" normalizeH="0" baseline="0" dirty="0">
                          <a:ln>
                            <a:noFill/>
                          </a:ln>
                          <a:solidFill>
                            <a:srgbClr val="000000"/>
                          </a:solidFill>
                          <a:effectLst/>
                          <a:latin typeface="+mn-lt"/>
                          <a:cs typeface="Arial" charset="0"/>
                        </a:rPr>
                        <a:t>Quantité</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VII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Autosom</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fr-CA" sz="1600" b="0" i="0" u="none" strike="noStrike" cap="none" normalizeH="0" baseline="0">
                          <a:ln>
                            <a:noFill/>
                          </a:ln>
                          <a:solidFill>
                            <a:srgbClr val="000000"/>
                          </a:solidFill>
                          <a:effectLst/>
                          <a:latin typeface="+mn-lt"/>
                          <a:cs typeface="Arial" charset="0"/>
                        </a:rPr>
                        <a:t>↑ ↑</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N</a:t>
                      </a:r>
                      <a:endParaRPr kumimoji="0" lang="fr-CA" sz="1600" b="0" i="0" u="none" strike="noStrike" cap="none" normalizeH="0" baseline="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Hémorragie</a:t>
                      </a:r>
                    </a:p>
                  </a:txBody>
                  <a:tcPr horzOverflow="overflow">
                    <a:cell3D prstMaterial="dkEdge">
                      <a:bevel/>
                      <a:lightRig rig="flood" dir="t"/>
                    </a:cell3D>
                  </a:tcPr>
                </a:tc>
                <a:extLst>
                  <a:ext uri="{0D108BD9-81ED-4DB2-BD59-A6C34878D82A}">
                    <a16:rowId xmlns:a16="http://schemas.microsoft.com/office/drawing/2014/main" val="10002"/>
                  </a:ext>
                </a:extLst>
              </a:tr>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XIII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Autosom</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N</a:t>
                      </a:r>
                      <a:endParaRPr kumimoji="0" lang="fr-CA" sz="1600" b="0" i="0" u="none" strike="noStrike" cap="none" normalizeH="0" baseline="0" dirty="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(Homo)</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
        <p:nvSpPr>
          <p:cNvPr id="3" name="Interdiction 2">
            <a:extLst>
              <a:ext uri="{FF2B5EF4-FFF2-40B4-BE49-F238E27FC236}">
                <a16:creationId xmlns:a16="http://schemas.microsoft.com/office/drawing/2014/main" id="{B807F4CF-1DA1-E2F2-2C52-4E6E2A587BAC}"/>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1D939E-62FC-4109-BC53-EBFE780A6105}"/>
              </a:ext>
            </a:extLst>
          </p:cNvPr>
          <p:cNvSpPr>
            <a:spLocks noGrp="1"/>
          </p:cNvSpPr>
          <p:nvPr>
            <p:ph type="title"/>
          </p:nvPr>
        </p:nvSpPr>
        <p:spPr/>
        <p:txBody>
          <a:bodyPr/>
          <a:lstStyle/>
          <a:p>
            <a:r>
              <a:rPr lang="fr-CA" b="1" cap="all" dirty="0"/>
              <a:t>Perturbation de l’hémostase</a:t>
            </a:r>
          </a:p>
        </p:txBody>
      </p:sp>
      <p:sp>
        <p:nvSpPr>
          <p:cNvPr id="3" name="Espace réservé du contenu 2">
            <a:extLst>
              <a:ext uri="{FF2B5EF4-FFF2-40B4-BE49-F238E27FC236}">
                <a16:creationId xmlns:a16="http://schemas.microsoft.com/office/drawing/2014/main" id="{B33C9031-9051-4903-A74E-66DCAA69AEB1}"/>
              </a:ext>
            </a:extLst>
          </p:cNvPr>
          <p:cNvSpPr>
            <a:spLocks noGrp="1"/>
          </p:cNvSpPr>
          <p:nvPr>
            <p:ph idx="1"/>
          </p:nvPr>
        </p:nvSpPr>
        <p:spPr/>
        <p:txBody>
          <a:bodyPr>
            <a:normAutofit fontScale="92500"/>
          </a:bodyPr>
          <a:lstStyle/>
          <a:p>
            <a:pPr algn="just"/>
            <a:r>
              <a:rPr lang="fr-CA" dirty="0"/>
              <a:t>Lorsqu’on rencontre des perturbations du système vasculaire, du système plaquettaire, des facteurs de coagulation ou du système fibrinolytique, il est possible d’observer des signes physiques chez le patient atteint de troubles hémostatiques :</a:t>
            </a:r>
          </a:p>
          <a:p>
            <a:pPr lvl="1" algn="just"/>
            <a:r>
              <a:rPr lang="fr-CA" dirty="0"/>
              <a:t>Pétéchies</a:t>
            </a:r>
          </a:p>
          <a:p>
            <a:pPr lvl="1" algn="just"/>
            <a:r>
              <a:rPr lang="fr-CA" dirty="0"/>
              <a:t>Purpura</a:t>
            </a:r>
          </a:p>
          <a:p>
            <a:pPr lvl="1" algn="just"/>
            <a:r>
              <a:rPr lang="fr-CA" dirty="0"/>
              <a:t>Ecchymose</a:t>
            </a:r>
          </a:p>
          <a:p>
            <a:pPr lvl="1" algn="just"/>
            <a:r>
              <a:rPr lang="fr-CA" dirty="0"/>
              <a:t>Hématome</a:t>
            </a:r>
          </a:p>
          <a:p>
            <a:pPr lvl="1" algn="just"/>
            <a:r>
              <a:rPr lang="fr-CA" dirty="0"/>
              <a:t>Hémorragie (interne ou externe)</a:t>
            </a:r>
          </a:p>
          <a:p>
            <a:pPr algn="just"/>
            <a:endParaRPr lang="fr-CA" dirty="0"/>
          </a:p>
          <a:p>
            <a:pPr algn="just"/>
            <a:endParaRPr lang="fr-CA" dirty="0"/>
          </a:p>
          <a:p>
            <a:pPr algn="just"/>
            <a:endParaRPr lang="fr-CA" dirty="0"/>
          </a:p>
        </p:txBody>
      </p:sp>
    </p:spTree>
    <p:extLst>
      <p:ext uri="{BB962C8B-B14F-4D97-AF65-F5344CB8AC3E}">
        <p14:creationId xmlns:p14="http://schemas.microsoft.com/office/powerpoint/2010/main" val="1283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ANTICOAGULANT CIRCULANT</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108768608"/>
              </p:ext>
            </p:extLst>
          </p:nvPr>
        </p:nvGraphicFramePr>
        <p:xfrm>
          <a:off x="220718" y="2465388"/>
          <a:ext cx="8639503" cy="4181982"/>
        </p:xfrm>
        <a:graphic>
          <a:graphicData uri="http://schemas.openxmlformats.org/drawingml/2006/table">
            <a:tbl>
              <a:tblPr firstRow="1" bandRow="1">
                <a:tableStyleId>{93296810-A885-4BE3-A3E7-6D5BEEA58F35}</a:tableStyleId>
              </a:tblPr>
              <a:tblGrid>
                <a:gridCol w="3478923">
                  <a:extLst>
                    <a:ext uri="{9D8B030D-6E8A-4147-A177-3AD203B41FA5}">
                      <a16:colId xmlns:a16="http://schemas.microsoft.com/office/drawing/2014/main" val="20000"/>
                    </a:ext>
                  </a:extLst>
                </a:gridCol>
                <a:gridCol w="1776249">
                  <a:extLst>
                    <a:ext uri="{9D8B030D-6E8A-4147-A177-3AD203B41FA5}">
                      <a16:colId xmlns:a16="http://schemas.microsoft.com/office/drawing/2014/main" val="20001"/>
                    </a:ext>
                  </a:extLst>
                </a:gridCol>
                <a:gridCol w="3384331">
                  <a:extLst>
                    <a:ext uri="{9D8B030D-6E8A-4147-A177-3AD203B41FA5}">
                      <a16:colId xmlns:a16="http://schemas.microsoft.com/office/drawing/2014/main" val="20002"/>
                    </a:ext>
                  </a:extLst>
                </a:gridCol>
              </a:tblGrid>
              <a:tr h="39362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a:ln>
                            <a:noFill/>
                          </a:ln>
                          <a:effectLst/>
                        </a:rPr>
                        <a:t>TESTS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a:ln>
                            <a:noFill/>
                          </a:ln>
                          <a:effectLst/>
                        </a:rPr>
                        <a:t>REMARQUES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28762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a:ln>
                            <a:noFill/>
                          </a:ln>
                          <a:effectLst/>
                        </a:rPr>
                        <a:t>Anti-VIII</a:t>
                      </a:r>
                      <a:endParaRPr kumimoji="0" lang="fr-FR" sz="18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a:t>
                      </a:r>
                      <a:r>
                        <a:rPr kumimoji="0" lang="en-US" sz="1600" b="1" u="none" strike="noStrike" cap="none" normalizeH="0" baseline="0" dirty="0">
                          <a:ln>
                            <a:noFill/>
                          </a:ln>
                          <a:effectLst/>
                        </a:rPr>
                        <a:t>N</a:t>
                      </a:r>
                      <a:endParaRPr kumimoji="0" lang="fr-CA" sz="1600" b="1" u="none" strike="noStrike" cap="none" normalizeH="0" baseline="0" dirty="0">
                        <a:ln>
                          <a:noFill/>
                        </a:ln>
                        <a:effectLs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u="none" strike="noStrike" cap="none" normalizeH="0" baseline="0" dirty="0">
                          <a:ln>
                            <a:noFill/>
                          </a:ln>
                          <a:effectLst/>
                        </a:rPr>
                        <a:t>Le plus fréquent</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u="none" strike="noStrike" cap="none" normalizeH="0" baseline="0" dirty="0">
                          <a:ln>
                            <a:noFill/>
                          </a:ln>
                          <a:effectLst/>
                        </a:rPr>
                        <a:t>S’associe au VIII et le neutralise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2876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800" b="1" u="none" strike="noStrike" cap="none" normalizeH="0" baseline="0" dirty="0">
                          <a:ln>
                            <a:noFill/>
                          </a:ln>
                          <a:effectLst/>
                        </a:rPr>
                        <a:t>Anti-IX</a:t>
                      </a:r>
                      <a:endParaRPr kumimoji="0" lang="fr-FR" sz="18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u="none" strike="noStrike" cap="none" normalizeH="0" baseline="0" dirty="0">
                          <a:ln>
                            <a:noFill/>
                          </a:ln>
                          <a:effectLst/>
                        </a:rPr>
                        <a:t>Plus rare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97704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err="1">
                          <a:ln>
                            <a:noFill/>
                          </a:ln>
                          <a:effectLst/>
                        </a:rPr>
                        <a:t>Anti-I,II,V,VII,X,XI,XII,XIII</a:t>
                      </a:r>
                      <a:endParaRPr kumimoji="0" lang="fr-CA" sz="1800" b="1"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chemeClr val="bg1"/>
                          </a:solidFill>
                          <a:effectLst/>
                          <a:latin typeface="+mn-lt"/>
                        </a:rPr>
                        <a:t>Résultat variable</a:t>
                      </a: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u="none" strike="noStrike" cap="none" normalizeH="0" baseline="0" dirty="0">
                          <a:ln>
                            <a:noFill/>
                          </a:ln>
                          <a:effectLst/>
                        </a:rPr>
                        <a:t>Très rare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
        <p:nvSpPr>
          <p:cNvPr id="3" name="Interdiction 2">
            <a:extLst>
              <a:ext uri="{FF2B5EF4-FFF2-40B4-BE49-F238E27FC236}">
                <a16:creationId xmlns:a16="http://schemas.microsoft.com/office/drawing/2014/main" id="{319E2074-81DC-A90B-47B0-C27A46C2318E}"/>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ANTICOAGULANT CIRCULANT</a:t>
            </a:r>
          </a:p>
        </p:txBody>
      </p:sp>
      <p:graphicFrame>
        <p:nvGraphicFramePr>
          <p:cNvPr id="4" name="Espace réservé du contenu 3"/>
          <p:cNvGraphicFramePr>
            <a:graphicFrameLocks noGrp="1"/>
          </p:cNvGraphicFramePr>
          <p:nvPr>
            <p:ph idx="1"/>
          </p:nvPr>
        </p:nvGraphicFramePr>
        <p:xfrm>
          <a:off x="457201" y="2770188"/>
          <a:ext cx="8260672" cy="2894584"/>
        </p:xfrm>
        <a:graphic>
          <a:graphicData uri="http://schemas.openxmlformats.org/drawingml/2006/table">
            <a:tbl>
              <a:tblPr firstRow="1" bandRow="1">
                <a:tableStyleId>{93296810-A885-4BE3-A3E7-6D5BEEA58F35}</a:tableStyleId>
              </a:tblPr>
              <a:tblGrid>
                <a:gridCol w="2644758">
                  <a:extLst>
                    <a:ext uri="{9D8B030D-6E8A-4147-A177-3AD203B41FA5}">
                      <a16:colId xmlns:a16="http://schemas.microsoft.com/office/drawing/2014/main" val="20000"/>
                    </a:ext>
                  </a:extLst>
                </a:gridCol>
                <a:gridCol w="2644758">
                  <a:extLst>
                    <a:ext uri="{9D8B030D-6E8A-4147-A177-3AD203B41FA5}">
                      <a16:colId xmlns:a16="http://schemas.microsoft.com/office/drawing/2014/main" val="20001"/>
                    </a:ext>
                  </a:extLst>
                </a:gridCol>
                <a:gridCol w="2971156">
                  <a:extLst>
                    <a:ext uri="{9D8B030D-6E8A-4147-A177-3AD203B41FA5}">
                      <a16:colId xmlns:a16="http://schemas.microsoft.com/office/drawing/2014/main" val="20002"/>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dirty="0">
                          <a:ln>
                            <a:noFill/>
                          </a:ln>
                          <a:effectLst/>
                        </a:rPr>
                        <a:t>TESTS</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a:ln>
                            <a:noFill/>
                          </a:ln>
                          <a:effectLst/>
                        </a:rPr>
                        <a:t>REMARQUES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Inhibiteurs de la </a:t>
                      </a:r>
                      <a:r>
                        <a:rPr kumimoji="0" lang="fr-CA" sz="1600" b="1" i="0" u="none" strike="noStrike" cap="none" normalizeH="0" baseline="0" dirty="0" err="1">
                          <a:ln>
                            <a:noFill/>
                          </a:ln>
                          <a:solidFill>
                            <a:srgbClr val="000000"/>
                          </a:solidFill>
                          <a:effectLst/>
                          <a:latin typeface="+mn-lt"/>
                        </a:rPr>
                        <a:t>fibrinoformation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TP: </a:t>
                      </a:r>
                      <a:r>
                        <a:rPr kumimoji="0" lang="fr-CA" sz="1600" b="1" i="0" u="none" strike="noStrike" cap="none" normalizeH="0" baseline="0" dirty="0">
                          <a:ln>
                            <a:noFill/>
                          </a:ln>
                          <a:solidFill>
                            <a:srgbClr val="000000"/>
                          </a:solidFill>
                          <a:effectLst/>
                          <a:latin typeface="+mn-lt"/>
                          <a:cs typeface="Arial" charset="0"/>
                        </a:rPr>
                        <a:t>↑ parfois</a:t>
                      </a:r>
                      <a:endParaRPr kumimoji="0" lang="fr-CA" sz="1600" b="1" i="0" u="none" strike="noStrike" cap="none" normalizeH="0" baseline="0" dirty="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TTPA: </a:t>
                      </a:r>
                      <a:r>
                        <a:rPr kumimoji="0" lang="fr-CA" sz="1600" b="1" i="0" u="none" strike="noStrike" cap="none" normalizeH="0" baseline="0" dirty="0">
                          <a:ln>
                            <a:noFill/>
                          </a:ln>
                          <a:solidFill>
                            <a:srgbClr val="000000"/>
                          </a:solidFill>
                          <a:effectLst/>
                          <a:latin typeface="+mn-lt"/>
                          <a:cs typeface="Arial" charset="0"/>
                        </a:rPr>
                        <a:t>↑parfois</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a:ln>
                            <a:noFill/>
                          </a:ln>
                          <a:solidFill>
                            <a:srgbClr val="000000"/>
                          </a:solidFill>
                          <a:effectLst/>
                          <a:latin typeface="+mn-lt"/>
                          <a:cs typeface="Arial" charset="0"/>
                        </a:rPr>
                        <a:t>Hyper fibrinogénolyse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a:ln>
                            <a:noFill/>
                          </a:ln>
                          <a:solidFill>
                            <a:srgbClr val="000000"/>
                          </a:solidFill>
                          <a:effectLst/>
                          <a:latin typeface="+mn-lt"/>
                          <a:cs typeface="Arial" charset="0"/>
                        </a:rPr>
                        <a:t>Hyper fibrinolyse</a:t>
                      </a:r>
                      <a:endParaRPr kumimoji="0" lang="fr-FR" sz="1600" b="1" i="0" u="none" strike="noStrike" cap="none" normalizeH="0" baseline="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rPr>
                        <a:t>Anti-phospholipides</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TP: </a:t>
                      </a:r>
                      <a:r>
                        <a:rPr kumimoji="0" lang="fr-CA" sz="1600" b="1" i="0" u="none" strike="noStrike" cap="none" normalizeH="0" baseline="0" dirty="0">
                          <a:ln>
                            <a:noFill/>
                          </a:ln>
                          <a:solidFill>
                            <a:srgbClr val="000000"/>
                          </a:solidFill>
                          <a:effectLst/>
                          <a:latin typeface="+mn-lt"/>
                          <a:cs typeface="Arial" charset="0"/>
                        </a:rPr>
                        <a:t>↑ parfois</a:t>
                      </a:r>
                      <a:endParaRPr kumimoji="0" lang="fr-CA" sz="1600" b="1" i="0" u="none" strike="noStrike" cap="none" normalizeH="0" baseline="0" dirty="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TTPA: </a:t>
                      </a:r>
                      <a:r>
                        <a:rPr kumimoji="0" lang="fr-CA" sz="1600" b="1" i="0" u="none" strike="noStrike" cap="none" normalizeH="0" baseline="0" dirty="0">
                          <a:ln>
                            <a:noFill/>
                          </a:ln>
                          <a:solidFill>
                            <a:srgbClr val="000000"/>
                          </a:solidFill>
                          <a:effectLst/>
                          <a:latin typeface="+mn-lt"/>
                          <a:cs typeface="Arial" charset="0"/>
                        </a:rPr>
                        <a:t>↑ légèrement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 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Idiopathique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Auto-immun</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Souvent </a:t>
                      </a:r>
                      <a:r>
                        <a:rPr kumimoji="0" lang="fr-CA" sz="1600" b="1" i="0" u="none" strike="noStrike" cap="none" normalizeH="0" baseline="0" dirty="0" err="1">
                          <a:ln>
                            <a:noFill/>
                          </a:ln>
                          <a:solidFill>
                            <a:srgbClr val="000000"/>
                          </a:solidFill>
                          <a:effectLst/>
                          <a:latin typeface="+mn-lt"/>
                          <a:cs typeface="Arial" charset="0"/>
                        </a:rPr>
                        <a:t>asymptômatique</a:t>
                      </a:r>
                      <a:endParaRPr kumimoji="0" lang="fr-CA" sz="1600" b="1" i="0" u="none" strike="noStrike" cap="none" normalizeH="0" baseline="0" dirty="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CA"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bl>
          </a:graphicData>
        </a:graphic>
      </p:graphicFrame>
      <p:sp>
        <p:nvSpPr>
          <p:cNvPr id="3" name="Interdiction 2">
            <a:extLst>
              <a:ext uri="{FF2B5EF4-FFF2-40B4-BE49-F238E27FC236}">
                <a16:creationId xmlns:a16="http://schemas.microsoft.com/office/drawing/2014/main" id="{BD1DD606-D17B-3F64-BF80-8EA6C04F874B}"/>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3661C-1C80-F496-62B0-EC327E8A0D7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A63DCB7-0068-08A5-F3B7-8ACC40CAE032}"/>
              </a:ext>
            </a:extLst>
          </p:cNvPr>
          <p:cNvSpPr>
            <a:spLocks noGrp="1"/>
          </p:cNvSpPr>
          <p:nvPr>
            <p:ph type="title"/>
          </p:nvPr>
        </p:nvSpPr>
        <p:spPr>
          <a:xfrm>
            <a:off x="457199" y="381001"/>
            <a:ext cx="3657600" cy="2209800"/>
          </a:xfrm>
        </p:spPr>
        <p:txBody>
          <a:bodyPr/>
          <a:lstStyle/>
          <a:p>
            <a:r>
              <a:rPr lang="fr-CA" sz="4600" b="1" cap="all" dirty="0"/>
              <a:t>Travail cas cliniques</a:t>
            </a:r>
          </a:p>
        </p:txBody>
      </p:sp>
      <p:sp>
        <p:nvSpPr>
          <p:cNvPr id="3" name="Espace réservé du contenu 2">
            <a:extLst>
              <a:ext uri="{FF2B5EF4-FFF2-40B4-BE49-F238E27FC236}">
                <a16:creationId xmlns:a16="http://schemas.microsoft.com/office/drawing/2014/main" id="{957D12DD-1CB0-D3A7-1BBF-8DD67CCEB20E}"/>
              </a:ext>
            </a:extLst>
          </p:cNvPr>
          <p:cNvSpPr>
            <a:spLocks noGrp="1"/>
          </p:cNvSpPr>
          <p:nvPr>
            <p:ph idx="1"/>
          </p:nvPr>
        </p:nvSpPr>
        <p:spPr/>
        <p:txBody>
          <a:bodyPr/>
          <a:lstStyle/>
          <a:p>
            <a:endParaRPr lang="fr-CA"/>
          </a:p>
        </p:txBody>
      </p:sp>
      <p:sp>
        <p:nvSpPr>
          <p:cNvPr id="4" name="Espace réservé du texte 3">
            <a:extLst>
              <a:ext uri="{FF2B5EF4-FFF2-40B4-BE49-F238E27FC236}">
                <a16:creationId xmlns:a16="http://schemas.microsoft.com/office/drawing/2014/main" id="{218B0C06-804B-A303-166E-A73A0089CE16}"/>
              </a:ext>
            </a:extLst>
          </p:cNvPr>
          <p:cNvSpPr>
            <a:spLocks noGrp="1"/>
          </p:cNvSpPr>
          <p:nvPr>
            <p:ph type="body" sz="half" idx="2"/>
          </p:nvPr>
        </p:nvSpPr>
        <p:spPr/>
        <p:txBody>
          <a:bodyPr>
            <a:normAutofit/>
          </a:bodyPr>
          <a:lstStyle/>
          <a:p>
            <a:endParaRPr lang="fr-CA" sz="4600" dirty="0"/>
          </a:p>
          <a:p>
            <a:r>
              <a:rPr lang="fr-CA" sz="4600" dirty="0"/>
              <a:t>Études de correction</a:t>
            </a:r>
          </a:p>
        </p:txBody>
      </p:sp>
      <p:sp>
        <p:nvSpPr>
          <p:cNvPr id="5" name="Interdiction 4">
            <a:extLst>
              <a:ext uri="{FF2B5EF4-FFF2-40B4-BE49-F238E27FC236}">
                <a16:creationId xmlns:a16="http://schemas.microsoft.com/office/drawing/2014/main" id="{B7E161E8-6F0B-45C6-72EF-7BACE20D1A8F}"/>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3453634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950068" y="190500"/>
            <a:ext cx="7369175" cy="1527175"/>
          </a:xfrm>
        </p:spPr>
        <p:txBody>
          <a:bodyPr/>
          <a:lstStyle/>
          <a:p>
            <a:pPr eaLnBrk="1" hangingPunct="1"/>
            <a:r>
              <a:rPr lang="fr-CA" b="1" dirty="0"/>
              <a:t>DOSAGES </a:t>
            </a:r>
            <a:br>
              <a:rPr lang="fr-CA" b="1" dirty="0"/>
            </a:br>
            <a:r>
              <a:rPr lang="fr-CA" b="1" dirty="0"/>
              <a:t>DES FACTEURS</a:t>
            </a:r>
            <a:endParaRPr lang="fr-FR" b="1" dirty="0"/>
          </a:p>
        </p:txBody>
      </p:sp>
      <p:sp>
        <p:nvSpPr>
          <p:cNvPr id="12291" name="Rectangle 3"/>
          <p:cNvSpPr>
            <a:spLocks noGrp="1" noChangeArrowheads="1"/>
          </p:cNvSpPr>
          <p:nvPr>
            <p:ph sz="quarter" idx="1"/>
            <p:custDataLst>
              <p:tags r:id="rId2"/>
            </p:custDataLst>
          </p:nvPr>
        </p:nvSpPr>
        <p:spPr>
          <a:xfrm>
            <a:off x="755650" y="2470826"/>
            <a:ext cx="7778750" cy="4053799"/>
          </a:xfrm>
        </p:spPr>
        <p:txBody>
          <a:bodyPr>
            <a:normAutofit/>
          </a:bodyPr>
          <a:lstStyle/>
          <a:p>
            <a:pPr eaLnBrk="1" hangingPunct="1">
              <a:lnSpc>
                <a:spcPct val="90000"/>
              </a:lnSpc>
              <a:buClr>
                <a:schemeClr val="accent1"/>
              </a:buClr>
            </a:pPr>
            <a:r>
              <a:rPr lang="fr-CA" sz="2600" b="1" dirty="0"/>
              <a:t>Sert à évaluer l’importance des déficits factoriels ou encore du degré d’activité.</a:t>
            </a:r>
          </a:p>
          <a:p>
            <a:pPr eaLnBrk="1" hangingPunct="1">
              <a:lnSpc>
                <a:spcPct val="90000"/>
              </a:lnSpc>
              <a:buClr>
                <a:schemeClr val="accent1"/>
              </a:buClr>
            </a:pPr>
            <a:r>
              <a:rPr lang="fr-CA" sz="2600" b="1" dirty="0"/>
              <a:t>Principes utilisés:</a:t>
            </a:r>
          </a:p>
          <a:p>
            <a:pPr lvl="1" eaLnBrk="1" hangingPunct="1">
              <a:lnSpc>
                <a:spcPct val="90000"/>
              </a:lnSpc>
              <a:buClr>
                <a:schemeClr val="accent3"/>
              </a:buClr>
              <a:buFont typeface="Wingdings" pitchFamily="2" charset="2"/>
              <a:buChar char="§"/>
            </a:pPr>
            <a:r>
              <a:rPr lang="fr-CA" sz="2400" b="1" dirty="0"/>
              <a:t>Chronométrique (% activité)</a:t>
            </a:r>
          </a:p>
          <a:p>
            <a:pPr lvl="1" eaLnBrk="1" hangingPunct="1">
              <a:lnSpc>
                <a:spcPct val="90000"/>
              </a:lnSpc>
              <a:buClr>
                <a:schemeClr val="accent3"/>
              </a:buClr>
              <a:buFont typeface="Wingdings" pitchFamily="2" charset="2"/>
              <a:buChar char="§"/>
            </a:pPr>
            <a:r>
              <a:rPr lang="fr-CA" sz="2400" b="1" dirty="0"/>
              <a:t>Colorimétrique (% activité)</a:t>
            </a:r>
          </a:p>
          <a:p>
            <a:pPr lvl="1" eaLnBrk="1" hangingPunct="1">
              <a:lnSpc>
                <a:spcPct val="90000"/>
              </a:lnSpc>
              <a:buClr>
                <a:schemeClr val="accent3"/>
              </a:buClr>
              <a:buFont typeface="Wingdings" pitchFamily="2" charset="2"/>
              <a:buChar char="§"/>
            </a:pPr>
            <a:r>
              <a:rPr lang="fr-CA" sz="2400" b="1" dirty="0"/>
              <a:t>Immunologique (quantité)</a:t>
            </a:r>
            <a:endParaRPr lang="fr-CA" sz="2600" b="1" dirty="0"/>
          </a:p>
          <a:p>
            <a:pPr eaLnBrk="1" hangingPunct="1">
              <a:lnSpc>
                <a:spcPct val="90000"/>
              </a:lnSpc>
              <a:buClr>
                <a:schemeClr val="accent1"/>
              </a:buClr>
            </a:pPr>
            <a:r>
              <a:rPr lang="fr-CA" sz="2600" b="1" dirty="0"/>
              <a:t>Évalue:</a:t>
            </a:r>
          </a:p>
          <a:p>
            <a:pPr lvl="1" eaLnBrk="1" hangingPunct="1">
              <a:lnSpc>
                <a:spcPct val="90000"/>
              </a:lnSpc>
              <a:buClr>
                <a:schemeClr val="accent3"/>
              </a:buClr>
              <a:buFont typeface="Wingdings" pitchFamily="2" charset="2"/>
              <a:buChar char="§"/>
            </a:pPr>
            <a:r>
              <a:rPr lang="fr-CA" sz="2400" b="1" dirty="0"/>
              <a:t>La qualité</a:t>
            </a:r>
          </a:p>
          <a:p>
            <a:pPr lvl="1" eaLnBrk="1" hangingPunct="1">
              <a:lnSpc>
                <a:spcPct val="90000"/>
              </a:lnSpc>
              <a:buClr>
                <a:schemeClr val="accent3"/>
              </a:buClr>
              <a:buFont typeface="Wingdings" pitchFamily="2" charset="2"/>
              <a:buChar char="§"/>
            </a:pPr>
            <a:r>
              <a:rPr lang="fr-CA" sz="2400" b="1" dirty="0"/>
              <a:t>La quantité</a:t>
            </a:r>
          </a:p>
        </p:txBody>
      </p:sp>
      <p:sp>
        <p:nvSpPr>
          <p:cNvPr id="2" name="Interdiction 1">
            <a:extLst>
              <a:ext uri="{FF2B5EF4-FFF2-40B4-BE49-F238E27FC236}">
                <a16:creationId xmlns:a16="http://schemas.microsoft.com/office/drawing/2014/main" id="{C15AF24F-C709-5137-5F80-B1FCF02073FE}"/>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2758922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4294967295"/>
          </p:nvPr>
        </p:nvGraphicFramePr>
        <p:xfrm>
          <a:off x="486383" y="1400783"/>
          <a:ext cx="8394970" cy="4630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Interdiction 1">
            <a:extLst>
              <a:ext uri="{FF2B5EF4-FFF2-40B4-BE49-F238E27FC236}">
                <a16:creationId xmlns:a16="http://schemas.microsoft.com/office/drawing/2014/main" id="{8C3F3FFD-5DA0-4DC1-C668-286C2B5AE26A}"/>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0665315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1E788-5D60-2667-0071-E3438DBD756D}"/>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7F70D209-9500-2676-F918-680E6AEFB5D9}"/>
              </a:ext>
            </a:extLst>
          </p:cNvPr>
          <p:cNvSpPr>
            <a:spLocks noGrp="1" noChangeArrowheads="1"/>
          </p:cNvSpPr>
          <p:nvPr>
            <p:ph type="title"/>
            <p:custDataLst>
              <p:tags r:id="rId1"/>
            </p:custDataLst>
          </p:nvPr>
        </p:nvSpPr>
        <p:spPr/>
        <p:txBody>
          <a:bodyPr/>
          <a:lstStyle/>
          <a:p>
            <a:pPr eaLnBrk="1" hangingPunct="1"/>
            <a:r>
              <a:rPr lang="fr-CA" sz="4400" b="1" dirty="0"/>
              <a:t>DOSAGE DU FIBRINOGÈNE</a:t>
            </a:r>
            <a:br>
              <a:rPr lang="fr-CA" sz="4400" b="1" dirty="0"/>
            </a:br>
            <a:r>
              <a:rPr lang="fr-CA" sz="4400" b="1" dirty="0"/>
              <a:t>(</a:t>
            </a:r>
            <a:r>
              <a:rPr lang="fr-CA" sz="4400" b="1" dirty="0" err="1"/>
              <a:t>chronomètrique</a:t>
            </a:r>
            <a:r>
              <a:rPr lang="fr-CA" sz="4400" b="1" dirty="0"/>
              <a:t>)</a:t>
            </a:r>
            <a:endParaRPr lang="fr-FR" sz="4400" b="1" dirty="0"/>
          </a:p>
        </p:txBody>
      </p:sp>
      <p:sp>
        <p:nvSpPr>
          <p:cNvPr id="15363" name="Rectangle 3">
            <a:extLst>
              <a:ext uri="{FF2B5EF4-FFF2-40B4-BE49-F238E27FC236}">
                <a16:creationId xmlns:a16="http://schemas.microsoft.com/office/drawing/2014/main" id="{1E145DD7-4F34-7A5E-2E8A-90F7D3CA9B31}"/>
              </a:ext>
            </a:extLst>
          </p:cNvPr>
          <p:cNvSpPr>
            <a:spLocks noGrp="1" noChangeArrowheads="1"/>
          </p:cNvSpPr>
          <p:nvPr>
            <p:ph sz="quarter" idx="1"/>
            <p:custDataLst>
              <p:tags r:id="rId2"/>
            </p:custDataLst>
          </p:nvPr>
        </p:nvSpPr>
        <p:spPr>
          <a:xfrm>
            <a:off x="395288" y="2412460"/>
            <a:ext cx="8139112" cy="4040728"/>
          </a:xfrm>
        </p:spPr>
        <p:txBody>
          <a:bodyPr>
            <a:normAutofit/>
          </a:bodyPr>
          <a:lstStyle/>
          <a:p>
            <a:pPr eaLnBrk="1" hangingPunct="1">
              <a:lnSpc>
                <a:spcPct val="90000"/>
              </a:lnSpc>
              <a:buClr>
                <a:schemeClr val="accent1"/>
              </a:buClr>
            </a:pPr>
            <a:r>
              <a:rPr lang="fr-CA" sz="2800" b="1" dirty="0">
                <a:solidFill>
                  <a:schemeClr val="tx1">
                    <a:lumMod val="75000"/>
                    <a:lumOff val="25000"/>
                  </a:schemeClr>
                </a:solidFill>
              </a:rPr>
              <a:t>Déterminer la quantité de fibrinogène</a:t>
            </a:r>
          </a:p>
          <a:p>
            <a:pPr eaLnBrk="1" hangingPunct="1">
              <a:lnSpc>
                <a:spcPct val="90000"/>
              </a:lnSpc>
              <a:buClr>
                <a:schemeClr val="accent1"/>
              </a:buClr>
            </a:pPr>
            <a:r>
              <a:rPr lang="fr-CA" sz="2800" b="1" dirty="0">
                <a:solidFill>
                  <a:schemeClr val="tx1">
                    <a:lumMod val="75000"/>
                    <a:lumOff val="25000"/>
                  </a:schemeClr>
                </a:solidFill>
              </a:rPr>
              <a:t>Faire une courbe étalon à partir d’un standard</a:t>
            </a:r>
          </a:p>
          <a:p>
            <a:pPr eaLnBrk="1" hangingPunct="1">
              <a:lnSpc>
                <a:spcPct val="90000"/>
              </a:lnSpc>
              <a:buClr>
                <a:schemeClr val="accent1"/>
              </a:buClr>
            </a:pPr>
            <a:r>
              <a:rPr lang="fr-CA" sz="2800" b="1" dirty="0">
                <a:solidFill>
                  <a:schemeClr val="tx1">
                    <a:lumMod val="75000"/>
                    <a:lumOff val="25000"/>
                  </a:schemeClr>
                </a:solidFill>
              </a:rPr>
              <a:t>Utiliser le principe du temps de thrombine pour effectuer le test</a:t>
            </a:r>
          </a:p>
          <a:p>
            <a:pPr eaLnBrk="1" hangingPunct="1">
              <a:lnSpc>
                <a:spcPct val="90000"/>
              </a:lnSpc>
              <a:buClr>
                <a:schemeClr val="accent1"/>
              </a:buClr>
            </a:pPr>
            <a:r>
              <a:rPr lang="fr-CA" sz="2800" b="1" dirty="0">
                <a:solidFill>
                  <a:schemeClr val="tx1">
                    <a:lumMod val="75000"/>
                    <a:lumOff val="25000"/>
                  </a:schemeClr>
                </a:solidFill>
              </a:rPr>
              <a:t>Établir la courbe standard pour ainsi lire ses inconnus.</a:t>
            </a:r>
            <a:endParaRPr lang="fr-FR" sz="2800" dirty="0">
              <a:solidFill>
                <a:schemeClr val="tx1">
                  <a:lumMod val="75000"/>
                  <a:lumOff val="25000"/>
                </a:schemeClr>
              </a:solidFill>
            </a:endParaRPr>
          </a:p>
          <a:p>
            <a:pPr eaLnBrk="1" hangingPunct="1">
              <a:lnSpc>
                <a:spcPct val="90000"/>
              </a:lnSpc>
              <a:buClr>
                <a:schemeClr val="accent1"/>
              </a:buClr>
            </a:pPr>
            <a:endParaRPr lang="fr-CA" sz="2600" b="1" dirty="0"/>
          </a:p>
        </p:txBody>
      </p:sp>
      <p:sp>
        <p:nvSpPr>
          <p:cNvPr id="2" name="Interdiction 1">
            <a:extLst>
              <a:ext uri="{FF2B5EF4-FFF2-40B4-BE49-F238E27FC236}">
                <a16:creationId xmlns:a16="http://schemas.microsoft.com/office/drawing/2014/main" id="{B70BA641-B37D-13DE-DF97-2B4AC7A0F4B2}"/>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8668138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90825-1F06-93E5-E878-5C8928DB5E1D}"/>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CA20AA01-E160-B38F-CE4D-10BC055B2B51}"/>
              </a:ext>
            </a:extLst>
          </p:cNvPr>
          <p:cNvSpPr>
            <a:spLocks noGrp="1" noChangeArrowheads="1"/>
          </p:cNvSpPr>
          <p:nvPr>
            <p:ph type="title"/>
            <p:custDataLst>
              <p:tags r:id="rId1"/>
            </p:custDataLst>
          </p:nvPr>
        </p:nvSpPr>
        <p:spPr/>
        <p:txBody>
          <a:bodyPr/>
          <a:lstStyle/>
          <a:p>
            <a:pPr eaLnBrk="1" hangingPunct="1"/>
            <a:r>
              <a:rPr lang="fr-CA" sz="4400" b="1" dirty="0"/>
              <a:t>DOSAGE DES AUTRES FACTEURS (</a:t>
            </a:r>
            <a:r>
              <a:rPr lang="fr-CA" sz="4400" b="1" dirty="0" err="1"/>
              <a:t>chronomètrique</a:t>
            </a:r>
            <a:r>
              <a:rPr lang="fr-CA" sz="4400" b="1" dirty="0"/>
              <a:t>)</a:t>
            </a:r>
            <a:endParaRPr lang="fr-FR" sz="4400" b="1" dirty="0"/>
          </a:p>
        </p:txBody>
      </p:sp>
      <p:sp>
        <p:nvSpPr>
          <p:cNvPr id="15363" name="Rectangle 3">
            <a:extLst>
              <a:ext uri="{FF2B5EF4-FFF2-40B4-BE49-F238E27FC236}">
                <a16:creationId xmlns:a16="http://schemas.microsoft.com/office/drawing/2014/main" id="{26776033-3E4A-AE34-7362-230B945D3CA9}"/>
              </a:ext>
            </a:extLst>
          </p:cNvPr>
          <p:cNvSpPr>
            <a:spLocks noGrp="1" noChangeArrowheads="1"/>
          </p:cNvSpPr>
          <p:nvPr>
            <p:ph sz="quarter" idx="1"/>
            <p:custDataLst>
              <p:tags r:id="rId2"/>
            </p:custDataLst>
          </p:nvPr>
        </p:nvSpPr>
        <p:spPr>
          <a:xfrm>
            <a:off x="395288" y="2412460"/>
            <a:ext cx="8139112" cy="4040728"/>
          </a:xfrm>
        </p:spPr>
        <p:txBody>
          <a:bodyPr>
            <a:normAutofit fontScale="92500" lnSpcReduction="20000"/>
          </a:bodyPr>
          <a:lstStyle/>
          <a:p>
            <a:pPr eaLnBrk="1" hangingPunct="1">
              <a:lnSpc>
                <a:spcPct val="90000"/>
              </a:lnSpc>
              <a:buClr>
                <a:schemeClr val="accent1"/>
              </a:buClr>
            </a:pPr>
            <a:r>
              <a:rPr lang="fr-CA" sz="2800" b="1" dirty="0">
                <a:solidFill>
                  <a:schemeClr val="tx1">
                    <a:lumMod val="75000"/>
                    <a:lumOff val="25000"/>
                  </a:schemeClr>
                </a:solidFill>
              </a:rPr>
              <a:t>Déterminer le % d’activité du facteur déficient.</a:t>
            </a:r>
          </a:p>
          <a:p>
            <a:pPr eaLnBrk="1" hangingPunct="1">
              <a:lnSpc>
                <a:spcPct val="90000"/>
              </a:lnSpc>
              <a:buClr>
                <a:schemeClr val="accent1"/>
              </a:buClr>
            </a:pPr>
            <a:r>
              <a:rPr lang="fr-CA" sz="2800" b="1" dirty="0">
                <a:solidFill>
                  <a:schemeClr val="tx1">
                    <a:lumMod val="75000"/>
                    <a:lumOff val="25000"/>
                  </a:schemeClr>
                </a:solidFill>
              </a:rPr>
              <a:t>Utiliser le test qui évalue ce facteur déficient.</a:t>
            </a:r>
          </a:p>
          <a:p>
            <a:pPr eaLnBrk="1" hangingPunct="1">
              <a:lnSpc>
                <a:spcPct val="90000"/>
              </a:lnSpc>
              <a:buClr>
                <a:schemeClr val="accent1"/>
              </a:buClr>
            </a:pPr>
            <a:r>
              <a:rPr lang="fr-CA" sz="2800" b="1" dirty="0">
                <a:solidFill>
                  <a:schemeClr val="tx1">
                    <a:lumMod val="75000"/>
                    <a:lumOff val="25000"/>
                  </a:schemeClr>
                </a:solidFill>
              </a:rPr>
              <a:t>Faire une courbe standard avec un pool de plasma normal.</a:t>
            </a:r>
          </a:p>
          <a:p>
            <a:pPr eaLnBrk="1" hangingPunct="1">
              <a:lnSpc>
                <a:spcPct val="90000"/>
              </a:lnSpc>
              <a:buClr>
                <a:schemeClr val="accent1"/>
              </a:buClr>
            </a:pPr>
            <a:r>
              <a:rPr lang="fr-CA" sz="2800" b="1" dirty="0">
                <a:solidFill>
                  <a:schemeClr val="tx1">
                    <a:lumMod val="75000"/>
                    <a:lumOff val="25000"/>
                  </a:schemeClr>
                </a:solidFill>
              </a:rPr>
              <a:t>Utiliser un plasma déficient pour ce facteur.</a:t>
            </a:r>
          </a:p>
          <a:p>
            <a:pPr eaLnBrk="1" hangingPunct="1">
              <a:lnSpc>
                <a:spcPct val="90000"/>
              </a:lnSpc>
              <a:buClr>
                <a:schemeClr val="accent1"/>
              </a:buClr>
            </a:pPr>
            <a:r>
              <a:rPr lang="fr-CA" sz="2800" b="1" dirty="0">
                <a:solidFill>
                  <a:schemeClr val="tx1">
                    <a:lumMod val="75000"/>
                    <a:lumOff val="25000"/>
                  </a:schemeClr>
                </a:solidFill>
              </a:rPr>
              <a:t>Amène tous les facteurs de coagulation en excès sauf celui à doser.</a:t>
            </a:r>
          </a:p>
          <a:p>
            <a:pPr eaLnBrk="1" hangingPunct="1">
              <a:lnSpc>
                <a:spcPct val="90000"/>
              </a:lnSpc>
              <a:buClr>
                <a:schemeClr val="accent1"/>
              </a:buClr>
            </a:pPr>
            <a:r>
              <a:rPr lang="fr-CA" sz="2800" b="1" dirty="0">
                <a:solidFill>
                  <a:schemeClr val="tx1">
                    <a:lumMod val="75000"/>
                    <a:lumOff val="25000"/>
                  </a:schemeClr>
                </a:solidFill>
              </a:rPr>
              <a:t>Le seul facteur qui peut limiter la coagulation c’est celui à doser.</a:t>
            </a:r>
            <a:endParaRPr lang="fr-FR" sz="2800" b="1" dirty="0">
              <a:solidFill>
                <a:schemeClr val="tx1">
                  <a:lumMod val="75000"/>
                  <a:lumOff val="25000"/>
                </a:schemeClr>
              </a:solidFill>
            </a:endParaRPr>
          </a:p>
          <a:p>
            <a:pPr eaLnBrk="1" hangingPunct="1">
              <a:lnSpc>
                <a:spcPct val="90000"/>
              </a:lnSpc>
              <a:buClr>
                <a:schemeClr val="accent1"/>
              </a:buClr>
            </a:pPr>
            <a:endParaRPr lang="fr-CA" sz="2600" b="1" dirty="0"/>
          </a:p>
        </p:txBody>
      </p:sp>
      <p:sp>
        <p:nvSpPr>
          <p:cNvPr id="2" name="Interdiction 1">
            <a:extLst>
              <a:ext uri="{FF2B5EF4-FFF2-40B4-BE49-F238E27FC236}">
                <a16:creationId xmlns:a16="http://schemas.microsoft.com/office/drawing/2014/main" id="{ABDA213F-646E-0C26-E448-7E9EFDE5938D}"/>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7584773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DOSAGE COLORIMÉTRIQUE</a:t>
            </a:r>
            <a:endParaRPr lang="fr-FR" b="1" dirty="0"/>
          </a:p>
        </p:txBody>
      </p:sp>
      <p:sp>
        <p:nvSpPr>
          <p:cNvPr id="15363" name="Rectangle 3"/>
          <p:cNvSpPr>
            <a:spLocks noGrp="1" noChangeArrowheads="1"/>
          </p:cNvSpPr>
          <p:nvPr>
            <p:ph sz="quarter" idx="1"/>
            <p:custDataLst>
              <p:tags r:id="rId2"/>
            </p:custDataLst>
          </p:nvPr>
        </p:nvSpPr>
        <p:spPr>
          <a:xfrm>
            <a:off x="395288" y="2412460"/>
            <a:ext cx="8139112" cy="4040728"/>
          </a:xfrm>
        </p:spPr>
        <p:txBody>
          <a:bodyPr>
            <a:normAutofit fontScale="92500" lnSpcReduction="20000"/>
          </a:bodyPr>
          <a:lstStyle/>
          <a:p>
            <a:pPr eaLnBrk="1" hangingPunct="1">
              <a:lnSpc>
                <a:spcPct val="90000"/>
              </a:lnSpc>
              <a:buClr>
                <a:schemeClr val="accent1"/>
              </a:buClr>
            </a:pPr>
            <a:r>
              <a:rPr lang="fr-CA" sz="2600" b="1" dirty="0"/>
              <a:t>Synonyme: dosage </a:t>
            </a:r>
            <a:r>
              <a:rPr lang="fr-CA" sz="2600" b="1" dirty="0" err="1"/>
              <a:t>chromogénique</a:t>
            </a:r>
            <a:endParaRPr lang="fr-CA" sz="2600" b="1" dirty="0"/>
          </a:p>
          <a:p>
            <a:pPr eaLnBrk="1" hangingPunct="1">
              <a:lnSpc>
                <a:spcPct val="90000"/>
              </a:lnSpc>
              <a:buClr>
                <a:schemeClr val="accent1"/>
              </a:buClr>
            </a:pPr>
            <a:r>
              <a:rPr lang="fr-CA" sz="2600" b="1" dirty="0"/>
              <a:t>Utilisation d’un substrat synthétique</a:t>
            </a:r>
          </a:p>
          <a:p>
            <a:pPr eaLnBrk="1" hangingPunct="1">
              <a:lnSpc>
                <a:spcPct val="90000"/>
              </a:lnSpc>
              <a:buClr>
                <a:schemeClr val="accent1"/>
              </a:buClr>
            </a:pPr>
            <a:r>
              <a:rPr lang="fr-CA" sz="2600" b="1" dirty="0"/>
              <a:t>Méthode mise au point qui peut doser tous les facteurs</a:t>
            </a:r>
          </a:p>
          <a:p>
            <a:pPr eaLnBrk="1" hangingPunct="1">
              <a:lnSpc>
                <a:spcPct val="90000"/>
              </a:lnSpc>
              <a:buClr>
                <a:schemeClr val="accent1"/>
              </a:buClr>
            </a:pPr>
            <a:r>
              <a:rPr lang="fr-CA" sz="2600" b="1" dirty="0"/>
              <a:t>Moyennement utilisé étant donné son coût élevé</a:t>
            </a:r>
          </a:p>
          <a:p>
            <a:pPr eaLnBrk="1" hangingPunct="1">
              <a:lnSpc>
                <a:spcPct val="90000"/>
              </a:lnSpc>
              <a:buClr>
                <a:schemeClr val="accent1"/>
              </a:buClr>
            </a:pPr>
            <a:r>
              <a:rPr lang="fr-CA" sz="2600" b="1" dirty="0"/>
              <a:t>Utilisé le plus souvent pour les facteurs VIII et X</a:t>
            </a:r>
          </a:p>
          <a:p>
            <a:pPr eaLnBrk="1" hangingPunct="1">
              <a:lnSpc>
                <a:spcPct val="90000"/>
              </a:lnSpc>
              <a:buClr>
                <a:schemeClr val="accent1"/>
              </a:buClr>
            </a:pPr>
            <a:r>
              <a:rPr lang="fr-CA" sz="2600" b="1" u="sng" dirty="0"/>
              <a:t>Dosage direct:</a:t>
            </a:r>
            <a:r>
              <a:rPr lang="fr-CA" sz="2600" b="1" dirty="0"/>
              <a:t> lorsque l’on dose un facteur qui a le rôle d’enzyme</a:t>
            </a:r>
          </a:p>
          <a:p>
            <a:pPr eaLnBrk="1" hangingPunct="1">
              <a:lnSpc>
                <a:spcPct val="90000"/>
              </a:lnSpc>
              <a:buClr>
                <a:schemeClr val="accent1"/>
              </a:buClr>
            </a:pPr>
            <a:r>
              <a:rPr lang="fr-CA" sz="2600" b="1" u="sng" dirty="0"/>
              <a:t>Dosage indirect:</a:t>
            </a:r>
            <a:r>
              <a:rPr lang="fr-CA" sz="2600" b="1" dirty="0"/>
              <a:t> lorsque l’on dose un facteur qui a le rôle de cofacteur</a:t>
            </a:r>
          </a:p>
        </p:txBody>
      </p:sp>
      <p:sp>
        <p:nvSpPr>
          <p:cNvPr id="2" name="Interdiction 1">
            <a:extLst>
              <a:ext uri="{FF2B5EF4-FFF2-40B4-BE49-F238E27FC236}">
                <a16:creationId xmlns:a16="http://schemas.microsoft.com/office/drawing/2014/main" id="{F51C9817-2456-2CAF-BFD8-25FFBF9696E3}"/>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0686291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TEST DE SOLUBILITÉ </a:t>
            </a:r>
            <a:br>
              <a:rPr lang="fr-CA" b="1" dirty="0"/>
            </a:br>
            <a:r>
              <a:rPr lang="fr-CA" b="1" dirty="0"/>
              <a:t>DU CAILLOT</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257177092"/>
              </p:ext>
            </p:extLst>
          </p:nvPr>
        </p:nvGraphicFramePr>
        <p:xfrm>
          <a:off x="895418" y="2470826"/>
          <a:ext cx="7662864" cy="4041648"/>
        </p:xfrm>
        <a:graphic>
          <a:graphicData uri="http://schemas.openxmlformats.org/drawingml/2006/table">
            <a:tbl>
              <a:tblPr firstRow="1" bandRow="1">
                <a:tableStyleId>{5C22544A-7EE6-4342-B048-85BDC9FD1C3A}</a:tableStyleId>
              </a:tblPr>
              <a:tblGrid>
                <a:gridCol w="2742727">
                  <a:extLst>
                    <a:ext uri="{9D8B030D-6E8A-4147-A177-3AD203B41FA5}">
                      <a16:colId xmlns:a16="http://schemas.microsoft.com/office/drawing/2014/main" val="20000"/>
                    </a:ext>
                  </a:extLst>
                </a:gridCol>
                <a:gridCol w="4920137">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dirty="0">
                          <a:ln>
                            <a:noFill/>
                          </a:ln>
                          <a:solidFill>
                            <a:schemeClr val="bg1"/>
                          </a:solidFill>
                          <a:effectLst/>
                          <a:latin typeface="+mn-lt"/>
                        </a:rPr>
                        <a:t>SYNONYME</a:t>
                      </a:r>
                      <a:endParaRPr kumimoji="0" lang="fr-FR" sz="24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Test de solubilité dans l’URÉE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ou acide </a:t>
                      </a:r>
                      <a:r>
                        <a:rPr kumimoji="0" lang="fr-CA" sz="2000" b="1" i="0" u="none" strike="noStrike" cap="none" normalizeH="0" baseline="0" dirty="0" err="1">
                          <a:ln>
                            <a:noFill/>
                          </a:ln>
                          <a:solidFill>
                            <a:schemeClr val="bg1"/>
                          </a:solidFill>
                          <a:effectLst/>
                          <a:latin typeface="+mn-lt"/>
                        </a:rPr>
                        <a:t>monochloracétique</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a:ln>
                            <a:noFill/>
                          </a:ln>
                          <a:solidFill>
                            <a:schemeClr val="tx1">
                              <a:lumMod val="75000"/>
                              <a:lumOff val="25000"/>
                            </a:schemeClr>
                          </a:solidFill>
                          <a:effectLst/>
                          <a:latin typeface="+mn-lt"/>
                        </a:rPr>
                        <a:t>PARAMÈTRES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a:ln>
                            <a:noFill/>
                          </a:ln>
                          <a:solidFill>
                            <a:schemeClr val="tx1">
                              <a:lumMod val="75000"/>
                              <a:lumOff val="25000"/>
                            </a:schemeClr>
                          </a:solidFill>
                          <a:effectLst/>
                          <a:latin typeface="+mn-lt"/>
                        </a:rPr>
                        <a:t>ÉVALUÉS</a:t>
                      </a:r>
                      <a:endParaRPr kumimoji="0" lang="fr-FR" sz="24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1600" b="1" i="0" u="none" strike="noStrike" cap="none" normalizeH="0" baseline="0" dirty="0">
                        <a:ln>
                          <a:noFill/>
                        </a:ln>
                        <a:solidFill>
                          <a:schemeClr val="tx1">
                            <a:lumMod val="75000"/>
                            <a:lumOff val="25000"/>
                          </a:schemeClr>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Facteur évalué: XIII (stabilisateur de la fibrine)</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2400" b="1" i="0" u="none" strike="noStrike" cap="none" normalizeH="0" baseline="0">
                        <a:ln>
                          <a:noFill/>
                        </a:ln>
                        <a:solidFill>
                          <a:schemeClr val="tx1">
                            <a:lumMod val="75000"/>
                            <a:lumOff val="25000"/>
                          </a:schemeClr>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2400" b="1" i="0" u="none" strike="noStrike" cap="none" normalizeH="0" baseline="0">
                        <a:ln>
                          <a:noFill/>
                        </a:ln>
                        <a:solidFill>
                          <a:schemeClr val="tx1">
                            <a:lumMod val="75000"/>
                            <a:lumOff val="25000"/>
                          </a:schemeClr>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a:ln>
                            <a:noFill/>
                          </a:ln>
                          <a:solidFill>
                            <a:schemeClr val="tx1">
                              <a:lumMod val="75000"/>
                              <a:lumOff val="25000"/>
                            </a:schemeClr>
                          </a:solidFill>
                          <a:effectLst/>
                          <a:latin typeface="+mn-lt"/>
                        </a:rPr>
                        <a:t>EXÉCUTION</a:t>
                      </a:r>
                      <a:endParaRPr kumimoji="0" lang="fr-FR" sz="24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1- Forme un caillot dans le plasma avec la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    thrombine calcique à 37</a:t>
                      </a:r>
                      <a:r>
                        <a:rPr kumimoji="0" lang="en-US" sz="1600" b="1" i="0" u="none" strike="noStrike" cap="none" normalizeH="0" baseline="0" dirty="0">
                          <a:ln>
                            <a:noFill/>
                          </a:ln>
                          <a:solidFill>
                            <a:schemeClr val="tx1">
                              <a:lumMod val="75000"/>
                              <a:lumOff val="25000"/>
                            </a:schemeClr>
                          </a:solidFill>
                          <a:effectLst/>
                          <a:latin typeface="+mn-lt"/>
                          <a:cs typeface="Arial" charset="0"/>
                        </a:rPr>
                        <a:t>°C</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2-Dissolution du caillot dans l’urée 5M ou l’acide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   </a:t>
                      </a:r>
                      <a:r>
                        <a:rPr kumimoji="0" lang="fr-CA" sz="1600" b="1" i="0" u="none" strike="noStrike" cap="none" normalizeH="0" baseline="0" dirty="0" err="1">
                          <a:ln>
                            <a:noFill/>
                          </a:ln>
                          <a:solidFill>
                            <a:schemeClr val="tx1">
                              <a:lumMod val="75000"/>
                              <a:lumOff val="25000"/>
                            </a:schemeClr>
                          </a:solidFill>
                          <a:effectLst/>
                          <a:latin typeface="+mn-lt"/>
                        </a:rPr>
                        <a:t>monochloracétique</a:t>
                      </a:r>
                      <a:r>
                        <a:rPr kumimoji="0" lang="fr-CA" sz="1600" b="1" i="0" u="none" strike="noStrike" cap="none" normalizeH="0" baseline="0" dirty="0">
                          <a:ln>
                            <a:noFill/>
                          </a:ln>
                          <a:solidFill>
                            <a:schemeClr val="tx1">
                              <a:lumMod val="75000"/>
                              <a:lumOff val="25000"/>
                            </a:schemeClr>
                          </a:solidFill>
                          <a:effectLst/>
                          <a:latin typeface="+mn-lt"/>
                        </a:rPr>
                        <a:t> 2%</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3-On mesure le temps que prend la dissolution T</a:t>
                      </a:r>
                      <a:r>
                        <a:rPr kumimoji="0" lang="en-US" sz="1600" b="1" i="0" u="none" strike="noStrike" cap="none" normalizeH="0" baseline="0" dirty="0">
                          <a:ln>
                            <a:noFill/>
                          </a:ln>
                          <a:solidFill>
                            <a:schemeClr val="tx1">
                              <a:lumMod val="75000"/>
                              <a:lumOff val="25000"/>
                            </a:schemeClr>
                          </a:solidFill>
                          <a:effectLst/>
                          <a:latin typeface="+mn-lt"/>
                          <a:cs typeface="Arial" charset="0"/>
                        </a:rPr>
                        <a:t>º</a:t>
                      </a:r>
                      <a:r>
                        <a:rPr kumimoji="0" lang="fr-CA" sz="1600" b="1" i="0" u="none" strike="noStrike" cap="none" normalizeH="0" baseline="0" dirty="0">
                          <a:ln>
                            <a:noFill/>
                          </a:ln>
                          <a:solidFill>
                            <a:schemeClr val="tx1">
                              <a:lumMod val="75000"/>
                              <a:lumOff val="25000"/>
                            </a:schemeClr>
                          </a:solidFill>
                          <a:effectLst/>
                          <a:latin typeface="+mn-lt"/>
                        </a:rPr>
                        <a:t>pi</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           Si </a:t>
                      </a:r>
                      <a:r>
                        <a:rPr kumimoji="0" lang="en-US" sz="1600" b="1" i="0" u="none" strike="noStrike" cap="none" normalizeH="0" baseline="0" dirty="0">
                          <a:ln>
                            <a:noFill/>
                          </a:ln>
                          <a:solidFill>
                            <a:schemeClr val="tx1">
                              <a:lumMod val="75000"/>
                              <a:lumOff val="25000"/>
                            </a:schemeClr>
                          </a:solidFill>
                          <a:effectLst/>
                          <a:latin typeface="+mn-lt"/>
                          <a:cs typeface="Arial" charset="0"/>
                        </a:rPr>
                        <a:t>&gt; 24 </a:t>
                      </a:r>
                      <a:r>
                        <a:rPr kumimoji="0" lang="en-US" sz="1600" b="1" i="0" u="none" strike="noStrike" cap="none" normalizeH="0" baseline="0" dirty="0" err="1">
                          <a:ln>
                            <a:noFill/>
                          </a:ln>
                          <a:solidFill>
                            <a:schemeClr val="tx1">
                              <a:lumMod val="75000"/>
                              <a:lumOff val="25000"/>
                            </a:schemeClr>
                          </a:solidFill>
                          <a:effectLst/>
                          <a:latin typeface="+mn-lt"/>
                          <a:cs typeface="Arial" charset="0"/>
                        </a:rPr>
                        <a:t>heures</a:t>
                      </a:r>
                      <a:r>
                        <a:rPr kumimoji="0" lang="en-US" sz="1600" b="1" i="0" u="none" strike="noStrike" cap="none" normalizeH="0" baseline="0" dirty="0">
                          <a:ln>
                            <a:noFill/>
                          </a:ln>
                          <a:solidFill>
                            <a:schemeClr val="tx1">
                              <a:lumMod val="75000"/>
                              <a:lumOff val="25000"/>
                            </a:schemeClr>
                          </a:solidFill>
                          <a:effectLst/>
                          <a:latin typeface="+mn-lt"/>
                          <a:cs typeface="Arial" charset="0"/>
                        </a:rPr>
                        <a:t> =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US" sz="1600" b="1" i="0" u="none" strike="noStrike" cap="none" normalizeH="0" baseline="0" dirty="0">
                          <a:ln>
                            <a:noFill/>
                          </a:ln>
                          <a:solidFill>
                            <a:schemeClr val="tx1">
                              <a:lumMod val="75000"/>
                              <a:lumOff val="25000"/>
                            </a:schemeClr>
                          </a:solidFill>
                          <a:effectLst/>
                          <a:latin typeface="+mn-lt"/>
                          <a:cs typeface="Arial" charset="0"/>
                        </a:rPr>
                        <a:t>           Si &lt; 24 </a:t>
                      </a:r>
                      <a:r>
                        <a:rPr kumimoji="0" lang="en-US" sz="1600" b="1" i="0" u="none" strike="noStrike" cap="none" normalizeH="0" baseline="0" dirty="0" err="1">
                          <a:ln>
                            <a:noFill/>
                          </a:ln>
                          <a:solidFill>
                            <a:schemeClr val="tx1">
                              <a:lumMod val="75000"/>
                              <a:lumOff val="25000"/>
                            </a:schemeClr>
                          </a:solidFill>
                          <a:effectLst/>
                          <a:latin typeface="+mn-lt"/>
                          <a:cs typeface="Arial" charset="0"/>
                        </a:rPr>
                        <a:t>heures</a:t>
                      </a:r>
                      <a:r>
                        <a:rPr kumimoji="0" lang="en-US" sz="1600" b="1" i="0" u="none" strike="noStrike" cap="none" normalizeH="0" baseline="0" dirty="0">
                          <a:ln>
                            <a:noFill/>
                          </a:ln>
                          <a:solidFill>
                            <a:schemeClr val="tx1">
                              <a:lumMod val="75000"/>
                              <a:lumOff val="25000"/>
                            </a:schemeClr>
                          </a:solidFill>
                          <a:effectLst/>
                          <a:latin typeface="+mn-lt"/>
                          <a:cs typeface="Arial" charset="0"/>
                        </a:rPr>
                        <a:t> = AN </a:t>
                      </a:r>
                      <a:r>
                        <a:rPr kumimoji="0" lang="en-US" sz="1600" b="1" i="0" u="none" strike="noStrike" cap="none" normalizeH="0" baseline="0" dirty="0" err="1">
                          <a:ln>
                            <a:noFill/>
                          </a:ln>
                          <a:solidFill>
                            <a:schemeClr val="tx1">
                              <a:lumMod val="75000"/>
                              <a:lumOff val="25000"/>
                            </a:schemeClr>
                          </a:solidFill>
                          <a:effectLst/>
                          <a:latin typeface="+mn-lt"/>
                          <a:cs typeface="Arial" charset="0"/>
                        </a:rPr>
                        <a:t>caillot</a:t>
                      </a:r>
                      <a:r>
                        <a:rPr kumimoji="0" lang="en-US" sz="1600" b="1" i="0" u="none" strike="noStrike" cap="none" normalizeH="0" baseline="0" dirty="0">
                          <a:ln>
                            <a:noFill/>
                          </a:ln>
                          <a:solidFill>
                            <a:schemeClr val="tx1">
                              <a:lumMod val="75000"/>
                              <a:lumOff val="25000"/>
                            </a:schemeClr>
                          </a:solidFill>
                          <a:effectLst/>
                          <a:latin typeface="+mn-lt"/>
                          <a:cs typeface="Arial" charset="0"/>
                        </a:rPr>
                        <a:t> instable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en-US" sz="1600" b="1" i="0" u="none" strike="noStrike" cap="none" normalizeH="0" baseline="0" dirty="0">
                        <a:ln>
                          <a:noFill/>
                        </a:ln>
                        <a:solidFill>
                          <a:schemeClr val="tx1">
                            <a:lumMod val="75000"/>
                            <a:lumOff val="25000"/>
                          </a:schemeClr>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499612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dirty="0"/>
              <a:t>SITUATIONS D’HYPERCOAGULABILITÉ</a:t>
            </a:r>
            <a:endParaRPr lang="fr-FR" b="1" dirty="0"/>
          </a:p>
        </p:txBody>
      </p:sp>
      <p:sp>
        <p:nvSpPr>
          <p:cNvPr id="1180675" name="Rectangle 3"/>
          <p:cNvSpPr>
            <a:spLocks noGrp="1" noChangeArrowheads="1"/>
          </p:cNvSpPr>
          <p:nvPr>
            <p:ph sz="quarter" idx="1"/>
            <p:custDataLst>
              <p:tags r:id="rId2"/>
            </p:custDataLst>
          </p:nvPr>
        </p:nvSpPr>
        <p:spPr>
          <a:xfrm>
            <a:off x="1033969" y="2247089"/>
            <a:ext cx="8110031" cy="4610911"/>
          </a:xfrm>
        </p:spPr>
        <p:txBody>
          <a:bodyPr>
            <a:normAutofit fontScale="92500" lnSpcReduction="20000"/>
          </a:bodyPr>
          <a:lstStyle/>
          <a:p>
            <a:pPr eaLnBrk="1" hangingPunct="1">
              <a:lnSpc>
                <a:spcPct val="80000"/>
              </a:lnSpc>
              <a:buFont typeface="Wingdings" pitchFamily="2" charset="2"/>
              <a:buNone/>
            </a:pPr>
            <a:endParaRPr lang="fr-CA" sz="1700" b="1" dirty="0"/>
          </a:p>
          <a:p>
            <a:pPr eaLnBrk="1" hangingPunct="1">
              <a:lnSpc>
                <a:spcPct val="80000"/>
              </a:lnSpc>
              <a:buClr>
                <a:schemeClr val="accent1"/>
              </a:buClr>
            </a:pPr>
            <a:r>
              <a:rPr lang="fr-CA" sz="2600" b="1" dirty="0"/>
              <a:t>Entraîne des thromboses:</a:t>
            </a:r>
          </a:p>
          <a:p>
            <a:pPr lvl="1" eaLnBrk="1" hangingPunct="1">
              <a:lnSpc>
                <a:spcPct val="80000"/>
              </a:lnSpc>
              <a:buClr>
                <a:schemeClr val="accent3"/>
              </a:buClr>
              <a:buFont typeface="Wingdings" pitchFamily="2" charset="2"/>
              <a:buChar char="§"/>
            </a:pPr>
            <a:r>
              <a:rPr lang="fr-CA" sz="2200" b="1" dirty="0"/>
              <a:t>Embolies pulmonaires</a:t>
            </a:r>
          </a:p>
          <a:p>
            <a:pPr lvl="1" eaLnBrk="1" hangingPunct="1">
              <a:lnSpc>
                <a:spcPct val="80000"/>
              </a:lnSpc>
              <a:buClr>
                <a:schemeClr val="accent3"/>
              </a:buClr>
              <a:buFont typeface="Wingdings" pitchFamily="2" charset="2"/>
              <a:buChar char="§"/>
            </a:pPr>
            <a:r>
              <a:rPr lang="fr-CA" sz="2200" b="1" dirty="0"/>
              <a:t>Embolies cérébrales</a:t>
            </a:r>
          </a:p>
          <a:p>
            <a:pPr lvl="1" eaLnBrk="1" hangingPunct="1">
              <a:lnSpc>
                <a:spcPct val="80000"/>
              </a:lnSpc>
              <a:buClr>
                <a:schemeClr val="accent3"/>
              </a:buClr>
              <a:buFont typeface="Wingdings" pitchFamily="2" charset="2"/>
              <a:buChar char="§"/>
            </a:pPr>
            <a:r>
              <a:rPr lang="fr-CA" sz="2200" b="1" dirty="0"/>
              <a:t>Phlébites</a:t>
            </a:r>
          </a:p>
          <a:p>
            <a:pPr lvl="1" eaLnBrk="1" hangingPunct="1">
              <a:lnSpc>
                <a:spcPct val="80000"/>
              </a:lnSpc>
              <a:buClr>
                <a:schemeClr val="accent2"/>
              </a:buClr>
              <a:buFont typeface="Wingdings" pitchFamily="2" charset="2"/>
              <a:buNone/>
            </a:pPr>
            <a:endParaRPr lang="fr-CA" sz="2400" b="1" dirty="0"/>
          </a:p>
          <a:p>
            <a:pPr eaLnBrk="1" hangingPunct="1">
              <a:lnSpc>
                <a:spcPct val="80000"/>
              </a:lnSpc>
              <a:buClr>
                <a:schemeClr val="accent1"/>
              </a:buClr>
              <a:buFont typeface="Wingdings" pitchFamily="2" charset="2"/>
              <a:buNone/>
            </a:pPr>
            <a:r>
              <a:rPr lang="fr-CA" sz="2800" b="1" dirty="0"/>
              <a:t>CAUSES:</a:t>
            </a:r>
          </a:p>
          <a:p>
            <a:pPr eaLnBrk="1" hangingPunct="1">
              <a:lnSpc>
                <a:spcPct val="80000"/>
              </a:lnSpc>
              <a:buClr>
                <a:schemeClr val="accent1"/>
              </a:buClr>
            </a:pPr>
            <a:r>
              <a:rPr lang="fr-CA" sz="2600" b="1" dirty="0"/>
              <a:t>Facteurs physiologiques responsables:</a:t>
            </a:r>
          </a:p>
          <a:p>
            <a:pPr lvl="1" eaLnBrk="1" hangingPunct="1">
              <a:lnSpc>
                <a:spcPct val="80000"/>
              </a:lnSpc>
              <a:buClr>
                <a:schemeClr val="accent3"/>
              </a:buClr>
              <a:buFont typeface="Wingdings" pitchFamily="2" charset="2"/>
              <a:buChar char="§"/>
            </a:pPr>
            <a:r>
              <a:rPr lang="fr-CA" sz="2200" b="1" dirty="0"/>
              <a:t>Déficiences d’inhibiteurs physiologiques (ATIII et </a:t>
            </a:r>
            <a:r>
              <a:rPr lang="fr-CA" sz="2200" b="1" dirty="0" err="1"/>
              <a:t>Prot</a:t>
            </a:r>
            <a:r>
              <a:rPr lang="fr-CA" sz="2200" b="1" dirty="0"/>
              <a:t> C)</a:t>
            </a:r>
          </a:p>
          <a:p>
            <a:pPr eaLnBrk="1" hangingPunct="1">
              <a:lnSpc>
                <a:spcPct val="80000"/>
              </a:lnSpc>
              <a:buClr>
                <a:schemeClr val="accent1"/>
              </a:buClr>
            </a:pPr>
            <a:r>
              <a:rPr lang="fr-CA" sz="2600" b="1" dirty="0"/>
              <a:t>Facteurs secondaires favorisants les thromboses:</a:t>
            </a:r>
          </a:p>
          <a:p>
            <a:pPr lvl="1" eaLnBrk="1" hangingPunct="1">
              <a:lnSpc>
                <a:spcPct val="80000"/>
              </a:lnSpc>
              <a:buClr>
                <a:schemeClr val="accent3"/>
              </a:buClr>
              <a:buFont typeface="Wingdings" pitchFamily="2" charset="2"/>
              <a:buChar char="§"/>
            </a:pPr>
            <a:r>
              <a:rPr lang="fr-CA" sz="2200" b="1" dirty="0"/>
              <a:t>Ralentissement du débit sanguin</a:t>
            </a:r>
          </a:p>
          <a:p>
            <a:pPr lvl="1" eaLnBrk="1" hangingPunct="1">
              <a:lnSpc>
                <a:spcPct val="80000"/>
              </a:lnSpc>
              <a:buClr>
                <a:schemeClr val="accent3"/>
              </a:buClr>
              <a:buFont typeface="Wingdings" pitchFamily="2" charset="2"/>
              <a:buChar char="§"/>
            </a:pPr>
            <a:r>
              <a:rPr lang="fr-CA" sz="2200" b="1" dirty="0"/>
              <a:t>Alimentation, cigarette</a:t>
            </a:r>
          </a:p>
          <a:p>
            <a:pPr lvl="1" eaLnBrk="1" hangingPunct="1">
              <a:lnSpc>
                <a:spcPct val="80000"/>
              </a:lnSpc>
              <a:buClr>
                <a:schemeClr val="accent3"/>
              </a:buClr>
              <a:buFont typeface="Wingdings" pitchFamily="2" charset="2"/>
              <a:buChar char="§"/>
            </a:pPr>
            <a:r>
              <a:rPr lang="fr-CA" sz="2200" b="1" dirty="0" err="1"/>
              <a:t>Anovulants</a:t>
            </a:r>
            <a:endParaRPr lang="fr-CA" sz="2200" b="1" dirty="0"/>
          </a:p>
          <a:p>
            <a:pPr lvl="1" eaLnBrk="1" hangingPunct="1">
              <a:lnSpc>
                <a:spcPct val="80000"/>
              </a:lnSpc>
              <a:buClr>
                <a:schemeClr val="accent3"/>
              </a:buClr>
              <a:buFont typeface="Wingdings" pitchFamily="2" charset="2"/>
              <a:buChar char="§"/>
            </a:pPr>
            <a:r>
              <a:rPr lang="fr-CA" sz="2200" b="1" dirty="0"/>
              <a:t>Hérédité</a:t>
            </a:r>
          </a:p>
          <a:p>
            <a:pPr lvl="1" eaLnBrk="1" hangingPunct="1">
              <a:lnSpc>
                <a:spcPct val="80000"/>
              </a:lnSpc>
              <a:buClr>
                <a:schemeClr val="accent2"/>
              </a:buClr>
              <a:buFont typeface="Wingdings" pitchFamily="2" charset="2"/>
              <a:buNone/>
            </a:pPr>
            <a:endParaRPr lang="fr-FR" sz="1600" dirty="0"/>
          </a:p>
        </p:txBody>
      </p:sp>
      <p:sp>
        <p:nvSpPr>
          <p:cNvPr id="2" name="Interdiction 1">
            <a:extLst>
              <a:ext uri="{FF2B5EF4-FFF2-40B4-BE49-F238E27FC236}">
                <a16:creationId xmlns:a16="http://schemas.microsoft.com/office/drawing/2014/main" id="{25229C5E-E6E6-CA4F-0C8B-9257F95AAB94}"/>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906554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51425" y="381001"/>
            <a:ext cx="3635375" cy="1737048"/>
          </a:xfrm>
        </p:spPr>
        <p:txBody>
          <a:bodyPr/>
          <a:lstStyle/>
          <a:p>
            <a:pPr algn="ctr"/>
            <a:r>
              <a:rPr lang="fr-CA" b="1" dirty="0">
                <a:solidFill>
                  <a:schemeClr val="accent1"/>
                </a:solidFill>
              </a:rPr>
              <a:t>PÉTÉCHIES</a:t>
            </a:r>
          </a:p>
        </p:txBody>
      </p:sp>
      <p:sp>
        <p:nvSpPr>
          <p:cNvPr id="3" name="Espace réservé du texte 2"/>
          <p:cNvSpPr>
            <a:spLocks noGrp="1"/>
          </p:cNvSpPr>
          <p:nvPr>
            <p:ph type="body" sz="half" idx="2"/>
          </p:nvPr>
        </p:nvSpPr>
        <p:spPr>
          <a:xfrm>
            <a:off x="5051425" y="2649070"/>
            <a:ext cx="3635375" cy="3505667"/>
          </a:xfrm>
        </p:spPr>
        <p:txBody>
          <a:bodyPr>
            <a:normAutofit fontScale="92500" lnSpcReduction="10000"/>
          </a:bodyPr>
          <a:lstStyle/>
          <a:p>
            <a:pPr marL="342900" lvl="0" indent="-342900" algn="just" fontAlgn="base">
              <a:spcBef>
                <a:spcPct val="20000"/>
              </a:spcBef>
              <a:spcAft>
                <a:spcPct val="0"/>
              </a:spcAft>
              <a:buClr>
                <a:schemeClr val="tx1"/>
              </a:buClr>
              <a:buSzPct val="70000"/>
              <a:buFont typeface="Arial" panose="020B0604020202020204" pitchFamily="34" charset="0"/>
              <a:buChar char="•"/>
            </a:pPr>
            <a:r>
              <a:rPr lang="fr-CA" sz="2400" b="1" dirty="0">
                <a:solidFill>
                  <a:schemeClr val="tx2"/>
                </a:solidFill>
              </a:rPr>
              <a:t>Petits points rouges de la grosseur d’une tête d’épingle que l’on retrouve sur la peau et les muqueuses.</a:t>
            </a:r>
          </a:p>
          <a:p>
            <a:pPr lvl="0" algn="just" fontAlgn="base">
              <a:spcBef>
                <a:spcPct val="20000"/>
              </a:spcBef>
              <a:spcAft>
                <a:spcPct val="0"/>
              </a:spcAft>
              <a:buClr>
                <a:schemeClr val="tx1"/>
              </a:buClr>
              <a:buSzPct val="70000"/>
            </a:pPr>
            <a:endParaRPr lang="fr-CA" sz="2400" b="1" dirty="0">
              <a:solidFill>
                <a:schemeClr val="tx2"/>
              </a:solidFill>
            </a:endParaRPr>
          </a:p>
          <a:p>
            <a:pPr marL="342900" lvl="0" indent="-342900" algn="just" fontAlgn="base">
              <a:spcBef>
                <a:spcPct val="20000"/>
              </a:spcBef>
              <a:spcAft>
                <a:spcPct val="0"/>
              </a:spcAft>
              <a:buClr>
                <a:schemeClr val="tx1"/>
              </a:buClr>
              <a:buSzPct val="70000"/>
              <a:buFont typeface="Arial" panose="020B0604020202020204" pitchFamily="34" charset="0"/>
              <a:buChar char="•"/>
            </a:pPr>
            <a:r>
              <a:rPr lang="fr-CA" sz="2400" b="1" dirty="0">
                <a:solidFill>
                  <a:schemeClr val="tx2"/>
                </a:solidFill>
              </a:rPr>
              <a:t>Elles peuvent être dues à une</a:t>
            </a:r>
            <a:r>
              <a:rPr lang="fr-CA" sz="2400" b="1" u="sng" dirty="0">
                <a:solidFill>
                  <a:schemeClr val="tx2"/>
                </a:solidFill>
                <a:sym typeface="Symbol" pitchFamily="18" charset="2"/>
              </a:rPr>
              <a:t> </a:t>
            </a:r>
            <a:r>
              <a:rPr lang="fr-CA" sz="2400" b="1" u="sng" dirty="0">
                <a:solidFill>
                  <a:schemeClr val="tx2"/>
                </a:solidFill>
                <a:cs typeface="Arial" charset="0"/>
                <a:sym typeface="Symbol" pitchFamily="18" charset="2"/>
              </a:rPr>
              <a:t>↑ </a:t>
            </a:r>
            <a:r>
              <a:rPr lang="fr-CA" sz="2400" b="1" u="sng" dirty="0">
                <a:solidFill>
                  <a:schemeClr val="tx2"/>
                </a:solidFill>
              </a:rPr>
              <a:t>de la perméabilité des VS</a:t>
            </a:r>
            <a:r>
              <a:rPr lang="fr-CA" sz="2400" b="1" dirty="0">
                <a:solidFill>
                  <a:schemeClr val="tx2"/>
                </a:solidFill>
              </a:rPr>
              <a:t> </a:t>
            </a:r>
          </a:p>
          <a:p>
            <a:pPr lvl="0" indent="354013" algn="just" fontAlgn="base">
              <a:spcBef>
                <a:spcPct val="20000"/>
              </a:spcBef>
              <a:spcAft>
                <a:spcPct val="0"/>
              </a:spcAft>
              <a:buClr>
                <a:schemeClr val="tx1"/>
              </a:buClr>
              <a:buSzPct val="70000"/>
            </a:pPr>
            <a:r>
              <a:rPr lang="fr-CA" sz="2400" b="1" dirty="0">
                <a:solidFill>
                  <a:schemeClr val="tx2"/>
                </a:solidFill>
              </a:rPr>
              <a:t>(pas de bris de vaisseau).</a:t>
            </a:r>
            <a:endParaRPr lang="fr-FR" sz="2400" b="1" dirty="0">
              <a:solidFill>
                <a:schemeClr val="tx2"/>
              </a:solidFill>
            </a:endParaRPr>
          </a:p>
          <a:p>
            <a:pPr algn="just"/>
            <a:endParaRPr lang="fr-CA" dirty="0"/>
          </a:p>
        </p:txBody>
      </p:sp>
      <p:pic>
        <p:nvPicPr>
          <p:cNvPr id="6" name="Espace réservé pour une image  5" descr="pétéchie.jpg"/>
          <p:cNvPicPr>
            <a:picLocks noGrp="1" noChangeAspect="1"/>
          </p:cNvPicPr>
          <p:nvPr>
            <p:ph type="pic" sz="quarter" idx="13"/>
          </p:nvPr>
        </p:nvPicPr>
        <p:blipFill>
          <a:blip r:embed="rId2" cstate="print"/>
          <a:srcRect l="1965" r="1965"/>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1AC3C-56AF-604D-C8F3-D4EB1A776358}"/>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C75DB1A-5BBE-C258-9B53-514CEB794469}"/>
              </a:ext>
            </a:extLst>
          </p:cNvPr>
          <p:cNvSpPr>
            <a:spLocks noGrp="1" noChangeArrowheads="1"/>
          </p:cNvSpPr>
          <p:nvPr>
            <p:ph type="ctrTitle"/>
            <p:custDataLst>
              <p:tags r:id="rId1"/>
            </p:custDataLst>
          </p:nvPr>
        </p:nvSpPr>
        <p:spPr>
          <a:xfrm>
            <a:off x="1183837" y="905240"/>
            <a:ext cx="6688137" cy="4608513"/>
          </a:xfrm>
        </p:spPr>
        <p:txBody>
          <a:bodyPr>
            <a:normAutofit fontScale="90000"/>
          </a:bodyPr>
          <a:lstStyle/>
          <a:p>
            <a:pPr algn="ctr" eaLnBrk="1" hangingPunct="1"/>
            <a:br>
              <a:rPr lang="fr-CA" b="1" dirty="0"/>
            </a:br>
            <a:r>
              <a:rPr lang="fr-CA" b="1" dirty="0"/>
              <a:t>INHIBITEURS PHYSIOLOGIQUES</a:t>
            </a:r>
            <a:br>
              <a:rPr lang="fr-CA" b="1" dirty="0"/>
            </a:br>
            <a:br>
              <a:rPr lang="fr-CA" b="1" dirty="0"/>
            </a:br>
            <a:endParaRPr lang="fr-FR" b="1" dirty="0"/>
          </a:p>
        </p:txBody>
      </p:sp>
      <p:sp>
        <p:nvSpPr>
          <p:cNvPr id="2" name="Interdiction 1">
            <a:extLst>
              <a:ext uri="{FF2B5EF4-FFF2-40B4-BE49-F238E27FC236}">
                <a16:creationId xmlns:a16="http://schemas.microsoft.com/office/drawing/2014/main" id="{263C227E-5045-3335-5E0E-C803FB59A499}"/>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93768565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custDataLst>
              <p:tags r:id="rId1"/>
            </p:custDataLst>
          </p:nvPr>
        </p:nvSpPr>
        <p:spPr/>
        <p:txBody>
          <a:bodyPr/>
          <a:lstStyle/>
          <a:p>
            <a:r>
              <a:rPr lang="fr-CA" b="1" strike="sngStrike" dirty="0"/>
              <a:t>INHIBITEURS PHYSIOLOGIQUES</a:t>
            </a:r>
            <a:endParaRPr lang="fr-FR" b="1" strike="sngStrike" dirty="0"/>
          </a:p>
        </p:txBody>
      </p:sp>
      <p:sp>
        <p:nvSpPr>
          <p:cNvPr id="242695" name="Rectangle 7"/>
          <p:cNvSpPr>
            <a:spLocks noGrp="1" noChangeArrowheads="1"/>
          </p:cNvSpPr>
          <p:nvPr>
            <p:ph sz="quarter" idx="1"/>
            <p:custDataLst>
              <p:tags r:id="rId2"/>
            </p:custDataLst>
          </p:nvPr>
        </p:nvSpPr>
        <p:spPr>
          <a:xfrm>
            <a:off x="468313" y="2393004"/>
            <a:ext cx="8351837" cy="4204646"/>
          </a:xfrm>
        </p:spPr>
        <p:txBody>
          <a:bodyPr>
            <a:normAutofit/>
          </a:bodyPr>
          <a:lstStyle/>
          <a:p>
            <a:pPr>
              <a:lnSpc>
                <a:spcPct val="90000"/>
              </a:lnSpc>
              <a:buClr>
                <a:schemeClr val="accent1"/>
              </a:buClr>
            </a:pPr>
            <a:r>
              <a:rPr lang="fr-FR" sz="2400" b="1" dirty="0"/>
              <a:t>Substances normalement produites par l’organisme:</a:t>
            </a:r>
          </a:p>
          <a:p>
            <a:pPr lvl="2">
              <a:lnSpc>
                <a:spcPct val="90000"/>
              </a:lnSpc>
              <a:buClr>
                <a:schemeClr val="accent3"/>
              </a:buClr>
              <a:buFont typeface="Wingdings" pitchFamily="2" charset="2"/>
              <a:buChar char="§"/>
            </a:pPr>
            <a:r>
              <a:rPr lang="fr-FR" sz="2000" b="1" dirty="0"/>
              <a:t>Sont présentes en quantité suffisante pour inhiber la coagulation de façon significative.</a:t>
            </a:r>
          </a:p>
          <a:p>
            <a:pPr>
              <a:lnSpc>
                <a:spcPct val="90000"/>
              </a:lnSpc>
              <a:buClr>
                <a:schemeClr val="accent1"/>
              </a:buClr>
            </a:pPr>
            <a:r>
              <a:rPr lang="fr-FR" sz="2400" b="1" dirty="0"/>
              <a:t>Contrebalancent les effets </a:t>
            </a:r>
            <a:r>
              <a:rPr lang="fr-FR" sz="2400" b="1" dirty="0" err="1"/>
              <a:t>procoagulants</a:t>
            </a:r>
            <a:r>
              <a:rPr lang="fr-FR" sz="2400" b="1" dirty="0"/>
              <a:t> des facteurs de la coagulation:</a:t>
            </a:r>
          </a:p>
          <a:p>
            <a:pPr lvl="2">
              <a:lnSpc>
                <a:spcPct val="90000"/>
              </a:lnSpc>
              <a:buClr>
                <a:schemeClr val="accent3"/>
              </a:buClr>
              <a:buFont typeface="Wingdings" pitchFamily="2" charset="2"/>
              <a:buChar char="§"/>
            </a:pPr>
            <a:r>
              <a:rPr lang="fr-FR" sz="2000" b="1" dirty="0"/>
              <a:t>Empêchent l’extension excessive des thromboses.</a:t>
            </a:r>
          </a:p>
          <a:p>
            <a:pPr lvl="2">
              <a:lnSpc>
                <a:spcPct val="90000"/>
              </a:lnSpc>
              <a:buClr>
                <a:schemeClr val="accent3"/>
              </a:buClr>
              <a:buFont typeface="Wingdings" pitchFamily="2" charset="2"/>
              <a:buChar char="§"/>
            </a:pPr>
            <a:r>
              <a:rPr lang="fr-FR" sz="2000" b="1" dirty="0"/>
              <a:t>Empêchent la formation inutile des thromboses délocalisées.</a:t>
            </a:r>
          </a:p>
          <a:p>
            <a:pPr>
              <a:lnSpc>
                <a:spcPct val="90000"/>
              </a:lnSpc>
              <a:buClr>
                <a:schemeClr val="accent1"/>
              </a:buClr>
            </a:pPr>
            <a:r>
              <a:rPr lang="fr-FR" sz="2400" b="1" dirty="0"/>
              <a:t>Les inhibiteurs se divisent en 2 groupes :</a:t>
            </a:r>
          </a:p>
          <a:p>
            <a:pPr lvl="2">
              <a:lnSpc>
                <a:spcPct val="90000"/>
              </a:lnSpc>
              <a:buClr>
                <a:schemeClr val="accent3"/>
              </a:buClr>
              <a:buFont typeface="Wingdings" pitchFamily="2" charset="2"/>
              <a:buChar char="§"/>
            </a:pPr>
            <a:r>
              <a:rPr lang="fr-FR" sz="2000" b="1" dirty="0" err="1"/>
              <a:t>Serpine</a:t>
            </a:r>
            <a:r>
              <a:rPr lang="fr-FR" sz="2000" b="1" dirty="0"/>
              <a:t> (serine protéase inhibiteur)</a:t>
            </a:r>
          </a:p>
          <a:p>
            <a:pPr lvl="2">
              <a:lnSpc>
                <a:spcPct val="90000"/>
              </a:lnSpc>
              <a:buClr>
                <a:schemeClr val="accent3"/>
              </a:buClr>
              <a:buFont typeface="Wingdings" pitchFamily="2" charset="2"/>
              <a:buChar char="§"/>
            </a:pPr>
            <a:r>
              <a:rPr lang="fr-FR" sz="2000" b="1" dirty="0"/>
              <a:t>Composantes du système de la protéine C</a:t>
            </a:r>
          </a:p>
          <a:p>
            <a:pPr lvl="2">
              <a:lnSpc>
                <a:spcPct val="90000"/>
              </a:lnSpc>
              <a:buClr>
                <a:schemeClr val="accent3"/>
              </a:buClr>
              <a:buFont typeface="Wingdings" pitchFamily="2" charset="2"/>
              <a:buChar char="§"/>
            </a:pPr>
            <a:endParaRPr lang="fr-FR" sz="2000" b="1" dirty="0"/>
          </a:p>
        </p:txBody>
      </p:sp>
      <p:sp>
        <p:nvSpPr>
          <p:cNvPr id="2" name="Interdiction 1">
            <a:extLst>
              <a:ext uri="{FF2B5EF4-FFF2-40B4-BE49-F238E27FC236}">
                <a16:creationId xmlns:a16="http://schemas.microsoft.com/office/drawing/2014/main" id="{41F7CF91-E057-263C-4E98-99966FD168B0}"/>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673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69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269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269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26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979927" y="190500"/>
            <a:ext cx="7315200" cy="1527175"/>
          </a:xfrm>
        </p:spPr>
        <p:txBody>
          <a:bodyPr/>
          <a:lstStyle/>
          <a:p>
            <a:pPr eaLnBrk="1" hangingPunct="1"/>
            <a:r>
              <a:rPr lang="fr-CA" b="1" dirty="0"/>
              <a:t>INHIBITEURS PHYSIOLOGIQUES</a:t>
            </a:r>
            <a:endParaRPr lang="fr-FR" sz="1600" b="1" dirty="0"/>
          </a:p>
        </p:txBody>
      </p:sp>
      <p:sp>
        <p:nvSpPr>
          <p:cNvPr id="410627" name="Rectangle 3"/>
          <p:cNvSpPr>
            <a:spLocks noGrp="1" noChangeArrowheads="1"/>
          </p:cNvSpPr>
          <p:nvPr>
            <p:ph sz="quarter" idx="1"/>
            <p:custDataLst>
              <p:tags r:id="rId2"/>
            </p:custDataLst>
          </p:nvPr>
        </p:nvSpPr>
        <p:spPr>
          <a:xfrm>
            <a:off x="397009" y="2470826"/>
            <a:ext cx="7826814" cy="4264633"/>
          </a:xfrm>
        </p:spPr>
        <p:txBody>
          <a:bodyPr/>
          <a:lstStyle/>
          <a:p>
            <a:pPr eaLnBrk="1" hangingPunct="1">
              <a:lnSpc>
                <a:spcPct val="90000"/>
              </a:lnSpc>
              <a:buClr>
                <a:schemeClr val="accent1"/>
              </a:buClr>
            </a:pPr>
            <a:r>
              <a:rPr lang="fr-FR" sz="2400" b="1" dirty="0"/>
              <a:t>SERPINE </a:t>
            </a:r>
            <a:r>
              <a:rPr lang="fr-FR" sz="2400" dirty="0"/>
              <a:t>(serine protéase inhibiteur)</a:t>
            </a:r>
            <a:endParaRPr lang="fr-FR" sz="2400" b="1" dirty="0"/>
          </a:p>
          <a:p>
            <a:pPr lvl="2" eaLnBrk="1" hangingPunct="1">
              <a:lnSpc>
                <a:spcPct val="90000"/>
              </a:lnSpc>
              <a:buClr>
                <a:schemeClr val="accent3"/>
              </a:buClr>
              <a:buFont typeface="Wingdings" pitchFamily="2" charset="2"/>
              <a:buChar char="§"/>
            </a:pPr>
            <a:r>
              <a:rPr lang="fr-CA" sz="2000" b="1" dirty="0">
                <a:solidFill>
                  <a:schemeClr val="accent6"/>
                </a:solidFill>
              </a:rPr>
              <a:t>ATIII</a:t>
            </a:r>
            <a:r>
              <a:rPr lang="fr-CA" sz="2000" b="1" dirty="0"/>
              <a:t> </a:t>
            </a:r>
            <a:r>
              <a:rPr lang="fr-CA" sz="2000" dirty="0"/>
              <a:t>(</a:t>
            </a:r>
            <a:r>
              <a:rPr lang="fr-CA" sz="2000" b="1" dirty="0">
                <a:solidFill>
                  <a:srgbClr val="FF0000"/>
                </a:solidFill>
              </a:rPr>
              <a:t>le plus important</a:t>
            </a:r>
            <a:r>
              <a:rPr lang="fr-CA" sz="2000" dirty="0"/>
              <a:t>)</a:t>
            </a:r>
            <a:endParaRPr lang="fr-CA" sz="2000" b="1" dirty="0"/>
          </a:p>
          <a:p>
            <a:pPr lvl="2" eaLnBrk="1" hangingPunct="1">
              <a:lnSpc>
                <a:spcPct val="90000"/>
              </a:lnSpc>
              <a:buClr>
                <a:schemeClr val="accent3"/>
              </a:buClr>
              <a:buFont typeface="Wingdings" pitchFamily="2" charset="2"/>
              <a:buChar char="§"/>
            </a:pPr>
            <a:r>
              <a:rPr lang="el-GR" sz="2000" b="1" dirty="0">
                <a:cs typeface="Arial" charset="0"/>
              </a:rPr>
              <a:t>α</a:t>
            </a:r>
            <a:r>
              <a:rPr lang="fr-CA" sz="2000" b="1" dirty="0">
                <a:cs typeface="Arial" charset="0"/>
              </a:rPr>
              <a:t>2-macroglobuline</a:t>
            </a:r>
          </a:p>
          <a:p>
            <a:pPr lvl="2" eaLnBrk="1" hangingPunct="1">
              <a:lnSpc>
                <a:spcPct val="90000"/>
              </a:lnSpc>
              <a:buClr>
                <a:schemeClr val="accent3"/>
              </a:buClr>
              <a:buFont typeface="Wingdings" pitchFamily="2" charset="2"/>
              <a:buChar char="§"/>
            </a:pPr>
            <a:r>
              <a:rPr lang="fr-CA" sz="2000" b="1" dirty="0">
                <a:cs typeface="Arial" charset="0"/>
              </a:rPr>
              <a:t>C1-inhibiteur</a:t>
            </a:r>
          </a:p>
          <a:p>
            <a:pPr lvl="2" eaLnBrk="1" hangingPunct="1">
              <a:lnSpc>
                <a:spcPct val="90000"/>
              </a:lnSpc>
              <a:buClr>
                <a:schemeClr val="accent3"/>
              </a:buClr>
              <a:buFont typeface="Wingdings" pitchFamily="2" charset="2"/>
              <a:buChar char="§"/>
            </a:pPr>
            <a:r>
              <a:rPr lang="el-GR" sz="2000" b="1" dirty="0">
                <a:cs typeface="Arial" charset="0"/>
              </a:rPr>
              <a:t>α</a:t>
            </a:r>
            <a:r>
              <a:rPr lang="fr-CA" sz="2000" b="1" dirty="0">
                <a:cs typeface="Arial" charset="0"/>
              </a:rPr>
              <a:t>1-antitrypsine</a:t>
            </a:r>
          </a:p>
          <a:p>
            <a:pPr lvl="2" eaLnBrk="1" hangingPunct="1">
              <a:lnSpc>
                <a:spcPct val="90000"/>
              </a:lnSpc>
              <a:buClr>
                <a:schemeClr val="accent3"/>
              </a:buClr>
              <a:buFont typeface="Wingdings" pitchFamily="2" charset="2"/>
              <a:buChar char="§"/>
            </a:pPr>
            <a:r>
              <a:rPr lang="fr-CA" sz="2000" b="1" dirty="0">
                <a:cs typeface="Arial" charset="0"/>
              </a:rPr>
              <a:t>HC II</a:t>
            </a:r>
          </a:p>
          <a:p>
            <a:pPr lvl="2" eaLnBrk="1" hangingPunct="1">
              <a:lnSpc>
                <a:spcPct val="90000"/>
              </a:lnSpc>
              <a:buClr>
                <a:schemeClr val="accent3"/>
              </a:buClr>
              <a:buFont typeface="Wingdings" pitchFamily="2" charset="2"/>
              <a:buChar char="§"/>
            </a:pPr>
            <a:r>
              <a:rPr lang="fr-CA" sz="2000" b="1" dirty="0">
                <a:cs typeface="Arial" charset="0"/>
              </a:rPr>
              <a:t>EPI (Externe </a:t>
            </a:r>
            <a:r>
              <a:rPr lang="fr-CA" sz="2000" b="1" dirty="0" err="1">
                <a:cs typeface="Arial" charset="0"/>
              </a:rPr>
              <a:t>pathway</a:t>
            </a:r>
            <a:r>
              <a:rPr lang="fr-CA" sz="2000" b="1" dirty="0">
                <a:cs typeface="Arial" charset="0"/>
              </a:rPr>
              <a:t> </a:t>
            </a:r>
            <a:r>
              <a:rPr lang="fr-CA" sz="2000" b="1" dirty="0" err="1">
                <a:cs typeface="Arial" charset="0"/>
              </a:rPr>
              <a:t>Inhibitor</a:t>
            </a:r>
            <a:r>
              <a:rPr lang="fr-CA" sz="2000" b="1" dirty="0">
                <a:cs typeface="Arial" charset="0"/>
              </a:rPr>
              <a:t>)</a:t>
            </a:r>
          </a:p>
          <a:p>
            <a:pPr lvl="2" eaLnBrk="1" hangingPunct="1">
              <a:lnSpc>
                <a:spcPct val="90000"/>
              </a:lnSpc>
              <a:buFontTx/>
              <a:buNone/>
            </a:pPr>
            <a:endParaRPr lang="fr-FR" b="1" dirty="0"/>
          </a:p>
          <a:p>
            <a:pPr eaLnBrk="1" hangingPunct="1">
              <a:lnSpc>
                <a:spcPct val="90000"/>
              </a:lnSpc>
              <a:buClr>
                <a:schemeClr val="accent1"/>
              </a:buClr>
            </a:pPr>
            <a:r>
              <a:rPr lang="fr-FR" sz="2400" b="1" dirty="0"/>
              <a:t>SYSTÈME DE LA PROTÉINE C</a:t>
            </a:r>
          </a:p>
          <a:p>
            <a:pPr lvl="2" eaLnBrk="1" hangingPunct="1">
              <a:lnSpc>
                <a:spcPct val="90000"/>
              </a:lnSpc>
              <a:buClr>
                <a:schemeClr val="accent3"/>
              </a:buClr>
              <a:buFont typeface="Wingdings" pitchFamily="2" charset="2"/>
              <a:buChar char="§"/>
            </a:pPr>
            <a:r>
              <a:rPr lang="fr-FR" sz="2000" b="1" dirty="0">
                <a:solidFill>
                  <a:schemeClr val="accent6"/>
                </a:solidFill>
              </a:rPr>
              <a:t>Protéine C</a:t>
            </a:r>
          </a:p>
          <a:p>
            <a:pPr lvl="2" eaLnBrk="1" hangingPunct="1">
              <a:lnSpc>
                <a:spcPct val="90000"/>
              </a:lnSpc>
              <a:buClr>
                <a:schemeClr val="accent3"/>
              </a:buClr>
              <a:buFont typeface="Wingdings" pitchFamily="2" charset="2"/>
              <a:buChar char="§"/>
            </a:pPr>
            <a:r>
              <a:rPr lang="fr-CA" sz="2000" b="1" dirty="0">
                <a:solidFill>
                  <a:schemeClr val="accent6"/>
                </a:solidFill>
              </a:rPr>
              <a:t>Protéine S</a:t>
            </a:r>
            <a:endParaRPr lang="fr-FR" sz="2000" b="1" dirty="0">
              <a:solidFill>
                <a:schemeClr val="accent6"/>
              </a:solidFill>
            </a:endParaRPr>
          </a:p>
          <a:p>
            <a:pPr lvl="2" eaLnBrk="1" hangingPunct="1">
              <a:lnSpc>
                <a:spcPct val="90000"/>
              </a:lnSpc>
              <a:buFontTx/>
              <a:buNone/>
            </a:pPr>
            <a:endParaRPr lang="fr-FR" b="1" dirty="0"/>
          </a:p>
        </p:txBody>
      </p:sp>
      <p:grpSp>
        <p:nvGrpSpPr>
          <p:cNvPr id="2" name="Group 6"/>
          <p:cNvGrpSpPr>
            <a:grpSpLocks/>
          </p:cNvGrpSpPr>
          <p:nvPr>
            <p:custDataLst>
              <p:tags r:id="rId3"/>
            </p:custDataLst>
          </p:nvPr>
        </p:nvGrpSpPr>
        <p:grpSpPr bwMode="auto">
          <a:xfrm>
            <a:off x="2743693" y="5907403"/>
            <a:ext cx="4319587" cy="719138"/>
            <a:chOff x="1952" y="3612"/>
            <a:chExt cx="2721" cy="453"/>
          </a:xfrm>
        </p:grpSpPr>
        <p:sp>
          <p:nvSpPr>
            <p:cNvPr id="12293" name="AutoShape 4"/>
            <p:cNvSpPr>
              <a:spLocks/>
            </p:cNvSpPr>
            <p:nvPr/>
          </p:nvSpPr>
          <p:spPr bwMode="auto">
            <a:xfrm>
              <a:off x="1952" y="3612"/>
              <a:ext cx="181" cy="453"/>
            </a:xfrm>
            <a:prstGeom prst="rightBrace">
              <a:avLst>
                <a:gd name="adj1" fmla="val 20856"/>
                <a:gd name="adj2" fmla="val 50000"/>
              </a:avLst>
            </a:prstGeom>
            <a:noFill/>
            <a:ln w="9525">
              <a:solidFill>
                <a:schemeClr val="tx1"/>
              </a:solidFill>
              <a:round/>
              <a:headEnd/>
              <a:tailEnd/>
            </a:ln>
          </p:spPr>
          <p:txBody>
            <a:bodyPr wrap="none" anchor="ctr"/>
            <a:lstStyle/>
            <a:p>
              <a:pPr algn="ctr"/>
              <a:endParaRPr lang="fr-CA">
                <a:solidFill>
                  <a:schemeClr val="tx2"/>
                </a:solidFill>
              </a:endParaRPr>
            </a:p>
          </p:txBody>
        </p:sp>
        <p:sp>
          <p:nvSpPr>
            <p:cNvPr id="12294" name="Text Box 5"/>
            <p:cNvSpPr txBox="1">
              <a:spLocks noChangeArrowheads="1"/>
            </p:cNvSpPr>
            <p:nvPr/>
          </p:nvSpPr>
          <p:spPr bwMode="auto">
            <a:xfrm>
              <a:off x="2133" y="3708"/>
              <a:ext cx="2540" cy="233"/>
            </a:xfrm>
            <a:prstGeom prst="rect">
              <a:avLst/>
            </a:prstGeom>
            <a:noFill/>
            <a:ln w="9525">
              <a:noFill/>
              <a:miter lim="800000"/>
              <a:headEnd/>
              <a:tailEnd/>
            </a:ln>
          </p:spPr>
          <p:txBody>
            <a:bodyPr>
              <a:spAutoFit/>
            </a:bodyPr>
            <a:lstStyle/>
            <a:p>
              <a:pPr>
                <a:spcBef>
                  <a:spcPct val="50000"/>
                </a:spcBef>
              </a:pPr>
              <a:r>
                <a:rPr lang="fr-CA" dirty="0">
                  <a:solidFill>
                    <a:schemeClr val="tx2"/>
                  </a:solidFill>
                </a:rPr>
                <a:t>(</a:t>
              </a:r>
              <a:r>
                <a:rPr lang="fr-CA" b="1" dirty="0">
                  <a:solidFill>
                    <a:srgbClr val="FF0000"/>
                  </a:solidFill>
                </a:rPr>
                <a:t>le 2</a:t>
              </a:r>
              <a:r>
                <a:rPr lang="fr-CA" b="1" baseline="30000" dirty="0">
                  <a:solidFill>
                    <a:srgbClr val="FF0000"/>
                  </a:solidFill>
                </a:rPr>
                <a:t>ième</a:t>
              </a:r>
              <a:r>
                <a:rPr lang="fr-CA" b="1" dirty="0">
                  <a:solidFill>
                    <a:srgbClr val="FF0000"/>
                  </a:solidFill>
                </a:rPr>
                <a:t> plus important</a:t>
              </a:r>
              <a:r>
                <a:rPr lang="fr-CA" dirty="0">
                  <a:solidFill>
                    <a:schemeClr val="tx2"/>
                  </a:solidFill>
                </a:rPr>
                <a:t>)</a:t>
              </a:r>
              <a:endParaRPr lang="fr-FR" dirty="0">
                <a:solidFill>
                  <a:schemeClr val="tx2"/>
                </a:solidFill>
              </a:endParaRPr>
            </a:p>
          </p:txBody>
        </p:sp>
      </p:grpSp>
      <p:sp>
        <p:nvSpPr>
          <p:cNvPr id="4" name="Étoile : 12 branches 3">
            <a:extLst>
              <a:ext uri="{FF2B5EF4-FFF2-40B4-BE49-F238E27FC236}">
                <a16:creationId xmlns:a16="http://schemas.microsoft.com/office/drawing/2014/main" id="{040B9787-F8E8-4C50-AD40-B631127DFA84}"/>
              </a:ext>
            </a:extLst>
          </p:cNvPr>
          <p:cNvSpPr/>
          <p:nvPr/>
        </p:nvSpPr>
        <p:spPr>
          <a:xfrm>
            <a:off x="5436402" y="5495278"/>
            <a:ext cx="3828430" cy="1149350"/>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schemeClr val="tx1"/>
                </a:solidFill>
              </a:rPr>
              <a:t>Et </a:t>
            </a:r>
            <a:r>
              <a:rPr lang="fr-CA" dirty="0" err="1">
                <a:solidFill>
                  <a:schemeClr val="tx1"/>
                </a:solidFill>
              </a:rPr>
              <a:t>Thrombomoduline</a:t>
            </a:r>
            <a:endParaRPr lang="fr-CA" dirty="0">
              <a:solidFill>
                <a:schemeClr val="tx1"/>
              </a:solidFill>
            </a:endParaRPr>
          </a:p>
        </p:txBody>
      </p:sp>
    </p:spTree>
    <p:extLst>
      <p:ext uri="{BB962C8B-B14F-4D97-AF65-F5344CB8AC3E}">
        <p14:creationId xmlns:p14="http://schemas.microsoft.com/office/powerpoint/2010/main" val="20394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6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6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62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62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062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62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MODE D’ACTION DES INHIBITEURS</a:t>
            </a:r>
            <a:endParaRPr lang="fr-CA" strike="sngStrike"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391833635"/>
              </p:ext>
            </p:extLst>
          </p:nvPr>
        </p:nvGraphicFramePr>
        <p:xfrm>
          <a:off x="1023936" y="2500009"/>
          <a:ext cx="7662864" cy="4041648"/>
        </p:xfrm>
        <a:graphic>
          <a:graphicData uri="http://schemas.openxmlformats.org/drawingml/2006/table">
            <a:tbl>
              <a:tblPr firstRow="1" bandRow="1">
                <a:tableStyleId>{F2DE63D5-997A-4646-A377-4702673A728D}</a:tableStyleId>
              </a:tblPr>
              <a:tblGrid>
                <a:gridCol w="834047">
                  <a:extLst>
                    <a:ext uri="{9D8B030D-6E8A-4147-A177-3AD203B41FA5}">
                      <a16:colId xmlns:a16="http://schemas.microsoft.com/office/drawing/2014/main" val="20000"/>
                    </a:ext>
                  </a:extLst>
                </a:gridCol>
                <a:gridCol w="6828817">
                  <a:extLst>
                    <a:ext uri="{9D8B030D-6E8A-4147-A177-3AD203B41FA5}">
                      <a16:colId xmlns:a16="http://schemas.microsoft.com/office/drawing/2014/main" val="20001"/>
                    </a:ext>
                  </a:extLst>
                </a:gridCol>
              </a:tblGrid>
              <a:tr h="370840">
                <a:tc>
                  <a:txBody>
                    <a:bodyPr/>
                    <a:lstStyle/>
                    <a:p>
                      <a:pPr algn="ctr"/>
                      <a:r>
                        <a:rPr lang="fr-CA" sz="2800" dirty="0"/>
                        <a:t>ANTITHROMBINE III</a:t>
                      </a:r>
                      <a:endParaRPr lang="fr-CA" sz="2800" dirty="0">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Aussi appelée 1</a:t>
                      </a:r>
                      <a:r>
                        <a:rPr kumimoji="0" lang="fr-FR" sz="1800" u="none" strike="noStrike" cap="none" normalizeH="0" baseline="30000" dirty="0">
                          <a:ln>
                            <a:noFill/>
                          </a:ln>
                          <a:solidFill>
                            <a:schemeClr val="tx1"/>
                          </a:solidFill>
                          <a:effectLst/>
                        </a:rPr>
                        <a:t>er</a:t>
                      </a:r>
                      <a:r>
                        <a:rPr kumimoji="0" lang="fr-FR" sz="1800" u="none" strike="noStrike" cap="none" normalizeH="0" baseline="0" dirty="0">
                          <a:ln>
                            <a:noFill/>
                          </a:ln>
                          <a:solidFill>
                            <a:schemeClr val="tx1"/>
                          </a:solidFill>
                          <a:effectLst/>
                        </a:rPr>
                        <a:t> cofacteur de l’héparine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Principale </a:t>
                      </a:r>
                      <a:r>
                        <a:rPr kumimoji="0" lang="fr-FR" sz="1800" u="none" strike="noStrike" cap="none" normalizeH="0" baseline="0" dirty="0" err="1">
                          <a:ln>
                            <a:noFill/>
                          </a:ln>
                          <a:solidFill>
                            <a:schemeClr val="tx1"/>
                          </a:solidFill>
                          <a:effectLst/>
                        </a:rPr>
                        <a:t>serpine</a:t>
                      </a:r>
                      <a:endParaRPr kumimoji="0" lang="fr-FR" sz="1800" u="none" strike="noStrike" cap="none" normalizeH="0" baseline="0" dirty="0">
                        <a:ln>
                          <a:noFill/>
                        </a:ln>
                        <a:solidFill>
                          <a:schemeClr val="tx1"/>
                        </a:solidFill>
                        <a:effectLs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Agit par protéolyse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La plus importante physiologiquement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Glycoprotéine produite par le foie dans le plasma </a:t>
                      </a:r>
                      <a:r>
                        <a:rPr kumimoji="0" lang="fr-FR" sz="1800" u="none" strike="noStrike" cap="none" normalizeH="0" baseline="0" dirty="0">
                          <a:ln>
                            <a:noFill/>
                          </a:ln>
                          <a:solidFill>
                            <a:srgbClr val="FF0000"/>
                          </a:solidFill>
                          <a:effectLst/>
                        </a:rPr>
                        <a:t>et</a:t>
                      </a:r>
                      <a:r>
                        <a:rPr kumimoji="0" lang="fr-FR" sz="1800" u="none" strike="noStrike" cap="none" normalizeH="0" baseline="0" dirty="0">
                          <a:ln>
                            <a:noFill/>
                          </a:ln>
                          <a:effectLst/>
                        </a:rPr>
                        <a:t> </a:t>
                      </a:r>
                      <a:r>
                        <a:rPr kumimoji="0" lang="fr-FR" sz="1800" u="none" strike="noStrike" cap="none" normalizeH="0" baseline="0" dirty="0">
                          <a:ln>
                            <a:noFill/>
                          </a:ln>
                          <a:solidFill>
                            <a:schemeClr val="tx1"/>
                          </a:solidFill>
                          <a:effectLst/>
                        </a:rPr>
                        <a:t>les cellules endothéliales pour être près des vaisseaux</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Inactive le </a:t>
                      </a:r>
                      <a:r>
                        <a:rPr kumimoji="0" lang="fr-FR" sz="1800" u="sng" strike="noStrike" cap="none" normalizeH="0" baseline="0" dirty="0" err="1">
                          <a:ln>
                            <a:noFill/>
                          </a:ln>
                          <a:solidFill>
                            <a:schemeClr val="accent6"/>
                          </a:solidFill>
                          <a:effectLst/>
                        </a:rPr>
                        <a:t>IIa</a:t>
                      </a:r>
                      <a:r>
                        <a:rPr kumimoji="0" lang="fr-FR" sz="1800" u="none" strike="noStrike" cap="none" normalizeH="0" baseline="0" dirty="0">
                          <a:ln>
                            <a:noFill/>
                          </a:ln>
                          <a:effectLst/>
                        </a:rPr>
                        <a:t> </a:t>
                      </a:r>
                      <a:r>
                        <a:rPr kumimoji="0" lang="fr-FR" sz="1800" u="none" strike="noStrike" cap="none" normalizeH="0" baseline="0" dirty="0">
                          <a:ln>
                            <a:noFill/>
                          </a:ln>
                          <a:solidFill>
                            <a:schemeClr val="tx1"/>
                          </a:solidFill>
                          <a:effectLst/>
                        </a:rPr>
                        <a:t>et</a:t>
                      </a:r>
                      <a:r>
                        <a:rPr kumimoji="0" lang="fr-FR" sz="1800" u="none" strike="noStrike" cap="none" normalizeH="0" baseline="0" dirty="0">
                          <a:ln>
                            <a:noFill/>
                          </a:ln>
                          <a:effectLst/>
                        </a:rPr>
                        <a:t> </a:t>
                      </a:r>
                      <a:r>
                        <a:rPr kumimoji="0" lang="fr-FR" sz="1800" u="sng" strike="noStrike" cap="none" normalizeH="0" baseline="0" dirty="0" err="1">
                          <a:ln>
                            <a:noFill/>
                          </a:ln>
                          <a:solidFill>
                            <a:schemeClr val="accent6"/>
                          </a:solidFill>
                          <a:effectLst/>
                        </a:rPr>
                        <a:t>Xa</a:t>
                      </a:r>
                      <a:r>
                        <a:rPr kumimoji="0" lang="fr-FR" sz="1800" u="none" strike="noStrike" cap="none" normalizeH="0" baseline="0" dirty="0">
                          <a:ln>
                            <a:noFill/>
                          </a:ln>
                          <a:effectLst/>
                        </a:rPr>
                        <a:t> </a:t>
                      </a:r>
                      <a:r>
                        <a:rPr kumimoji="0" lang="fr-FR" sz="1800" u="none" strike="noStrike" cap="none" normalizeH="0" baseline="0" dirty="0">
                          <a:ln>
                            <a:noFill/>
                          </a:ln>
                          <a:solidFill>
                            <a:schemeClr val="tx1"/>
                          </a:solidFill>
                          <a:effectLst/>
                        </a:rPr>
                        <a:t>surtout, mais aussi </a:t>
                      </a:r>
                      <a:r>
                        <a:rPr kumimoji="0" lang="fr-FR" sz="1800" u="sng" strike="noStrike" cap="none" normalizeH="0" baseline="0" dirty="0" err="1">
                          <a:ln>
                            <a:noFill/>
                          </a:ln>
                          <a:solidFill>
                            <a:schemeClr val="accent6"/>
                          </a:solidFill>
                          <a:effectLst/>
                        </a:rPr>
                        <a:t>VIIa</a:t>
                      </a:r>
                      <a:r>
                        <a:rPr kumimoji="0" lang="fr-FR" sz="1800" u="none" strike="noStrike" cap="none" normalizeH="0" baseline="0" dirty="0">
                          <a:ln>
                            <a:noFill/>
                          </a:ln>
                          <a:solidFill>
                            <a:schemeClr val="accent6"/>
                          </a:solidFill>
                          <a:effectLst/>
                        </a:rPr>
                        <a:t>, </a:t>
                      </a:r>
                      <a:r>
                        <a:rPr kumimoji="0" lang="fr-FR" sz="1800" u="sng" strike="noStrike" cap="none" normalizeH="0" baseline="0" dirty="0" err="1">
                          <a:ln>
                            <a:noFill/>
                          </a:ln>
                          <a:solidFill>
                            <a:schemeClr val="accent6"/>
                          </a:solidFill>
                          <a:effectLst/>
                        </a:rPr>
                        <a:t>IXa</a:t>
                      </a:r>
                      <a:r>
                        <a:rPr kumimoji="0" lang="fr-FR" sz="1800" u="none" strike="noStrike" cap="none" normalizeH="0" baseline="0" dirty="0">
                          <a:ln>
                            <a:noFill/>
                          </a:ln>
                          <a:solidFill>
                            <a:schemeClr val="accent6"/>
                          </a:solidFill>
                          <a:effectLst/>
                        </a:rPr>
                        <a:t>, </a:t>
                      </a:r>
                      <a:r>
                        <a:rPr kumimoji="0" lang="fr-FR" sz="1800" u="none" strike="noStrike" cap="none" normalizeH="0" baseline="0" dirty="0" err="1">
                          <a:ln>
                            <a:noFill/>
                          </a:ln>
                          <a:solidFill>
                            <a:schemeClr val="accent6"/>
                          </a:solidFill>
                          <a:effectLst/>
                        </a:rPr>
                        <a:t>XIa</a:t>
                      </a:r>
                      <a:r>
                        <a:rPr kumimoji="0" lang="fr-FR" sz="1800" u="none" strike="noStrike" cap="none" normalizeH="0" baseline="0" dirty="0">
                          <a:ln>
                            <a:noFill/>
                          </a:ln>
                          <a:solidFill>
                            <a:schemeClr val="accent6"/>
                          </a:solidFill>
                          <a:effectLst/>
                        </a:rPr>
                        <a:t>, </a:t>
                      </a:r>
                      <a:r>
                        <a:rPr kumimoji="0" lang="fr-FR" sz="1800" u="none" strike="noStrike" cap="none" normalizeH="0" baseline="0" dirty="0" err="1">
                          <a:ln>
                            <a:noFill/>
                          </a:ln>
                          <a:solidFill>
                            <a:schemeClr val="accent6"/>
                          </a:solidFill>
                          <a:effectLst/>
                        </a:rPr>
                        <a:t>XIIa</a:t>
                      </a:r>
                      <a:r>
                        <a:rPr kumimoji="0" lang="fr-FR" sz="1800" u="none" strike="noStrike" cap="none" normalizeH="0" baseline="0" dirty="0">
                          <a:ln>
                            <a:noFill/>
                          </a:ln>
                          <a:solidFill>
                            <a:schemeClr val="tx1"/>
                          </a:solidFill>
                          <a:effectLst/>
                        </a:rPr>
                        <a:t>, et </a:t>
                      </a:r>
                      <a:r>
                        <a:rPr kumimoji="0" lang="fr-FR" sz="1800" u="none" strike="noStrike" cap="none" normalizeH="0" baseline="0" dirty="0" err="1">
                          <a:ln>
                            <a:noFill/>
                          </a:ln>
                          <a:solidFill>
                            <a:schemeClr val="accent6"/>
                          </a:solidFill>
                          <a:effectLst/>
                        </a:rPr>
                        <a:t>Kallicréine</a:t>
                      </a:r>
                      <a:endParaRPr kumimoji="0" lang="fr-FR" sz="1800" u="none" strike="noStrike" cap="none" normalizeH="0" baseline="0" dirty="0">
                        <a:ln>
                          <a:noFill/>
                        </a:ln>
                        <a:solidFill>
                          <a:schemeClr val="accent6"/>
                        </a:solidFill>
                        <a:effectLs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Seule, elle a une faible activité mais elle est rehaussée par l’héparine et l’Héparane Sulfate (HS)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Donc, elle limite la coagulation en fixant principalement la thrombine libre échappée et le Xa libre </a:t>
                      </a:r>
                      <a:r>
                        <a:rPr kumimoji="0" lang="fr-FR" sz="1200" u="none" strike="noStrike" cap="none" normalizeH="0" baseline="0" dirty="0">
                          <a:ln>
                            <a:noFill/>
                          </a:ln>
                          <a:solidFill>
                            <a:schemeClr val="tx1"/>
                          </a:solidFill>
                          <a:effectLst/>
                        </a:rPr>
                        <a:t>(ainsi que VII, IX, </a:t>
                      </a:r>
                      <a:r>
                        <a:rPr kumimoji="0" lang="fr-FR" sz="1200" u="none" strike="noStrike" cap="none" normalizeH="0" baseline="0" dirty="0" err="1">
                          <a:ln>
                            <a:noFill/>
                          </a:ln>
                          <a:solidFill>
                            <a:schemeClr val="tx1"/>
                          </a:solidFill>
                          <a:effectLst/>
                        </a:rPr>
                        <a:t>XIa</a:t>
                      </a:r>
                      <a:r>
                        <a:rPr kumimoji="0" lang="fr-FR" sz="1200" u="none" strike="noStrike" cap="none" normalizeH="0" baseline="0" dirty="0">
                          <a:ln>
                            <a:noFill/>
                          </a:ln>
                          <a:solidFill>
                            <a:schemeClr val="tx1"/>
                          </a:solidFill>
                          <a:effectLst/>
                        </a:rPr>
                        <a:t>, </a:t>
                      </a:r>
                      <a:r>
                        <a:rPr kumimoji="0" lang="fr-FR" sz="1200" u="none" strike="noStrike" cap="none" normalizeH="0" baseline="0" dirty="0" err="1">
                          <a:ln>
                            <a:noFill/>
                          </a:ln>
                          <a:solidFill>
                            <a:schemeClr val="tx1"/>
                          </a:solidFill>
                          <a:effectLst/>
                        </a:rPr>
                        <a:t>XIIa</a:t>
                      </a:r>
                      <a:r>
                        <a:rPr kumimoji="0" lang="fr-FR" sz="1200" u="none" strike="noStrike" cap="none" normalizeH="0" baseline="0" dirty="0">
                          <a:ln>
                            <a:noFill/>
                          </a:ln>
                          <a:solidFill>
                            <a:schemeClr val="tx1"/>
                          </a:solidFill>
                          <a:effectLst/>
                        </a:rPr>
                        <a:t> et </a:t>
                      </a:r>
                      <a:r>
                        <a:rPr kumimoji="0" lang="fr-FR" sz="1200" u="none" strike="noStrike" cap="none" normalizeH="0" baseline="0" dirty="0" err="1">
                          <a:ln>
                            <a:noFill/>
                          </a:ln>
                          <a:solidFill>
                            <a:schemeClr val="tx1"/>
                          </a:solidFill>
                          <a:effectLst/>
                        </a:rPr>
                        <a:t>Kall</a:t>
                      </a:r>
                      <a:r>
                        <a:rPr kumimoji="0" lang="fr-FR" sz="1200" u="none" strike="noStrike" cap="none" normalizeH="0" baseline="0" dirty="0">
                          <a:ln>
                            <a:noFill/>
                          </a:ln>
                          <a:solidFill>
                            <a:schemeClr val="tx1"/>
                          </a:solidFill>
                          <a:effectLst/>
                        </a:rPr>
                        <a:t>)</a:t>
                      </a:r>
                    </a:p>
                    <a:p>
                      <a:endParaRPr lang="fr-CA" dirty="0">
                        <a:latin typeface="+mn-lt"/>
                      </a:endParaRP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2B0E9082-8848-12E8-8018-01F12E044E50}"/>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0849128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MODE D’ACTION DES INHIBITEURS</a:t>
            </a:r>
            <a:endParaRPr lang="fr-CA" strike="sngStrike"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859123615"/>
              </p:ext>
            </p:extLst>
          </p:nvPr>
        </p:nvGraphicFramePr>
        <p:xfrm>
          <a:off x="1023936" y="2500009"/>
          <a:ext cx="7662864" cy="4206240"/>
        </p:xfrm>
        <a:graphic>
          <a:graphicData uri="http://schemas.openxmlformats.org/drawingml/2006/table">
            <a:tbl>
              <a:tblPr firstRow="1" bandRow="1">
                <a:tableStyleId>{F2DE63D5-997A-4646-A377-4702673A728D}</a:tableStyleId>
              </a:tblPr>
              <a:tblGrid>
                <a:gridCol w="834047">
                  <a:extLst>
                    <a:ext uri="{9D8B030D-6E8A-4147-A177-3AD203B41FA5}">
                      <a16:colId xmlns:a16="http://schemas.microsoft.com/office/drawing/2014/main" val="20000"/>
                    </a:ext>
                  </a:extLst>
                </a:gridCol>
                <a:gridCol w="6828817">
                  <a:extLst>
                    <a:ext uri="{9D8B030D-6E8A-4147-A177-3AD203B41FA5}">
                      <a16:colId xmlns:a16="http://schemas.microsoft.com/office/drawing/2014/main" val="20001"/>
                    </a:ext>
                  </a:extLst>
                </a:gridCol>
              </a:tblGrid>
              <a:tr h="370840">
                <a:tc>
                  <a:txBody>
                    <a:bodyPr/>
                    <a:lstStyle/>
                    <a:p>
                      <a:pPr algn="ctr"/>
                      <a:r>
                        <a:rPr lang="fr-CA" sz="2800" dirty="0"/>
                        <a:t>EPI</a:t>
                      </a:r>
                      <a:endParaRPr lang="fr-CA" sz="2800" dirty="0">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err="1">
                          <a:ln>
                            <a:noFill/>
                          </a:ln>
                          <a:solidFill>
                            <a:schemeClr val="tx1"/>
                          </a:solidFill>
                          <a:effectLst/>
                          <a:latin typeface="+mn-lt"/>
                        </a:rPr>
                        <a:t>Extrinsic</a:t>
                      </a:r>
                      <a:r>
                        <a:rPr kumimoji="0" lang="fr-FR" sz="1800" b="1" i="0" u="none" strike="noStrike" cap="none" normalizeH="0" baseline="0" dirty="0">
                          <a:ln>
                            <a:noFill/>
                          </a:ln>
                          <a:solidFill>
                            <a:schemeClr val="tx1"/>
                          </a:solidFill>
                          <a:effectLst/>
                          <a:latin typeface="+mn-lt"/>
                        </a:rPr>
                        <a:t> </a:t>
                      </a:r>
                      <a:r>
                        <a:rPr kumimoji="0" lang="fr-FR" sz="1800" b="1" i="0" u="none" strike="noStrike" cap="none" normalizeH="0" baseline="0" dirty="0" err="1">
                          <a:ln>
                            <a:noFill/>
                          </a:ln>
                          <a:solidFill>
                            <a:schemeClr val="tx1"/>
                          </a:solidFill>
                          <a:effectLst/>
                          <a:latin typeface="+mn-lt"/>
                        </a:rPr>
                        <a:t>Pathway</a:t>
                      </a:r>
                      <a:r>
                        <a:rPr kumimoji="0" lang="fr-FR" sz="1800" b="1" i="0" u="none" strike="noStrike" cap="none" normalizeH="0" baseline="0" dirty="0">
                          <a:ln>
                            <a:noFill/>
                          </a:ln>
                          <a:solidFill>
                            <a:schemeClr val="tx1"/>
                          </a:solidFill>
                          <a:effectLst/>
                          <a:latin typeface="+mn-lt"/>
                        </a:rPr>
                        <a:t> </a:t>
                      </a:r>
                      <a:r>
                        <a:rPr kumimoji="0" lang="fr-FR" sz="1800" b="1" i="0" u="none" strike="noStrike" cap="none" normalizeH="0" baseline="0" dirty="0" err="1">
                          <a:ln>
                            <a:noFill/>
                          </a:ln>
                          <a:solidFill>
                            <a:schemeClr val="tx1"/>
                          </a:solidFill>
                          <a:effectLst/>
                          <a:latin typeface="+mn-lt"/>
                        </a:rPr>
                        <a:t>Inhibitor</a:t>
                      </a: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Protéine produite au foie et un peu par cellules endothéliales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Se lie à la paroi vasculaire et aussi présent en circulation</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CA"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Agit en 3 étapes: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tx1"/>
                          </a:solidFill>
                          <a:effectLst/>
                          <a:latin typeface="+mn-lt"/>
                        </a:rPr>
                        <a:t>         1- L’EPI s’associe au </a:t>
                      </a:r>
                      <a:r>
                        <a:rPr kumimoji="0" lang="fr-FR" sz="1800" b="1" i="0" u="none" strike="noStrike" cap="none" normalizeH="0" baseline="0" dirty="0" err="1">
                          <a:ln>
                            <a:noFill/>
                          </a:ln>
                          <a:solidFill>
                            <a:schemeClr val="tx1"/>
                          </a:solidFill>
                          <a:effectLst/>
                          <a:latin typeface="+mn-lt"/>
                        </a:rPr>
                        <a:t>Xa</a:t>
                      </a: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tx1"/>
                          </a:solidFill>
                          <a:effectLst/>
                          <a:latin typeface="+mn-lt"/>
                        </a:rPr>
                        <a:t>         2- Se lie au complexe (VII-III-Ca</a:t>
                      </a:r>
                      <a:r>
                        <a:rPr kumimoji="0" lang="fr-FR" sz="1800" b="1" i="0" u="none" strike="noStrike" cap="none" normalizeH="0" baseline="30000" dirty="0">
                          <a:ln>
                            <a:noFill/>
                          </a:ln>
                          <a:solidFill>
                            <a:schemeClr val="tx1"/>
                          </a:solidFill>
                          <a:effectLst/>
                          <a:latin typeface="+mn-lt"/>
                        </a:rPr>
                        <a:t>2+</a:t>
                      </a:r>
                      <a:r>
                        <a:rPr kumimoji="0" lang="fr-FR" sz="1800" b="1" i="0" u="none" strike="noStrike" cap="none" normalizeH="0" baseline="0" dirty="0">
                          <a:ln>
                            <a:noFill/>
                          </a:ln>
                          <a:solidFill>
                            <a:schemeClr val="tx1"/>
                          </a:solidFill>
                          <a:effectLst/>
                          <a:latin typeface="+mn-lt"/>
                        </a:rPr>
                        <a: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tx1"/>
                          </a:solidFill>
                          <a:effectLst/>
                          <a:latin typeface="+mn-lt"/>
                        </a:rPr>
                        <a:t>         3- Rend le facteur </a:t>
                      </a:r>
                      <a:r>
                        <a:rPr kumimoji="0" lang="fr-FR" sz="1800" b="1" i="0" u="sng" strike="noStrike" cap="none" normalizeH="0" baseline="0" dirty="0">
                          <a:ln>
                            <a:noFill/>
                          </a:ln>
                          <a:solidFill>
                            <a:schemeClr val="accent6"/>
                          </a:solidFill>
                          <a:effectLst/>
                          <a:latin typeface="+mn-lt"/>
                        </a:rPr>
                        <a:t>VII</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a:ln>
                            <a:noFill/>
                          </a:ln>
                          <a:solidFill>
                            <a:schemeClr val="tx1"/>
                          </a:solidFill>
                          <a:effectLst/>
                          <a:latin typeface="+mn-lt"/>
                        </a:rPr>
                        <a:t>du complexe incapable d’activer le X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Donc l’inaction du VII sur l’activation du X entraîne une ↓ de l’activité du </a:t>
                      </a:r>
                      <a:r>
                        <a:rPr kumimoji="0" lang="fr-FR" sz="1800" b="1" i="0" u="none" strike="noStrike" cap="none" normalizeH="0" baseline="0" dirty="0" err="1">
                          <a:ln>
                            <a:noFill/>
                          </a:ln>
                          <a:solidFill>
                            <a:schemeClr val="tx1"/>
                          </a:solidFill>
                          <a:effectLst/>
                          <a:latin typeface="+mn-lt"/>
                        </a:rPr>
                        <a:t>Xa</a:t>
                      </a:r>
                      <a:endParaRPr kumimoji="0" lang="fr-FR" sz="1800" b="0" i="0" u="none" strike="noStrike" cap="none" normalizeH="0" baseline="0" dirty="0">
                        <a:ln>
                          <a:noFill/>
                        </a:ln>
                        <a:solidFill>
                          <a:schemeClr val="tx1"/>
                        </a:solidFill>
                        <a:effectLst/>
                        <a:latin typeface="+mn-lt"/>
                      </a:endParaRPr>
                    </a:p>
                    <a:p>
                      <a:endParaRPr lang="fr-CA" dirty="0">
                        <a:latin typeface="+mn-lt"/>
                      </a:endParaRP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193D8247-6594-280C-0C0D-1338850FF7D5}"/>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0951674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MODE D’ACTION DES INHIBITEURS</a:t>
            </a:r>
            <a:endParaRPr lang="fr-CA" strike="sngStrike"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670083722"/>
              </p:ext>
            </p:extLst>
          </p:nvPr>
        </p:nvGraphicFramePr>
        <p:xfrm>
          <a:off x="1023935" y="2363821"/>
          <a:ext cx="7867145" cy="4322064"/>
        </p:xfrm>
        <a:graphic>
          <a:graphicData uri="http://schemas.openxmlformats.org/drawingml/2006/table">
            <a:tbl>
              <a:tblPr firstRow="1" bandRow="1">
                <a:tableStyleId>{F2DE63D5-997A-4646-A377-4702673A728D}</a:tableStyleId>
              </a:tblPr>
              <a:tblGrid>
                <a:gridCol w="856282">
                  <a:extLst>
                    <a:ext uri="{9D8B030D-6E8A-4147-A177-3AD203B41FA5}">
                      <a16:colId xmlns:a16="http://schemas.microsoft.com/office/drawing/2014/main" val="20000"/>
                    </a:ext>
                  </a:extLst>
                </a:gridCol>
                <a:gridCol w="7010863">
                  <a:extLst>
                    <a:ext uri="{9D8B030D-6E8A-4147-A177-3AD203B41FA5}">
                      <a16:colId xmlns:a16="http://schemas.microsoft.com/office/drawing/2014/main" val="20001"/>
                    </a:ext>
                  </a:extLst>
                </a:gridCol>
              </a:tblGrid>
              <a:tr h="370840">
                <a:tc>
                  <a:txBody>
                    <a:bodyPr/>
                    <a:lstStyle/>
                    <a:p>
                      <a:pPr algn="ctr"/>
                      <a:r>
                        <a:rPr lang="fr-CA" sz="2800" dirty="0"/>
                        <a:t>PROTÉINE C</a:t>
                      </a:r>
                      <a:endParaRPr lang="fr-CA" sz="2800" dirty="0">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Circule dans le sang sous forme de zymogène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Le 2e plus important physiologiquement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Glycoprotéine produite au foie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Vitamine K dépendante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Inhibe les </a:t>
                      </a:r>
                      <a:r>
                        <a:rPr kumimoji="0" lang="fr-CA" sz="1800" b="1" i="0" u="none" strike="noStrike" cap="none" normalizeH="0" baseline="0" dirty="0">
                          <a:ln>
                            <a:noFill/>
                          </a:ln>
                          <a:solidFill>
                            <a:schemeClr val="accent6">
                              <a:lumMod val="75000"/>
                            </a:schemeClr>
                          </a:solidFill>
                          <a:effectLst/>
                          <a:latin typeface="+mn-lt"/>
                        </a:rPr>
                        <a:t>co</a:t>
                      </a:r>
                      <a:r>
                        <a:rPr kumimoji="0" lang="fr-CA" sz="1800" b="1" i="0" u="none" strike="noStrike" cap="none" normalizeH="0" baseline="0" dirty="0">
                          <a:ln>
                            <a:noFill/>
                          </a:ln>
                          <a:solidFill>
                            <a:schemeClr val="tx1"/>
                          </a:solidFill>
                          <a:effectLst/>
                          <a:latin typeface="+mn-lt"/>
                        </a:rPr>
                        <a:t>facteurs </a:t>
                      </a:r>
                      <a:r>
                        <a:rPr kumimoji="0" lang="fr-CA" sz="1800" b="1" i="0" u="none" strike="noStrike" cap="none" normalizeH="0" baseline="0" dirty="0">
                          <a:ln>
                            <a:noFill/>
                          </a:ln>
                          <a:solidFill>
                            <a:schemeClr val="accent6"/>
                          </a:solidFill>
                          <a:effectLst/>
                          <a:latin typeface="+mn-lt"/>
                        </a:rPr>
                        <a:t>Va</a:t>
                      </a:r>
                      <a:r>
                        <a:rPr kumimoji="0" lang="fr-CA" sz="1800" b="1" i="0" u="none" strike="noStrike" cap="none" normalizeH="0" baseline="0" dirty="0">
                          <a:ln>
                            <a:noFill/>
                          </a:ln>
                          <a:solidFill>
                            <a:schemeClr val="bg1"/>
                          </a:solidFill>
                          <a:effectLst/>
                          <a:latin typeface="+mn-lt"/>
                        </a:rPr>
                        <a:t> </a:t>
                      </a:r>
                      <a:r>
                        <a:rPr kumimoji="0" lang="fr-CA" sz="1800" b="1" i="0" u="none" strike="noStrike" cap="none" normalizeH="0" baseline="0" dirty="0">
                          <a:ln>
                            <a:noFill/>
                          </a:ln>
                          <a:solidFill>
                            <a:schemeClr val="tx1"/>
                          </a:solidFill>
                          <a:effectLst/>
                          <a:latin typeface="+mn-lt"/>
                        </a:rPr>
                        <a:t>et</a:t>
                      </a:r>
                      <a:r>
                        <a:rPr kumimoji="0" lang="fr-CA" sz="1800" b="1" i="0" u="none" strike="noStrike" cap="none" normalizeH="0" baseline="0" dirty="0">
                          <a:ln>
                            <a:noFill/>
                          </a:ln>
                          <a:solidFill>
                            <a:schemeClr val="bg1"/>
                          </a:solidFill>
                          <a:effectLst/>
                          <a:latin typeface="+mn-lt"/>
                        </a:rPr>
                        <a:t> </a:t>
                      </a:r>
                      <a:r>
                        <a:rPr kumimoji="0" lang="fr-CA" sz="1800" b="1" i="0" u="none" strike="noStrike" cap="none" normalizeH="0" baseline="0" dirty="0" err="1">
                          <a:ln>
                            <a:noFill/>
                          </a:ln>
                          <a:solidFill>
                            <a:schemeClr val="accent6"/>
                          </a:solidFill>
                          <a:effectLst/>
                          <a:latin typeface="+mn-lt"/>
                        </a:rPr>
                        <a:t>VIIIa</a:t>
                      </a:r>
                      <a:endParaRPr kumimoji="0" lang="fr-CA" sz="1800" b="1" i="0" u="none" strike="noStrike" cap="none" normalizeH="0" baseline="0" dirty="0">
                        <a:ln>
                          <a:noFill/>
                        </a:ln>
                        <a:solidFill>
                          <a:schemeClr val="accent6"/>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sng" strike="noStrike" cap="none" normalizeH="0" baseline="0" dirty="0">
                          <a:ln>
                            <a:noFill/>
                          </a:ln>
                          <a:solidFill>
                            <a:schemeClr val="tx1"/>
                          </a:solidFill>
                          <a:effectLst/>
                          <a:latin typeface="+mn-lt"/>
                        </a:rPr>
                        <a:t>Mécanisme de la protéine C: </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thrombine active la Prot C en Prot Ca (lent)</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a:t>
                      </a:r>
                      <a:r>
                        <a:rPr kumimoji="0" lang="fr-CA" sz="1800" b="1" i="0" u="none" strike="noStrike" cap="none" normalizeH="0" baseline="0" dirty="0" err="1">
                          <a:ln>
                            <a:noFill/>
                          </a:ln>
                          <a:solidFill>
                            <a:schemeClr val="tx1"/>
                          </a:solidFill>
                          <a:effectLst/>
                          <a:latin typeface="+mn-lt"/>
                        </a:rPr>
                        <a:t>Thombomoduline</a:t>
                      </a:r>
                      <a:r>
                        <a:rPr kumimoji="0" lang="fr-CA" sz="1800" b="1" i="0" u="none" strike="noStrike" cap="none" normalizeH="0" baseline="0" dirty="0">
                          <a:ln>
                            <a:noFill/>
                          </a:ln>
                          <a:solidFill>
                            <a:schemeClr val="tx1"/>
                          </a:solidFill>
                          <a:effectLst/>
                          <a:latin typeface="+mn-lt"/>
                        </a:rPr>
                        <a:t> (TM) fixe la thrombine </a:t>
                      </a:r>
                      <a:r>
                        <a:rPr kumimoji="0" lang="fr-CA" sz="1400" b="1" i="0" u="none" strike="noStrike" cap="none" normalizeH="0" baseline="0" dirty="0">
                          <a:ln>
                            <a:noFill/>
                          </a:ln>
                          <a:solidFill>
                            <a:schemeClr val="tx1"/>
                          </a:solidFill>
                          <a:effectLst/>
                          <a:latin typeface="+mn-lt"/>
                        </a:rPr>
                        <a:t>(</a:t>
                      </a:r>
                      <a:r>
                        <a:rPr kumimoji="0" lang="fr-CA" sz="1400" b="1" i="0" u="none" strike="noStrike" cap="none" normalizeH="0" baseline="0" dirty="0">
                          <a:ln>
                            <a:noFill/>
                          </a:ln>
                          <a:solidFill>
                            <a:schemeClr val="tx1"/>
                          </a:solidFill>
                          <a:effectLst/>
                          <a:latin typeface="+mn-lt"/>
                          <a:cs typeface="Times New Roman" pitchFamily="18" charset="0"/>
                        </a:rPr>
                        <a:t>↑</a:t>
                      </a:r>
                      <a:r>
                        <a:rPr kumimoji="0" lang="fr-CA" sz="1400" b="1" i="0" u="none" strike="noStrike" cap="none" normalizeH="0" baseline="0" dirty="0">
                          <a:ln>
                            <a:noFill/>
                          </a:ln>
                          <a:solidFill>
                            <a:schemeClr val="tx1"/>
                          </a:solidFill>
                          <a:effectLst/>
                          <a:latin typeface="+mn-lt"/>
                        </a:rPr>
                        <a:t> de l’activation de la Prot Ca de 20 000X)</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protéine S stabilise le complexe en se liant aux PL des plaquettes non-activé et des cellules endothéliales saines </a:t>
                      </a:r>
                      <a:r>
                        <a:rPr kumimoji="0" lang="fr-CA" sz="1400" b="1" i="0" u="none" strike="noStrike" cap="none" normalizeH="0" baseline="0" dirty="0">
                          <a:ln>
                            <a:noFill/>
                          </a:ln>
                          <a:solidFill>
                            <a:schemeClr val="tx1"/>
                          </a:solidFill>
                          <a:effectLst/>
                          <a:latin typeface="+mn-lt"/>
                        </a:rPr>
                        <a:t>(</a:t>
                      </a:r>
                      <a:r>
                        <a:rPr kumimoji="0" lang="fr-CA" sz="1400" b="1" i="0" u="none" strike="noStrike" cap="none" normalizeH="0" baseline="0" dirty="0">
                          <a:ln>
                            <a:noFill/>
                          </a:ln>
                          <a:solidFill>
                            <a:schemeClr val="tx1"/>
                          </a:solidFill>
                          <a:effectLst/>
                          <a:latin typeface="+mn-lt"/>
                          <a:cs typeface="Times New Roman" pitchFamily="18" charset="0"/>
                        </a:rPr>
                        <a:t>↑</a:t>
                      </a:r>
                      <a:r>
                        <a:rPr kumimoji="0" lang="fr-CA" sz="1400" b="1" i="0" u="none" strike="noStrike" cap="none" normalizeH="0" baseline="0" dirty="0">
                          <a:ln>
                            <a:noFill/>
                          </a:ln>
                          <a:solidFill>
                            <a:schemeClr val="tx1"/>
                          </a:solidFill>
                          <a:effectLst/>
                          <a:latin typeface="+mn-lt"/>
                        </a:rPr>
                        <a:t> de 10X l’activation en </a:t>
                      </a:r>
                      <a:r>
                        <a:rPr kumimoji="0" lang="fr-CA" sz="1400" b="1" i="0" u="none" strike="noStrike" cap="none" normalizeH="0" baseline="0" dirty="0" err="1">
                          <a:ln>
                            <a:noFill/>
                          </a:ln>
                          <a:solidFill>
                            <a:schemeClr val="tx1"/>
                          </a:solidFill>
                          <a:effectLst/>
                          <a:latin typeface="+mn-lt"/>
                        </a:rPr>
                        <a:t>prot</a:t>
                      </a:r>
                      <a:r>
                        <a:rPr kumimoji="0" lang="fr-CA" sz="1400" b="1" i="0" u="none" strike="noStrike" cap="none" normalizeH="0" baseline="0" dirty="0">
                          <a:ln>
                            <a:noFill/>
                          </a:ln>
                          <a:solidFill>
                            <a:schemeClr val="tx1"/>
                          </a:solidFill>
                          <a:effectLst/>
                          <a:latin typeface="+mn-lt"/>
                        </a:rPr>
                        <a:t> Ca)</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Le système de la protéine C inhibe les facteurs Va et </a:t>
                      </a:r>
                      <a:r>
                        <a:rPr kumimoji="0" lang="fr-CA" sz="1800" b="1" i="0" u="none" strike="noStrike" cap="none" normalizeH="0" baseline="0" dirty="0" err="1">
                          <a:ln>
                            <a:noFill/>
                          </a:ln>
                          <a:solidFill>
                            <a:schemeClr val="tx1"/>
                          </a:solidFill>
                          <a:effectLst/>
                          <a:latin typeface="+mn-lt"/>
                        </a:rPr>
                        <a:t>VIIIa</a:t>
                      </a:r>
                      <a:r>
                        <a:rPr kumimoji="0" lang="fr-CA" sz="1600" b="1" i="0" u="none" strike="noStrike" cap="none" normalizeH="0" baseline="0" dirty="0">
                          <a:ln>
                            <a:noFill/>
                          </a:ln>
                          <a:solidFill>
                            <a:schemeClr val="tx1"/>
                          </a:solidFill>
                          <a:effectLst/>
                          <a:latin typeface="+mn-lt"/>
                        </a:rPr>
                        <a:t> </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None/>
                        <a:tabLst/>
                      </a:pPr>
                      <a:r>
                        <a:rPr kumimoji="0" lang="fr-CA" sz="1600" b="1" i="0" u="none" strike="noStrike" cap="none" normalizeH="0" baseline="0" dirty="0">
                          <a:ln>
                            <a:noFill/>
                          </a:ln>
                          <a:solidFill>
                            <a:schemeClr val="bg1"/>
                          </a:solidFill>
                          <a:effectLst/>
                          <a:latin typeface="+mn-lt"/>
                        </a:rPr>
                        <a:t>                 </a:t>
                      </a: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8A259413-72E7-0DBF-C8B1-FAE67C6EF5F8}"/>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6047382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MODE D’ACTION DES INHIBITEURS</a:t>
            </a:r>
            <a:endParaRPr lang="fr-CA" strike="sngStrike"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94585840"/>
              </p:ext>
            </p:extLst>
          </p:nvPr>
        </p:nvGraphicFramePr>
        <p:xfrm>
          <a:off x="1023936" y="2383277"/>
          <a:ext cx="7662864" cy="3913632"/>
        </p:xfrm>
        <a:graphic>
          <a:graphicData uri="http://schemas.openxmlformats.org/drawingml/2006/table">
            <a:tbl>
              <a:tblPr firstRow="1" bandRow="1">
                <a:tableStyleId>{F2DE63D5-997A-4646-A377-4702673A728D}</a:tableStyleId>
              </a:tblPr>
              <a:tblGrid>
                <a:gridCol w="834047">
                  <a:extLst>
                    <a:ext uri="{9D8B030D-6E8A-4147-A177-3AD203B41FA5}">
                      <a16:colId xmlns:a16="http://schemas.microsoft.com/office/drawing/2014/main" val="20000"/>
                    </a:ext>
                  </a:extLst>
                </a:gridCol>
                <a:gridCol w="6828817">
                  <a:extLst>
                    <a:ext uri="{9D8B030D-6E8A-4147-A177-3AD203B41FA5}">
                      <a16:colId xmlns:a16="http://schemas.microsoft.com/office/drawing/2014/main" val="20001"/>
                    </a:ext>
                  </a:extLst>
                </a:gridCol>
              </a:tblGrid>
              <a:tr h="1520628">
                <a:tc>
                  <a:txBody>
                    <a:bodyPr/>
                    <a:lstStyle/>
                    <a:p>
                      <a:pPr algn="ctr"/>
                      <a:r>
                        <a:rPr lang="fr-CA" sz="2400" b="1" dirty="0">
                          <a:solidFill>
                            <a:schemeClr val="bg1"/>
                          </a:solidFill>
                          <a:latin typeface="+mn-lt"/>
                          <a:ea typeface="Arial Unicode MS" pitchFamily="34" charset="-128"/>
                          <a:cs typeface="Arial Unicode MS" pitchFamily="34" charset="-128"/>
                        </a:rPr>
                        <a:t>PROTÉINE</a:t>
                      </a:r>
                      <a:r>
                        <a:rPr lang="fr-CA" sz="2400" b="1" baseline="0" dirty="0">
                          <a:solidFill>
                            <a:schemeClr val="bg1"/>
                          </a:solidFill>
                          <a:latin typeface="+mn-lt"/>
                          <a:ea typeface="Arial Unicode MS" pitchFamily="34" charset="-128"/>
                          <a:cs typeface="Arial Unicode MS" pitchFamily="34" charset="-128"/>
                        </a:rPr>
                        <a:t> S</a:t>
                      </a:r>
                      <a:endParaRPr lang="fr-FR" sz="2400" b="1"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Glycoprotéine produite par le foie et les cellules endothéliales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defRPr/>
                      </a:pPr>
                      <a:r>
                        <a:rPr kumimoji="0" lang="fr-CA" sz="1800" b="1" i="0" u="none" strike="noStrike" cap="none" normalizeH="0" baseline="0" dirty="0">
                          <a:ln>
                            <a:noFill/>
                          </a:ln>
                          <a:solidFill>
                            <a:schemeClr val="tx1"/>
                          </a:solidFill>
                          <a:effectLst/>
                          <a:latin typeface="+mn-lt"/>
                        </a:rPr>
                        <a:t>Dépendante de la vitamine K</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Cofacteur de la protéine Ca</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Permet de stabiliser le complexe protéine Ca-TM-</a:t>
                      </a:r>
                      <a:r>
                        <a:rPr kumimoji="0" lang="fr-CA" sz="1800" b="1" i="0" u="none" strike="noStrike" cap="none" normalizeH="0" baseline="0" dirty="0" err="1">
                          <a:ln>
                            <a:noFill/>
                          </a:ln>
                          <a:solidFill>
                            <a:schemeClr val="tx1"/>
                          </a:solidFill>
                          <a:effectLst/>
                          <a:latin typeface="+mn-lt"/>
                        </a:rPr>
                        <a:t>IIa</a:t>
                      </a:r>
                      <a:r>
                        <a:rPr kumimoji="0" lang="fr-CA" sz="1800" b="1" i="0" u="none" strike="noStrike" cap="none" normalizeH="0" baseline="0" dirty="0">
                          <a:ln>
                            <a:noFill/>
                          </a:ln>
                          <a:solidFill>
                            <a:schemeClr val="tx1"/>
                          </a:solidFill>
                          <a:effectLst/>
                          <a:latin typeface="+mn-lt"/>
                        </a:rPr>
                        <a:t> en se fixant aux PL membranaires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Augmente de 10X l’activité de la protéine Ca</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FR" sz="1800" b="1" i="0" u="none" strike="noStrike" cap="none" normalizeH="0" baseline="0" dirty="0">
                        <a:ln>
                          <a:noFill/>
                        </a:ln>
                        <a:solidFill>
                          <a:schemeClr val="tx1"/>
                        </a:solidFill>
                        <a:effectLst/>
                        <a:latin typeface="+mn-lt"/>
                      </a:endParaRPr>
                    </a:p>
                  </a:txBody>
                  <a:tcPr horzOverflow="overflow">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2800" b="1" dirty="0">
                          <a:solidFill>
                            <a:schemeClr val="bg1"/>
                          </a:solidFill>
                          <a:latin typeface="+mn-lt"/>
                        </a:rPr>
                        <a:t>TM</a:t>
                      </a:r>
                      <a:endParaRPr lang="fr-FR" sz="2800" b="1" dirty="0">
                        <a:solidFill>
                          <a:schemeClr val="bg1"/>
                        </a:solidFill>
                        <a:latin typeface="+mn-lt"/>
                      </a:endParaRPr>
                    </a:p>
                    <a:p>
                      <a:pPr algn="ctr"/>
                      <a:endParaRPr lang="fr-CA" sz="2800"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TM= </a:t>
                      </a:r>
                      <a:r>
                        <a:rPr kumimoji="0" lang="fr-CA" sz="1800" b="1" i="0" u="none" strike="noStrike" cap="none" normalizeH="0" baseline="0" dirty="0" err="1">
                          <a:ln>
                            <a:noFill/>
                          </a:ln>
                          <a:solidFill>
                            <a:schemeClr val="tx1"/>
                          </a:solidFill>
                          <a:effectLst/>
                          <a:latin typeface="+mn-lt"/>
                        </a:rPr>
                        <a:t>Thrombomoduline</a:t>
                      </a:r>
                      <a:endParaRPr kumimoji="0" lang="fr-CA"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protéine C a une faible activation, mais est rehaussée par la TM (de 20 000X)</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TM est produite dans les membranes des cellules endothéliales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CA" sz="1800" b="1" i="0" u="none" strike="noStrike" cap="none" normalizeH="0" baseline="0" dirty="0">
                        <a:ln>
                          <a:noFill/>
                        </a:ln>
                        <a:solidFill>
                          <a:schemeClr val="tx1"/>
                        </a:solidFill>
                        <a:effectLst/>
                        <a:latin typeface="+mn-lt"/>
                      </a:endParaRPr>
                    </a:p>
                  </a:txBody>
                  <a:tcPr horzOverflow="overflow">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3" name="Interdiction 2">
            <a:extLst>
              <a:ext uri="{FF2B5EF4-FFF2-40B4-BE49-F238E27FC236}">
                <a16:creationId xmlns:a16="http://schemas.microsoft.com/office/drawing/2014/main" id="{65A11564-0032-CCF1-32A1-1B8EB6242673}"/>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84446139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MODE D’ACTION DES INHIBITEURS</a:t>
            </a:r>
            <a:endParaRPr lang="fr-CA" strike="sngStrike"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654377602"/>
              </p:ext>
            </p:extLst>
          </p:nvPr>
        </p:nvGraphicFramePr>
        <p:xfrm>
          <a:off x="1023936" y="2607012"/>
          <a:ext cx="7662864" cy="2819076"/>
        </p:xfrm>
        <a:graphic>
          <a:graphicData uri="http://schemas.openxmlformats.org/drawingml/2006/table">
            <a:tbl>
              <a:tblPr firstRow="1" bandRow="1">
                <a:tableStyleId>{F2DE63D5-997A-4646-A377-4702673A728D}</a:tableStyleId>
              </a:tblPr>
              <a:tblGrid>
                <a:gridCol w="976880">
                  <a:extLst>
                    <a:ext uri="{9D8B030D-6E8A-4147-A177-3AD203B41FA5}">
                      <a16:colId xmlns:a16="http://schemas.microsoft.com/office/drawing/2014/main" val="20000"/>
                    </a:ext>
                  </a:extLst>
                </a:gridCol>
                <a:gridCol w="6685984">
                  <a:extLst>
                    <a:ext uri="{9D8B030D-6E8A-4147-A177-3AD203B41FA5}">
                      <a16:colId xmlns:a16="http://schemas.microsoft.com/office/drawing/2014/main" val="20001"/>
                    </a:ext>
                  </a:extLst>
                </a:gridCol>
              </a:tblGrid>
              <a:tr h="1520628">
                <a:tc>
                  <a:txBody>
                    <a:bodyPr/>
                    <a:lstStyle/>
                    <a:p>
                      <a:pPr algn="ctr"/>
                      <a:r>
                        <a:rPr lang="el-GR" sz="2800" b="1" dirty="0">
                          <a:solidFill>
                            <a:schemeClr val="bg1"/>
                          </a:solidFill>
                          <a:latin typeface="+mn-lt"/>
                          <a:ea typeface="Arial Unicode MS" pitchFamily="34" charset="-128"/>
                          <a:cs typeface="Arial Unicode MS" pitchFamily="34" charset="-128"/>
                        </a:rPr>
                        <a:t>α</a:t>
                      </a:r>
                      <a:r>
                        <a:rPr lang="fr-CA" sz="2800" b="1" dirty="0">
                          <a:solidFill>
                            <a:schemeClr val="bg1"/>
                          </a:solidFill>
                          <a:latin typeface="+mn-lt"/>
                        </a:rPr>
                        <a:t>2-M</a:t>
                      </a:r>
                      <a:endParaRPr lang="fr-FR" sz="2800" b="1"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el-GR" sz="1800" b="1" i="0" u="none" strike="noStrike" kern="1200" cap="none" normalizeH="0" baseline="0" dirty="0">
                          <a:ln>
                            <a:noFill/>
                          </a:ln>
                          <a:solidFill>
                            <a:schemeClr val="tx1"/>
                          </a:solidFill>
                          <a:effectLst/>
                          <a:latin typeface="+mn-lt"/>
                          <a:ea typeface="+mn-ea"/>
                          <a:cs typeface="+mn-cs"/>
                        </a:rPr>
                        <a:t>α</a:t>
                      </a:r>
                      <a:r>
                        <a:rPr kumimoji="0" lang="fr-FR" sz="1800" b="1" i="0" u="none" strike="noStrike" kern="1200" cap="none" normalizeH="0" baseline="0" dirty="0">
                          <a:ln>
                            <a:noFill/>
                          </a:ln>
                          <a:solidFill>
                            <a:schemeClr val="tx1"/>
                          </a:solidFill>
                          <a:effectLst/>
                          <a:latin typeface="+mn-lt"/>
                          <a:ea typeface="+mn-ea"/>
                          <a:cs typeface="+mn-cs"/>
                        </a:rPr>
                        <a:t>2-Macroglobuline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kern="1200" cap="none" normalizeH="0" baseline="0" dirty="0">
                          <a:ln>
                            <a:noFill/>
                          </a:ln>
                          <a:solidFill>
                            <a:schemeClr val="tx1"/>
                          </a:solidFill>
                          <a:effectLst/>
                          <a:latin typeface="+mn-lt"/>
                          <a:ea typeface="+mn-ea"/>
                          <a:cs typeface="+mn-cs"/>
                        </a:rPr>
                        <a:t>Inhibe le </a:t>
                      </a:r>
                      <a:r>
                        <a:rPr kumimoji="0" lang="fr-FR" sz="1800" b="1" i="0" u="sng" strike="noStrike" cap="none" normalizeH="0" baseline="0" dirty="0" err="1">
                          <a:ln>
                            <a:noFill/>
                          </a:ln>
                          <a:solidFill>
                            <a:schemeClr val="accent6"/>
                          </a:solidFill>
                          <a:effectLst/>
                          <a:latin typeface="+mn-lt"/>
                        </a:rPr>
                        <a:t>IIa</a:t>
                      </a:r>
                      <a:endParaRPr kumimoji="0" lang="fr-FR" sz="18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kern="1200" cap="none" normalizeH="0" baseline="0" dirty="0">
                          <a:ln>
                            <a:noFill/>
                          </a:ln>
                          <a:solidFill>
                            <a:schemeClr val="tx1"/>
                          </a:solidFill>
                          <a:effectLst/>
                          <a:latin typeface="+mn-lt"/>
                          <a:ea typeface="+mn-ea"/>
                          <a:cs typeface="+mn-cs"/>
                        </a:rPr>
                        <a:t>Inhibe la </a:t>
                      </a:r>
                      <a:r>
                        <a:rPr kumimoji="0" lang="fr-FR" sz="1800" b="1" i="0" u="none" strike="noStrike" cap="none" normalizeH="0" baseline="0" dirty="0" err="1">
                          <a:ln>
                            <a:noFill/>
                          </a:ln>
                          <a:solidFill>
                            <a:schemeClr val="accent6"/>
                          </a:solidFill>
                          <a:effectLst/>
                          <a:latin typeface="+mn-lt"/>
                        </a:rPr>
                        <a:t>kallicréine</a:t>
                      </a:r>
                      <a:endParaRPr kumimoji="0" lang="fr-FR" sz="1800" b="1" i="0" u="none" strike="noStrike" cap="none" normalizeH="0" baseline="0" dirty="0">
                        <a:ln>
                          <a:noFill/>
                        </a:ln>
                        <a:solidFill>
                          <a:schemeClr val="accent6"/>
                        </a:solidFill>
                        <a:effectLst/>
                        <a:latin typeface="+mn-lt"/>
                      </a:endParaRPr>
                    </a:p>
                    <a:p>
                      <a:pPr>
                        <a:buClr>
                          <a:schemeClr val="accent3">
                            <a:lumMod val="75000"/>
                          </a:schemeClr>
                        </a:buClr>
                        <a:buFont typeface="Wingdings" pitchFamily="2" charset="2"/>
                        <a:buChar char="S"/>
                      </a:pPr>
                      <a:endParaRPr lang="fr-CA" dirty="0">
                        <a:solidFill>
                          <a:schemeClr val="bg1"/>
                        </a:solidFill>
                        <a:latin typeface="+mn-lt"/>
                      </a:endParaRPr>
                    </a:p>
                  </a:txBody>
                  <a:tcPr>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2800" b="1" dirty="0">
                          <a:solidFill>
                            <a:schemeClr val="bg1"/>
                          </a:solidFill>
                          <a:latin typeface="+mn-lt"/>
                        </a:rPr>
                        <a:t>C1-INH</a:t>
                      </a:r>
                      <a:endParaRPr lang="fr-FR" sz="2800" b="1" dirty="0">
                        <a:solidFill>
                          <a:schemeClr val="bg1"/>
                        </a:solidFill>
                        <a:latin typeface="+mn-lt"/>
                      </a:endParaRPr>
                    </a:p>
                    <a:p>
                      <a:pPr algn="ctr"/>
                      <a:endParaRPr lang="fr-CA" sz="2800"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C1-Inhibiteur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Principal inhibiteur de la phase contact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Inhibe</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err="1">
                          <a:ln>
                            <a:noFill/>
                          </a:ln>
                          <a:solidFill>
                            <a:schemeClr val="accent6"/>
                          </a:solidFill>
                          <a:effectLst/>
                          <a:latin typeface="+mn-lt"/>
                        </a:rPr>
                        <a:t>XIIa</a:t>
                      </a:r>
                      <a:r>
                        <a:rPr kumimoji="0" lang="fr-FR" sz="1800" b="1" i="0" u="none" strike="noStrike" cap="none" normalizeH="0" baseline="0" dirty="0">
                          <a:ln>
                            <a:noFill/>
                          </a:ln>
                          <a:solidFill>
                            <a:schemeClr val="tx1"/>
                          </a:solidFill>
                          <a:effectLst/>
                          <a:latin typeface="+mn-lt"/>
                        </a:rPr>
                        <a:t>, le </a:t>
                      </a:r>
                      <a:r>
                        <a:rPr kumimoji="0" lang="fr-FR" sz="1800" b="1" i="0" u="none" strike="noStrike" cap="none" normalizeH="0" baseline="0" dirty="0" err="1">
                          <a:ln>
                            <a:noFill/>
                          </a:ln>
                          <a:solidFill>
                            <a:schemeClr val="accent6"/>
                          </a:solidFill>
                          <a:effectLst/>
                          <a:latin typeface="+mn-lt"/>
                        </a:rPr>
                        <a:t>XIa</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a:ln>
                            <a:noFill/>
                          </a:ln>
                          <a:solidFill>
                            <a:schemeClr val="tx1"/>
                          </a:solidFill>
                          <a:effectLst/>
                          <a:latin typeface="+mn-lt"/>
                        </a:rPr>
                        <a:t>et la </a:t>
                      </a:r>
                      <a:r>
                        <a:rPr kumimoji="0" lang="fr-FR" sz="1800" b="1" i="0" u="none" strike="noStrike" cap="none" normalizeH="0" baseline="0" dirty="0" err="1">
                          <a:ln>
                            <a:noFill/>
                          </a:ln>
                          <a:solidFill>
                            <a:schemeClr val="accent6"/>
                          </a:solidFill>
                          <a:effectLst/>
                          <a:latin typeface="+mn-lt"/>
                        </a:rPr>
                        <a:t>kallicréine</a:t>
                      </a:r>
                      <a:r>
                        <a:rPr kumimoji="0" lang="fr-FR" sz="1800" b="1" i="0" u="none" strike="noStrike" cap="none" normalizeH="0" baseline="0" dirty="0">
                          <a:ln>
                            <a:noFill/>
                          </a:ln>
                          <a:solidFill>
                            <a:schemeClr val="accent6"/>
                          </a:solidFill>
                          <a:effectLst/>
                          <a:latin typeface="+mn-lt"/>
                        </a:rPr>
                        <a:t>	</a:t>
                      </a:r>
                    </a:p>
                    <a:p>
                      <a:pPr>
                        <a:buClr>
                          <a:schemeClr val="accent3">
                            <a:lumMod val="75000"/>
                          </a:schemeClr>
                        </a:buClr>
                        <a:buFont typeface="Wingdings" pitchFamily="2" charset="2"/>
                        <a:buChar char="S"/>
                      </a:pPr>
                      <a:endParaRPr lang="fr-CA" dirty="0">
                        <a:solidFill>
                          <a:schemeClr val="bg1"/>
                        </a:solidFill>
                        <a:latin typeface="+mn-lt"/>
                      </a:endParaRPr>
                    </a:p>
                  </a:txBody>
                  <a:tcPr>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3" name="Interdiction 2">
            <a:extLst>
              <a:ext uri="{FF2B5EF4-FFF2-40B4-BE49-F238E27FC236}">
                <a16:creationId xmlns:a16="http://schemas.microsoft.com/office/drawing/2014/main" id="{6208E0D9-CC70-AFD3-D7F9-1394EC4C9244}"/>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8247031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strike="sngStrike" dirty="0"/>
              <a:t>MODE D’ACTION DES INHIBITEURS</a:t>
            </a:r>
            <a:endParaRPr lang="fr-CA" strike="sngStrike"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780671577"/>
              </p:ext>
            </p:extLst>
          </p:nvPr>
        </p:nvGraphicFramePr>
        <p:xfrm>
          <a:off x="1023936" y="2607012"/>
          <a:ext cx="7662864" cy="2544756"/>
        </p:xfrm>
        <a:graphic>
          <a:graphicData uri="http://schemas.openxmlformats.org/drawingml/2006/table">
            <a:tbl>
              <a:tblPr firstRow="1" bandRow="1">
                <a:tableStyleId>{F2DE63D5-997A-4646-A377-4702673A728D}</a:tableStyleId>
              </a:tblPr>
              <a:tblGrid>
                <a:gridCol w="1013094">
                  <a:extLst>
                    <a:ext uri="{9D8B030D-6E8A-4147-A177-3AD203B41FA5}">
                      <a16:colId xmlns:a16="http://schemas.microsoft.com/office/drawing/2014/main" val="20000"/>
                    </a:ext>
                  </a:extLst>
                </a:gridCol>
                <a:gridCol w="6649770">
                  <a:extLst>
                    <a:ext uri="{9D8B030D-6E8A-4147-A177-3AD203B41FA5}">
                      <a16:colId xmlns:a16="http://schemas.microsoft.com/office/drawing/2014/main" val="20001"/>
                    </a:ext>
                  </a:extLst>
                </a:gridCol>
              </a:tblGrid>
              <a:tr h="1520628">
                <a:tc>
                  <a:txBody>
                    <a:bodyPr/>
                    <a:lstStyle/>
                    <a:p>
                      <a:pPr algn="ctr"/>
                      <a:r>
                        <a:rPr lang="el-GR" sz="2800" b="1" dirty="0">
                          <a:solidFill>
                            <a:schemeClr val="bg1"/>
                          </a:solidFill>
                          <a:latin typeface="+mn-lt"/>
                          <a:ea typeface="Arial Unicode MS" pitchFamily="34" charset="-128"/>
                          <a:cs typeface="Arial Unicode MS" pitchFamily="34" charset="-128"/>
                        </a:rPr>
                        <a:t>α</a:t>
                      </a:r>
                      <a:r>
                        <a:rPr lang="fr-CA" sz="2800" b="1" dirty="0">
                          <a:solidFill>
                            <a:schemeClr val="bg1"/>
                          </a:solidFill>
                          <a:latin typeface="+mn-lt"/>
                          <a:ea typeface="+mn-ea"/>
                          <a:cs typeface="+mn-cs"/>
                        </a:rPr>
                        <a:t>1AT</a:t>
                      </a:r>
                      <a:endParaRPr lang="fr-FR" sz="2800" b="1"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el-GR" sz="1800" b="1" i="0" u="none" strike="noStrike" cap="none" normalizeH="0" baseline="0" dirty="0">
                          <a:ln>
                            <a:noFill/>
                          </a:ln>
                          <a:solidFill>
                            <a:schemeClr val="tx1"/>
                          </a:solidFill>
                          <a:effectLst/>
                          <a:latin typeface="+mn-lt"/>
                          <a:cs typeface="Arial" charset="0"/>
                        </a:rPr>
                        <a:t>α</a:t>
                      </a:r>
                      <a:r>
                        <a:rPr kumimoji="0" lang="fr-FR" sz="1800" b="1" i="0" u="none" strike="noStrike" cap="none" normalizeH="0" baseline="0" dirty="0">
                          <a:ln>
                            <a:noFill/>
                          </a:ln>
                          <a:solidFill>
                            <a:schemeClr val="tx1"/>
                          </a:solidFill>
                          <a:effectLst/>
                          <a:latin typeface="+mn-lt"/>
                        </a:rPr>
                        <a:t>1-antitrypsine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Inhibiteur du </a:t>
                      </a:r>
                      <a:r>
                        <a:rPr kumimoji="0" lang="fr-FR" sz="1800" b="1" i="0" u="none" strike="noStrike" cap="none" normalizeH="0" baseline="0" dirty="0" err="1">
                          <a:ln>
                            <a:noFill/>
                          </a:ln>
                          <a:solidFill>
                            <a:schemeClr val="accent6"/>
                          </a:solidFill>
                          <a:effectLst/>
                          <a:latin typeface="+mn-lt"/>
                        </a:rPr>
                        <a:t>XIa</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a:ln>
                            <a:noFill/>
                          </a:ln>
                          <a:solidFill>
                            <a:schemeClr val="tx1"/>
                          </a:solidFill>
                          <a:effectLst/>
                          <a:latin typeface="+mn-lt"/>
                        </a:rPr>
                        <a:t>et la </a:t>
                      </a:r>
                      <a:r>
                        <a:rPr kumimoji="0" lang="fr-FR" sz="1800" b="1" i="0" u="none" strike="noStrike" cap="none" normalizeH="0" baseline="0" dirty="0" err="1">
                          <a:ln>
                            <a:noFill/>
                          </a:ln>
                          <a:solidFill>
                            <a:schemeClr val="accent6"/>
                          </a:solidFill>
                          <a:effectLst/>
                          <a:latin typeface="+mn-lt"/>
                        </a:rPr>
                        <a:t>kallicréine</a:t>
                      </a:r>
                      <a:r>
                        <a:rPr kumimoji="0" lang="fr-FR" sz="1800" b="1" i="0" u="none" strike="noStrike" cap="none" normalizeH="0" baseline="0" dirty="0">
                          <a:ln>
                            <a:noFill/>
                          </a:ln>
                          <a:solidFill>
                            <a:schemeClr val="bg1"/>
                          </a:solidFill>
                          <a:effectLst/>
                          <a:latin typeface="+mn-lt"/>
                        </a:rPr>
                        <a:t>	</a:t>
                      </a:r>
                    </a:p>
                  </a:txBody>
                  <a:tcPr marL="101380" marR="101380" horzOverflow="overflow">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2800" b="1" dirty="0">
                          <a:solidFill>
                            <a:schemeClr val="bg1"/>
                          </a:solidFill>
                          <a:latin typeface="+mn-lt"/>
                        </a:rPr>
                        <a:t>HC-II</a:t>
                      </a:r>
                      <a:endParaRPr lang="fr-FR" sz="2800" b="1" dirty="0">
                        <a:solidFill>
                          <a:schemeClr val="bg1"/>
                        </a:solidFill>
                        <a:latin typeface="+mn-lt"/>
                      </a:endParaRPr>
                    </a:p>
                    <a:p>
                      <a:pPr algn="ctr"/>
                      <a:endParaRPr lang="fr-CA" sz="2800"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2e cofacteur de l’héparine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Inhibe le </a:t>
                      </a:r>
                      <a:r>
                        <a:rPr kumimoji="0" lang="fr-FR" sz="1800" b="1" i="0" u="sng" strike="noStrike" cap="none" normalizeH="0" baseline="0" dirty="0" err="1">
                          <a:ln>
                            <a:noFill/>
                          </a:ln>
                          <a:solidFill>
                            <a:schemeClr val="accent6"/>
                          </a:solidFill>
                          <a:effectLst/>
                          <a:latin typeface="+mn-lt"/>
                        </a:rPr>
                        <a:t>IIa</a:t>
                      </a:r>
                      <a:r>
                        <a:rPr kumimoji="0" lang="fr-FR" sz="1800" b="0" i="0" u="sng" strike="noStrike" cap="none" normalizeH="0" baseline="0" dirty="0">
                          <a:ln>
                            <a:noFill/>
                          </a:ln>
                          <a:solidFill>
                            <a:schemeClr val="accent6"/>
                          </a:solidFill>
                          <a:effectLst/>
                          <a:latin typeface="+mn-lt"/>
                        </a:rPr>
                        <a:t> seulement</a:t>
                      </a:r>
                      <a:r>
                        <a:rPr kumimoji="0" lang="fr-FR" sz="1800" b="1" i="0" u="none" strike="noStrike" cap="none" normalizeH="0" baseline="0" dirty="0">
                          <a:ln>
                            <a:noFill/>
                          </a:ln>
                          <a:solidFill>
                            <a:schemeClr val="bg1"/>
                          </a:solidFill>
                          <a:effectLst/>
                          <a:latin typeface="+mn-lt"/>
                        </a:rPr>
                        <a:t>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bg1"/>
                          </a:solidFill>
                          <a:effectLst/>
                          <a:latin typeface="+mn-lt"/>
                        </a:rPr>
                        <a:t>	</a:t>
                      </a:r>
                    </a:p>
                  </a:txBody>
                  <a:tcPr marL="101380" marR="101380" horzOverflow="overflow">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3" name="Interdiction 2">
            <a:extLst>
              <a:ext uri="{FF2B5EF4-FFF2-40B4-BE49-F238E27FC236}">
                <a16:creationId xmlns:a16="http://schemas.microsoft.com/office/drawing/2014/main" id="{55744E8C-F4F6-65D2-B901-A0116289FEDB}"/>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5738283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46225"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2600"/>
            <a:ext cx="1433512"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181350" y="3022600"/>
            <a:ext cx="473075"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VII</a:t>
            </a:r>
          </a:p>
        </p:txBody>
      </p:sp>
      <p:sp>
        <p:nvSpPr>
          <p:cNvPr id="7178" name="Text Box 10"/>
          <p:cNvSpPr txBox="1">
            <a:spLocks noChangeArrowheads="1"/>
          </p:cNvSpPr>
          <p:nvPr>
            <p:custDataLst>
              <p:tags r:id="rId8"/>
            </p:custDataLst>
          </p:nvPr>
        </p:nvSpPr>
        <p:spPr bwMode="auto">
          <a:xfrm>
            <a:off x="2825750" y="3371850"/>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3417887" y="3371851"/>
            <a:ext cx="7048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8" name="Text Box 30"/>
          <p:cNvSpPr txBox="1">
            <a:spLocks noChangeArrowheads="1"/>
          </p:cNvSpPr>
          <p:nvPr>
            <p:custDataLst>
              <p:tags r:id="rId26"/>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7"/>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28"/>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29"/>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0"/>
            </p:custDataLst>
          </p:nvPr>
        </p:nvSpPr>
        <p:spPr bwMode="auto">
          <a:xfrm>
            <a:off x="2470150" y="3022600"/>
            <a:ext cx="117475" cy="2095500"/>
          </a:xfrm>
          <a:prstGeom prst="leftBrace">
            <a:avLst>
              <a:gd name="adj1" fmla="val 148649"/>
              <a:gd name="adj2" fmla="val 50000"/>
            </a:avLst>
          </a:prstGeom>
          <a:noFill/>
          <a:ln w="38100">
            <a:solidFill>
              <a:schemeClr val="accent6"/>
            </a:solidFill>
            <a:round/>
            <a:headEnd/>
            <a:tailEnd/>
          </a:ln>
        </p:spPr>
        <p:txBody>
          <a:bodyPr/>
          <a:lstStyle/>
          <a:p>
            <a:endParaRPr lang="fr-CA"/>
          </a:p>
        </p:txBody>
      </p:sp>
      <p:sp>
        <p:nvSpPr>
          <p:cNvPr id="7203" name="Text Box 35"/>
          <p:cNvSpPr txBox="1">
            <a:spLocks noChangeArrowheads="1"/>
          </p:cNvSpPr>
          <p:nvPr>
            <p:custDataLst>
              <p:tags r:id="rId31"/>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2"/>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6" name="Text Box 38"/>
          <p:cNvSpPr txBox="1">
            <a:spLocks noChangeArrowheads="1"/>
          </p:cNvSpPr>
          <p:nvPr>
            <p:custDataLst>
              <p:tags r:id="rId33"/>
            </p:custDataLst>
          </p:nvPr>
        </p:nvSpPr>
        <p:spPr bwMode="auto">
          <a:xfrm>
            <a:off x="7937770" y="992187"/>
            <a:ext cx="574675" cy="4824413"/>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b="1">
                <a:solidFill>
                  <a:schemeClr val="bg1"/>
                </a:solidFill>
              </a:rPr>
              <a:t>V</a:t>
            </a:r>
          </a:p>
          <a:p>
            <a:pPr algn="ctr"/>
            <a:r>
              <a:rPr lang="fr-FR" b="1">
                <a:solidFill>
                  <a:schemeClr val="bg1"/>
                </a:solidFill>
              </a:rPr>
              <a:t>O</a:t>
            </a:r>
          </a:p>
          <a:p>
            <a:pPr algn="ctr"/>
            <a:r>
              <a:rPr lang="fr-FR" b="1">
                <a:solidFill>
                  <a:schemeClr val="bg1"/>
                </a:solidFill>
              </a:rPr>
              <a:t>I</a:t>
            </a:r>
          </a:p>
          <a:p>
            <a:pPr algn="ctr"/>
            <a:r>
              <a:rPr lang="fr-FR" b="1">
                <a:solidFill>
                  <a:schemeClr val="bg1"/>
                </a:solidFill>
              </a:rPr>
              <a:t>E</a:t>
            </a:r>
          </a:p>
          <a:p>
            <a:pPr algn="ctr"/>
            <a:r>
              <a:rPr lang="fr-FR" b="1">
                <a:solidFill>
                  <a:schemeClr val="bg1"/>
                </a:solidFill>
              </a:rPr>
              <a:t> </a:t>
            </a:r>
          </a:p>
          <a:p>
            <a:pPr algn="ctr"/>
            <a:r>
              <a:rPr lang="fr-FR" b="1">
                <a:solidFill>
                  <a:schemeClr val="bg1"/>
                </a:solidFill>
              </a:rPr>
              <a:t>E</a:t>
            </a:r>
          </a:p>
          <a:p>
            <a:pPr algn="ctr"/>
            <a:r>
              <a:rPr lang="fr-FR" b="1">
                <a:solidFill>
                  <a:schemeClr val="bg1"/>
                </a:solidFill>
              </a:rPr>
              <a:t>X</a:t>
            </a:r>
          </a:p>
          <a:p>
            <a:pPr algn="ctr"/>
            <a:r>
              <a:rPr lang="fr-FR" b="1">
                <a:solidFill>
                  <a:schemeClr val="bg1"/>
                </a:solidFill>
              </a:rPr>
              <a:t>T</a:t>
            </a:r>
          </a:p>
          <a:p>
            <a:pPr algn="ctr"/>
            <a:r>
              <a:rPr lang="fr-FR" b="1">
                <a:solidFill>
                  <a:schemeClr val="bg1"/>
                </a:solidFill>
              </a:rPr>
              <a:t>R</a:t>
            </a:r>
          </a:p>
          <a:p>
            <a:pPr algn="ctr"/>
            <a:r>
              <a:rPr lang="fr-FR" b="1">
                <a:solidFill>
                  <a:schemeClr val="bg1"/>
                </a:solidFill>
              </a:rPr>
              <a:t>I</a:t>
            </a:r>
          </a:p>
          <a:p>
            <a:pPr algn="ctr"/>
            <a:r>
              <a:rPr lang="fr-FR" b="1">
                <a:solidFill>
                  <a:schemeClr val="bg1"/>
                </a:solidFill>
              </a:rPr>
              <a:t>N</a:t>
            </a:r>
          </a:p>
          <a:p>
            <a:pPr algn="ctr"/>
            <a:r>
              <a:rPr lang="fr-FR" b="1">
                <a:solidFill>
                  <a:schemeClr val="bg1"/>
                </a:solidFill>
              </a:rPr>
              <a:t>S</a:t>
            </a:r>
          </a:p>
          <a:p>
            <a:pPr algn="ctr"/>
            <a:r>
              <a:rPr lang="fr-FR" b="1">
                <a:solidFill>
                  <a:schemeClr val="bg1"/>
                </a:solidFill>
              </a:rPr>
              <a:t>È</a:t>
            </a:r>
          </a:p>
          <a:p>
            <a:pPr algn="ctr"/>
            <a:r>
              <a:rPr lang="fr-FR" b="1">
                <a:solidFill>
                  <a:schemeClr val="bg1"/>
                </a:solidFill>
              </a:rPr>
              <a:t>Q</a:t>
            </a:r>
          </a:p>
          <a:p>
            <a:pPr algn="ctr"/>
            <a:r>
              <a:rPr lang="fr-FR" b="1">
                <a:solidFill>
                  <a:schemeClr val="bg1"/>
                </a:solidFill>
              </a:rPr>
              <a:t>U</a:t>
            </a:r>
          </a:p>
          <a:p>
            <a:pPr algn="ctr"/>
            <a:r>
              <a:rPr lang="fr-FR" b="1">
                <a:solidFill>
                  <a:schemeClr val="bg1"/>
                </a:solidFill>
              </a:rPr>
              <a:t>E</a:t>
            </a:r>
          </a:p>
        </p:txBody>
      </p:sp>
      <p:sp>
        <p:nvSpPr>
          <p:cNvPr id="7207" name="Text Box 39"/>
          <p:cNvSpPr txBox="1">
            <a:spLocks noChangeArrowheads="1"/>
          </p:cNvSpPr>
          <p:nvPr>
            <p:custDataLst>
              <p:tags r:id="rId34"/>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5"/>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6"/>
            </p:custDataLst>
          </p:nvPr>
        </p:nvSpPr>
        <p:spPr bwMode="auto">
          <a:xfrm>
            <a:off x="238124" y="4316412"/>
            <a:ext cx="2232026" cy="1368425"/>
          </a:xfrm>
          <a:prstGeom prst="rect">
            <a:avLst/>
          </a:prstGeom>
          <a:solidFill>
            <a:schemeClr val="accent6">
              <a:lumMod val="60000"/>
              <a:lumOff val="40000"/>
              <a:alpha val="25098"/>
            </a:schemeClr>
          </a:solid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1" name="Line 43"/>
          <p:cNvSpPr>
            <a:spLocks noChangeShapeType="1"/>
          </p:cNvSpPr>
          <p:nvPr>
            <p:custDataLst>
              <p:tags r:id="rId37"/>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3" name="AutoShape 45"/>
          <p:cNvSpPr>
            <a:spLocks/>
          </p:cNvSpPr>
          <p:nvPr>
            <p:custDataLst>
              <p:tags r:id="rId38"/>
            </p:custDataLst>
          </p:nvPr>
        </p:nvSpPr>
        <p:spPr bwMode="auto">
          <a:xfrm>
            <a:off x="7307262" y="908050"/>
            <a:ext cx="288925" cy="496728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47" name="Hexagone 46"/>
          <p:cNvSpPr/>
          <p:nvPr/>
        </p:nvSpPr>
        <p:spPr>
          <a:xfrm>
            <a:off x="4602163" y="4006647"/>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8" name="Hexagone 47"/>
          <p:cNvSpPr/>
          <p:nvPr/>
        </p:nvSpPr>
        <p:spPr>
          <a:xfrm>
            <a:off x="5500958" y="4006647"/>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EPI</a:t>
            </a:r>
          </a:p>
        </p:txBody>
      </p:sp>
      <p:sp>
        <p:nvSpPr>
          <p:cNvPr id="2" name="Interdiction 1">
            <a:extLst>
              <a:ext uri="{FF2B5EF4-FFF2-40B4-BE49-F238E27FC236}">
                <a16:creationId xmlns:a16="http://schemas.microsoft.com/office/drawing/2014/main" id="{36E8E491-A1BE-08A4-9C1C-13388058503C}"/>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348387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51426" y="381001"/>
            <a:ext cx="3265724" cy="1578428"/>
          </a:xfrm>
        </p:spPr>
        <p:txBody>
          <a:bodyPr/>
          <a:lstStyle/>
          <a:p>
            <a:pPr algn="ctr"/>
            <a:r>
              <a:rPr lang="fr-CA" b="1" dirty="0">
                <a:solidFill>
                  <a:schemeClr val="accent1"/>
                </a:solidFill>
              </a:rPr>
              <a:t>PURPURA</a:t>
            </a:r>
          </a:p>
        </p:txBody>
      </p:sp>
      <p:sp>
        <p:nvSpPr>
          <p:cNvPr id="3" name="Espace réservé du texte 2"/>
          <p:cNvSpPr>
            <a:spLocks noGrp="1"/>
          </p:cNvSpPr>
          <p:nvPr>
            <p:ph type="body" sz="half" idx="2"/>
          </p:nvPr>
        </p:nvSpPr>
        <p:spPr>
          <a:xfrm>
            <a:off x="5051425" y="2649070"/>
            <a:ext cx="3945091" cy="3505667"/>
          </a:xfrm>
        </p:spPr>
        <p:txBody>
          <a:bodyPr>
            <a:normAutofit fontScale="92500"/>
          </a:bodyPr>
          <a:lstStyle/>
          <a:p>
            <a:pPr lvl="0" fontAlgn="base">
              <a:spcBef>
                <a:spcPct val="20000"/>
              </a:spcBef>
              <a:spcAft>
                <a:spcPct val="0"/>
              </a:spcAft>
              <a:buClr>
                <a:schemeClr val="tx1"/>
              </a:buClr>
              <a:buSzPct val="70000"/>
              <a:buFont typeface="Arial" pitchFamily="34" charset="0"/>
              <a:buChar char="•"/>
            </a:pPr>
            <a:r>
              <a:rPr lang="fr-CA" sz="2200" b="1" dirty="0">
                <a:solidFill>
                  <a:schemeClr val="tx2"/>
                </a:solidFill>
              </a:rPr>
              <a:t>Lésions plus marquées que les pétéchies dues à </a:t>
            </a:r>
          </a:p>
          <a:p>
            <a:pPr lvl="0" fontAlgn="base">
              <a:spcBef>
                <a:spcPct val="20000"/>
              </a:spcBef>
              <a:spcAft>
                <a:spcPct val="0"/>
              </a:spcAft>
              <a:buClr>
                <a:schemeClr val="tx1"/>
              </a:buClr>
              <a:buSzPct val="70000"/>
            </a:pPr>
            <a:r>
              <a:rPr lang="fr-CA" sz="2200" b="1" dirty="0">
                <a:solidFill>
                  <a:schemeClr val="tx2"/>
                </a:solidFill>
              </a:rPr>
              <a:t>une </a:t>
            </a:r>
            <a:r>
              <a:rPr lang="fr-CA" sz="2200" b="1" u="sng" dirty="0">
                <a:solidFill>
                  <a:schemeClr val="tx2"/>
                </a:solidFill>
                <a:latin typeface="Calibri" panose="020F0502020204030204" pitchFamily="34" charset="0"/>
                <a:cs typeface="Calibri" panose="020F0502020204030204" pitchFamily="34" charset="0"/>
              </a:rPr>
              <a:t>↑ </a:t>
            </a:r>
            <a:r>
              <a:rPr lang="fr-CA" sz="2200" b="1" u="sng" dirty="0">
                <a:solidFill>
                  <a:schemeClr val="tx2"/>
                </a:solidFill>
              </a:rPr>
              <a:t>de la perméabilité</a:t>
            </a:r>
            <a:r>
              <a:rPr lang="fr-CA" sz="2200" b="1" dirty="0">
                <a:solidFill>
                  <a:schemeClr val="tx2"/>
                </a:solidFill>
              </a:rPr>
              <a:t> </a:t>
            </a:r>
          </a:p>
          <a:p>
            <a:pPr lvl="0" fontAlgn="base">
              <a:spcBef>
                <a:spcPct val="20000"/>
              </a:spcBef>
              <a:spcAft>
                <a:spcPct val="0"/>
              </a:spcAft>
              <a:buClr>
                <a:schemeClr val="tx1"/>
              </a:buClr>
              <a:buSzPct val="70000"/>
            </a:pPr>
            <a:r>
              <a:rPr lang="fr-CA" sz="2200" b="1" dirty="0">
                <a:solidFill>
                  <a:schemeClr val="tx2"/>
                </a:solidFill>
              </a:rPr>
              <a:t>(lésions plus grosses que celles causées par les pétéchies, elles</a:t>
            </a:r>
          </a:p>
          <a:p>
            <a:pPr lvl="0" fontAlgn="base">
              <a:spcBef>
                <a:spcPct val="20000"/>
              </a:spcBef>
              <a:spcAft>
                <a:spcPct val="0"/>
              </a:spcAft>
              <a:buClr>
                <a:schemeClr val="tx1"/>
              </a:buClr>
              <a:buSzPct val="70000"/>
            </a:pPr>
            <a:r>
              <a:rPr lang="fr-CA" sz="2200" b="1" dirty="0">
                <a:solidFill>
                  <a:schemeClr val="tx2"/>
                </a:solidFill>
              </a:rPr>
              <a:t> sont regroupées et agglomérées).</a:t>
            </a:r>
          </a:p>
          <a:p>
            <a:pPr lvl="0" fontAlgn="base">
              <a:spcBef>
                <a:spcPct val="20000"/>
              </a:spcBef>
              <a:spcAft>
                <a:spcPct val="0"/>
              </a:spcAft>
              <a:buClr>
                <a:schemeClr val="tx1"/>
              </a:buClr>
              <a:buSzPct val="70000"/>
            </a:pPr>
            <a:r>
              <a:rPr lang="fr-CA" sz="2400" b="1" dirty="0">
                <a:solidFill>
                  <a:schemeClr val="tx2"/>
                </a:solidFill>
              </a:rPr>
              <a:t> </a:t>
            </a:r>
          </a:p>
          <a:p>
            <a:pPr lvl="0" fontAlgn="base">
              <a:spcBef>
                <a:spcPct val="20000"/>
              </a:spcBef>
              <a:spcAft>
                <a:spcPct val="0"/>
              </a:spcAft>
              <a:buClr>
                <a:schemeClr val="tx1"/>
              </a:buClr>
              <a:buSzPct val="70000"/>
              <a:buFont typeface="Arial" pitchFamily="34" charset="0"/>
              <a:buChar char="•"/>
            </a:pPr>
            <a:r>
              <a:rPr lang="fr-CA" sz="2200" b="1" dirty="0">
                <a:solidFill>
                  <a:schemeClr val="tx2"/>
                </a:solidFill>
              </a:rPr>
              <a:t>Peut être dû à une anomalie vasculaire ou une thrombopénie.</a:t>
            </a:r>
            <a:endParaRPr lang="fr-FR" sz="2200" b="1" dirty="0">
              <a:solidFill>
                <a:schemeClr val="tx2"/>
              </a:solidFill>
            </a:endParaRPr>
          </a:p>
          <a:p>
            <a:endParaRPr lang="fr-CA" sz="2600" dirty="0"/>
          </a:p>
        </p:txBody>
      </p:sp>
      <p:pic>
        <p:nvPicPr>
          <p:cNvPr id="5" name="Espace réservé pour une image  4" descr="purpura.jpg"/>
          <p:cNvPicPr>
            <a:picLocks noGrp="1" noChangeAspect="1"/>
          </p:cNvPicPr>
          <p:nvPr>
            <p:ph type="pic" sz="quarter" idx="13"/>
          </p:nvPr>
        </p:nvPicPr>
        <p:blipFill>
          <a:blip r:embed="rId2" cstate="print"/>
          <a:srcRect l="12500" r="12500"/>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custDataLst>
              <p:tags r:id="rId1"/>
            </p:custDataLst>
          </p:nvPr>
        </p:nvSpPr>
        <p:spPr bwMode="auto">
          <a:xfrm>
            <a:off x="1028700"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KHPM</a:t>
            </a:r>
          </a:p>
        </p:txBody>
      </p:sp>
      <p:sp>
        <p:nvSpPr>
          <p:cNvPr id="16388" name="Text Box 4"/>
          <p:cNvSpPr txBox="1">
            <a:spLocks noChangeArrowheads="1"/>
          </p:cNvSpPr>
          <p:nvPr>
            <p:custDataLst>
              <p:tags r:id="rId2"/>
            </p:custDataLst>
          </p:nvPr>
        </p:nvSpPr>
        <p:spPr bwMode="auto">
          <a:xfrm>
            <a:off x="3173413"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389" name="Oval 5"/>
          <p:cNvSpPr>
            <a:spLocks noChangeArrowheads="1"/>
          </p:cNvSpPr>
          <p:nvPr>
            <p:custDataLst>
              <p:tags r:id="rId3"/>
            </p:custDataLst>
          </p:nvPr>
        </p:nvSpPr>
        <p:spPr bwMode="auto">
          <a:xfrm>
            <a:off x="1171575" y="1874838"/>
            <a:ext cx="714375"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PK</a:t>
            </a:r>
          </a:p>
        </p:txBody>
      </p:sp>
      <p:sp>
        <p:nvSpPr>
          <p:cNvPr id="16390" name="Oval 6"/>
          <p:cNvSpPr>
            <a:spLocks noChangeArrowheads="1"/>
          </p:cNvSpPr>
          <p:nvPr>
            <p:custDataLst>
              <p:tags r:id="rId4"/>
            </p:custDataLst>
          </p:nvPr>
        </p:nvSpPr>
        <p:spPr bwMode="auto">
          <a:xfrm>
            <a:off x="3132138" y="1874838"/>
            <a:ext cx="1008062"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KALL</a:t>
            </a:r>
          </a:p>
        </p:txBody>
      </p:sp>
      <p:sp>
        <p:nvSpPr>
          <p:cNvPr id="16391" name="Line 7"/>
          <p:cNvSpPr>
            <a:spLocks noChangeShapeType="1"/>
          </p:cNvSpPr>
          <p:nvPr>
            <p:custDataLst>
              <p:tags r:id="rId5"/>
            </p:custDataLst>
          </p:nvPr>
        </p:nvSpPr>
        <p:spPr bwMode="auto">
          <a:xfrm flipV="1">
            <a:off x="4140200" y="2173288"/>
            <a:ext cx="1033463" cy="31750"/>
          </a:xfrm>
          <a:prstGeom prst="line">
            <a:avLst/>
          </a:prstGeom>
          <a:noFill/>
          <a:ln w="25400">
            <a:solidFill>
              <a:schemeClr val="bg2">
                <a:lumMod val="50000"/>
              </a:schemeClr>
            </a:solidFill>
            <a:prstDash val="dashDot"/>
            <a:round/>
            <a:headEnd/>
            <a:tailEnd/>
          </a:ln>
        </p:spPr>
        <p:txBody>
          <a:bodyPr/>
          <a:lstStyle/>
          <a:p>
            <a:endParaRPr lang="fr-CA"/>
          </a:p>
        </p:txBody>
      </p:sp>
      <p:sp>
        <p:nvSpPr>
          <p:cNvPr id="16392" name="Line 8"/>
          <p:cNvSpPr>
            <a:spLocks noChangeShapeType="1"/>
          </p:cNvSpPr>
          <p:nvPr>
            <p:custDataLst>
              <p:tags r:id="rId6"/>
            </p:custDataLst>
          </p:nvPr>
        </p:nvSpPr>
        <p:spPr bwMode="auto">
          <a:xfrm>
            <a:off x="4602163" y="2173288"/>
            <a:ext cx="0" cy="1349375"/>
          </a:xfrm>
          <a:prstGeom prst="line">
            <a:avLst/>
          </a:prstGeom>
          <a:noFill/>
          <a:ln w="25400">
            <a:solidFill>
              <a:schemeClr val="bg2">
                <a:lumMod val="50000"/>
              </a:schemeClr>
            </a:solidFill>
            <a:prstDash val="dashDot"/>
            <a:round/>
            <a:headEnd/>
            <a:tailEnd/>
          </a:ln>
        </p:spPr>
        <p:txBody>
          <a:bodyPr/>
          <a:lstStyle/>
          <a:p>
            <a:endParaRPr lang="fr-CA"/>
          </a:p>
        </p:txBody>
      </p:sp>
      <p:sp>
        <p:nvSpPr>
          <p:cNvPr id="16393" name="Line 9"/>
          <p:cNvSpPr>
            <a:spLocks noChangeShapeType="1"/>
          </p:cNvSpPr>
          <p:nvPr>
            <p:custDataLst>
              <p:tags r:id="rId7"/>
            </p:custDataLst>
          </p:nvPr>
        </p:nvSpPr>
        <p:spPr bwMode="auto">
          <a:xfrm>
            <a:off x="5173663" y="2173288"/>
            <a:ext cx="0" cy="1947862"/>
          </a:xfrm>
          <a:prstGeom prst="line">
            <a:avLst/>
          </a:prstGeom>
          <a:noFill/>
          <a:ln w="25400">
            <a:solidFill>
              <a:schemeClr val="bg2">
                <a:lumMod val="50000"/>
              </a:schemeClr>
            </a:solidFill>
            <a:prstDash val="dashDot"/>
            <a:round/>
            <a:headEnd/>
            <a:tailEnd/>
          </a:ln>
        </p:spPr>
        <p:txBody>
          <a:bodyPr/>
          <a:lstStyle/>
          <a:p>
            <a:endParaRPr lang="fr-CA"/>
          </a:p>
        </p:txBody>
      </p:sp>
      <p:sp>
        <p:nvSpPr>
          <p:cNvPr id="16394" name="Line 10"/>
          <p:cNvSpPr>
            <a:spLocks noChangeShapeType="1"/>
          </p:cNvSpPr>
          <p:nvPr>
            <p:custDataLst>
              <p:tags r:id="rId8"/>
            </p:custDataLst>
          </p:nvPr>
        </p:nvSpPr>
        <p:spPr bwMode="auto">
          <a:xfrm>
            <a:off x="4602163" y="4121150"/>
            <a:ext cx="11430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395" name="Line 11"/>
          <p:cNvSpPr>
            <a:spLocks noChangeShapeType="1"/>
          </p:cNvSpPr>
          <p:nvPr>
            <p:custDataLst>
              <p:tags r:id="rId9"/>
            </p:custDataLst>
          </p:nvPr>
        </p:nvSpPr>
        <p:spPr bwMode="auto">
          <a:xfrm flipH="1">
            <a:off x="3602038" y="3522663"/>
            <a:ext cx="1000125" cy="0"/>
          </a:xfrm>
          <a:prstGeom prst="line">
            <a:avLst/>
          </a:prstGeom>
          <a:noFill/>
          <a:ln w="38100">
            <a:solidFill>
              <a:schemeClr val="bg2">
                <a:lumMod val="50000"/>
              </a:schemeClr>
            </a:solidFill>
            <a:prstDash val="dashDot"/>
            <a:round/>
            <a:headEnd/>
            <a:tailEnd/>
          </a:ln>
        </p:spPr>
        <p:txBody>
          <a:bodyPr/>
          <a:lstStyle/>
          <a:p>
            <a:endParaRPr lang="fr-CA"/>
          </a:p>
        </p:txBody>
      </p:sp>
      <p:sp>
        <p:nvSpPr>
          <p:cNvPr id="16396" name="Line 12"/>
          <p:cNvSpPr>
            <a:spLocks noChangeShapeType="1"/>
          </p:cNvSpPr>
          <p:nvPr>
            <p:custDataLst>
              <p:tags r:id="rId10"/>
            </p:custDataLst>
          </p:nvPr>
        </p:nvSpPr>
        <p:spPr bwMode="auto">
          <a:xfrm>
            <a:off x="3602038" y="3522663"/>
            <a:ext cx="0" cy="5984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397" name="Text Box 13"/>
          <p:cNvSpPr txBox="1">
            <a:spLocks noChangeArrowheads="1"/>
          </p:cNvSpPr>
          <p:nvPr>
            <p:custDataLst>
              <p:tags r:id="rId11"/>
            </p:custDataLst>
          </p:nvPr>
        </p:nvSpPr>
        <p:spPr bwMode="auto">
          <a:xfrm>
            <a:off x="1028700" y="3971925"/>
            <a:ext cx="57150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8" name="Text Box 14"/>
          <p:cNvSpPr txBox="1">
            <a:spLocks noChangeArrowheads="1"/>
          </p:cNvSpPr>
          <p:nvPr>
            <p:custDataLst>
              <p:tags r:id="rId12"/>
            </p:custDataLst>
          </p:nvPr>
        </p:nvSpPr>
        <p:spPr bwMode="auto">
          <a:xfrm>
            <a:off x="2314575" y="3971925"/>
            <a:ext cx="714375"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9" name="Text Box 15"/>
          <p:cNvSpPr txBox="1">
            <a:spLocks noChangeArrowheads="1"/>
          </p:cNvSpPr>
          <p:nvPr>
            <p:custDataLst>
              <p:tags r:id="rId13"/>
            </p:custDataLst>
          </p:nvPr>
        </p:nvSpPr>
        <p:spPr bwMode="auto">
          <a:xfrm>
            <a:off x="3887788" y="3971925"/>
            <a:ext cx="85725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0" name="Line 16"/>
          <p:cNvSpPr>
            <a:spLocks noChangeShapeType="1"/>
          </p:cNvSpPr>
          <p:nvPr>
            <p:custDataLst>
              <p:tags r:id="rId14"/>
            </p:custDataLst>
          </p:nvPr>
        </p:nvSpPr>
        <p:spPr bwMode="auto">
          <a:xfrm flipV="1">
            <a:off x="3059113" y="4121150"/>
            <a:ext cx="828675" cy="28575"/>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1" name="Text Box 17"/>
          <p:cNvSpPr txBox="1">
            <a:spLocks noChangeArrowheads="1"/>
          </p:cNvSpPr>
          <p:nvPr>
            <p:custDataLst>
              <p:tags r:id="rId15"/>
            </p:custDataLst>
          </p:nvPr>
        </p:nvSpPr>
        <p:spPr bwMode="auto">
          <a:xfrm>
            <a:off x="5745163" y="3971925"/>
            <a:ext cx="858837"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2" name="Line 18"/>
          <p:cNvSpPr>
            <a:spLocks noChangeShapeType="1"/>
          </p:cNvSpPr>
          <p:nvPr>
            <p:custDataLst>
              <p:tags r:id="rId16"/>
            </p:custDataLst>
          </p:nvPr>
        </p:nvSpPr>
        <p:spPr bwMode="auto">
          <a:xfrm>
            <a:off x="1600200" y="4121150"/>
            <a:ext cx="7143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3" name="Line 19"/>
          <p:cNvSpPr>
            <a:spLocks noChangeShapeType="1"/>
          </p:cNvSpPr>
          <p:nvPr>
            <p:custDataLst>
              <p:tags r:id="rId17"/>
            </p:custDataLst>
          </p:nvPr>
        </p:nvSpPr>
        <p:spPr bwMode="auto">
          <a:xfrm flipH="1" flipV="1">
            <a:off x="2459038" y="2173288"/>
            <a:ext cx="241300" cy="176053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4" name="Line 20"/>
          <p:cNvSpPr>
            <a:spLocks noChangeShapeType="1"/>
          </p:cNvSpPr>
          <p:nvPr>
            <p:custDataLst>
              <p:tags r:id="rId18"/>
            </p:custDataLst>
          </p:nvPr>
        </p:nvSpPr>
        <p:spPr bwMode="auto">
          <a:xfrm>
            <a:off x="2887663" y="1574800"/>
            <a:ext cx="3143250" cy="0"/>
          </a:xfrm>
          <a:prstGeom prst="line">
            <a:avLst/>
          </a:prstGeom>
          <a:noFill/>
          <a:ln w="25400">
            <a:solidFill>
              <a:schemeClr val="bg2">
                <a:lumMod val="50000"/>
              </a:schemeClr>
            </a:solidFill>
            <a:prstDash val="dashDot"/>
            <a:round/>
            <a:headEnd/>
            <a:tailEnd/>
          </a:ln>
        </p:spPr>
        <p:txBody>
          <a:bodyPr/>
          <a:lstStyle/>
          <a:p>
            <a:endParaRPr lang="fr-CA"/>
          </a:p>
        </p:txBody>
      </p:sp>
      <p:sp>
        <p:nvSpPr>
          <p:cNvPr id="16405" name="Line 21"/>
          <p:cNvSpPr>
            <a:spLocks noChangeShapeType="1"/>
          </p:cNvSpPr>
          <p:nvPr>
            <p:custDataLst>
              <p:tags r:id="rId19"/>
            </p:custDataLst>
          </p:nvPr>
        </p:nvSpPr>
        <p:spPr bwMode="auto">
          <a:xfrm>
            <a:off x="6030913" y="1574800"/>
            <a:ext cx="0" cy="2397125"/>
          </a:xfrm>
          <a:prstGeom prst="line">
            <a:avLst/>
          </a:prstGeom>
          <a:noFill/>
          <a:ln w="25400">
            <a:solidFill>
              <a:schemeClr val="bg2">
                <a:lumMod val="50000"/>
              </a:schemeClr>
            </a:solidFill>
            <a:prstDash val="dashDot"/>
            <a:round/>
            <a:headEnd/>
            <a:tailEnd/>
          </a:ln>
        </p:spPr>
        <p:txBody>
          <a:bodyPr/>
          <a:lstStyle/>
          <a:p>
            <a:endParaRPr lang="fr-CA"/>
          </a:p>
        </p:txBody>
      </p:sp>
      <p:sp>
        <p:nvSpPr>
          <p:cNvPr id="16406" name="Line 22"/>
          <p:cNvSpPr>
            <a:spLocks noChangeShapeType="1"/>
          </p:cNvSpPr>
          <p:nvPr>
            <p:custDataLst>
              <p:tags r:id="rId20"/>
            </p:custDataLst>
          </p:nvPr>
        </p:nvSpPr>
        <p:spPr bwMode="auto">
          <a:xfrm>
            <a:off x="2887663" y="1574800"/>
            <a:ext cx="0" cy="449263"/>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7" name="Line 23"/>
          <p:cNvSpPr>
            <a:spLocks noChangeShapeType="1"/>
          </p:cNvSpPr>
          <p:nvPr>
            <p:custDataLst>
              <p:tags r:id="rId21"/>
            </p:custDataLst>
          </p:nvPr>
        </p:nvSpPr>
        <p:spPr bwMode="auto">
          <a:xfrm>
            <a:off x="4716463" y="4149725"/>
            <a:ext cx="2232025" cy="792163"/>
          </a:xfrm>
          <a:prstGeom prst="line">
            <a:avLst/>
          </a:prstGeom>
          <a:noFill/>
          <a:ln w="25400">
            <a:solidFill>
              <a:schemeClr val="bg2">
                <a:lumMod val="50000"/>
              </a:schemeClr>
            </a:solidFill>
            <a:prstDash val="dashDot"/>
            <a:round/>
            <a:headEnd/>
            <a:tailEnd/>
          </a:ln>
        </p:spPr>
        <p:txBody>
          <a:bodyPr/>
          <a:lstStyle/>
          <a:p>
            <a:endParaRPr lang="fr-CA"/>
          </a:p>
        </p:txBody>
      </p:sp>
      <p:sp>
        <p:nvSpPr>
          <p:cNvPr id="16408" name="Line 24"/>
          <p:cNvSpPr>
            <a:spLocks noChangeShapeType="1"/>
          </p:cNvSpPr>
          <p:nvPr>
            <p:custDataLst>
              <p:tags r:id="rId22"/>
            </p:custDataLst>
          </p:nvPr>
        </p:nvSpPr>
        <p:spPr bwMode="auto">
          <a:xfrm flipV="1">
            <a:off x="7019925" y="1274763"/>
            <a:ext cx="12700" cy="3738562"/>
          </a:xfrm>
          <a:prstGeom prst="line">
            <a:avLst/>
          </a:prstGeom>
          <a:noFill/>
          <a:ln w="25400">
            <a:solidFill>
              <a:schemeClr val="bg2">
                <a:lumMod val="50000"/>
              </a:schemeClr>
            </a:solidFill>
            <a:prstDash val="dashDot"/>
            <a:round/>
            <a:headEnd/>
            <a:tailEnd/>
          </a:ln>
        </p:spPr>
        <p:txBody>
          <a:bodyPr/>
          <a:lstStyle/>
          <a:p>
            <a:endParaRPr lang="fr-CA"/>
          </a:p>
        </p:txBody>
      </p:sp>
      <p:sp>
        <p:nvSpPr>
          <p:cNvPr id="16409" name="Line 25"/>
          <p:cNvSpPr>
            <a:spLocks noChangeShapeType="1"/>
          </p:cNvSpPr>
          <p:nvPr>
            <p:custDataLst>
              <p:tags r:id="rId23"/>
            </p:custDataLst>
          </p:nvPr>
        </p:nvSpPr>
        <p:spPr bwMode="auto">
          <a:xfrm flipH="1">
            <a:off x="2598738" y="1274763"/>
            <a:ext cx="4430712" cy="0"/>
          </a:xfrm>
          <a:prstGeom prst="line">
            <a:avLst/>
          </a:prstGeom>
          <a:noFill/>
          <a:ln w="25400">
            <a:solidFill>
              <a:schemeClr val="bg2">
                <a:lumMod val="50000"/>
              </a:schemeClr>
            </a:solidFill>
            <a:prstDash val="dashDot"/>
            <a:round/>
            <a:headEnd/>
            <a:tailEnd/>
          </a:ln>
        </p:spPr>
        <p:txBody>
          <a:bodyPr/>
          <a:lstStyle/>
          <a:p>
            <a:endParaRPr lang="fr-CA"/>
          </a:p>
        </p:txBody>
      </p:sp>
      <p:sp>
        <p:nvSpPr>
          <p:cNvPr id="16410" name="Line 26"/>
          <p:cNvSpPr>
            <a:spLocks noChangeShapeType="1"/>
          </p:cNvSpPr>
          <p:nvPr>
            <p:custDataLst>
              <p:tags r:id="rId24"/>
            </p:custDataLst>
          </p:nvPr>
        </p:nvSpPr>
        <p:spPr bwMode="auto">
          <a:xfrm>
            <a:off x="2598738" y="1274763"/>
            <a:ext cx="0" cy="74930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1" name="Line 27"/>
          <p:cNvSpPr>
            <a:spLocks noChangeShapeType="1"/>
          </p:cNvSpPr>
          <p:nvPr>
            <p:custDataLst>
              <p:tags r:id="rId25"/>
            </p:custDataLst>
          </p:nvPr>
        </p:nvSpPr>
        <p:spPr bwMode="auto">
          <a:xfrm flipH="1">
            <a:off x="4173538" y="4437063"/>
            <a:ext cx="38100" cy="11826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2" name="Text Box 28"/>
          <p:cNvSpPr txBox="1">
            <a:spLocks noChangeArrowheads="1"/>
          </p:cNvSpPr>
          <p:nvPr>
            <p:custDataLst>
              <p:tags r:id="rId26"/>
            </p:custDataLst>
          </p:nvPr>
        </p:nvSpPr>
        <p:spPr bwMode="auto">
          <a:xfrm>
            <a:off x="2843213" y="5445125"/>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16413" name="Text Box 29"/>
          <p:cNvSpPr txBox="1">
            <a:spLocks noChangeArrowheads="1"/>
          </p:cNvSpPr>
          <p:nvPr>
            <p:custDataLst>
              <p:tags r:id="rId27"/>
            </p:custDataLst>
          </p:nvPr>
        </p:nvSpPr>
        <p:spPr bwMode="auto">
          <a:xfrm>
            <a:off x="4745038" y="5470525"/>
            <a:ext cx="571500"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6414" name="Line 30"/>
          <p:cNvSpPr>
            <a:spLocks noChangeShapeType="1"/>
          </p:cNvSpPr>
          <p:nvPr>
            <p:custDataLst>
              <p:tags r:id="rId28"/>
            </p:custDataLst>
          </p:nvPr>
        </p:nvSpPr>
        <p:spPr bwMode="auto">
          <a:xfrm>
            <a:off x="3457575" y="5619750"/>
            <a:ext cx="12874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15" name="Text Box 31"/>
          <p:cNvSpPr txBox="1">
            <a:spLocks noChangeArrowheads="1"/>
          </p:cNvSpPr>
          <p:nvPr>
            <p:custDataLst>
              <p:tags r:id="rId29"/>
            </p:custDataLst>
          </p:nvPr>
        </p:nvSpPr>
        <p:spPr bwMode="auto">
          <a:xfrm>
            <a:off x="4602163" y="5768975"/>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416" name="AutoShape 32"/>
          <p:cNvSpPr>
            <a:spLocks/>
          </p:cNvSpPr>
          <p:nvPr>
            <p:custDataLst>
              <p:tags r:id="rId30"/>
            </p:custDataLst>
          </p:nvPr>
        </p:nvSpPr>
        <p:spPr bwMode="auto">
          <a:xfrm>
            <a:off x="7461250" y="1125538"/>
            <a:ext cx="285750" cy="5094287"/>
          </a:xfrm>
          <a:prstGeom prst="rightBrace">
            <a:avLst>
              <a:gd name="adj1" fmla="val 148565"/>
              <a:gd name="adj2" fmla="val 50000"/>
            </a:avLst>
          </a:prstGeom>
          <a:noFill/>
          <a:ln w="38100">
            <a:solidFill>
              <a:schemeClr val="accent6"/>
            </a:solidFill>
            <a:round/>
            <a:headEnd/>
            <a:tailEnd/>
          </a:ln>
        </p:spPr>
        <p:txBody>
          <a:bodyPr/>
          <a:lstStyle/>
          <a:p>
            <a:endParaRPr lang="fr-CA"/>
          </a:p>
        </p:txBody>
      </p:sp>
      <p:sp>
        <p:nvSpPr>
          <p:cNvPr id="16417" name="Text Box 33"/>
          <p:cNvSpPr txBox="1">
            <a:spLocks noChangeArrowheads="1"/>
          </p:cNvSpPr>
          <p:nvPr>
            <p:custDataLst>
              <p:tags r:id="rId31"/>
            </p:custDataLst>
          </p:nvPr>
        </p:nvSpPr>
        <p:spPr bwMode="auto">
          <a:xfrm>
            <a:off x="7956550" y="963612"/>
            <a:ext cx="571500" cy="5256213"/>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2400" b="1" dirty="0">
                <a:solidFill>
                  <a:schemeClr val="bg1"/>
                </a:solidFill>
              </a:rPr>
              <a:t>P</a:t>
            </a:r>
          </a:p>
          <a:p>
            <a:pPr algn="ctr"/>
            <a:r>
              <a:rPr lang="fr-FR" sz="2400" b="1" dirty="0">
                <a:solidFill>
                  <a:schemeClr val="bg1"/>
                </a:solidFill>
              </a:rPr>
              <a:t>H</a:t>
            </a:r>
          </a:p>
          <a:p>
            <a:pPr algn="ctr"/>
            <a:r>
              <a:rPr lang="fr-FR" sz="2400" b="1" dirty="0">
                <a:solidFill>
                  <a:schemeClr val="bg1"/>
                </a:solidFill>
              </a:rPr>
              <a:t>A</a:t>
            </a:r>
          </a:p>
          <a:p>
            <a:pPr algn="ctr"/>
            <a:r>
              <a:rPr lang="fr-FR" sz="2400" b="1" dirty="0">
                <a:solidFill>
                  <a:schemeClr val="bg1"/>
                </a:solidFill>
              </a:rPr>
              <a:t>S</a:t>
            </a:r>
          </a:p>
          <a:p>
            <a:pPr algn="ctr"/>
            <a:r>
              <a:rPr lang="fr-FR" sz="2400" b="1" dirty="0">
                <a:solidFill>
                  <a:schemeClr val="bg1"/>
                </a:solidFill>
              </a:rPr>
              <a:t>E</a:t>
            </a:r>
          </a:p>
          <a:p>
            <a:pPr algn="ctr"/>
            <a:endParaRPr lang="fr-FR" sz="2400" b="1" dirty="0">
              <a:solidFill>
                <a:schemeClr val="bg1"/>
              </a:solidFill>
            </a:endParaRPr>
          </a:p>
          <a:p>
            <a:pPr algn="ctr"/>
            <a:r>
              <a:rPr lang="fr-FR" sz="2400" b="1" dirty="0">
                <a:solidFill>
                  <a:schemeClr val="bg1"/>
                </a:solidFill>
              </a:rPr>
              <a:t>C</a:t>
            </a:r>
          </a:p>
          <a:p>
            <a:pPr algn="ctr"/>
            <a:r>
              <a:rPr lang="fr-FR" sz="2400" b="1" dirty="0">
                <a:solidFill>
                  <a:schemeClr val="bg1"/>
                </a:solidFill>
              </a:rPr>
              <a:t>O</a:t>
            </a:r>
          </a:p>
          <a:p>
            <a:pPr algn="ctr"/>
            <a:r>
              <a:rPr lang="fr-FR" sz="2400" b="1" dirty="0">
                <a:solidFill>
                  <a:schemeClr val="bg1"/>
                </a:solidFill>
              </a:rPr>
              <a:t>N</a:t>
            </a:r>
          </a:p>
          <a:p>
            <a:pPr algn="ctr"/>
            <a:r>
              <a:rPr lang="fr-FR" sz="2400" b="1" dirty="0">
                <a:solidFill>
                  <a:schemeClr val="bg1"/>
                </a:solidFill>
              </a:rPr>
              <a:t>T</a:t>
            </a:r>
          </a:p>
          <a:p>
            <a:pPr algn="ctr"/>
            <a:r>
              <a:rPr lang="fr-FR" sz="2400" b="1" dirty="0">
                <a:solidFill>
                  <a:schemeClr val="bg1"/>
                </a:solidFill>
              </a:rPr>
              <a:t>A</a:t>
            </a:r>
          </a:p>
          <a:p>
            <a:pPr algn="ctr"/>
            <a:r>
              <a:rPr lang="fr-FR" sz="2400" b="1" dirty="0">
                <a:solidFill>
                  <a:schemeClr val="bg1"/>
                </a:solidFill>
              </a:rPr>
              <a:t>C</a:t>
            </a:r>
          </a:p>
          <a:p>
            <a:pPr algn="ctr"/>
            <a:r>
              <a:rPr lang="fr-FR" sz="2400" b="1" dirty="0">
                <a:solidFill>
                  <a:schemeClr val="bg1"/>
                </a:solidFill>
              </a:rPr>
              <a:t>T</a:t>
            </a:r>
          </a:p>
        </p:txBody>
      </p:sp>
      <p:sp>
        <p:nvSpPr>
          <p:cNvPr id="16419" name="Line 35"/>
          <p:cNvSpPr>
            <a:spLocks noChangeShapeType="1"/>
          </p:cNvSpPr>
          <p:nvPr>
            <p:custDataLst>
              <p:tags r:id="rId32"/>
            </p:custDataLst>
          </p:nvPr>
        </p:nvSpPr>
        <p:spPr bwMode="auto">
          <a:xfrm flipH="1" flipV="1">
            <a:off x="3059113" y="4149725"/>
            <a:ext cx="144462" cy="287338"/>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20" name="Line 36"/>
          <p:cNvSpPr>
            <a:spLocks noChangeShapeType="1"/>
          </p:cNvSpPr>
          <p:nvPr>
            <p:custDataLst>
              <p:tags r:id="rId33"/>
            </p:custDataLst>
          </p:nvPr>
        </p:nvSpPr>
        <p:spPr bwMode="auto">
          <a:xfrm flipH="1">
            <a:off x="3419475" y="4292600"/>
            <a:ext cx="431800" cy="288925"/>
          </a:xfrm>
          <a:prstGeom prst="line">
            <a:avLst/>
          </a:prstGeom>
          <a:noFill/>
          <a:ln w="25400">
            <a:solidFill>
              <a:schemeClr val="bg2">
                <a:lumMod val="50000"/>
              </a:schemeClr>
            </a:solidFill>
            <a:prstDash val="dashDot"/>
            <a:round/>
            <a:headEnd/>
            <a:tailEnd/>
          </a:ln>
        </p:spPr>
        <p:txBody>
          <a:bodyPr/>
          <a:lstStyle/>
          <a:p>
            <a:endParaRPr lang="fr-CA"/>
          </a:p>
        </p:txBody>
      </p:sp>
      <p:sp>
        <p:nvSpPr>
          <p:cNvPr id="16428" name="Line 44"/>
          <p:cNvSpPr>
            <a:spLocks noChangeShapeType="1"/>
          </p:cNvSpPr>
          <p:nvPr>
            <p:custDataLst>
              <p:tags r:id="rId34"/>
            </p:custDataLst>
          </p:nvPr>
        </p:nvSpPr>
        <p:spPr bwMode="auto">
          <a:xfrm>
            <a:off x="1908175" y="2133600"/>
            <a:ext cx="12239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29" name="Text Box 45"/>
          <p:cNvSpPr txBox="1">
            <a:spLocks noChangeArrowheads="1"/>
          </p:cNvSpPr>
          <p:nvPr>
            <p:custDataLst>
              <p:tags r:id="rId35"/>
            </p:custDataLst>
          </p:nvPr>
        </p:nvSpPr>
        <p:spPr bwMode="auto">
          <a:xfrm>
            <a:off x="592137" y="4404431"/>
            <a:ext cx="1392238" cy="738664"/>
          </a:xfrm>
          <a:prstGeom prst="rect">
            <a:avLst/>
          </a:prstGeom>
          <a:solidFill>
            <a:srgbClr val="FF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 - - - - - CHARGES NÉGATIVES</a:t>
            </a:r>
            <a:endParaRPr lang="fr-FR" sz="1400" b="1" dirty="0">
              <a:solidFill>
                <a:schemeClr val="bg1"/>
              </a:solidFill>
            </a:endParaRPr>
          </a:p>
        </p:txBody>
      </p:sp>
      <p:sp>
        <p:nvSpPr>
          <p:cNvPr id="16430" name="Text Box 46"/>
          <p:cNvSpPr txBox="1">
            <a:spLocks noChangeArrowheads="1"/>
          </p:cNvSpPr>
          <p:nvPr>
            <p:custDataLst>
              <p:tags r:id="rId36"/>
            </p:custDataLst>
          </p:nvPr>
        </p:nvSpPr>
        <p:spPr bwMode="auto">
          <a:xfrm>
            <a:off x="2700338" y="5734050"/>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46" name="Hexagone 45"/>
          <p:cNvSpPr/>
          <p:nvPr/>
        </p:nvSpPr>
        <p:spPr>
          <a:xfrm>
            <a:off x="5104523" y="5143095"/>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7" name="Hexagone 46"/>
          <p:cNvSpPr/>
          <p:nvPr/>
        </p:nvSpPr>
        <p:spPr>
          <a:xfrm>
            <a:off x="4390148" y="352266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8" name="Hexagone 47"/>
          <p:cNvSpPr/>
          <p:nvPr/>
        </p:nvSpPr>
        <p:spPr>
          <a:xfrm>
            <a:off x="3926953" y="1636510"/>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9" name="Hexagone 48"/>
          <p:cNvSpPr/>
          <p:nvPr/>
        </p:nvSpPr>
        <p:spPr>
          <a:xfrm>
            <a:off x="5920496" y="4946522"/>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2-M</a:t>
            </a:r>
          </a:p>
        </p:txBody>
      </p:sp>
      <p:sp>
        <p:nvSpPr>
          <p:cNvPr id="50" name="Hexagone 49"/>
          <p:cNvSpPr/>
          <p:nvPr/>
        </p:nvSpPr>
        <p:spPr>
          <a:xfrm>
            <a:off x="4641328" y="3911397"/>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bg1"/>
                </a:solidFill>
                <a:ea typeface="Arial Unicode MS" pitchFamily="34" charset="-128"/>
                <a:cs typeface="Arial Unicode MS" pitchFamily="34" charset="-128"/>
              </a:rPr>
              <a:t>C</a:t>
            </a:r>
            <a:r>
              <a:rPr lang="fr-CA" sz="1400" b="1" dirty="0">
                <a:solidFill>
                  <a:schemeClr val="bg1"/>
                </a:solidFill>
              </a:rPr>
              <a:t>1-</a:t>
            </a:r>
            <a:r>
              <a:rPr lang="fr-CA" sz="1400" b="1" dirty="0" err="1">
                <a:solidFill>
                  <a:schemeClr val="bg1"/>
                </a:solidFill>
              </a:rPr>
              <a:t>inh</a:t>
            </a:r>
            <a:endParaRPr lang="fr-CA" sz="1400" b="1" dirty="0">
              <a:solidFill>
                <a:schemeClr val="bg1"/>
              </a:solidFill>
            </a:endParaRPr>
          </a:p>
        </p:txBody>
      </p:sp>
      <p:sp>
        <p:nvSpPr>
          <p:cNvPr id="51" name="Hexagone 50"/>
          <p:cNvSpPr/>
          <p:nvPr/>
        </p:nvSpPr>
        <p:spPr>
          <a:xfrm>
            <a:off x="5891213" y="5891378"/>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bg1"/>
                </a:solidFill>
                <a:ea typeface="Arial Unicode MS" pitchFamily="34" charset="-128"/>
                <a:cs typeface="Arial Unicode MS" pitchFamily="34" charset="-128"/>
              </a:rPr>
              <a:t>C</a:t>
            </a:r>
            <a:r>
              <a:rPr lang="fr-CA" sz="1400" b="1" dirty="0">
                <a:solidFill>
                  <a:schemeClr val="bg1"/>
                </a:solidFill>
              </a:rPr>
              <a:t>1-</a:t>
            </a:r>
            <a:r>
              <a:rPr lang="fr-CA" sz="1400" b="1" dirty="0" err="1">
                <a:solidFill>
                  <a:schemeClr val="bg1"/>
                </a:solidFill>
              </a:rPr>
              <a:t>inh</a:t>
            </a:r>
            <a:endParaRPr lang="fr-CA" sz="1400" b="1" dirty="0">
              <a:solidFill>
                <a:schemeClr val="bg1"/>
              </a:solidFill>
            </a:endParaRPr>
          </a:p>
        </p:txBody>
      </p:sp>
      <p:sp>
        <p:nvSpPr>
          <p:cNvPr id="52" name="Hexagone 51"/>
          <p:cNvSpPr/>
          <p:nvPr/>
        </p:nvSpPr>
        <p:spPr>
          <a:xfrm>
            <a:off x="4938565" y="2310548"/>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bg1"/>
                </a:solidFill>
                <a:ea typeface="Arial Unicode MS" pitchFamily="34" charset="-128"/>
                <a:cs typeface="Arial Unicode MS" pitchFamily="34" charset="-128"/>
              </a:rPr>
              <a:t>C</a:t>
            </a:r>
            <a:r>
              <a:rPr lang="fr-CA" sz="1400" b="1" dirty="0">
                <a:solidFill>
                  <a:schemeClr val="bg1"/>
                </a:solidFill>
              </a:rPr>
              <a:t>1-</a:t>
            </a:r>
            <a:r>
              <a:rPr lang="fr-CA" sz="1400" b="1" dirty="0" err="1">
                <a:solidFill>
                  <a:schemeClr val="bg1"/>
                </a:solidFill>
              </a:rPr>
              <a:t>inh</a:t>
            </a:r>
            <a:endParaRPr lang="fr-CA" sz="1400" b="1" dirty="0">
              <a:solidFill>
                <a:schemeClr val="bg1"/>
              </a:solidFill>
            </a:endParaRPr>
          </a:p>
        </p:txBody>
      </p:sp>
      <p:sp>
        <p:nvSpPr>
          <p:cNvPr id="53" name="Hexagone 52"/>
          <p:cNvSpPr/>
          <p:nvPr/>
        </p:nvSpPr>
        <p:spPr>
          <a:xfrm>
            <a:off x="4834855" y="1814976"/>
            <a:ext cx="926390" cy="509790"/>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1-AT</a:t>
            </a:r>
          </a:p>
        </p:txBody>
      </p:sp>
      <p:sp>
        <p:nvSpPr>
          <p:cNvPr id="54" name="Hexagone 53"/>
          <p:cNvSpPr/>
          <p:nvPr/>
        </p:nvSpPr>
        <p:spPr>
          <a:xfrm>
            <a:off x="5884694" y="5407840"/>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1-AT</a:t>
            </a:r>
          </a:p>
        </p:txBody>
      </p:sp>
      <p:sp>
        <p:nvSpPr>
          <p:cNvPr id="55" name="Hexagone 54"/>
          <p:cNvSpPr/>
          <p:nvPr/>
        </p:nvSpPr>
        <p:spPr>
          <a:xfrm>
            <a:off x="4726471" y="1367328"/>
            <a:ext cx="919314"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2-M</a:t>
            </a:r>
          </a:p>
        </p:txBody>
      </p:sp>
      <p:sp>
        <p:nvSpPr>
          <p:cNvPr id="2" name="Interdiction 1">
            <a:extLst>
              <a:ext uri="{FF2B5EF4-FFF2-40B4-BE49-F238E27FC236}">
                <a16:creationId xmlns:a16="http://schemas.microsoft.com/office/drawing/2014/main" id="{26EC8282-C8BB-80DB-9E47-87DF8A676475}"/>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8907416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custDataLst>
              <p:tags r:id="rId1"/>
            </p:custDataLst>
          </p:nvPr>
        </p:nvSpPr>
        <p:spPr bwMode="auto">
          <a:xfrm>
            <a:off x="5795963" y="2060575"/>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0" name="Text Box 4"/>
          <p:cNvSpPr txBox="1">
            <a:spLocks noChangeArrowheads="1"/>
          </p:cNvSpPr>
          <p:nvPr>
            <p:custDataLst>
              <p:tags r:id="rId2"/>
            </p:custDataLst>
          </p:nvPr>
        </p:nvSpPr>
        <p:spPr bwMode="auto">
          <a:xfrm>
            <a:off x="6011863" y="2565400"/>
            <a:ext cx="592137" cy="3048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PL</a:t>
            </a:r>
          </a:p>
        </p:txBody>
      </p:sp>
      <p:sp>
        <p:nvSpPr>
          <p:cNvPr id="19461" name="Text Box 5"/>
          <p:cNvSpPr txBox="1">
            <a:spLocks noChangeArrowheads="1"/>
          </p:cNvSpPr>
          <p:nvPr>
            <p:custDataLst>
              <p:tags r:id="rId3"/>
            </p:custDataLst>
          </p:nvPr>
        </p:nvSpPr>
        <p:spPr bwMode="auto">
          <a:xfrm>
            <a:off x="2700338" y="1628775"/>
            <a:ext cx="593725"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t>
            </a:r>
          </a:p>
        </p:txBody>
      </p:sp>
      <p:sp>
        <p:nvSpPr>
          <p:cNvPr id="19462" name="Text Box 6"/>
          <p:cNvSpPr txBox="1">
            <a:spLocks noChangeArrowheads="1"/>
          </p:cNvSpPr>
          <p:nvPr>
            <p:custDataLst>
              <p:tags r:id="rId4"/>
            </p:custDataLst>
          </p:nvPr>
        </p:nvSpPr>
        <p:spPr bwMode="auto">
          <a:xfrm>
            <a:off x="4500563" y="16287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a:t>
            </a:r>
          </a:p>
        </p:txBody>
      </p:sp>
      <p:sp>
        <p:nvSpPr>
          <p:cNvPr id="19463" name="Line 7"/>
          <p:cNvSpPr>
            <a:spLocks noChangeShapeType="1"/>
          </p:cNvSpPr>
          <p:nvPr>
            <p:custDataLst>
              <p:tags r:id="rId5"/>
            </p:custDataLst>
          </p:nvPr>
        </p:nvSpPr>
        <p:spPr bwMode="auto">
          <a:xfrm>
            <a:off x="3314700" y="1836738"/>
            <a:ext cx="1185863" cy="7937"/>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4" name="Text Box 8"/>
          <p:cNvSpPr txBox="1">
            <a:spLocks noChangeArrowheads="1"/>
          </p:cNvSpPr>
          <p:nvPr>
            <p:custDataLst>
              <p:tags r:id="rId6"/>
            </p:custDataLst>
          </p:nvPr>
        </p:nvSpPr>
        <p:spPr bwMode="auto">
          <a:xfrm>
            <a:off x="2124075" y="908050"/>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5" name="Line 9"/>
          <p:cNvSpPr>
            <a:spLocks noChangeShapeType="1"/>
          </p:cNvSpPr>
          <p:nvPr>
            <p:custDataLst>
              <p:tags r:id="rId7"/>
            </p:custDataLst>
          </p:nvPr>
        </p:nvSpPr>
        <p:spPr bwMode="auto">
          <a:xfrm>
            <a:off x="2870200" y="1266825"/>
            <a:ext cx="742950" cy="569913"/>
          </a:xfrm>
          <a:prstGeom prst="line">
            <a:avLst/>
          </a:prstGeom>
          <a:noFill/>
          <a:ln w="25400">
            <a:solidFill>
              <a:schemeClr val="bg2">
                <a:lumMod val="50000"/>
              </a:schemeClr>
            </a:solidFill>
            <a:round/>
            <a:headEnd/>
            <a:tailEnd/>
          </a:ln>
        </p:spPr>
        <p:txBody>
          <a:bodyPr/>
          <a:lstStyle/>
          <a:p>
            <a:endParaRPr lang="fr-CA">
              <a:solidFill>
                <a:schemeClr val="bg1"/>
              </a:solidFill>
            </a:endParaRPr>
          </a:p>
        </p:txBody>
      </p:sp>
      <p:sp>
        <p:nvSpPr>
          <p:cNvPr id="19466" name="Line 10"/>
          <p:cNvSpPr>
            <a:spLocks noChangeShapeType="1"/>
          </p:cNvSpPr>
          <p:nvPr>
            <p:custDataLst>
              <p:tags r:id="rId8"/>
            </p:custDataLst>
          </p:nvPr>
        </p:nvSpPr>
        <p:spPr bwMode="auto">
          <a:xfrm>
            <a:off x="4787900" y="1989138"/>
            <a:ext cx="12700" cy="155257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7" name="Text Box 11"/>
          <p:cNvSpPr txBox="1">
            <a:spLocks noChangeArrowheads="1"/>
          </p:cNvSpPr>
          <p:nvPr>
            <p:custDataLst>
              <p:tags r:id="rId9"/>
            </p:custDataLst>
          </p:nvPr>
        </p:nvSpPr>
        <p:spPr bwMode="auto">
          <a:xfrm>
            <a:off x="4057650" y="3541713"/>
            <a:ext cx="1593850" cy="8239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err="1">
                <a:solidFill>
                  <a:schemeClr val="bg1"/>
                </a:solidFill>
              </a:rPr>
              <a:t>VIIIa</a:t>
            </a:r>
            <a:r>
              <a:rPr lang="fr-FR" sz="1600" b="1" dirty="0">
                <a:solidFill>
                  <a:schemeClr val="bg1"/>
                </a:solidFill>
              </a:rPr>
              <a:t>       Ca </a:t>
            </a:r>
            <a:r>
              <a:rPr lang="fr-FR" sz="1600" b="1" baseline="30000" dirty="0">
                <a:solidFill>
                  <a:schemeClr val="bg1"/>
                </a:solidFill>
                <a:latin typeface="Times" pitchFamily="18" charset="0"/>
              </a:rPr>
              <a:t>2+</a:t>
            </a:r>
            <a:endParaRPr lang="fr-FR" sz="1600" b="1" dirty="0">
              <a:solidFill>
                <a:schemeClr val="bg1"/>
              </a:solidFill>
            </a:endParaRPr>
          </a:p>
          <a:p>
            <a:pPr algn="ctr"/>
            <a:endParaRPr lang="fr-FR" sz="1600" b="1" dirty="0">
              <a:solidFill>
                <a:schemeClr val="bg1"/>
              </a:solidFill>
            </a:endParaRPr>
          </a:p>
          <a:p>
            <a:pPr algn="ctr"/>
            <a:r>
              <a:rPr lang="fr-FR" sz="1600" b="1" dirty="0" err="1">
                <a:solidFill>
                  <a:schemeClr val="bg1"/>
                </a:solidFill>
              </a:rPr>
              <a:t>IXa</a:t>
            </a:r>
            <a:r>
              <a:rPr lang="fr-FR" sz="1600" b="1" dirty="0">
                <a:solidFill>
                  <a:schemeClr val="bg1"/>
                </a:solidFill>
              </a:rPr>
              <a:t>          PL</a:t>
            </a:r>
          </a:p>
        </p:txBody>
      </p:sp>
      <p:sp>
        <p:nvSpPr>
          <p:cNvPr id="19468" name="Line 12"/>
          <p:cNvSpPr>
            <a:spLocks noChangeShapeType="1"/>
          </p:cNvSpPr>
          <p:nvPr>
            <p:custDataLst>
              <p:tags r:id="rId10"/>
            </p:custDataLst>
          </p:nvPr>
        </p:nvSpPr>
        <p:spPr bwMode="auto">
          <a:xfrm>
            <a:off x="4067175" y="3933825"/>
            <a:ext cx="1584325" cy="0"/>
          </a:xfrm>
          <a:prstGeom prst="line">
            <a:avLst/>
          </a:prstGeom>
          <a:noFill/>
          <a:ln w="9525">
            <a:solidFill>
              <a:srgbClr val="000000"/>
            </a:solidFill>
            <a:round/>
            <a:headEnd/>
            <a:tailEnd/>
          </a:ln>
        </p:spPr>
        <p:txBody>
          <a:bodyPr/>
          <a:lstStyle/>
          <a:p>
            <a:endParaRPr lang="fr-CA">
              <a:solidFill>
                <a:schemeClr val="bg1"/>
              </a:solidFill>
            </a:endParaRPr>
          </a:p>
        </p:txBody>
      </p:sp>
      <p:sp>
        <p:nvSpPr>
          <p:cNvPr id="19469" name="Line 13"/>
          <p:cNvSpPr>
            <a:spLocks noChangeShapeType="1"/>
          </p:cNvSpPr>
          <p:nvPr>
            <p:custDataLst>
              <p:tags r:id="rId11"/>
            </p:custDataLst>
          </p:nvPr>
        </p:nvSpPr>
        <p:spPr bwMode="auto">
          <a:xfrm flipH="1">
            <a:off x="4800600" y="3541713"/>
            <a:ext cx="0" cy="823912"/>
          </a:xfrm>
          <a:prstGeom prst="line">
            <a:avLst/>
          </a:prstGeom>
          <a:noFill/>
          <a:ln w="9525">
            <a:solidFill>
              <a:srgbClr val="000000"/>
            </a:solidFill>
            <a:round/>
            <a:headEnd/>
            <a:tailEnd/>
          </a:ln>
        </p:spPr>
        <p:txBody>
          <a:bodyPr/>
          <a:lstStyle/>
          <a:p>
            <a:endParaRPr lang="fr-CA">
              <a:solidFill>
                <a:schemeClr val="bg1"/>
              </a:solidFill>
            </a:endParaRPr>
          </a:p>
        </p:txBody>
      </p:sp>
      <p:sp>
        <p:nvSpPr>
          <p:cNvPr id="19470" name="Text Box 14"/>
          <p:cNvSpPr txBox="1">
            <a:spLocks noChangeArrowheads="1"/>
          </p:cNvSpPr>
          <p:nvPr>
            <p:custDataLst>
              <p:tags r:id="rId12"/>
            </p:custDataLst>
          </p:nvPr>
        </p:nvSpPr>
        <p:spPr bwMode="auto">
          <a:xfrm>
            <a:off x="1331913" y="2636838"/>
            <a:ext cx="593725" cy="3794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t>
            </a:r>
          </a:p>
        </p:txBody>
      </p:sp>
      <p:sp>
        <p:nvSpPr>
          <p:cNvPr id="19471" name="Text Box 15"/>
          <p:cNvSpPr txBox="1">
            <a:spLocks noChangeArrowheads="1"/>
          </p:cNvSpPr>
          <p:nvPr>
            <p:custDataLst>
              <p:tags r:id="rId13"/>
            </p:custDataLst>
          </p:nvPr>
        </p:nvSpPr>
        <p:spPr bwMode="auto">
          <a:xfrm>
            <a:off x="2987675" y="2708275"/>
            <a:ext cx="741363" cy="3794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a:t>
            </a:r>
          </a:p>
        </p:txBody>
      </p:sp>
      <p:sp>
        <p:nvSpPr>
          <p:cNvPr id="19472" name="Line 16"/>
          <p:cNvSpPr>
            <a:spLocks noChangeShapeType="1"/>
          </p:cNvSpPr>
          <p:nvPr>
            <p:custDataLst>
              <p:tags r:id="rId14"/>
            </p:custDataLst>
          </p:nvPr>
        </p:nvSpPr>
        <p:spPr bwMode="auto">
          <a:xfrm>
            <a:off x="1979613" y="2830513"/>
            <a:ext cx="1039812" cy="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3" name="Line 17"/>
          <p:cNvSpPr>
            <a:spLocks noChangeShapeType="1"/>
          </p:cNvSpPr>
          <p:nvPr>
            <p:custDataLst>
              <p:tags r:id="rId15"/>
            </p:custDataLst>
          </p:nvPr>
        </p:nvSpPr>
        <p:spPr bwMode="auto">
          <a:xfrm flipV="1">
            <a:off x="2424113" y="2830513"/>
            <a:ext cx="0" cy="1281112"/>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74" name="Text Box 18"/>
          <p:cNvSpPr txBox="1">
            <a:spLocks noChangeArrowheads="1"/>
          </p:cNvSpPr>
          <p:nvPr>
            <p:custDataLst>
              <p:tags r:id="rId16"/>
            </p:custDataLst>
          </p:nvPr>
        </p:nvSpPr>
        <p:spPr bwMode="auto">
          <a:xfrm>
            <a:off x="2124075" y="4149725"/>
            <a:ext cx="593725" cy="325438"/>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IIa</a:t>
            </a:r>
          </a:p>
        </p:txBody>
      </p:sp>
      <p:sp>
        <p:nvSpPr>
          <p:cNvPr id="19475" name="Text Box 19"/>
          <p:cNvSpPr txBox="1">
            <a:spLocks noChangeArrowheads="1"/>
          </p:cNvSpPr>
          <p:nvPr>
            <p:custDataLst>
              <p:tags r:id="rId17"/>
            </p:custDataLst>
          </p:nvPr>
        </p:nvSpPr>
        <p:spPr bwMode="auto">
          <a:xfrm>
            <a:off x="8172450" y="476250"/>
            <a:ext cx="593725" cy="604837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400" b="1">
                <a:solidFill>
                  <a:schemeClr val="bg1"/>
                </a:solidFill>
              </a:rPr>
              <a:t>V</a:t>
            </a:r>
          </a:p>
          <a:p>
            <a:pPr algn="ctr"/>
            <a:r>
              <a:rPr lang="fr-FR" sz="2400" b="1">
                <a:solidFill>
                  <a:schemeClr val="bg1"/>
                </a:solidFill>
              </a:rPr>
              <a:t>O</a:t>
            </a:r>
          </a:p>
          <a:p>
            <a:pPr algn="ctr"/>
            <a:r>
              <a:rPr lang="fr-FR" sz="2400" b="1">
                <a:solidFill>
                  <a:schemeClr val="bg1"/>
                </a:solidFill>
              </a:rPr>
              <a:t>I</a:t>
            </a:r>
          </a:p>
          <a:p>
            <a:pPr algn="ctr"/>
            <a:r>
              <a:rPr lang="fr-FR" sz="2400" b="1">
                <a:solidFill>
                  <a:schemeClr val="bg1"/>
                </a:solidFill>
              </a:rPr>
              <a:t>E</a:t>
            </a:r>
          </a:p>
          <a:p>
            <a:pPr algn="ctr"/>
            <a:r>
              <a:rPr lang="fr-FR" sz="2400" b="1">
                <a:solidFill>
                  <a:schemeClr val="bg1"/>
                </a:solidFill>
              </a:rPr>
              <a:t> </a:t>
            </a:r>
          </a:p>
          <a:p>
            <a:pPr algn="ctr"/>
            <a:r>
              <a:rPr lang="fr-FR" sz="2400" b="1">
                <a:solidFill>
                  <a:schemeClr val="bg1"/>
                </a:solidFill>
              </a:rPr>
              <a:t>I</a:t>
            </a:r>
          </a:p>
          <a:p>
            <a:pPr algn="ctr"/>
            <a:r>
              <a:rPr lang="fr-FR" sz="2400" b="1">
                <a:solidFill>
                  <a:schemeClr val="bg1"/>
                </a:solidFill>
              </a:rPr>
              <a:t>N</a:t>
            </a:r>
          </a:p>
          <a:p>
            <a:pPr algn="ctr"/>
            <a:r>
              <a:rPr lang="fr-FR" sz="2400" b="1">
                <a:solidFill>
                  <a:schemeClr val="bg1"/>
                </a:solidFill>
              </a:rPr>
              <a:t>T</a:t>
            </a:r>
          </a:p>
          <a:p>
            <a:pPr algn="ctr"/>
            <a:r>
              <a:rPr lang="fr-FR" sz="2400" b="1">
                <a:solidFill>
                  <a:schemeClr val="bg1"/>
                </a:solidFill>
              </a:rPr>
              <a:t>R</a:t>
            </a:r>
          </a:p>
          <a:p>
            <a:pPr algn="ctr"/>
            <a:r>
              <a:rPr lang="fr-FR" sz="2400" b="1">
                <a:solidFill>
                  <a:schemeClr val="bg1"/>
                </a:solidFill>
              </a:rPr>
              <a:t>I</a:t>
            </a:r>
          </a:p>
          <a:p>
            <a:pPr algn="ctr"/>
            <a:r>
              <a:rPr lang="fr-FR" sz="2400" b="1">
                <a:solidFill>
                  <a:schemeClr val="bg1"/>
                </a:solidFill>
              </a:rPr>
              <a:t>N</a:t>
            </a:r>
          </a:p>
          <a:p>
            <a:pPr algn="ctr"/>
            <a:r>
              <a:rPr lang="fr-FR" sz="2400" b="1">
                <a:solidFill>
                  <a:schemeClr val="bg1"/>
                </a:solidFill>
              </a:rPr>
              <a:t>S</a:t>
            </a:r>
          </a:p>
          <a:p>
            <a:pPr algn="ctr"/>
            <a:r>
              <a:rPr lang="fr-FR" sz="2400" b="1">
                <a:solidFill>
                  <a:schemeClr val="bg1"/>
                </a:solidFill>
              </a:rPr>
              <a:t>È</a:t>
            </a:r>
          </a:p>
          <a:p>
            <a:pPr algn="ctr"/>
            <a:r>
              <a:rPr lang="fr-FR" sz="2400" b="1">
                <a:solidFill>
                  <a:schemeClr val="bg1"/>
                </a:solidFill>
              </a:rPr>
              <a:t>Q</a:t>
            </a:r>
          </a:p>
          <a:p>
            <a:pPr algn="ctr"/>
            <a:r>
              <a:rPr lang="fr-FR" sz="2400" b="1">
                <a:solidFill>
                  <a:schemeClr val="bg1"/>
                </a:solidFill>
              </a:rPr>
              <a:t>U</a:t>
            </a:r>
          </a:p>
          <a:p>
            <a:pPr algn="ctr"/>
            <a:r>
              <a:rPr lang="fr-FR" sz="2400" b="1">
                <a:solidFill>
                  <a:schemeClr val="bg1"/>
                </a:solidFill>
              </a:rPr>
              <a:t>E</a:t>
            </a:r>
          </a:p>
        </p:txBody>
      </p:sp>
      <p:sp>
        <p:nvSpPr>
          <p:cNvPr id="19476" name="Line 20"/>
          <p:cNvSpPr>
            <a:spLocks noChangeShapeType="1"/>
          </p:cNvSpPr>
          <p:nvPr>
            <p:custDataLst>
              <p:tags r:id="rId18"/>
            </p:custDataLst>
          </p:nvPr>
        </p:nvSpPr>
        <p:spPr bwMode="auto">
          <a:xfrm>
            <a:off x="3708400" y="2852737"/>
            <a:ext cx="1079500" cy="2635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7" name="Line 21"/>
          <p:cNvSpPr>
            <a:spLocks noChangeShapeType="1"/>
          </p:cNvSpPr>
          <p:nvPr>
            <p:custDataLst>
              <p:tags r:id="rId19"/>
            </p:custDataLst>
          </p:nvPr>
        </p:nvSpPr>
        <p:spPr bwMode="auto">
          <a:xfrm flipH="1">
            <a:off x="4800600" y="2405063"/>
            <a:ext cx="1039813" cy="6826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8" name="Line 22"/>
          <p:cNvSpPr>
            <a:spLocks noChangeShapeType="1"/>
          </p:cNvSpPr>
          <p:nvPr>
            <p:custDataLst>
              <p:tags r:id="rId20"/>
            </p:custDataLst>
          </p:nvPr>
        </p:nvSpPr>
        <p:spPr bwMode="auto">
          <a:xfrm flipH="1">
            <a:off x="4800600" y="2689225"/>
            <a:ext cx="1187450" cy="427038"/>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81" name="Line 25"/>
          <p:cNvSpPr>
            <a:spLocks noChangeShapeType="1"/>
          </p:cNvSpPr>
          <p:nvPr>
            <p:custDataLst>
              <p:tags r:id="rId21"/>
            </p:custDataLst>
          </p:nvPr>
        </p:nvSpPr>
        <p:spPr bwMode="auto">
          <a:xfrm>
            <a:off x="4787900" y="4365625"/>
            <a:ext cx="431800" cy="1008063"/>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2" name="Text Box 26"/>
          <p:cNvSpPr txBox="1">
            <a:spLocks noChangeArrowheads="1"/>
          </p:cNvSpPr>
          <p:nvPr>
            <p:custDataLst>
              <p:tags r:id="rId22"/>
            </p:custDataLst>
          </p:nvPr>
        </p:nvSpPr>
        <p:spPr bwMode="auto">
          <a:xfrm>
            <a:off x="4211638" y="5373688"/>
            <a:ext cx="2232025" cy="86360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ACTIVATION</a:t>
            </a:r>
          </a:p>
          <a:p>
            <a:pPr algn="ctr"/>
            <a:r>
              <a:rPr lang="fr-FR" sz="1600" b="1">
                <a:solidFill>
                  <a:schemeClr val="bg1"/>
                </a:solidFill>
              </a:rPr>
              <a:t>DE LA</a:t>
            </a:r>
          </a:p>
          <a:p>
            <a:pPr algn="ctr"/>
            <a:r>
              <a:rPr lang="fr-FR" sz="1600" b="1">
                <a:solidFill>
                  <a:schemeClr val="bg1"/>
                </a:solidFill>
              </a:rPr>
              <a:t>VOIE COMMUNE</a:t>
            </a:r>
          </a:p>
        </p:txBody>
      </p:sp>
      <p:sp>
        <p:nvSpPr>
          <p:cNvPr id="19483" name="AutoShape 27"/>
          <p:cNvSpPr>
            <a:spLocks/>
          </p:cNvSpPr>
          <p:nvPr>
            <p:custDataLst>
              <p:tags r:id="rId23"/>
            </p:custDataLst>
          </p:nvPr>
        </p:nvSpPr>
        <p:spPr bwMode="auto">
          <a:xfrm>
            <a:off x="7380288" y="620713"/>
            <a:ext cx="504825" cy="5832475"/>
          </a:xfrm>
          <a:prstGeom prst="rightBrace">
            <a:avLst>
              <a:gd name="adj1" fmla="val 96279"/>
              <a:gd name="adj2" fmla="val 50000"/>
            </a:avLst>
          </a:prstGeom>
          <a:noFill/>
          <a:ln w="38100">
            <a:solidFill>
              <a:schemeClr val="accent6"/>
            </a:solidFill>
            <a:round/>
            <a:headEnd/>
            <a:tailEnd/>
          </a:ln>
        </p:spPr>
        <p:txBody>
          <a:bodyPr wrap="none" anchor="ctr"/>
          <a:lstStyle/>
          <a:p>
            <a:endParaRPr lang="fr-CA">
              <a:solidFill>
                <a:schemeClr val="bg1"/>
              </a:solidFill>
            </a:endParaRPr>
          </a:p>
        </p:txBody>
      </p:sp>
      <p:sp>
        <p:nvSpPr>
          <p:cNvPr id="19484" name="Line 28"/>
          <p:cNvSpPr>
            <a:spLocks noChangeShapeType="1"/>
          </p:cNvSpPr>
          <p:nvPr>
            <p:custDataLst>
              <p:tags r:id="rId24"/>
            </p:custDataLst>
          </p:nvPr>
        </p:nvSpPr>
        <p:spPr bwMode="auto">
          <a:xfrm>
            <a:off x="3779838" y="1125538"/>
            <a:ext cx="0" cy="719137"/>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5" name="Text Box 29"/>
          <p:cNvSpPr txBox="1">
            <a:spLocks noChangeArrowheads="1"/>
          </p:cNvSpPr>
          <p:nvPr>
            <p:custDataLst>
              <p:tags r:id="rId25"/>
            </p:custDataLst>
          </p:nvPr>
        </p:nvSpPr>
        <p:spPr bwMode="auto">
          <a:xfrm>
            <a:off x="3492500" y="3333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9488" name="Text Box 32"/>
          <p:cNvSpPr txBox="1">
            <a:spLocks noChangeArrowheads="1"/>
          </p:cNvSpPr>
          <p:nvPr>
            <p:custDataLst>
              <p:tags r:id="rId26"/>
            </p:custDataLst>
          </p:nvPr>
        </p:nvSpPr>
        <p:spPr bwMode="auto">
          <a:xfrm>
            <a:off x="3419475" y="692150"/>
            <a:ext cx="914033" cy="369332"/>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a:solidFill>
                  <a:schemeClr val="bg1"/>
                </a:solidFill>
              </a:rPr>
              <a:t>KHPM</a:t>
            </a:r>
            <a:endParaRPr lang="fr-FR">
              <a:solidFill>
                <a:schemeClr val="bg1"/>
              </a:solidFill>
            </a:endParaRPr>
          </a:p>
        </p:txBody>
      </p:sp>
      <p:grpSp>
        <p:nvGrpSpPr>
          <p:cNvPr id="2" name="Group 33"/>
          <p:cNvGrpSpPr>
            <a:grpSpLocks/>
          </p:cNvGrpSpPr>
          <p:nvPr>
            <p:custDataLst>
              <p:tags r:id="rId27"/>
            </p:custDataLst>
          </p:nvPr>
        </p:nvGrpSpPr>
        <p:grpSpPr bwMode="auto">
          <a:xfrm>
            <a:off x="4211638" y="404813"/>
            <a:ext cx="2376487" cy="1368425"/>
            <a:chOff x="2699" y="255"/>
            <a:chExt cx="1451" cy="726"/>
          </a:xfrm>
        </p:grpSpPr>
        <p:sp>
          <p:nvSpPr>
            <p:cNvPr id="19490" name="Line 34"/>
            <p:cNvSpPr>
              <a:spLocks noChangeShapeType="1"/>
            </p:cNvSpPr>
            <p:nvPr/>
          </p:nvSpPr>
          <p:spPr bwMode="auto">
            <a:xfrm flipH="1">
              <a:off x="2699" y="436"/>
              <a:ext cx="771" cy="545"/>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91" name="Text Box 35"/>
            <p:cNvSpPr txBox="1">
              <a:spLocks noChangeArrowheads="1"/>
            </p:cNvSpPr>
            <p:nvPr/>
          </p:nvSpPr>
          <p:spPr bwMode="auto">
            <a:xfrm>
              <a:off x="3470" y="255"/>
              <a:ext cx="680" cy="195"/>
            </a:xfrm>
            <a:prstGeom prst="rect">
              <a:avLst/>
            </a:prstGeom>
            <a:noFill/>
            <a:ln w="9525">
              <a:noFill/>
              <a:miter lim="800000"/>
              <a:headEnd/>
              <a:tailEnd/>
            </a:ln>
          </p:spPr>
          <p:txBody>
            <a:bodyPr>
              <a:spAutoFit/>
            </a:bodyPr>
            <a:lstStyle/>
            <a:p>
              <a:pPr>
                <a:spcBef>
                  <a:spcPct val="50000"/>
                </a:spcBef>
              </a:pPr>
              <a:r>
                <a:rPr lang="fr-CA" b="1" dirty="0">
                  <a:solidFill>
                    <a:schemeClr val="accent2"/>
                  </a:solidFill>
                </a:rPr>
                <a:t>(V </a:t>
              </a:r>
              <a:r>
                <a:rPr lang="fr-CA" b="1" dirty="0" err="1">
                  <a:solidFill>
                    <a:schemeClr val="accent2"/>
                  </a:solidFill>
                </a:rPr>
                <a:t>Ext</a:t>
              </a:r>
              <a:r>
                <a:rPr lang="fr-CA" b="1" dirty="0">
                  <a:solidFill>
                    <a:schemeClr val="accent2"/>
                  </a:solidFill>
                </a:rPr>
                <a:t>)</a:t>
              </a:r>
              <a:endParaRPr lang="fr-FR" b="1" dirty="0">
                <a:solidFill>
                  <a:schemeClr val="accent2"/>
                </a:solidFill>
              </a:endParaRPr>
            </a:p>
          </p:txBody>
        </p:sp>
      </p:grpSp>
      <p:sp>
        <p:nvSpPr>
          <p:cNvPr id="36" name="Text Box 3"/>
          <p:cNvSpPr txBox="1">
            <a:spLocks noChangeArrowheads="1"/>
          </p:cNvSpPr>
          <p:nvPr>
            <p:custDataLst>
              <p:tags r:id="rId28"/>
            </p:custDataLst>
          </p:nvPr>
        </p:nvSpPr>
        <p:spPr bwMode="auto">
          <a:xfrm>
            <a:off x="4800600" y="3541714"/>
            <a:ext cx="850900" cy="392112"/>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38" name="Hexagone 37"/>
          <p:cNvSpPr/>
          <p:nvPr/>
        </p:nvSpPr>
        <p:spPr>
          <a:xfrm>
            <a:off x="3198813" y="2327072"/>
            <a:ext cx="116205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PROT C</a:t>
            </a:r>
          </a:p>
        </p:txBody>
      </p:sp>
      <p:sp>
        <p:nvSpPr>
          <p:cNvPr id="39" name="Hexagone 38"/>
          <p:cNvSpPr/>
          <p:nvPr/>
        </p:nvSpPr>
        <p:spPr>
          <a:xfrm>
            <a:off x="5004759" y="1390447"/>
            <a:ext cx="1007104"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3" name="Interdiction 2">
            <a:extLst>
              <a:ext uri="{FF2B5EF4-FFF2-40B4-BE49-F238E27FC236}">
                <a16:creationId xmlns:a16="http://schemas.microsoft.com/office/drawing/2014/main" id="{A76B8015-E1FA-5C4B-BE5E-75A81920D089}"/>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29374711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custDataLst>
              <p:tags r:id="rId1"/>
            </p:custDataLst>
          </p:nvPr>
        </p:nvSpPr>
        <p:spPr bwMode="auto">
          <a:xfrm>
            <a:off x="3132138" y="3860800"/>
            <a:ext cx="590550"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t>
            </a:r>
          </a:p>
        </p:txBody>
      </p:sp>
      <p:sp>
        <p:nvSpPr>
          <p:cNvPr id="9219" name="Text Box 3"/>
          <p:cNvSpPr txBox="1">
            <a:spLocks noChangeArrowheads="1"/>
          </p:cNvSpPr>
          <p:nvPr>
            <p:custDataLst>
              <p:tags r:id="rId2"/>
            </p:custDataLst>
          </p:nvPr>
        </p:nvSpPr>
        <p:spPr bwMode="auto">
          <a:xfrm>
            <a:off x="5256213" y="3860800"/>
            <a:ext cx="611187"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a:t>
            </a:r>
          </a:p>
        </p:txBody>
      </p:sp>
      <p:sp>
        <p:nvSpPr>
          <p:cNvPr id="9220" name="Text Box 4"/>
          <p:cNvSpPr txBox="1">
            <a:spLocks noChangeArrowheads="1"/>
          </p:cNvSpPr>
          <p:nvPr>
            <p:custDataLst>
              <p:tags r:id="rId3"/>
            </p:custDataLst>
          </p:nvPr>
        </p:nvSpPr>
        <p:spPr bwMode="auto">
          <a:xfrm>
            <a:off x="6662738" y="2879725"/>
            <a:ext cx="1365250" cy="38576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Fibrinogène</a:t>
            </a:r>
          </a:p>
        </p:txBody>
      </p:sp>
      <p:sp>
        <p:nvSpPr>
          <p:cNvPr id="9221" name="Line 5"/>
          <p:cNvSpPr>
            <a:spLocks noChangeShapeType="1"/>
          </p:cNvSpPr>
          <p:nvPr>
            <p:custDataLst>
              <p:tags r:id="rId4"/>
            </p:custDataLst>
          </p:nvPr>
        </p:nvSpPr>
        <p:spPr bwMode="auto">
          <a:xfrm>
            <a:off x="7302500" y="3265488"/>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2" name="Text Box 6"/>
          <p:cNvSpPr txBox="1">
            <a:spLocks noChangeArrowheads="1"/>
          </p:cNvSpPr>
          <p:nvPr>
            <p:custDataLst>
              <p:tags r:id="rId5"/>
            </p:custDataLst>
          </p:nvPr>
        </p:nvSpPr>
        <p:spPr bwMode="auto">
          <a:xfrm>
            <a:off x="6662738" y="3906838"/>
            <a:ext cx="1365250" cy="5111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Monomère de fibrine</a:t>
            </a:r>
          </a:p>
        </p:txBody>
      </p:sp>
      <p:sp>
        <p:nvSpPr>
          <p:cNvPr id="9223" name="Line 7"/>
          <p:cNvSpPr>
            <a:spLocks noChangeShapeType="1"/>
          </p:cNvSpPr>
          <p:nvPr>
            <p:custDataLst>
              <p:tags r:id="rId6"/>
            </p:custDataLst>
          </p:nvPr>
        </p:nvSpPr>
        <p:spPr bwMode="auto">
          <a:xfrm>
            <a:off x="7302500" y="4418013"/>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4" name="Text Box 8"/>
          <p:cNvSpPr txBox="1">
            <a:spLocks noChangeArrowheads="1"/>
          </p:cNvSpPr>
          <p:nvPr>
            <p:custDataLst>
              <p:tags r:id="rId7"/>
            </p:custDataLst>
          </p:nvPr>
        </p:nvSpPr>
        <p:spPr bwMode="auto">
          <a:xfrm>
            <a:off x="6662738" y="5059363"/>
            <a:ext cx="1365250" cy="5127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Polymères de fibrine</a:t>
            </a:r>
          </a:p>
        </p:txBody>
      </p:sp>
      <p:sp>
        <p:nvSpPr>
          <p:cNvPr id="9225" name="Line 9"/>
          <p:cNvSpPr>
            <a:spLocks noChangeShapeType="1"/>
          </p:cNvSpPr>
          <p:nvPr>
            <p:custDataLst>
              <p:tags r:id="rId8"/>
            </p:custDataLst>
          </p:nvPr>
        </p:nvSpPr>
        <p:spPr bwMode="auto">
          <a:xfrm>
            <a:off x="7302500" y="5572125"/>
            <a:ext cx="6350" cy="73660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6" name="Text Box 10"/>
          <p:cNvSpPr txBox="1">
            <a:spLocks noChangeArrowheads="1"/>
          </p:cNvSpPr>
          <p:nvPr>
            <p:custDataLst>
              <p:tags r:id="rId9"/>
            </p:custDataLst>
          </p:nvPr>
        </p:nvSpPr>
        <p:spPr bwMode="auto">
          <a:xfrm>
            <a:off x="6300788" y="6329364"/>
            <a:ext cx="2220912" cy="38272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 fibrine stable</a:t>
            </a:r>
          </a:p>
        </p:txBody>
      </p:sp>
      <p:sp>
        <p:nvSpPr>
          <p:cNvPr id="9227" name="Line 11"/>
          <p:cNvSpPr>
            <a:spLocks noChangeShapeType="1"/>
          </p:cNvSpPr>
          <p:nvPr>
            <p:custDataLst>
              <p:tags r:id="rId10"/>
            </p:custDataLst>
          </p:nvPr>
        </p:nvSpPr>
        <p:spPr bwMode="auto">
          <a:xfrm>
            <a:off x="3722688" y="4033838"/>
            <a:ext cx="15335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8" name="Text Box 12"/>
          <p:cNvSpPr txBox="1">
            <a:spLocks noChangeArrowheads="1"/>
          </p:cNvSpPr>
          <p:nvPr>
            <p:custDataLst>
              <p:tags r:id="rId11"/>
            </p:custDataLst>
          </p:nvPr>
        </p:nvSpPr>
        <p:spPr bwMode="auto">
          <a:xfrm>
            <a:off x="5003800" y="4149725"/>
            <a:ext cx="1368425" cy="360363"/>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Thrombine</a:t>
            </a:r>
          </a:p>
        </p:txBody>
      </p:sp>
      <p:sp>
        <p:nvSpPr>
          <p:cNvPr id="9229" name="Line 13"/>
          <p:cNvSpPr>
            <a:spLocks noChangeShapeType="1"/>
          </p:cNvSpPr>
          <p:nvPr>
            <p:custDataLst>
              <p:tags r:id="rId12"/>
            </p:custDataLst>
          </p:nvPr>
        </p:nvSpPr>
        <p:spPr bwMode="auto">
          <a:xfrm flipV="1">
            <a:off x="5867400" y="3394075"/>
            <a:ext cx="1435100" cy="611188"/>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0" name="Text Box 14"/>
          <p:cNvSpPr txBox="1">
            <a:spLocks noChangeArrowheads="1"/>
          </p:cNvSpPr>
          <p:nvPr>
            <p:custDataLst>
              <p:tags r:id="rId13"/>
            </p:custDataLst>
          </p:nvPr>
        </p:nvSpPr>
        <p:spPr bwMode="auto">
          <a:xfrm>
            <a:off x="4716463" y="90805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a:t>
            </a:r>
          </a:p>
        </p:txBody>
      </p:sp>
      <p:sp>
        <p:nvSpPr>
          <p:cNvPr id="9231" name="Text Box 15"/>
          <p:cNvSpPr txBox="1">
            <a:spLocks noChangeArrowheads="1"/>
          </p:cNvSpPr>
          <p:nvPr>
            <p:custDataLst>
              <p:tags r:id="rId14"/>
            </p:custDataLst>
          </p:nvPr>
        </p:nvSpPr>
        <p:spPr bwMode="auto">
          <a:xfrm>
            <a:off x="2339975" y="1125538"/>
            <a:ext cx="792163"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32" name="Rectangle 16"/>
          <p:cNvSpPr>
            <a:spLocks noChangeArrowheads="1"/>
          </p:cNvSpPr>
          <p:nvPr>
            <p:custDataLst>
              <p:tags r:id="rId15"/>
            </p:custDataLst>
          </p:nvPr>
        </p:nvSpPr>
        <p:spPr bwMode="auto">
          <a:xfrm>
            <a:off x="3492500" y="2492375"/>
            <a:ext cx="1620838" cy="649288"/>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r>
              <a:rPr lang="fr-FR" sz="1400" b="1" dirty="0" err="1">
                <a:solidFill>
                  <a:schemeClr val="bg1"/>
                </a:solidFill>
              </a:rPr>
              <a:t>Xa</a:t>
            </a:r>
            <a:endParaRPr lang="fr-FR" sz="1400" b="1" dirty="0">
              <a:solidFill>
                <a:schemeClr val="bg1"/>
              </a:solidFill>
            </a:endParaRPr>
          </a:p>
          <a:p>
            <a:pPr algn="ctr"/>
            <a:r>
              <a:rPr lang="fr-FR" sz="1400" b="1" dirty="0">
                <a:solidFill>
                  <a:schemeClr val="bg1"/>
                </a:solidFill>
              </a:rPr>
              <a:t>    PL          Ca </a:t>
            </a:r>
            <a:r>
              <a:rPr lang="fr-FR" sz="1400" b="1" baseline="30000" dirty="0">
                <a:solidFill>
                  <a:schemeClr val="bg1"/>
                </a:solidFill>
              </a:rPr>
              <a:t>2+</a:t>
            </a:r>
            <a:endParaRPr lang="fr-FR" sz="1400" b="1" dirty="0">
              <a:solidFill>
                <a:schemeClr val="bg1"/>
              </a:solidFill>
            </a:endParaRPr>
          </a:p>
        </p:txBody>
      </p:sp>
      <p:sp>
        <p:nvSpPr>
          <p:cNvPr id="9233" name="Line 17"/>
          <p:cNvSpPr>
            <a:spLocks noChangeShapeType="1"/>
          </p:cNvSpPr>
          <p:nvPr>
            <p:custDataLst>
              <p:tags r:id="rId16"/>
            </p:custDataLst>
          </p:nvPr>
        </p:nvSpPr>
        <p:spPr bwMode="auto">
          <a:xfrm>
            <a:off x="4356100" y="3141663"/>
            <a:ext cx="4763" cy="892175"/>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4" name="Line 18"/>
          <p:cNvSpPr>
            <a:spLocks noChangeShapeType="1"/>
          </p:cNvSpPr>
          <p:nvPr>
            <p:custDataLst>
              <p:tags r:id="rId17"/>
            </p:custDataLst>
          </p:nvPr>
        </p:nvSpPr>
        <p:spPr bwMode="auto">
          <a:xfrm>
            <a:off x="4356100" y="2492375"/>
            <a:ext cx="0" cy="649288"/>
          </a:xfrm>
          <a:prstGeom prst="line">
            <a:avLst/>
          </a:prstGeom>
          <a:noFill/>
          <a:ln w="9525">
            <a:solidFill>
              <a:srgbClr val="000000"/>
            </a:solidFill>
            <a:round/>
            <a:headEnd/>
            <a:tailEnd/>
          </a:ln>
        </p:spPr>
        <p:txBody>
          <a:bodyPr/>
          <a:lstStyle/>
          <a:p>
            <a:endParaRPr lang="fr-CA" sz="1400"/>
          </a:p>
        </p:txBody>
      </p:sp>
      <p:sp>
        <p:nvSpPr>
          <p:cNvPr id="9235" name="Text Box 19"/>
          <p:cNvSpPr txBox="1">
            <a:spLocks noChangeArrowheads="1"/>
          </p:cNvSpPr>
          <p:nvPr>
            <p:custDataLst>
              <p:tags r:id="rId18"/>
            </p:custDataLst>
          </p:nvPr>
        </p:nvSpPr>
        <p:spPr bwMode="auto">
          <a:xfrm>
            <a:off x="7308850" y="908050"/>
            <a:ext cx="511175" cy="38417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t>
            </a:r>
          </a:p>
        </p:txBody>
      </p:sp>
      <p:sp>
        <p:nvSpPr>
          <p:cNvPr id="9236" name="Line 20"/>
          <p:cNvSpPr>
            <a:spLocks noChangeShapeType="1"/>
          </p:cNvSpPr>
          <p:nvPr>
            <p:custDataLst>
              <p:tags r:id="rId19"/>
            </p:custDataLst>
          </p:nvPr>
        </p:nvSpPr>
        <p:spPr bwMode="auto">
          <a:xfrm flipH="1">
            <a:off x="5292725" y="1125538"/>
            <a:ext cx="20161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37" name="Line 21"/>
          <p:cNvSpPr>
            <a:spLocks noChangeShapeType="1"/>
          </p:cNvSpPr>
          <p:nvPr>
            <p:custDataLst>
              <p:tags r:id="rId20"/>
            </p:custDataLst>
          </p:nvPr>
        </p:nvSpPr>
        <p:spPr bwMode="auto">
          <a:xfrm flipV="1">
            <a:off x="5511800" y="1214438"/>
            <a:ext cx="0" cy="269240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8" name="Line 22"/>
          <p:cNvSpPr>
            <a:spLocks noChangeShapeType="1"/>
          </p:cNvSpPr>
          <p:nvPr>
            <p:custDataLst>
              <p:tags r:id="rId21"/>
            </p:custDataLst>
          </p:nvPr>
        </p:nvSpPr>
        <p:spPr bwMode="auto">
          <a:xfrm>
            <a:off x="5511800" y="444500"/>
            <a:ext cx="0" cy="6413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9" name="Line 23"/>
          <p:cNvSpPr>
            <a:spLocks noChangeShapeType="1"/>
          </p:cNvSpPr>
          <p:nvPr>
            <p:custDataLst>
              <p:tags r:id="rId22"/>
            </p:custDataLst>
          </p:nvPr>
        </p:nvSpPr>
        <p:spPr bwMode="auto">
          <a:xfrm flipH="1">
            <a:off x="4360863" y="404813"/>
            <a:ext cx="1074737" cy="554037"/>
          </a:xfrm>
          <a:prstGeom prst="line">
            <a:avLst/>
          </a:prstGeom>
          <a:noFill/>
          <a:ln w="25400">
            <a:solidFill>
              <a:schemeClr val="bg1"/>
            </a:solidFill>
            <a:round/>
            <a:headEnd/>
            <a:tailEnd/>
          </a:ln>
        </p:spPr>
        <p:txBody>
          <a:bodyPr/>
          <a:lstStyle/>
          <a:p>
            <a:endParaRPr lang="fr-CA" sz="1400"/>
          </a:p>
        </p:txBody>
      </p:sp>
      <p:sp>
        <p:nvSpPr>
          <p:cNvPr id="9240" name="Line 24"/>
          <p:cNvSpPr>
            <a:spLocks noChangeShapeType="1"/>
          </p:cNvSpPr>
          <p:nvPr>
            <p:custDataLst>
              <p:tags r:id="rId23"/>
            </p:custDataLst>
          </p:nvPr>
        </p:nvSpPr>
        <p:spPr bwMode="auto">
          <a:xfrm>
            <a:off x="4360863" y="958850"/>
            <a:ext cx="0" cy="1538288"/>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41" name="Line 25"/>
          <p:cNvSpPr>
            <a:spLocks noChangeShapeType="1"/>
          </p:cNvSpPr>
          <p:nvPr>
            <p:custDataLst>
              <p:tags r:id="rId24"/>
            </p:custDataLst>
          </p:nvPr>
        </p:nvSpPr>
        <p:spPr bwMode="auto">
          <a:xfrm>
            <a:off x="3132138" y="1341438"/>
            <a:ext cx="1228725" cy="130175"/>
          </a:xfrm>
          <a:prstGeom prst="line">
            <a:avLst/>
          </a:prstGeom>
          <a:noFill/>
          <a:ln w="25400">
            <a:solidFill>
              <a:schemeClr val="bg2">
                <a:lumMod val="50000"/>
              </a:schemeClr>
            </a:solidFill>
            <a:round/>
            <a:headEnd/>
            <a:tailEnd/>
          </a:ln>
        </p:spPr>
        <p:txBody>
          <a:bodyPr/>
          <a:lstStyle/>
          <a:p>
            <a:endParaRPr lang="fr-CA" sz="1400"/>
          </a:p>
        </p:txBody>
      </p:sp>
      <p:sp>
        <p:nvSpPr>
          <p:cNvPr id="9242" name="Text Box 26"/>
          <p:cNvSpPr txBox="1">
            <a:spLocks noChangeArrowheads="1"/>
          </p:cNvSpPr>
          <p:nvPr>
            <p:custDataLst>
              <p:tags r:id="rId25"/>
            </p:custDataLst>
          </p:nvPr>
        </p:nvSpPr>
        <p:spPr bwMode="auto">
          <a:xfrm>
            <a:off x="2051050" y="1628775"/>
            <a:ext cx="509588" cy="41433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PL</a:t>
            </a:r>
          </a:p>
        </p:txBody>
      </p:sp>
      <p:sp>
        <p:nvSpPr>
          <p:cNvPr id="9243" name="Line 27"/>
          <p:cNvSpPr>
            <a:spLocks noChangeShapeType="1"/>
          </p:cNvSpPr>
          <p:nvPr>
            <p:custDataLst>
              <p:tags r:id="rId26"/>
            </p:custDataLst>
          </p:nvPr>
        </p:nvSpPr>
        <p:spPr bwMode="auto">
          <a:xfrm flipV="1">
            <a:off x="2555875" y="1727200"/>
            <a:ext cx="1804988" cy="117475"/>
          </a:xfrm>
          <a:prstGeom prst="line">
            <a:avLst/>
          </a:prstGeom>
          <a:noFill/>
          <a:ln w="25400">
            <a:solidFill>
              <a:schemeClr val="bg2">
                <a:lumMod val="50000"/>
              </a:schemeClr>
            </a:solidFill>
            <a:round/>
            <a:headEnd/>
            <a:tailEnd/>
          </a:ln>
        </p:spPr>
        <p:txBody>
          <a:bodyPr/>
          <a:lstStyle/>
          <a:p>
            <a:endParaRPr lang="fr-CA" sz="1400"/>
          </a:p>
        </p:txBody>
      </p:sp>
      <p:sp>
        <p:nvSpPr>
          <p:cNvPr id="9249" name="Text Box 33"/>
          <p:cNvSpPr txBox="1">
            <a:spLocks noChangeArrowheads="1"/>
          </p:cNvSpPr>
          <p:nvPr>
            <p:custDataLst>
              <p:tags r:id="rId27"/>
            </p:custDataLst>
          </p:nvPr>
        </p:nvSpPr>
        <p:spPr bwMode="auto">
          <a:xfrm>
            <a:off x="3203575" y="5805488"/>
            <a:ext cx="638175"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t>
            </a:r>
          </a:p>
        </p:txBody>
      </p:sp>
      <p:sp>
        <p:nvSpPr>
          <p:cNvPr id="9250" name="Text Box 34"/>
          <p:cNvSpPr txBox="1">
            <a:spLocks noChangeArrowheads="1"/>
          </p:cNvSpPr>
          <p:nvPr>
            <p:custDataLst>
              <p:tags r:id="rId28"/>
            </p:custDataLst>
          </p:nvPr>
        </p:nvSpPr>
        <p:spPr bwMode="auto">
          <a:xfrm>
            <a:off x="5767388" y="5827713"/>
            <a:ext cx="639762"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a:t>
            </a:r>
          </a:p>
        </p:txBody>
      </p:sp>
      <p:sp>
        <p:nvSpPr>
          <p:cNvPr id="9251" name="Line 35"/>
          <p:cNvSpPr>
            <a:spLocks noChangeShapeType="1"/>
          </p:cNvSpPr>
          <p:nvPr>
            <p:custDataLst>
              <p:tags r:id="rId29"/>
            </p:custDataLst>
          </p:nvPr>
        </p:nvSpPr>
        <p:spPr bwMode="auto">
          <a:xfrm>
            <a:off x="3851275" y="5949950"/>
            <a:ext cx="1916113" cy="6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52" name="Line 36"/>
          <p:cNvSpPr>
            <a:spLocks noChangeShapeType="1"/>
          </p:cNvSpPr>
          <p:nvPr>
            <p:custDataLst>
              <p:tags r:id="rId30"/>
            </p:custDataLst>
          </p:nvPr>
        </p:nvSpPr>
        <p:spPr bwMode="auto">
          <a:xfrm>
            <a:off x="6407150" y="5949950"/>
            <a:ext cx="895350" cy="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54" name="Text Box 38"/>
          <p:cNvSpPr txBox="1">
            <a:spLocks noChangeArrowheads="1"/>
          </p:cNvSpPr>
          <p:nvPr>
            <p:custDataLst>
              <p:tags r:id="rId31"/>
            </p:custDataLst>
          </p:nvPr>
        </p:nvSpPr>
        <p:spPr bwMode="auto">
          <a:xfrm>
            <a:off x="3995738" y="4868863"/>
            <a:ext cx="771525" cy="298450"/>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55" name="Line 39"/>
          <p:cNvSpPr>
            <a:spLocks noChangeShapeType="1"/>
          </p:cNvSpPr>
          <p:nvPr>
            <p:custDataLst>
              <p:tags r:id="rId32"/>
            </p:custDataLst>
          </p:nvPr>
        </p:nvSpPr>
        <p:spPr bwMode="auto">
          <a:xfrm>
            <a:off x="4427538" y="5157788"/>
            <a:ext cx="1008062" cy="215900"/>
          </a:xfrm>
          <a:prstGeom prst="line">
            <a:avLst/>
          </a:prstGeom>
          <a:noFill/>
          <a:ln w="25400">
            <a:solidFill>
              <a:schemeClr val="bg2">
                <a:lumMod val="50000"/>
              </a:schemeClr>
            </a:solidFill>
            <a:round/>
            <a:headEnd/>
            <a:tailEnd/>
          </a:ln>
        </p:spPr>
        <p:txBody>
          <a:bodyPr/>
          <a:lstStyle/>
          <a:p>
            <a:endParaRPr lang="fr-CA" sz="1400"/>
          </a:p>
        </p:txBody>
      </p:sp>
      <p:sp>
        <p:nvSpPr>
          <p:cNvPr id="9256" name="Text Box 40"/>
          <p:cNvSpPr txBox="1">
            <a:spLocks noChangeArrowheads="1"/>
          </p:cNvSpPr>
          <p:nvPr>
            <p:custDataLst>
              <p:tags r:id="rId33"/>
            </p:custDataLst>
          </p:nvPr>
        </p:nvSpPr>
        <p:spPr bwMode="auto">
          <a:xfrm>
            <a:off x="8532813" y="836613"/>
            <a:ext cx="431800" cy="547211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800" b="1" dirty="0">
                <a:solidFill>
                  <a:schemeClr val="bg1"/>
                </a:solidFill>
              </a:rPr>
              <a:t>VO</a:t>
            </a:r>
          </a:p>
          <a:p>
            <a:pPr algn="ctr"/>
            <a:r>
              <a:rPr lang="fr-FR" sz="2800" b="1" dirty="0">
                <a:solidFill>
                  <a:schemeClr val="bg1"/>
                </a:solidFill>
              </a:rPr>
              <a:t>I</a:t>
            </a:r>
          </a:p>
          <a:p>
            <a:pPr algn="ctr"/>
            <a:r>
              <a:rPr lang="fr-FR" sz="2800" b="1" dirty="0">
                <a:solidFill>
                  <a:schemeClr val="bg1"/>
                </a:solidFill>
              </a:rPr>
              <a:t>E</a:t>
            </a:r>
          </a:p>
          <a:p>
            <a:pPr algn="ctr"/>
            <a:r>
              <a:rPr lang="fr-FR" sz="2800" b="1" dirty="0">
                <a:solidFill>
                  <a:schemeClr val="bg1"/>
                </a:solidFill>
              </a:rPr>
              <a:t> COMMUNE</a:t>
            </a:r>
          </a:p>
        </p:txBody>
      </p:sp>
      <p:sp>
        <p:nvSpPr>
          <p:cNvPr id="9259" name="Text Box 43"/>
          <p:cNvSpPr txBox="1">
            <a:spLocks noChangeArrowheads="1"/>
          </p:cNvSpPr>
          <p:nvPr>
            <p:custDataLst>
              <p:tags r:id="rId34"/>
            </p:custDataLst>
          </p:nvPr>
        </p:nvSpPr>
        <p:spPr bwMode="auto">
          <a:xfrm>
            <a:off x="2484438" y="4149725"/>
            <a:ext cx="1782762" cy="36195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Prothrombine</a:t>
            </a:r>
          </a:p>
        </p:txBody>
      </p:sp>
      <p:sp>
        <p:nvSpPr>
          <p:cNvPr id="9260" name="Line 44"/>
          <p:cNvSpPr>
            <a:spLocks noChangeShapeType="1"/>
          </p:cNvSpPr>
          <p:nvPr>
            <p:custDataLst>
              <p:tags r:id="rId35"/>
            </p:custDataLst>
          </p:nvPr>
        </p:nvSpPr>
        <p:spPr bwMode="auto">
          <a:xfrm>
            <a:off x="3492500" y="2781300"/>
            <a:ext cx="1584325" cy="0"/>
          </a:xfrm>
          <a:prstGeom prst="line">
            <a:avLst/>
          </a:prstGeom>
          <a:noFill/>
          <a:ln w="9525">
            <a:solidFill>
              <a:srgbClr val="000000"/>
            </a:solidFill>
            <a:round/>
            <a:headEnd/>
            <a:tailEnd/>
          </a:ln>
        </p:spPr>
        <p:txBody>
          <a:bodyPr/>
          <a:lstStyle/>
          <a:p>
            <a:endParaRPr lang="fr-CA" sz="1400"/>
          </a:p>
        </p:txBody>
      </p:sp>
      <p:sp>
        <p:nvSpPr>
          <p:cNvPr id="9261" name="Text Box 45"/>
          <p:cNvSpPr txBox="1">
            <a:spLocks noChangeArrowheads="1"/>
          </p:cNvSpPr>
          <p:nvPr>
            <p:custDataLst>
              <p:tags r:id="rId36"/>
            </p:custDataLst>
          </p:nvPr>
        </p:nvSpPr>
        <p:spPr bwMode="auto">
          <a:xfrm>
            <a:off x="2555875" y="0"/>
            <a:ext cx="512763"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CA" sz="1400" b="1">
                <a:solidFill>
                  <a:schemeClr val="bg1"/>
                </a:solidFill>
              </a:rPr>
              <a:t>X</a:t>
            </a:r>
            <a:endParaRPr lang="fr-FR" sz="1400" b="1">
              <a:solidFill>
                <a:schemeClr val="bg1"/>
              </a:solidFill>
            </a:endParaRPr>
          </a:p>
        </p:txBody>
      </p:sp>
      <p:sp>
        <p:nvSpPr>
          <p:cNvPr id="9262" name="Text Box 46"/>
          <p:cNvSpPr txBox="1">
            <a:spLocks noChangeArrowheads="1"/>
          </p:cNvSpPr>
          <p:nvPr>
            <p:custDataLst>
              <p:tags r:id="rId37"/>
            </p:custDataLst>
          </p:nvPr>
        </p:nvSpPr>
        <p:spPr bwMode="auto">
          <a:xfrm>
            <a:off x="5364163" y="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Xa</a:t>
            </a:r>
          </a:p>
        </p:txBody>
      </p:sp>
      <p:sp>
        <p:nvSpPr>
          <p:cNvPr id="9263" name="Line 47"/>
          <p:cNvSpPr>
            <a:spLocks noChangeShapeType="1"/>
          </p:cNvSpPr>
          <p:nvPr>
            <p:custDataLst>
              <p:tags r:id="rId38"/>
            </p:custDataLst>
          </p:nvPr>
        </p:nvSpPr>
        <p:spPr bwMode="auto">
          <a:xfrm>
            <a:off x="3059113" y="260350"/>
            <a:ext cx="2305050" cy="0"/>
          </a:xfrm>
          <a:prstGeom prst="line">
            <a:avLst/>
          </a:prstGeom>
          <a:noFill/>
          <a:ln w="25400">
            <a:solidFill>
              <a:schemeClr val="bg1"/>
            </a:solidFill>
            <a:round/>
            <a:headEnd/>
            <a:tailEnd type="triangle" w="med" len="med"/>
          </a:ln>
        </p:spPr>
        <p:txBody>
          <a:bodyPr/>
          <a:lstStyle/>
          <a:p>
            <a:endParaRPr lang="fr-CA" sz="1400" dirty="0"/>
          </a:p>
        </p:txBody>
      </p:sp>
      <p:sp>
        <p:nvSpPr>
          <p:cNvPr id="9265" name="Line 49"/>
          <p:cNvSpPr>
            <a:spLocks noChangeShapeType="1"/>
          </p:cNvSpPr>
          <p:nvPr>
            <p:custDataLst>
              <p:tags r:id="rId39"/>
            </p:custDataLst>
          </p:nvPr>
        </p:nvSpPr>
        <p:spPr bwMode="auto">
          <a:xfrm flipH="1">
            <a:off x="4572000" y="1268413"/>
            <a:ext cx="431800" cy="1223962"/>
          </a:xfrm>
          <a:prstGeom prst="line">
            <a:avLst/>
          </a:prstGeom>
          <a:noFill/>
          <a:ln w="25400">
            <a:solidFill>
              <a:schemeClr val="bg2">
                <a:lumMod val="50000"/>
              </a:schemeClr>
            </a:solidFill>
            <a:round/>
            <a:headEnd/>
            <a:tailEnd/>
          </a:ln>
        </p:spPr>
        <p:txBody>
          <a:bodyPr/>
          <a:lstStyle/>
          <a:p>
            <a:endParaRPr lang="fr-CA" sz="1400"/>
          </a:p>
        </p:txBody>
      </p:sp>
      <p:sp>
        <p:nvSpPr>
          <p:cNvPr id="9266" name="Line 50"/>
          <p:cNvSpPr>
            <a:spLocks noChangeShapeType="1"/>
          </p:cNvSpPr>
          <p:nvPr>
            <p:custDataLst>
              <p:tags r:id="rId40"/>
            </p:custDataLst>
          </p:nvPr>
        </p:nvSpPr>
        <p:spPr bwMode="auto">
          <a:xfrm>
            <a:off x="5435600" y="4508500"/>
            <a:ext cx="0" cy="14414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51" name="Text Box 15"/>
          <p:cNvSpPr txBox="1">
            <a:spLocks noChangeArrowheads="1"/>
          </p:cNvSpPr>
          <p:nvPr>
            <p:custDataLst>
              <p:tags r:id="rId41"/>
            </p:custDataLst>
          </p:nvPr>
        </p:nvSpPr>
        <p:spPr bwMode="auto">
          <a:xfrm>
            <a:off x="4360863" y="2781301"/>
            <a:ext cx="752475"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52" name="Hexagone 51"/>
          <p:cNvSpPr/>
          <p:nvPr/>
        </p:nvSpPr>
        <p:spPr>
          <a:xfrm>
            <a:off x="4613630" y="441801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HCII</a:t>
            </a:r>
          </a:p>
        </p:txBody>
      </p:sp>
      <p:sp>
        <p:nvSpPr>
          <p:cNvPr id="53" name="Hexagone 52"/>
          <p:cNvSpPr/>
          <p:nvPr/>
        </p:nvSpPr>
        <p:spPr>
          <a:xfrm>
            <a:off x="4329823" y="400526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2-M</a:t>
            </a:r>
          </a:p>
        </p:txBody>
      </p:sp>
      <p:sp>
        <p:nvSpPr>
          <p:cNvPr id="54" name="Hexagone 53"/>
          <p:cNvSpPr/>
          <p:nvPr/>
        </p:nvSpPr>
        <p:spPr>
          <a:xfrm>
            <a:off x="4966101" y="1286893"/>
            <a:ext cx="116205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PROT C</a:t>
            </a:r>
          </a:p>
        </p:txBody>
      </p:sp>
      <p:sp>
        <p:nvSpPr>
          <p:cNvPr id="55" name="Hexagone 54"/>
          <p:cNvSpPr/>
          <p:nvPr/>
        </p:nvSpPr>
        <p:spPr>
          <a:xfrm>
            <a:off x="5736348" y="206172"/>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56" name="Hexagone 55"/>
          <p:cNvSpPr/>
          <p:nvPr/>
        </p:nvSpPr>
        <p:spPr>
          <a:xfrm>
            <a:off x="5404205" y="441801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2" name="Interdiction 1">
            <a:extLst>
              <a:ext uri="{FF2B5EF4-FFF2-40B4-BE49-F238E27FC236}">
                <a16:creationId xmlns:a16="http://schemas.microsoft.com/office/drawing/2014/main" id="{9870CEFB-9726-9F16-2C12-F357EAAFA3AA}"/>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02986063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custDataLst>
              <p:tags r:id="rId1"/>
            </p:custDataLst>
          </p:nvPr>
        </p:nvSpPr>
        <p:spPr bwMode="auto">
          <a:xfrm>
            <a:off x="5365581" y="1806575"/>
            <a:ext cx="3438863" cy="538163"/>
          </a:xfrm>
          <a:prstGeom prst="rect">
            <a:avLst/>
          </a:prstGeom>
          <a:solidFill>
            <a:srgbClr val="9966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EFFETS ANTICOAGULANTS</a:t>
            </a:r>
          </a:p>
          <a:p>
            <a:pPr algn="ctr"/>
            <a:r>
              <a:rPr lang="fr-FR" sz="1600" b="1" dirty="0">
                <a:solidFill>
                  <a:schemeClr val="bg1"/>
                </a:solidFill>
              </a:rPr>
              <a:t>(INHIBITION)</a:t>
            </a:r>
          </a:p>
        </p:txBody>
      </p:sp>
      <p:sp>
        <p:nvSpPr>
          <p:cNvPr id="23556" name="Line 4"/>
          <p:cNvSpPr>
            <a:spLocks noChangeShapeType="1"/>
          </p:cNvSpPr>
          <p:nvPr>
            <p:custDataLst>
              <p:tags r:id="rId2"/>
            </p:custDataLst>
          </p:nvPr>
        </p:nvSpPr>
        <p:spPr bwMode="auto">
          <a:xfrm>
            <a:off x="611188" y="4292600"/>
            <a:ext cx="7853362" cy="0"/>
          </a:xfrm>
          <a:prstGeom prst="line">
            <a:avLst/>
          </a:prstGeom>
          <a:noFill/>
          <a:ln w="25400">
            <a:solidFill>
              <a:schemeClr val="bg2">
                <a:lumMod val="50000"/>
              </a:schemeClr>
            </a:solidFill>
            <a:prstDash val="dashDot"/>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57" name="Text Box 5"/>
          <p:cNvSpPr txBox="1">
            <a:spLocks noChangeArrowheads="1"/>
          </p:cNvSpPr>
          <p:nvPr>
            <p:custDataLst>
              <p:tags r:id="rId3"/>
            </p:custDataLst>
          </p:nvPr>
        </p:nvSpPr>
        <p:spPr bwMode="auto">
          <a:xfrm>
            <a:off x="4991100" y="6113463"/>
            <a:ext cx="4152900" cy="55562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SITUATION</a:t>
            </a:r>
          </a:p>
          <a:p>
            <a:pPr algn="ctr"/>
            <a:r>
              <a:rPr lang="fr-FR" sz="1600" b="1">
                <a:solidFill>
                  <a:schemeClr val="bg1"/>
                </a:solidFill>
              </a:rPr>
              <a:t>HYPERCOAGULABILITÉ (thromboses)</a:t>
            </a:r>
            <a:endParaRPr lang="fr-FR" sz="1600">
              <a:solidFill>
                <a:schemeClr val="bg1"/>
              </a:solidFill>
            </a:endParaRPr>
          </a:p>
        </p:txBody>
      </p:sp>
      <p:sp>
        <p:nvSpPr>
          <p:cNvPr id="23558" name="Line 6"/>
          <p:cNvSpPr>
            <a:spLocks noChangeShapeType="1"/>
          </p:cNvSpPr>
          <p:nvPr>
            <p:custDataLst>
              <p:tags r:id="rId4"/>
            </p:custDataLst>
          </p:nvPr>
        </p:nvSpPr>
        <p:spPr bwMode="auto">
          <a:xfrm>
            <a:off x="1979613" y="990600"/>
            <a:ext cx="5105400" cy="0"/>
          </a:xfrm>
          <a:prstGeom prst="line">
            <a:avLst/>
          </a:prstGeom>
          <a:noFill/>
          <a:ln w="25400">
            <a:solidFill>
              <a:schemeClr val="bg2">
                <a:lumMod val="50000"/>
              </a:schemeClr>
            </a:solidFill>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59" name="Line 7"/>
          <p:cNvSpPr>
            <a:spLocks noChangeShapeType="1"/>
          </p:cNvSpPr>
          <p:nvPr>
            <p:custDataLst>
              <p:tags r:id="rId5"/>
            </p:custDataLst>
          </p:nvPr>
        </p:nvSpPr>
        <p:spPr bwMode="auto">
          <a:xfrm>
            <a:off x="1979613" y="990600"/>
            <a:ext cx="0" cy="776288"/>
          </a:xfrm>
          <a:prstGeom prst="line">
            <a:avLst/>
          </a:prstGeom>
          <a:noFill/>
          <a:ln w="25400">
            <a:solidFill>
              <a:schemeClr val="bg2">
                <a:lumMod val="50000"/>
              </a:schemeClr>
            </a:solidFill>
            <a:round/>
            <a:headEnd/>
            <a:tailEnd type="triangle" w="med" len="med"/>
          </a:ln>
          <a:effectLst>
            <a:glow rad="101600">
              <a:schemeClr val="accent3">
                <a:satMod val="175000"/>
                <a:alpha val="40000"/>
              </a:schemeClr>
            </a:glow>
          </a:effectLst>
        </p:spPr>
        <p:txBody>
          <a:bodyPr/>
          <a:lstStyle/>
          <a:p>
            <a:endParaRPr lang="fr-CA">
              <a:solidFill>
                <a:schemeClr val="bg1"/>
              </a:solidFill>
            </a:endParaRPr>
          </a:p>
        </p:txBody>
      </p:sp>
      <p:sp>
        <p:nvSpPr>
          <p:cNvPr id="23560" name="Line 8"/>
          <p:cNvSpPr>
            <a:spLocks noChangeShapeType="1"/>
          </p:cNvSpPr>
          <p:nvPr>
            <p:custDataLst>
              <p:tags r:id="rId6"/>
            </p:custDataLst>
          </p:nvPr>
        </p:nvSpPr>
        <p:spPr bwMode="auto">
          <a:xfrm>
            <a:off x="7085013" y="990600"/>
            <a:ext cx="0" cy="776288"/>
          </a:xfrm>
          <a:prstGeom prst="line">
            <a:avLst/>
          </a:prstGeom>
          <a:noFill/>
          <a:ln w="25400">
            <a:solidFill>
              <a:schemeClr val="bg2">
                <a:lumMod val="50000"/>
              </a:schemeClr>
            </a:solidFill>
            <a:round/>
            <a:headEnd/>
            <a:tailEnd type="triangle" w="med" len="med"/>
          </a:ln>
          <a:effectLst>
            <a:glow rad="101600">
              <a:schemeClr val="accent3">
                <a:satMod val="175000"/>
                <a:alpha val="40000"/>
              </a:schemeClr>
            </a:glow>
          </a:effectLst>
        </p:spPr>
        <p:txBody>
          <a:bodyPr/>
          <a:lstStyle/>
          <a:p>
            <a:endParaRPr lang="fr-CA">
              <a:solidFill>
                <a:schemeClr val="bg1"/>
              </a:solidFill>
            </a:endParaRPr>
          </a:p>
        </p:txBody>
      </p:sp>
      <p:sp>
        <p:nvSpPr>
          <p:cNvPr id="23561" name="Line 9"/>
          <p:cNvSpPr>
            <a:spLocks noChangeShapeType="1"/>
          </p:cNvSpPr>
          <p:nvPr>
            <p:custDataLst>
              <p:tags r:id="rId7"/>
            </p:custDataLst>
          </p:nvPr>
        </p:nvSpPr>
        <p:spPr bwMode="auto">
          <a:xfrm>
            <a:off x="4597400" y="1655763"/>
            <a:ext cx="0" cy="4883150"/>
          </a:xfrm>
          <a:prstGeom prst="line">
            <a:avLst/>
          </a:prstGeom>
          <a:noFill/>
          <a:ln w="25400">
            <a:solidFill>
              <a:schemeClr val="bg2">
                <a:lumMod val="50000"/>
              </a:schemeClr>
            </a:solidFill>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62" name="Text Box 10"/>
          <p:cNvSpPr txBox="1">
            <a:spLocks noChangeArrowheads="1"/>
          </p:cNvSpPr>
          <p:nvPr>
            <p:custDataLst>
              <p:tags r:id="rId8"/>
            </p:custDataLst>
          </p:nvPr>
        </p:nvSpPr>
        <p:spPr bwMode="auto">
          <a:xfrm>
            <a:off x="369588" y="1816100"/>
            <a:ext cx="3743924" cy="566738"/>
          </a:xfrm>
          <a:prstGeom prst="rect">
            <a:avLst/>
          </a:prstGeom>
          <a:solidFill>
            <a:srgbClr val="9966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EFFETS PROCOAGULANTS</a:t>
            </a:r>
          </a:p>
          <a:p>
            <a:pPr algn="ctr"/>
            <a:r>
              <a:rPr lang="fr-FR" sz="1600" b="1" dirty="0">
                <a:solidFill>
                  <a:schemeClr val="bg1"/>
                </a:solidFill>
              </a:rPr>
              <a:t>(ACTIVATION)</a:t>
            </a:r>
          </a:p>
        </p:txBody>
      </p:sp>
      <p:sp>
        <p:nvSpPr>
          <p:cNvPr id="23563" name="Text Box 11"/>
          <p:cNvSpPr txBox="1">
            <a:spLocks noChangeArrowheads="1"/>
          </p:cNvSpPr>
          <p:nvPr>
            <p:custDataLst>
              <p:tags r:id="rId9"/>
            </p:custDataLst>
          </p:nvPr>
        </p:nvSpPr>
        <p:spPr bwMode="auto">
          <a:xfrm>
            <a:off x="768486" y="2781300"/>
            <a:ext cx="2690678" cy="777875"/>
          </a:xfrm>
          <a:prstGeom prst="rect">
            <a:avLst/>
          </a:prstGeom>
          <a:solidFill>
            <a:schemeClr val="accent3">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N = PAS DE LÉSION</a:t>
            </a:r>
          </a:p>
          <a:p>
            <a:pPr algn="ctr"/>
            <a:r>
              <a:rPr lang="fr-FR" sz="1600" b="1" dirty="0">
                <a:solidFill>
                  <a:schemeClr val="bg1"/>
                </a:solidFill>
              </a:rPr>
              <a:t>SI LÉSION = ↑ LOCALE</a:t>
            </a:r>
          </a:p>
        </p:txBody>
      </p:sp>
      <p:sp>
        <p:nvSpPr>
          <p:cNvPr id="23564" name="Line 12"/>
          <p:cNvSpPr>
            <a:spLocks noChangeShapeType="1"/>
          </p:cNvSpPr>
          <p:nvPr>
            <p:custDataLst>
              <p:tags r:id="rId10"/>
            </p:custDataLst>
          </p:nvPr>
        </p:nvSpPr>
        <p:spPr bwMode="auto">
          <a:xfrm>
            <a:off x="3492500" y="3141663"/>
            <a:ext cx="2617788" cy="0"/>
          </a:xfrm>
          <a:prstGeom prst="line">
            <a:avLst/>
          </a:prstGeom>
          <a:noFill/>
          <a:ln w="25400">
            <a:solidFill>
              <a:schemeClr val="bg2">
                <a:lumMod val="50000"/>
              </a:schemeClr>
            </a:solidFill>
            <a:round/>
            <a:headEnd/>
            <a:tailEnd type="triangle" w="med" len="med"/>
          </a:ln>
          <a:effectLst>
            <a:glow rad="101600">
              <a:schemeClr val="accent3">
                <a:satMod val="175000"/>
                <a:alpha val="40000"/>
              </a:schemeClr>
            </a:glow>
          </a:effectLst>
        </p:spPr>
        <p:txBody>
          <a:bodyPr/>
          <a:lstStyle/>
          <a:p>
            <a:endParaRPr lang="fr-CA">
              <a:solidFill>
                <a:schemeClr val="bg1"/>
              </a:solidFill>
            </a:endParaRPr>
          </a:p>
        </p:txBody>
      </p:sp>
      <p:sp>
        <p:nvSpPr>
          <p:cNvPr id="23565" name="Text Box 13"/>
          <p:cNvSpPr txBox="1">
            <a:spLocks noChangeArrowheads="1"/>
          </p:cNvSpPr>
          <p:nvPr>
            <p:custDataLst>
              <p:tags r:id="rId11"/>
            </p:custDataLst>
          </p:nvPr>
        </p:nvSpPr>
        <p:spPr bwMode="auto">
          <a:xfrm>
            <a:off x="6084888" y="2708275"/>
            <a:ext cx="2357437" cy="777875"/>
          </a:xfrm>
          <a:prstGeom prst="rect">
            <a:avLst/>
          </a:prstGeom>
          <a:solidFill>
            <a:schemeClr val="accent3">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Légère domination = empêche la formation de thromboses</a:t>
            </a:r>
          </a:p>
        </p:txBody>
      </p:sp>
      <p:sp>
        <p:nvSpPr>
          <p:cNvPr id="23566" name="Text Box 14"/>
          <p:cNvSpPr txBox="1">
            <a:spLocks noChangeArrowheads="1"/>
          </p:cNvSpPr>
          <p:nvPr>
            <p:custDataLst>
              <p:tags r:id="rId12"/>
            </p:custDataLst>
          </p:nvPr>
        </p:nvSpPr>
        <p:spPr bwMode="auto">
          <a:xfrm>
            <a:off x="2916238" y="3644900"/>
            <a:ext cx="3240087" cy="554038"/>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RÉGLAGE DE L’ÉQUILIBRE </a:t>
            </a:r>
          </a:p>
          <a:p>
            <a:pPr algn="ctr"/>
            <a:r>
              <a:rPr lang="fr-FR" sz="1600" b="1">
                <a:solidFill>
                  <a:schemeClr val="bg1"/>
                </a:solidFill>
              </a:rPr>
              <a:t>AU BESOIN</a:t>
            </a:r>
          </a:p>
        </p:txBody>
      </p:sp>
      <p:sp>
        <p:nvSpPr>
          <p:cNvPr id="23567" name="Text Box 15"/>
          <p:cNvSpPr txBox="1">
            <a:spLocks noChangeArrowheads="1"/>
          </p:cNvSpPr>
          <p:nvPr>
            <p:custDataLst>
              <p:tags r:id="rId13"/>
            </p:custDataLst>
          </p:nvPr>
        </p:nvSpPr>
        <p:spPr bwMode="auto">
          <a:xfrm>
            <a:off x="323850" y="4430713"/>
            <a:ext cx="3671888" cy="1331912"/>
          </a:xfrm>
          <a:prstGeom prst="rect">
            <a:avLst/>
          </a:prstGeom>
          <a:solidFill>
            <a:schemeClr val="accent4">
              <a:lumMod val="60000"/>
              <a:lumOff val="4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sz="1600" b="1" dirty="0">
                <a:solidFill>
                  <a:schemeClr val="bg1"/>
                </a:solidFill>
              </a:rPr>
              <a:t>PATHOLOGIES :</a:t>
            </a:r>
          </a:p>
          <a:p>
            <a:r>
              <a:rPr lang="fr-FR" sz="1600" b="1" u="sng" dirty="0">
                <a:solidFill>
                  <a:schemeClr val="bg1"/>
                </a:solidFill>
              </a:rPr>
              <a:t> ↓ </a:t>
            </a:r>
            <a:r>
              <a:rPr lang="fr-FR" sz="1600" b="1" u="sng" dirty="0" err="1">
                <a:solidFill>
                  <a:schemeClr val="bg1"/>
                </a:solidFill>
              </a:rPr>
              <a:t>Procoagulantes</a:t>
            </a:r>
            <a:r>
              <a:rPr lang="fr-FR" sz="1600" b="1" u="sng" dirty="0">
                <a:solidFill>
                  <a:schemeClr val="bg1"/>
                </a:solidFill>
              </a:rPr>
              <a:t>:</a:t>
            </a:r>
            <a:endParaRPr lang="fr-FR" sz="1600" b="1" dirty="0">
              <a:solidFill>
                <a:schemeClr val="bg1"/>
              </a:solidFill>
            </a:endParaRPr>
          </a:p>
          <a:p>
            <a:r>
              <a:rPr lang="fr-FR" sz="1600" b="1" dirty="0">
                <a:solidFill>
                  <a:schemeClr val="bg1"/>
                </a:solidFill>
              </a:rPr>
              <a:t>     Difficile à coaguler</a:t>
            </a:r>
          </a:p>
          <a:p>
            <a:r>
              <a:rPr lang="fr-FR" sz="1600" b="1" dirty="0">
                <a:solidFill>
                  <a:schemeClr val="bg1"/>
                </a:solidFill>
              </a:rPr>
              <a:t>     ↓  Facteur en nb ou qualité</a:t>
            </a:r>
          </a:p>
          <a:p>
            <a:r>
              <a:rPr lang="fr-FR" sz="1600" b="1" dirty="0">
                <a:solidFill>
                  <a:schemeClr val="bg1"/>
                </a:solidFill>
              </a:rPr>
              <a:t>     Inhibition anormale</a:t>
            </a:r>
          </a:p>
          <a:p>
            <a:r>
              <a:rPr lang="fr-FR" sz="1200" dirty="0">
                <a:solidFill>
                  <a:schemeClr val="bg1"/>
                </a:solidFill>
              </a:rPr>
              <a:t>     </a:t>
            </a:r>
            <a:endParaRPr lang="fr-FR" dirty="0">
              <a:solidFill>
                <a:schemeClr val="bg1"/>
              </a:solidFill>
            </a:endParaRPr>
          </a:p>
        </p:txBody>
      </p:sp>
      <p:sp>
        <p:nvSpPr>
          <p:cNvPr id="23568" name="Text Box 16"/>
          <p:cNvSpPr txBox="1">
            <a:spLocks noChangeArrowheads="1"/>
          </p:cNvSpPr>
          <p:nvPr>
            <p:custDataLst>
              <p:tags r:id="rId14"/>
            </p:custDataLst>
          </p:nvPr>
        </p:nvSpPr>
        <p:spPr bwMode="auto">
          <a:xfrm>
            <a:off x="4992688" y="4430713"/>
            <a:ext cx="3827462" cy="1331912"/>
          </a:xfrm>
          <a:prstGeom prst="rect">
            <a:avLst/>
          </a:prstGeom>
          <a:solidFill>
            <a:schemeClr val="accent4">
              <a:lumMod val="60000"/>
              <a:lumOff val="4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sz="1600" b="1" u="sng" dirty="0">
                <a:solidFill>
                  <a:schemeClr val="bg1"/>
                </a:solidFill>
              </a:rPr>
              <a:t> PATHOLOGIES</a:t>
            </a:r>
          </a:p>
          <a:p>
            <a:r>
              <a:rPr lang="fr-FR" sz="1600" b="1" u="sng" dirty="0">
                <a:solidFill>
                  <a:schemeClr val="bg1"/>
                </a:solidFill>
              </a:rPr>
              <a:t>↓  effet anticoagulant :</a:t>
            </a:r>
            <a:endParaRPr lang="fr-FR" sz="1600" b="1" dirty="0">
              <a:solidFill>
                <a:schemeClr val="bg1"/>
              </a:solidFill>
            </a:endParaRPr>
          </a:p>
          <a:p>
            <a:r>
              <a:rPr lang="fr-FR" sz="1600" b="1" dirty="0">
                <a:solidFill>
                  <a:schemeClr val="bg1"/>
                </a:solidFill>
              </a:rPr>
              <a:t>       ↓  inhibiteur physio (nb ou qualité)</a:t>
            </a:r>
          </a:p>
          <a:p>
            <a:r>
              <a:rPr lang="fr-FR" sz="1200" dirty="0">
                <a:solidFill>
                  <a:schemeClr val="bg1"/>
                </a:solidFill>
              </a:rPr>
              <a:t>     </a:t>
            </a:r>
            <a:endParaRPr lang="fr-FR" dirty="0">
              <a:solidFill>
                <a:schemeClr val="bg1"/>
              </a:solidFill>
            </a:endParaRPr>
          </a:p>
        </p:txBody>
      </p:sp>
      <p:sp>
        <p:nvSpPr>
          <p:cNvPr id="23569" name="Text Box 17"/>
          <p:cNvSpPr txBox="1">
            <a:spLocks noChangeArrowheads="1"/>
          </p:cNvSpPr>
          <p:nvPr>
            <p:custDataLst>
              <p:tags r:id="rId15"/>
            </p:custDataLst>
          </p:nvPr>
        </p:nvSpPr>
        <p:spPr bwMode="auto">
          <a:xfrm>
            <a:off x="250825" y="6096000"/>
            <a:ext cx="4105275" cy="554038"/>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SITUATION</a:t>
            </a:r>
          </a:p>
          <a:p>
            <a:pPr algn="ctr"/>
            <a:r>
              <a:rPr lang="fr-FR" sz="1600" b="1">
                <a:solidFill>
                  <a:schemeClr val="bg1"/>
                </a:solidFill>
              </a:rPr>
              <a:t>HYPOCOAGULABILITÉ (hémorragies)</a:t>
            </a:r>
          </a:p>
        </p:txBody>
      </p:sp>
      <p:sp>
        <p:nvSpPr>
          <p:cNvPr id="23570" name="AutoShape 18"/>
          <p:cNvSpPr>
            <a:spLocks noChangeArrowheads="1"/>
          </p:cNvSpPr>
          <p:nvPr>
            <p:custDataLst>
              <p:tags r:id="rId16"/>
            </p:custDataLst>
          </p:nvPr>
        </p:nvSpPr>
        <p:spPr bwMode="auto">
          <a:xfrm>
            <a:off x="1849438" y="5780088"/>
            <a:ext cx="392112" cy="333375"/>
          </a:xfrm>
          <a:prstGeom prst="downArrow">
            <a:avLst>
              <a:gd name="adj1" fmla="val 50000"/>
              <a:gd name="adj2" fmla="val 25000"/>
            </a:avLst>
          </a:prstGeom>
          <a:solidFill>
            <a:schemeClr val="bg2">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23571" name="AutoShape 19"/>
          <p:cNvSpPr>
            <a:spLocks noChangeArrowheads="1"/>
          </p:cNvSpPr>
          <p:nvPr>
            <p:custDataLst>
              <p:tags r:id="rId17"/>
            </p:custDataLst>
          </p:nvPr>
        </p:nvSpPr>
        <p:spPr bwMode="auto">
          <a:xfrm>
            <a:off x="6823075" y="5762625"/>
            <a:ext cx="392112" cy="333375"/>
          </a:xfrm>
          <a:prstGeom prst="downArrow">
            <a:avLst>
              <a:gd name="adj1" fmla="val 50000"/>
              <a:gd name="adj2" fmla="val 25000"/>
            </a:avLst>
          </a:prstGeom>
          <a:solidFill>
            <a:schemeClr val="bg2">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23572" name="AutoShape 20"/>
          <p:cNvSpPr>
            <a:spLocks noChangeArrowheads="1"/>
          </p:cNvSpPr>
          <p:nvPr>
            <p:custDataLst>
              <p:tags r:id="rId18"/>
            </p:custDataLst>
          </p:nvPr>
        </p:nvSpPr>
        <p:spPr bwMode="auto">
          <a:xfrm>
            <a:off x="5508625" y="333375"/>
            <a:ext cx="2112963" cy="619125"/>
          </a:xfrm>
          <a:prstGeom prst="rightArrow">
            <a:avLst>
              <a:gd name="adj1" fmla="val 50000"/>
              <a:gd name="adj2" fmla="val 85321"/>
            </a:avLst>
          </a:prstGeom>
          <a:solidFill>
            <a:schemeClr val="accent4">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Inhibit  physio</a:t>
            </a:r>
            <a:r>
              <a:rPr lang="fr-FR" sz="1200">
                <a:solidFill>
                  <a:schemeClr val="bg1"/>
                </a:solidFill>
              </a:rPr>
              <a:t>.</a:t>
            </a:r>
            <a:endParaRPr lang="fr-FR">
              <a:solidFill>
                <a:schemeClr val="bg1"/>
              </a:solidFill>
            </a:endParaRPr>
          </a:p>
        </p:txBody>
      </p:sp>
      <p:sp>
        <p:nvSpPr>
          <p:cNvPr id="23573" name="AutoShape 21"/>
          <p:cNvSpPr>
            <a:spLocks noChangeArrowheads="1"/>
          </p:cNvSpPr>
          <p:nvPr>
            <p:custDataLst>
              <p:tags r:id="rId19"/>
            </p:custDataLst>
          </p:nvPr>
        </p:nvSpPr>
        <p:spPr bwMode="auto">
          <a:xfrm>
            <a:off x="1455738" y="323850"/>
            <a:ext cx="1892300" cy="666750"/>
          </a:xfrm>
          <a:prstGeom prst="leftArrow">
            <a:avLst>
              <a:gd name="adj1" fmla="val 50000"/>
              <a:gd name="adj2" fmla="val 70952"/>
            </a:avLst>
          </a:prstGeom>
          <a:solidFill>
            <a:schemeClr val="accent4">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Fact.coagulant</a:t>
            </a:r>
          </a:p>
        </p:txBody>
      </p:sp>
      <p:sp>
        <p:nvSpPr>
          <p:cNvPr id="23574" name="Line 22"/>
          <p:cNvSpPr>
            <a:spLocks noChangeShapeType="1"/>
          </p:cNvSpPr>
          <p:nvPr>
            <p:custDataLst>
              <p:tags r:id="rId20"/>
            </p:custDataLst>
          </p:nvPr>
        </p:nvSpPr>
        <p:spPr bwMode="auto">
          <a:xfrm>
            <a:off x="3348038" y="620713"/>
            <a:ext cx="2160587" cy="0"/>
          </a:xfrm>
          <a:prstGeom prst="line">
            <a:avLst/>
          </a:prstGeom>
          <a:noFill/>
          <a:ln w="25400">
            <a:solidFill>
              <a:schemeClr val="bg2">
                <a:lumMod val="50000"/>
              </a:schemeClr>
            </a:solidFill>
            <a:round/>
            <a:headEnd/>
            <a:tailEnd/>
          </a:ln>
          <a:effectLst>
            <a:glow rad="63500">
              <a:schemeClr val="accent3">
                <a:satMod val="175000"/>
                <a:alpha val="40000"/>
              </a:schemeClr>
            </a:glow>
          </a:effectLst>
        </p:spPr>
        <p:txBody>
          <a:bodyPr/>
          <a:lstStyle/>
          <a:p>
            <a:endParaRPr lang="fr-CA">
              <a:solidFill>
                <a:schemeClr val="bg1"/>
              </a:solidFill>
            </a:endParaRPr>
          </a:p>
        </p:txBody>
      </p:sp>
      <p:sp>
        <p:nvSpPr>
          <p:cNvPr id="23575" name="Line 23"/>
          <p:cNvSpPr>
            <a:spLocks noChangeShapeType="1"/>
          </p:cNvSpPr>
          <p:nvPr>
            <p:custDataLst>
              <p:tags r:id="rId21"/>
            </p:custDataLst>
          </p:nvPr>
        </p:nvSpPr>
        <p:spPr bwMode="auto">
          <a:xfrm>
            <a:off x="4572000" y="620713"/>
            <a:ext cx="0" cy="360362"/>
          </a:xfrm>
          <a:prstGeom prst="line">
            <a:avLst/>
          </a:prstGeom>
          <a:noFill/>
          <a:ln w="25400">
            <a:solidFill>
              <a:schemeClr val="bg2">
                <a:lumMod val="50000"/>
              </a:schemeClr>
            </a:solidFill>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76" name="AutoShape 24"/>
          <p:cNvSpPr>
            <a:spLocks noChangeArrowheads="1"/>
          </p:cNvSpPr>
          <p:nvPr>
            <p:custDataLst>
              <p:tags r:id="rId22"/>
            </p:custDataLst>
          </p:nvPr>
        </p:nvSpPr>
        <p:spPr bwMode="auto">
          <a:xfrm>
            <a:off x="4211638" y="981075"/>
            <a:ext cx="720725" cy="647700"/>
          </a:xfrm>
          <a:prstGeom prst="triangle">
            <a:avLst>
              <a:gd name="adj" fmla="val 50000"/>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fr-CA">
              <a:solidFill>
                <a:schemeClr val="bg1"/>
              </a:solidFill>
            </a:endParaRPr>
          </a:p>
        </p:txBody>
      </p:sp>
      <p:sp>
        <p:nvSpPr>
          <p:cNvPr id="2" name="Interdiction 1">
            <a:extLst>
              <a:ext uri="{FF2B5EF4-FFF2-40B4-BE49-F238E27FC236}">
                <a16:creationId xmlns:a16="http://schemas.microsoft.com/office/drawing/2014/main" id="{622DE131-AE18-7A34-3E22-E42A2F932CF7}"/>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0374705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577050" y="622570"/>
            <a:ext cx="8247354" cy="4608513"/>
          </a:xfrm>
        </p:spPr>
        <p:txBody>
          <a:bodyPr>
            <a:normAutofit/>
          </a:bodyPr>
          <a:lstStyle/>
          <a:p>
            <a:r>
              <a:rPr lang="fr-CA" sz="7200" b="1" dirty="0"/>
              <a:t>COURS #5</a:t>
            </a:r>
            <a:br>
              <a:rPr lang="fr-CA" b="1" dirty="0"/>
            </a:br>
            <a:br>
              <a:rPr lang="fr-CA" b="1" dirty="0"/>
            </a:br>
            <a:r>
              <a:rPr lang="fr-CA" sz="5400" b="1" dirty="0"/>
              <a:t>Fibrinolyse</a:t>
            </a:r>
            <a:br>
              <a:rPr lang="fr-CA" b="1" dirty="0"/>
            </a:br>
            <a:endParaRPr lang="fr-FR" sz="6000" b="1"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D48BF-C9CE-401F-8139-2BC74F19AC3F}"/>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62E591C5-0E6A-66A9-7316-6CD27B96D554}"/>
              </a:ext>
            </a:extLst>
          </p:cNvPr>
          <p:cNvSpPr>
            <a:spLocks noGrp="1"/>
          </p:cNvSpPr>
          <p:nvPr>
            <p:ph type="title"/>
          </p:nvPr>
        </p:nvSpPr>
        <p:spPr>
          <a:xfrm>
            <a:off x="457200" y="345141"/>
            <a:ext cx="8229600" cy="1143000"/>
          </a:xfrm>
        </p:spPr>
        <p:txBody>
          <a:bodyPr/>
          <a:lstStyle/>
          <a:p>
            <a:r>
              <a:rPr lang="fr-CA" sz="4000" b="1" cap="all" dirty="0"/>
              <a:t>Révision de la cascade de coagulation</a:t>
            </a:r>
          </a:p>
        </p:txBody>
      </p:sp>
      <p:sp>
        <p:nvSpPr>
          <p:cNvPr id="5" name="Rectangle 4">
            <a:extLst>
              <a:ext uri="{FF2B5EF4-FFF2-40B4-BE49-F238E27FC236}">
                <a16:creationId xmlns:a16="http://schemas.microsoft.com/office/drawing/2014/main" id="{AF088F3A-A28A-2F7E-0D5C-B99DF7166B11}"/>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9A38D6C9-397D-00E5-B7EB-235538290B91}"/>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C5D6D2C2-17D5-B328-9089-209728D9849E}"/>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334ECF1E-DC37-F7D0-BFDD-91ADC4246A3D}"/>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65878CE6-8EEA-D9D1-C15C-02822D7562B8}"/>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BBEDE8FC-B284-8680-B1C7-4B37B9A9C425}"/>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FD45A9C1-5ED5-4E05-AD83-853527A84B12}"/>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2ADE8F46-1A25-3D67-157D-D7B5D7199367}"/>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2" name="ZoneTexte 1">
            <a:extLst>
              <a:ext uri="{FF2B5EF4-FFF2-40B4-BE49-F238E27FC236}">
                <a16:creationId xmlns:a16="http://schemas.microsoft.com/office/drawing/2014/main" id="{694BF8A7-AF05-EBB4-58B5-FE3254E52B1D}"/>
              </a:ext>
            </a:extLst>
          </p:cNvPr>
          <p:cNvSpPr txBox="1"/>
          <p:nvPr/>
        </p:nvSpPr>
        <p:spPr>
          <a:xfrm>
            <a:off x="84840" y="3730894"/>
            <a:ext cx="1979630" cy="2862322"/>
          </a:xfrm>
          <a:prstGeom prst="rect">
            <a:avLst/>
          </a:prstGeom>
          <a:noFill/>
        </p:spPr>
        <p:txBody>
          <a:bodyPr wrap="square" rtlCol="0">
            <a:spAutoFit/>
          </a:bodyPr>
          <a:lstStyle/>
          <a:p>
            <a:r>
              <a:rPr lang="fr-CA" dirty="0"/>
              <a:t>Placer:</a:t>
            </a:r>
          </a:p>
          <a:p>
            <a:r>
              <a:rPr lang="fr-CA" dirty="0"/>
              <a:t>-voie extrinsèque</a:t>
            </a:r>
          </a:p>
          <a:p>
            <a:r>
              <a:rPr lang="fr-CA" dirty="0"/>
              <a:t>-voie intrinsèque</a:t>
            </a:r>
          </a:p>
          <a:p>
            <a:r>
              <a:rPr lang="fr-CA" dirty="0"/>
              <a:t>-voie commune</a:t>
            </a:r>
          </a:p>
          <a:p>
            <a:r>
              <a:rPr lang="fr-CA" dirty="0"/>
              <a:t>-phase contact</a:t>
            </a:r>
          </a:p>
          <a:p>
            <a:r>
              <a:rPr lang="fr-CA" dirty="0"/>
              <a:t>-fibrinoformation</a:t>
            </a:r>
          </a:p>
          <a:p>
            <a:r>
              <a:rPr lang="fr-CA" dirty="0"/>
              <a:t>-Voie alterne</a:t>
            </a:r>
          </a:p>
          <a:p>
            <a:r>
              <a:rPr lang="fr-CA" dirty="0"/>
              <a:t>-TT</a:t>
            </a:r>
          </a:p>
          <a:p>
            <a:r>
              <a:rPr lang="fr-CA" dirty="0"/>
              <a:t>-</a:t>
            </a:r>
            <a:r>
              <a:rPr lang="fr-CA" dirty="0" err="1"/>
              <a:t>TTPa</a:t>
            </a:r>
            <a:endParaRPr lang="fr-CA" dirty="0"/>
          </a:p>
          <a:p>
            <a:r>
              <a:rPr lang="fr-CA" dirty="0"/>
              <a:t>-TP</a:t>
            </a:r>
          </a:p>
        </p:txBody>
      </p:sp>
    </p:spTree>
    <p:extLst>
      <p:ext uri="{BB962C8B-B14F-4D97-AF65-F5344CB8AC3E}">
        <p14:creationId xmlns:p14="http://schemas.microsoft.com/office/powerpoint/2010/main" val="39969074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15679"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1013"/>
            <a:ext cx="1433512" cy="70008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532880" y="3376612"/>
            <a:ext cx="473075"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VII</a:t>
            </a:r>
          </a:p>
        </p:txBody>
      </p:sp>
      <p:sp>
        <p:nvSpPr>
          <p:cNvPr id="7178" name="Text Box 10"/>
          <p:cNvSpPr txBox="1">
            <a:spLocks noChangeArrowheads="1"/>
          </p:cNvSpPr>
          <p:nvPr>
            <p:custDataLst>
              <p:tags r:id="rId8"/>
            </p:custDataLst>
          </p:nvPr>
        </p:nvSpPr>
        <p:spPr bwMode="auto">
          <a:xfrm>
            <a:off x="2824163" y="3376612"/>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2724150" y="3033713"/>
            <a:ext cx="13906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6" name="Oval 28"/>
          <p:cNvSpPr>
            <a:spLocks noChangeArrowheads="1"/>
          </p:cNvSpPr>
          <p:nvPr>
            <p:custDataLst>
              <p:tags r:id="rId26"/>
            </p:custDataLst>
          </p:nvPr>
        </p:nvSpPr>
        <p:spPr bwMode="auto">
          <a:xfrm>
            <a:off x="3132138" y="1974850"/>
            <a:ext cx="522287" cy="52228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b="1">
                <a:solidFill>
                  <a:schemeClr val="bg1"/>
                </a:solidFill>
              </a:rPr>
              <a:t>1</a:t>
            </a:r>
          </a:p>
        </p:txBody>
      </p:sp>
      <p:sp>
        <p:nvSpPr>
          <p:cNvPr id="7197" name="Oval 29"/>
          <p:cNvSpPr>
            <a:spLocks noChangeArrowheads="1"/>
          </p:cNvSpPr>
          <p:nvPr>
            <p:custDataLst>
              <p:tags r:id="rId27"/>
            </p:custDataLst>
          </p:nvPr>
        </p:nvSpPr>
        <p:spPr bwMode="auto">
          <a:xfrm>
            <a:off x="3635375"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198" name="Text Box 30"/>
          <p:cNvSpPr txBox="1">
            <a:spLocks noChangeArrowheads="1"/>
          </p:cNvSpPr>
          <p:nvPr>
            <p:custDataLst>
              <p:tags r:id="rId28"/>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9"/>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30"/>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31"/>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2"/>
            </p:custDataLst>
          </p:nvPr>
        </p:nvSpPr>
        <p:spPr bwMode="auto">
          <a:xfrm>
            <a:off x="2470150" y="3022600"/>
            <a:ext cx="117475" cy="2095500"/>
          </a:xfrm>
          <a:prstGeom prst="leftBrace">
            <a:avLst>
              <a:gd name="adj1" fmla="val 148649"/>
              <a:gd name="adj2" fmla="val 50000"/>
            </a:avLst>
          </a:prstGeom>
          <a:noFill/>
          <a:ln w="25400">
            <a:solidFill>
              <a:schemeClr val="bg2">
                <a:lumMod val="50000"/>
              </a:schemeClr>
            </a:solidFill>
            <a:round/>
            <a:headEnd/>
            <a:tailEnd/>
          </a:ln>
        </p:spPr>
        <p:txBody>
          <a:bodyPr/>
          <a:lstStyle/>
          <a:p>
            <a:endParaRPr lang="fr-CA"/>
          </a:p>
        </p:txBody>
      </p:sp>
      <p:sp>
        <p:nvSpPr>
          <p:cNvPr id="7203" name="Text Box 35"/>
          <p:cNvSpPr txBox="1">
            <a:spLocks noChangeArrowheads="1"/>
          </p:cNvSpPr>
          <p:nvPr>
            <p:custDataLst>
              <p:tags r:id="rId33"/>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4"/>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5" name="Oval 37"/>
          <p:cNvSpPr>
            <a:spLocks noChangeArrowheads="1"/>
          </p:cNvSpPr>
          <p:nvPr>
            <p:custDataLst>
              <p:tags r:id="rId35"/>
            </p:custDataLst>
          </p:nvPr>
        </p:nvSpPr>
        <p:spPr bwMode="auto">
          <a:xfrm>
            <a:off x="1042988" y="4221163"/>
            <a:ext cx="503237"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6</a:t>
            </a:r>
            <a:endParaRPr lang="fr-FR" sz="1600" b="1" dirty="0">
              <a:solidFill>
                <a:schemeClr val="bg1"/>
              </a:solidFill>
            </a:endParaRPr>
          </a:p>
        </p:txBody>
      </p:sp>
      <p:sp>
        <p:nvSpPr>
          <p:cNvPr id="7206" name="Text Box 38"/>
          <p:cNvSpPr txBox="1">
            <a:spLocks noChangeArrowheads="1"/>
          </p:cNvSpPr>
          <p:nvPr>
            <p:custDataLst>
              <p:tags r:id="rId36"/>
            </p:custDataLst>
          </p:nvPr>
        </p:nvSpPr>
        <p:spPr bwMode="auto">
          <a:xfrm>
            <a:off x="7937770" y="550417"/>
            <a:ext cx="574675" cy="504869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E</a:t>
            </a:r>
          </a:p>
          <a:p>
            <a:pPr algn="ctr"/>
            <a:r>
              <a:rPr lang="fr-FR" sz="2000" b="1" dirty="0">
                <a:solidFill>
                  <a:schemeClr val="bg1"/>
                </a:solidFill>
              </a:rPr>
              <a:t>X</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7207" name="Text Box 39"/>
          <p:cNvSpPr txBox="1">
            <a:spLocks noChangeArrowheads="1"/>
          </p:cNvSpPr>
          <p:nvPr>
            <p:custDataLst>
              <p:tags r:id="rId37"/>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8"/>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9"/>
            </p:custDataLst>
          </p:nvPr>
        </p:nvSpPr>
        <p:spPr bwMode="auto">
          <a:xfrm>
            <a:off x="250825" y="4113212"/>
            <a:ext cx="2232026" cy="1368425"/>
          </a:xfrm>
          <a:prstGeom prst="rect">
            <a:avLst/>
          </a:prstGeom>
          <a:solidFill>
            <a:schemeClr val="accent6">
              <a:lumMod val="60000"/>
              <a:lumOff val="40000"/>
              <a:alpha val="25098"/>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0" name="Oval 42"/>
          <p:cNvSpPr>
            <a:spLocks noChangeArrowheads="1"/>
          </p:cNvSpPr>
          <p:nvPr>
            <p:custDataLst>
              <p:tags r:id="rId40"/>
            </p:custDataLst>
          </p:nvPr>
        </p:nvSpPr>
        <p:spPr bwMode="auto">
          <a:xfrm>
            <a:off x="4343400" y="5816600"/>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sp>
        <p:nvSpPr>
          <p:cNvPr id="7211" name="Line 43"/>
          <p:cNvSpPr>
            <a:spLocks noChangeShapeType="1"/>
          </p:cNvSpPr>
          <p:nvPr>
            <p:custDataLst>
              <p:tags r:id="rId41"/>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2" name="Oval 44"/>
          <p:cNvSpPr>
            <a:spLocks noChangeArrowheads="1"/>
          </p:cNvSpPr>
          <p:nvPr>
            <p:custDataLst>
              <p:tags r:id="rId42"/>
            </p:custDataLst>
          </p:nvPr>
        </p:nvSpPr>
        <p:spPr bwMode="auto">
          <a:xfrm>
            <a:off x="5364163"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213" name="AutoShape 45"/>
          <p:cNvSpPr>
            <a:spLocks/>
          </p:cNvSpPr>
          <p:nvPr>
            <p:custDataLst>
              <p:tags r:id="rId43"/>
            </p:custDataLst>
          </p:nvPr>
        </p:nvSpPr>
        <p:spPr bwMode="auto">
          <a:xfrm>
            <a:off x="7307262" y="908050"/>
            <a:ext cx="288925" cy="475456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7214" name="Oval 46"/>
          <p:cNvSpPr>
            <a:spLocks noChangeArrowheads="1"/>
          </p:cNvSpPr>
          <p:nvPr>
            <p:custDataLst>
              <p:tags r:id="rId44"/>
            </p:custDataLst>
          </p:nvPr>
        </p:nvSpPr>
        <p:spPr bwMode="auto">
          <a:xfrm>
            <a:off x="2987675" y="4437063"/>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2</a:t>
            </a:r>
          </a:p>
        </p:txBody>
      </p:sp>
      <p:sp>
        <p:nvSpPr>
          <p:cNvPr id="46" name="Oval 42"/>
          <p:cNvSpPr>
            <a:spLocks noChangeArrowheads="1"/>
          </p:cNvSpPr>
          <p:nvPr>
            <p:custDataLst>
              <p:tags r:id="rId45"/>
            </p:custDataLst>
          </p:nvPr>
        </p:nvSpPr>
        <p:spPr bwMode="auto">
          <a:xfrm>
            <a:off x="3863973" y="5075237"/>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
        <p:nvSpPr>
          <p:cNvPr id="47" name="Text Box 45">
            <a:extLst>
              <a:ext uri="{FF2B5EF4-FFF2-40B4-BE49-F238E27FC236}">
                <a16:creationId xmlns:a16="http://schemas.microsoft.com/office/drawing/2014/main" id="{1E2FF2F8-1F23-43F4-9CE2-1AAD3AD2779F}"/>
              </a:ext>
            </a:extLst>
          </p:cNvPr>
          <p:cNvSpPr txBox="1">
            <a:spLocks noChangeArrowheads="1"/>
          </p:cNvSpPr>
          <p:nvPr>
            <p:custDataLst>
              <p:tags r:id="rId46"/>
            </p:custDataLst>
          </p:nvPr>
        </p:nvSpPr>
        <p:spPr bwMode="auto">
          <a:xfrm>
            <a:off x="447278" y="3455635"/>
            <a:ext cx="1593057" cy="63094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VOIR</a:t>
            </a:r>
          </a:p>
          <a:p>
            <a:pPr algn="ctr">
              <a:spcBef>
                <a:spcPct val="50000"/>
              </a:spcBef>
            </a:pPr>
            <a:r>
              <a:rPr lang="fr-CA" sz="1400" b="1" dirty="0">
                <a:solidFill>
                  <a:schemeClr val="bg1"/>
                </a:solidFill>
              </a:rPr>
              <a:t>(Voie intrinsèque)</a:t>
            </a:r>
            <a:endParaRPr lang="fr-FR" sz="1400" b="1" dirty="0">
              <a:solidFill>
                <a:schemeClr val="bg1"/>
              </a:solidFill>
            </a:endParaRPr>
          </a:p>
        </p:txBody>
      </p:sp>
      <p:cxnSp>
        <p:nvCxnSpPr>
          <p:cNvPr id="3" name="Connecteur droit 2">
            <a:extLst>
              <a:ext uri="{FF2B5EF4-FFF2-40B4-BE49-F238E27FC236}">
                <a16:creationId xmlns:a16="http://schemas.microsoft.com/office/drawing/2014/main" id="{99CEDE46-F3F2-4EAE-883F-01E8D47C60A0}"/>
              </a:ext>
            </a:extLst>
          </p:cNvPr>
          <p:cNvCxnSpPr/>
          <p:nvPr/>
        </p:nvCxnSpPr>
        <p:spPr>
          <a:xfrm>
            <a:off x="631555" y="5734467"/>
            <a:ext cx="8065167" cy="0"/>
          </a:xfrm>
          <a:prstGeom prst="line">
            <a:avLst/>
          </a:prstGeom>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22A5E8E8-8749-4D06-9DFD-5C26632B518A}"/>
              </a:ext>
            </a:extLst>
          </p:cNvPr>
          <p:cNvSpPr/>
          <p:nvPr/>
        </p:nvSpPr>
        <p:spPr>
          <a:xfrm>
            <a:off x="2965450" y="158067"/>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
        <p:nvSpPr>
          <p:cNvPr id="2" name="Interdiction 1">
            <a:extLst>
              <a:ext uri="{FF2B5EF4-FFF2-40B4-BE49-F238E27FC236}">
                <a16:creationId xmlns:a16="http://schemas.microsoft.com/office/drawing/2014/main" id="{17274D34-7860-502F-8B65-8201E81374EF}"/>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8830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9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9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1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9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1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0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0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20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0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0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20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0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20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2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1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21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2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21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p:bldP spid="7173" grpId="0" animBg="1"/>
      <p:bldP spid="7174" grpId="0" animBg="1"/>
      <p:bldP spid="7175" grpId="0" animBg="1"/>
      <p:bldP spid="7176" grpId="0" animBg="1"/>
      <p:bldP spid="7177" grpId="0" animBg="1"/>
      <p:bldP spid="7178" grpId="0" animBg="1"/>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8" grpId="0" animBg="1"/>
      <p:bldP spid="7189" grpId="0" animBg="1"/>
      <p:bldP spid="7190" grpId="0" animBg="1"/>
      <p:bldP spid="7191" grpId="0" animBg="1"/>
      <p:bldP spid="7192" grpId="0" animBg="1"/>
      <p:bldP spid="7193" grpId="0" animBg="1"/>
      <p:bldP spid="7194" grpId="0" animBg="1"/>
      <p:bldP spid="7195" grpId="0" animBg="1"/>
      <p:bldP spid="7196" grpId="0" animBg="1"/>
      <p:bldP spid="7197" grpId="0" animBg="1"/>
      <p:bldP spid="7198" grpId="0" animBg="1"/>
      <p:bldP spid="7199" grpId="0" animBg="1"/>
      <p:bldP spid="7200" grpId="0" animBg="1"/>
      <p:bldP spid="7201" grpId="0" animBg="1"/>
      <p:bldP spid="7202" grpId="0" animBg="1"/>
      <p:bldP spid="7203" grpId="0" animBg="1"/>
      <p:bldP spid="7204" grpId="0" animBg="1"/>
      <p:bldP spid="7205" grpId="0" animBg="1"/>
      <p:bldP spid="7208" grpId="0" animBg="1"/>
      <p:bldP spid="7209" grpId="0" animBg="1"/>
      <p:bldP spid="7210" grpId="0" animBg="1"/>
      <p:bldP spid="7211" grpId="0" animBg="1"/>
      <p:bldP spid="7212" grpId="0" animBg="1"/>
      <p:bldP spid="7213" grpId="0" animBg="1"/>
      <p:bldP spid="7214" grpId="0" animBg="1"/>
      <p:bldP spid="46" grpId="0" animBg="1"/>
      <p:bldP spid="47" grpId="0" animBg="1"/>
      <p:bldP spid="4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custDataLst>
              <p:tags r:id="rId1"/>
            </p:custDataLst>
          </p:nvPr>
        </p:nvSpPr>
        <p:spPr bwMode="auto">
          <a:xfrm>
            <a:off x="1028700"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KHPM</a:t>
            </a:r>
          </a:p>
        </p:txBody>
      </p:sp>
      <p:sp>
        <p:nvSpPr>
          <p:cNvPr id="16388" name="Text Box 4"/>
          <p:cNvSpPr txBox="1">
            <a:spLocks noChangeArrowheads="1"/>
          </p:cNvSpPr>
          <p:nvPr>
            <p:custDataLst>
              <p:tags r:id="rId2"/>
            </p:custDataLst>
          </p:nvPr>
        </p:nvSpPr>
        <p:spPr bwMode="auto">
          <a:xfrm>
            <a:off x="3173413"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389" name="Oval 5"/>
          <p:cNvSpPr>
            <a:spLocks noChangeArrowheads="1"/>
          </p:cNvSpPr>
          <p:nvPr>
            <p:custDataLst>
              <p:tags r:id="rId3"/>
            </p:custDataLst>
          </p:nvPr>
        </p:nvSpPr>
        <p:spPr bwMode="auto">
          <a:xfrm>
            <a:off x="1171575" y="1874838"/>
            <a:ext cx="714375"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PK</a:t>
            </a:r>
          </a:p>
        </p:txBody>
      </p:sp>
      <p:sp>
        <p:nvSpPr>
          <p:cNvPr id="16390" name="Oval 6"/>
          <p:cNvSpPr>
            <a:spLocks noChangeArrowheads="1"/>
          </p:cNvSpPr>
          <p:nvPr>
            <p:custDataLst>
              <p:tags r:id="rId4"/>
            </p:custDataLst>
          </p:nvPr>
        </p:nvSpPr>
        <p:spPr bwMode="auto">
          <a:xfrm>
            <a:off x="3132137" y="1874838"/>
            <a:ext cx="1139821"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KALL</a:t>
            </a:r>
          </a:p>
        </p:txBody>
      </p:sp>
      <p:sp>
        <p:nvSpPr>
          <p:cNvPr id="16391" name="Line 7"/>
          <p:cNvSpPr>
            <a:spLocks noChangeShapeType="1"/>
          </p:cNvSpPr>
          <p:nvPr>
            <p:custDataLst>
              <p:tags r:id="rId5"/>
            </p:custDataLst>
          </p:nvPr>
        </p:nvSpPr>
        <p:spPr bwMode="auto">
          <a:xfrm flipV="1">
            <a:off x="4140200" y="2173288"/>
            <a:ext cx="1033463" cy="31750"/>
          </a:xfrm>
          <a:prstGeom prst="line">
            <a:avLst/>
          </a:prstGeom>
          <a:noFill/>
          <a:ln w="25400">
            <a:solidFill>
              <a:schemeClr val="bg2">
                <a:lumMod val="50000"/>
              </a:schemeClr>
            </a:solidFill>
            <a:prstDash val="dashDot"/>
            <a:round/>
            <a:headEnd/>
            <a:tailEnd/>
          </a:ln>
        </p:spPr>
        <p:txBody>
          <a:bodyPr/>
          <a:lstStyle/>
          <a:p>
            <a:endParaRPr lang="fr-CA"/>
          </a:p>
        </p:txBody>
      </p:sp>
      <p:sp>
        <p:nvSpPr>
          <p:cNvPr id="16392" name="Line 8"/>
          <p:cNvSpPr>
            <a:spLocks noChangeShapeType="1"/>
          </p:cNvSpPr>
          <p:nvPr>
            <p:custDataLst>
              <p:tags r:id="rId6"/>
            </p:custDataLst>
          </p:nvPr>
        </p:nvSpPr>
        <p:spPr bwMode="auto">
          <a:xfrm>
            <a:off x="4602163" y="2173288"/>
            <a:ext cx="0" cy="1349375"/>
          </a:xfrm>
          <a:prstGeom prst="line">
            <a:avLst/>
          </a:prstGeom>
          <a:noFill/>
          <a:ln w="25400">
            <a:solidFill>
              <a:schemeClr val="bg2">
                <a:lumMod val="50000"/>
              </a:schemeClr>
            </a:solidFill>
            <a:prstDash val="dashDot"/>
            <a:round/>
            <a:headEnd/>
            <a:tailEnd/>
          </a:ln>
        </p:spPr>
        <p:txBody>
          <a:bodyPr/>
          <a:lstStyle/>
          <a:p>
            <a:endParaRPr lang="fr-CA"/>
          </a:p>
        </p:txBody>
      </p:sp>
      <p:sp>
        <p:nvSpPr>
          <p:cNvPr id="16393" name="Line 9"/>
          <p:cNvSpPr>
            <a:spLocks noChangeShapeType="1"/>
          </p:cNvSpPr>
          <p:nvPr>
            <p:custDataLst>
              <p:tags r:id="rId7"/>
            </p:custDataLst>
          </p:nvPr>
        </p:nvSpPr>
        <p:spPr bwMode="auto">
          <a:xfrm>
            <a:off x="5173663" y="2173288"/>
            <a:ext cx="0" cy="1947862"/>
          </a:xfrm>
          <a:prstGeom prst="line">
            <a:avLst/>
          </a:prstGeom>
          <a:noFill/>
          <a:ln w="25400">
            <a:solidFill>
              <a:schemeClr val="bg2">
                <a:lumMod val="50000"/>
              </a:schemeClr>
            </a:solidFill>
            <a:prstDash val="dashDot"/>
            <a:round/>
            <a:headEnd/>
            <a:tailEnd/>
          </a:ln>
        </p:spPr>
        <p:txBody>
          <a:bodyPr/>
          <a:lstStyle/>
          <a:p>
            <a:endParaRPr lang="fr-CA"/>
          </a:p>
        </p:txBody>
      </p:sp>
      <p:sp>
        <p:nvSpPr>
          <p:cNvPr id="16394" name="Line 10"/>
          <p:cNvSpPr>
            <a:spLocks noChangeShapeType="1"/>
          </p:cNvSpPr>
          <p:nvPr>
            <p:custDataLst>
              <p:tags r:id="rId8"/>
            </p:custDataLst>
          </p:nvPr>
        </p:nvSpPr>
        <p:spPr bwMode="auto">
          <a:xfrm>
            <a:off x="4602163" y="4121150"/>
            <a:ext cx="11430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395" name="Line 11"/>
          <p:cNvSpPr>
            <a:spLocks noChangeShapeType="1"/>
          </p:cNvSpPr>
          <p:nvPr>
            <p:custDataLst>
              <p:tags r:id="rId9"/>
            </p:custDataLst>
          </p:nvPr>
        </p:nvSpPr>
        <p:spPr bwMode="auto">
          <a:xfrm flipH="1">
            <a:off x="3602038" y="3522663"/>
            <a:ext cx="1000125" cy="0"/>
          </a:xfrm>
          <a:prstGeom prst="line">
            <a:avLst/>
          </a:prstGeom>
          <a:noFill/>
          <a:ln w="25400">
            <a:solidFill>
              <a:schemeClr val="bg2">
                <a:lumMod val="50000"/>
              </a:schemeClr>
            </a:solidFill>
            <a:prstDash val="dashDot"/>
            <a:round/>
            <a:headEnd/>
            <a:tailEnd/>
          </a:ln>
        </p:spPr>
        <p:txBody>
          <a:bodyPr/>
          <a:lstStyle/>
          <a:p>
            <a:endParaRPr lang="fr-CA"/>
          </a:p>
        </p:txBody>
      </p:sp>
      <p:sp>
        <p:nvSpPr>
          <p:cNvPr id="16396" name="Line 12"/>
          <p:cNvSpPr>
            <a:spLocks noChangeShapeType="1"/>
          </p:cNvSpPr>
          <p:nvPr>
            <p:custDataLst>
              <p:tags r:id="rId10"/>
            </p:custDataLst>
          </p:nvPr>
        </p:nvSpPr>
        <p:spPr bwMode="auto">
          <a:xfrm>
            <a:off x="3602038" y="3522663"/>
            <a:ext cx="0" cy="5984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397" name="Text Box 13"/>
          <p:cNvSpPr txBox="1">
            <a:spLocks noChangeArrowheads="1"/>
          </p:cNvSpPr>
          <p:nvPr>
            <p:custDataLst>
              <p:tags r:id="rId11"/>
            </p:custDataLst>
          </p:nvPr>
        </p:nvSpPr>
        <p:spPr bwMode="auto">
          <a:xfrm>
            <a:off x="1028700" y="3971925"/>
            <a:ext cx="57150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8" name="Text Box 14"/>
          <p:cNvSpPr txBox="1">
            <a:spLocks noChangeArrowheads="1"/>
          </p:cNvSpPr>
          <p:nvPr>
            <p:custDataLst>
              <p:tags r:id="rId12"/>
            </p:custDataLst>
          </p:nvPr>
        </p:nvSpPr>
        <p:spPr bwMode="auto">
          <a:xfrm>
            <a:off x="2314575" y="3971925"/>
            <a:ext cx="714375"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9" name="Text Box 15"/>
          <p:cNvSpPr txBox="1">
            <a:spLocks noChangeArrowheads="1"/>
          </p:cNvSpPr>
          <p:nvPr>
            <p:custDataLst>
              <p:tags r:id="rId13"/>
            </p:custDataLst>
          </p:nvPr>
        </p:nvSpPr>
        <p:spPr bwMode="auto">
          <a:xfrm>
            <a:off x="3887788" y="3971925"/>
            <a:ext cx="85725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0" name="Line 16"/>
          <p:cNvSpPr>
            <a:spLocks noChangeShapeType="1"/>
          </p:cNvSpPr>
          <p:nvPr>
            <p:custDataLst>
              <p:tags r:id="rId14"/>
            </p:custDataLst>
          </p:nvPr>
        </p:nvSpPr>
        <p:spPr bwMode="auto">
          <a:xfrm flipV="1">
            <a:off x="3059113" y="4121150"/>
            <a:ext cx="828675" cy="28575"/>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1" name="Text Box 17"/>
          <p:cNvSpPr txBox="1">
            <a:spLocks noChangeArrowheads="1"/>
          </p:cNvSpPr>
          <p:nvPr>
            <p:custDataLst>
              <p:tags r:id="rId15"/>
            </p:custDataLst>
          </p:nvPr>
        </p:nvSpPr>
        <p:spPr bwMode="auto">
          <a:xfrm>
            <a:off x="5745163" y="3971925"/>
            <a:ext cx="858837"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2" name="Line 18"/>
          <p:cNvSpPr>
            <a:spLocks noChangeShapeType="1"/>
          </p:cNvSpPr>
          <p:nvPr>
            <p:custDataLst>
              <p:tags r:id="rId16"/>
            </p:custDataLst>
          </p:nvPr>
        </p:nvSpPr>
        <p:spPr bwMode="auto">
          <a:xfrm>
            <a:off x="1600200" y="4121150"/>
            <a:ext cx="7143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3" name="Line 19"/>
          <p:cNvSpPr>
            <a:spLocks noChangeShapeType="1"/>
          </p:cNvSpPr>
          <p:nvPr>
            <p:custDataLst>
              <p:tags r:id="rId17"/>
            </p:custDataLst>
          </p:nvPr>
        </p:nvSpPr>
        <p:spPr bwMode="auto">
          <a:xfrm flipH="1" flipV="1">
            <a:off x="2459038" y="2173288"/>
            <a:ext cx="241300" cy="176053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4" name="Line 20"/>
          <p:cNvSpPr>
            <a:spLocks noChangeShapeType="1"/>
          </p:cNvSpPr>
          <p:nvPr>
            <p:custDataLst>
              <p:tags r:id="rId18"/>
            </p:custDataLst>
          </p:nvPr>
        </p:nvSpPr>
        <p:spPr bwMode="auto">
          <a:xfrm>
            <a:off x="2887663" y="1574800"/>
            <a:ext cx="3143250" cy="0"/>
          </a:xfrm>
          <a:prstGeom prst="line">
            <a:avLst/>
          </a:prstGeom>
          <a:noFill/>
          <a:ln w="25400">
            <a:solidFill>
              <a:schemeClr val="bg2">
                <a:lumMod val="50000"/>
              </a:schemeClr>
            </a:solidFill>
            <a:prstDash val="dashDot"/>
            <a:round/>
            <a:headEnd/>
            <a:tailEnd/>
          </a:ln>
        </p:spPr>
        <p:txBody>
          <a:bodyPr/>
          <a:lstStyle/>
          <a:p>
            <a:endParaRPr lang="fr-CA"/>
          </a:p>
        </p:txBody>
      </p:sp>
      <p:sp>
        <p:nvSpPr>
          <p:cNvPr id="16405" name="Line 21"/>
          <p:cNvSpPr>
            <a:spLocks noChangeShapeType="1"/>
          </p:cNvSpPr>
          <p:nvPr>
            <p:custDataLst>
              <p:tags r:id="rId19"/>
            </p:custDataLst>
          </p:nvPr>
        </p:nvSpPr>
        <p:spPr bwMode="auto">
          <a:xfrm>
            <a:off x="6030913" y="1574800"/>
            <a:ext cx="0" cy="2397125"/>
          </a:xfrm>
          <a:prstGeom prst="line">
            <a:avLst/>
          </a:prstGeom>
          <a:noFill/>
          <a:ln w="25400">
            <a:solidFill>
              <a:schemeClr val="bg2">
                <a:lumMod val="50000"/>
              </a:schemeClr>
            </a:solidFill>
            <a:prstDash val="dashDot"/>
            <a:round/>
            <a:headEnd/>
            <a:tailEnd/>
          </a:ln>
        </p:spPr>
        <p:txBody>
          <a:bodyPr/>
          <a:lstStyle/>
          <a:p>
            <a:endParaRPr lang="fr-CA"/>
          </a:p>
        </p:txBody>
      </p:sp>
      <p:sp>
        <p:nvSpPr>
          <p:cNvPr id="16406" name="Line 22"/>
          <p:cNvSpPr>
            <a:spLocks noChangeShapeType="1"/>
          </p:cNvSpPr>
          <p:nvPr>
            <p:custDataLst>
              <p:tags r:id="rId20"/>
            </p:custDataLst>
          </p:nvPr>
        </p:nvSpPr>
        <p:spPr bwMode="auto">
          <a:xfrm>
            <a:off x="2887663" y="1574800"/>
            <a:ext cx="0" cy="449263"/>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7" name="Line 23"/>
          <p:cNvSpPr>
            <a:spLocks noChangeShapeType="1"/>
          </p:cNvSpPr>
          <p:nvPr>
            <p:custDataLst>
              <p:tags r:id="rId21"/>
            </p:custDataLst>
          </p:nvPr>
        </p:nvSpPr>
        <p:spPr bwMode="auto">
          <a:xfrm>
            <a:off x="4716463" y="4149725"/>
            <a:ext cx="2232025" cy="792163"/>
          </a:xfrm>
          <a:prstGeom prst="line">
            <a:avLst/>
          </a:prstGeom>
          <a:noFill/>
          <a:ln w="25400">
            <a:solidFill>
              <a:schemeClr val="bg2">
                <a:lumMod val="50000"/>
              </a:schemeClr>
            </a:solidFill>
            <a:prstDash val="dashDot"/>
            <a:round/>
            <a:headEnd/>
            <a:tailEnd/>
          </a:ln>
        </p:spPr>
        <p:txBody>
          <a:bodyPr/>
          <a:lstStyle/>
          <a:p>
            <a:endParaRPr lang="fr-CA"/>
          </a:p>
        </p:txBody>
      </p:sp>
      <p:sp>
        <p:nvSpPr>
          <p:cNvPr id="16408" name="Line 24"/>
          <p:cNvSpPr>
            <a:spLocks noChangeShapeType="1"/>
          </p:cNvSpPr>
          <p:nvPr>
            <p:custDataLst>
              <p:tags r:id="rId22"/>
            </p:custDataLst>
          </p:nvPr>
        </p:nvSpPr>
        <p:spPr bwMode="auto">
          <a:xfrm flipV="1">
            <a:off x="7019925" y="1274763"/>
            <a:ext cx="12700" cy="3738562"/>
          </a:xfrm>
          <a:prstGeom prst="line">
            <a:avLst/>
          </a:prstGeom>
          <a:noFill/>
          <a:ln w="25400">
            <a:solidFill>
              <a:schemeClr val="bg2">
                <a:lumMod val="50000"/>
              </a:schemeClr>
            </a:solidFill>
            <a:prstDash val="dashDot"/>
            <a:round/>
            <a:headEnd/>
            <a:tailEnd/>
          </a:ln>
        </p:spPr>
        <p:txBody>
          <a:bodyPr/>
          <a:lstStyle/>
          <a:p>
            <a:endParaRPr lang="fr-CA"/>
          </a:p>
        </p:txBody>
      </p:sp>
      <p:sp>
        <p:nvSpPr>
          <p:cNvPr id="16409" name="Line 25"/>
          <p:cNvSpPr>
            <a:spLocks noChangeShapeType="1"/>
          </p:cNvSpPr>
          <p:nvPr>
            <p:custDataLst>
              <p:tags r:id="rId23"/>
            </p:custDataLst>
          </p:nvPr>
        </p:nvSpPr>
        <p:spPr bwMode="auto">
          <a:xfrm flipH="1">
            <a:off x="2598738" y="1274763"/>
            <a:ext cx="4430712" cy="0"/>
          </a:xfrm>
          <a:prstGeom prst="line">
            <a:avLst/>
          </a:prstGeom>
          <a:noFill/>
          <a:ln w="25400">
            <a:solidFill>
              <a:schemeClr val="bg2">
                <a:lumMod val="50000"/>
              </a:schemeClr>
            </a:solidFill>
            <a:prstDash val="dashDot"/>
            <a:round/>
            <a:headEnd/>
            <a:tailEnd/>
          </a:ln>
        </p:spPr>
        <p:txBody>
          <a:bodyPr/>
          <a:lstStyle/>
          <a:p>
            <a:endParaRPr lang="fr-CA"/>
          </a:p>
        </p:txBody>
      </p:sp>
      <p:sp>
        <p:nvSpPr>
          <p:cNvPr id="16410" name="Line 26"/>
          <p:cNvSpPr>
            <a:spLocks noChangeShapeType="1"/>
          </p:cNvSpPr>
          <p:nvPr>
            <p:custDataLst>
              <p:tags r:id="rId24"/>
            </p:custDataLst>
          </p:nvPr>
        </p:nvSpPr>
        <p:spPr bwMode="auto">
          <a:xfrm>
            <a:off x="2598738" y="1274763"/>
            <a:ext cx="0" cy="74930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1" name="Line 27"/>
          <p:cNvSpPr>
            <a:spLocks noChangeShapeType="1"/>
          </p:cNvSpPr>
          <p:nvPr>
            <p:custDataLst>
              <p:tags r:id="rId25"/>
            </p:custDataLst>
          </p:nvPr>
        </p:nvSpPr>
        <p:spPr bwMode="auto">
          <a:xfrm>
            <a:off x="4211638" y="4437063"/>
            <a:ext cx="22224" cy="11826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2" name="Text Box 28"/>
          <p:cNvSpPr txBox="1">
            <a:spLocks noChangeArrowheads="1"/>
          </p:cNvSpPr>
          <p:nvPr>
            <p:custDataLst>
              <p:tags r:id="rId26"/>
            </p:custDataLst>
          </p:nvPr>
        </p:nvSpPr>
        <p:spPr bwMode="auto">
          <a:xfrm>
            <a:off x="2843213" y="5445125"/>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16413" name="Text Box 29"/>
          <p:cNvSpPr txBox="1">
            <a:spLocks noChangeArrowheads="1"/>
          </p:cNvSpPr>
          <p:nvPr>
            <p:custDataLst>
              <p:tags r:id="rId27"/>
            </p:custDataLst>
          </p:nvPr>
        </p:nvSpPr>
        <p:spPr bwMode="auto">
          <a:xfrm>
            <a:off x="4745038" y="5470525"/>
            <a:ext cx="571500"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6414" name="Line 30"/>
          <p:cNvSpPr>
            <a:spLocks noChangeShapeType="1"/>
          </p:cNvSpPr>
          <p:nvPr>
            <p:custDataLst>
              <p:tags r:id="rId28"/>
            </p:custDataLst>
          </p:nvPr>
        </p:nvSpPr>
        <p:spPr bwMode="auto">
          <a:xfrm>
            <a:off x="3457575" y="5619750"/>
            <a:ext cx="12874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15" name="Text Box 31"/>
          <p:cNvSpPr txBox="1">
            <a:spLocks noChangeArrowheads="1"/>
          </p:cNvSpPr>
          <p:nvPr>
            <p:custDataLst>
              <p:tags r:id="rId29"/>
            </p:custDataLst>
          </p:nvPr>
        </p:nvSpPr>
        <p:spPr bwMode="auto">
          <a:xfrm>
            <a:off x="4602163" y="5768975"/>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416" name="AutoShape 32"/>
          <p:cNvSpPr>
            <a:spLocks/>
          </p:cNvSpPr>
          <p:nvPr>
            <p:custDataLst>
              <p:tags r:id="rId30"/>
            </p:custDataLst>
          </p:nvPr>
        </p:nvSpPr>
        <p:spPr bwMode="auto">
          <a:xfrm>
            <a:off x="7461250" y="1125538"/>
            <a:ext cx="285750" cy="5094287"/>
          </a:xfrm>
          <a:prstGeom prst="rightBrace">
            <a:avLst>
              <a:gd name="adj1" fmla="val 148565"/>
              <a:gd name="adj2" fmla="val 50000"/>
            </a:avLst>
          </a:prstGeom>
          <a:noFill/>
          <a:ln w="38100">
            <a:solidFill>
              <a:schemeClr val="accent6"/>
            </a:solidFill>
            <a:round/>
            <a:headEnd/>
            <a:tailEnd/>
          </a:ln>
        </p:spPr>
        <p:txBody>
          <a:bodyPr/>
          <a:lstStyle/>
          <a:p>
            <a:endParaRPr lang="fr-CA"/>
          </a:p>
        </p:txBody>
      </p:sp>
      <p:sp>
        <p:nvSpPr>
          <p:cNvPr id="16417" name="Text Box 33"/>
          <p:cNvSpPr txBox="1">
            <a:spLocks noChangeArrowheads="1"/>
          </p:cNvSpPr>
          <p:nvPr>
            <p:custDataLst>
              <p:tags r:id="rId31"/>
            </p:custDataLst>
          </p:nvPr>
        </p:nvSpPr>
        <p:spPr bwMode="auto">
          <a:xfrm>
            <a:off x="7956550" y="963612"/>
            <a:ext cx="571500" cy="5256213"/>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2400" b="1" dirty="0">
                <a:solidFill>
                  <a:schemeClr val="bg1"/>
                </a:solidFill>
              </a:rPr>
              <a:t>P</a:t>
            </a:r>
          </a:p>
          <a:p>
            <a:pPr algn="ctr"/>
            <a:r>
              <a:rPr lang="fr-FR" sz="2400" b="1" dirty="0">
                <a:solidFill>
                  <a:schemeClr val="bg1"/>
                </a:solidFill>
              </a:rPr>
              <a:t>H</a:t>
            </a:r>
          </a:p>
          <a:p>
            <a:pPr algn="ctr"/>
            <a:r>
              <a:rPr lang="fr-FR" sz="2400" b="1" dirty="0">
                <a:solidFill>
                  <a:schemeClr val="bg1"/>
                </a:solidFill>
              </a:rPr>
              <a:t>A</a:t>
            </a:r>
          </a:p>
          <a:p>
            <a:pPr algn="ctr"/>
            <a:r>
              <a:rPr lang="fr-FR" sz="2400" b="1" dirty="0">
                <a:solidFill>
                  <a:schemeClr val="bg1"/>
                </a:solidFill>
              </a:rPr>
              <a:t>S</a:t>
            </a:r>
          </a:p>
          <a:p>
            <a:pPr algn="ctr"/>
            <a:r>
              <a:rPr lang="fr-FR" sz="2400" b="1" dirty="0">
                <a:solidFill>
                  <a:schemeClr val="bg1"/>
                </a:solidFill>
              </a:rPr>
              <a:t>E</a:t>
            </a:r>
          </a:p>
          <a:p>
            <a:pPr algn="ctr"/>
            <a:endParaRPr lang="fr-FR" sz="2400" b="1" dirty="0">
              <a:solidFill>
                <a:schemeClr val="bg1"/>
              </a:solidFill>
            </a:endParaRPr>
          </a:p>
          <a:p>
            <a:pPr algn="ctr"/>
            <a:r>
              <a:rPr lang="fr-FR" sz="2400" b="1" dirty="0">
                <a:solidFill>
                  <a:schemeClr val="bg1"/>
                </a:solidFill>
              </a:rPr>
              <a:t>C</a:t>
            </a:r>
          </a:p>
          <a:p>
            <a:pPr algn="ctr"/>
            <a:r>
              <a:rPr lang="fr-FR" sz="2400" b="1" dirty="0">
                <a:solidFill>
                  <a:schemeClr val="bg1"/>
                </a:solidFill>
              </a:rPr>
              <a:t>O</a:t>
            </a:r>
          </a:p>
          <a:p>
            <a:pPr algn="ctr"/>
            <a:r>
              <a:rPr lang="fr-FR" sz="2400" b="1" dirty="0">
                <a:solidFill>
                  <a:schemeClr val="bg1"/>
                </a:solidFill>
              </a:rPr>
              <a:t>N</a:t>
            </a:r>
          </a:p>
          <a:p>
            <a:pPr algn="ctr"/>
            <a:r>
              <a:rPr lang="fr-FR" sz="2400" b="1" dirty="0">
                <a:solidFill>
                  <a:schemeClr val="bg1"/>
                </a:solidFill>
              </a:rPr>
              <a:t>T</a:t>
            </a:r>
          </a:p>
          <a:p>
            <a:pPr algn="ctr"/>
            <a:r>
              <a:rPr lang="fr-FR" sz="2400" b="1" dirty="0">
                <a:solidFill>
                  <a:schemeClr val="bg1"/>
                </a:solidFill>
              </a:rPr>
              <a:t>A</a:t>
            </a:r>
          </a:p>
          <a:p>
            <a:pPr algn="ctr"/>
            <a:r>
              <a:rPr lang="fr-FR" sz="2400" b="1" dirty="0">
                <a:solidFill>
                  <a:schemeClr val="bg1"/>
                </a:solidFill>
              </a:rPr>
              <a:t>C</a:t>
            </a:r>
          </a:p>
          <a:p>
            <a:pPr algn="ctr"/>
            <a:r>
              <a:rPr lang="fr-FR" sz="2400" b="1" dirty="0">
                <a:solidFill>
                  <a:schemeClr val="bg1"/>
                </a:solidFill>
              </a:rPr>
              <a:t>T</a:t>
            </a:r>
          </a:p>
        </p:txBody>
      </p:sp>
      <p:sp>
        <p:nvSpPr>
          <p:cNvPr id="16418" name="Oval 34"/>
          <p:cNvSpPr>
            <a:spLocks noChangeArrowheads="1"/>
          </p:cNvSpPr>
          <p:nvPr>
            <p:custDataLst>
              <p:tags r:id="rId32"/>
            </p:custDataLst>
          </p:nvPr>
        </p:nvSpPr>
        <p:spPr bwMode="auto">
          <a:xfrm>
            <a:off x="1643063" y="4071938"/>
            <a:ext cx="665162" cy="4953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14</a:t>
            </a:r>
          </a:p>
        </p:txBody>
      </p:sp>
      <p:sp>
        <p:nvSpPr>
          <p:cNvPr id="16419" name="Line 35"/>
          <p:cNvSpPr>
            <a:spLocks noChangeShapeType="1"/>
          </p:cNvSpPr>
          <p:nvPr>
            <p:custDataLst>
              <p:tags r:id="rId33"/>
            </p:custDataLst>
          </p:nvPr>
        </p:nvSpPr>
        <p:spPr bwMode="auto">
          <a:xfrm flipH="1" flipV="1">
            <a:off x="3059113" y="4149725"/>
            <a:ext cx="144462" cy="287338"/>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20" name="Line 36"/>
          <p:cNvSpPr>
            <a:spLocks noChangeShapeType="1"/>
          </p:cNvSpPr>
          <p:nvPr>
            <p:custDataLst>
              <p:tags r:id="rId34"/>
            </p:custDataLst>
          </p:nvPr>
        </p:nvSpPr>
        <p:spPr bwMode="auto">
          <a:xfrm flipH="1">
            <a:off x="3419475" y="4292600"/>
            <a:ext cx="431800" cy="288925"/>
          </a:xfrm>
          <a:prstGeom prst="line">
            <a:avLst/>
          </a:prstGeom>
          <a:noFill/>
          <a:ln w="25400">
            <a:solidFill>
              <a:schemeClr val="bg2">
                <a:lumMod val="50000"/>
              </a:schemeClr>
            </a:solidFill>
            <a:prstDash val="dashDot"/>
            <a:round/>
            <a:headEnd/>
            <a:tailEnd/>
          </a:ln>
        </p:spPr>
        <p:txBody>
          <a:bodyPr/>
          <a:lstStyle/>
          <a:p>
            <a:endParaRPr lang="fr-CA"/>
          </a:p>
        </p:txBody>
      </p:sp>
      <p:sp>
        <p:nvSpPr>
          <p:cNvPr id="16421" name="Oval 37"/>
          <p:cNvSpPr>
            <a:spLocks noChangeArrowheads="1"/>
          </p:cNvSpPr>
          <p:nvPr>
            <p:custDataLst>
              <p:tags r:id="rId35"/>
            </p:custDataLst>
          </p:nvPr>
        </p:nvSpPr>
        <p:spPr bwMode="auto">
          <a:xfrm>
            <a:off x="2402972" y="2771311"/>
            <a:ext cx="731837" cy="4349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15</a:t>
            </a:r>
          </a:p>
        </p:txBody>
      </p:sp>
      <p:sp>
        <p:nvSpPr>
          <p:cNvPr id="16422" name="Oval 38"/>
          <p:cNvSpPr>
            <a:spLocks noChangeArrowheads="1"/>
          </p:cNvSpPr>
          <p:nvPr>
            <p:custDataLst>
              <p:tags r:id="rId36"/>
            </p:custDataLst>
          </p:nvPr>
        </p:nvSpPr>
        <p:spPr bwMode="auto">
          <a:xfrm>
            <a:off x="3887788" y="3373438"/>
            <a:ext cx="612775" cy="4841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16</a:t>
            </a:r>
          </a:p>
        </p:txBody>
      </p:sp>
      <p:sp>
        <p:nvSpPr>
          <p:cNvPr id="16423" name="Oval 39"/>
          <p:cNvSpPr>
            <a:spLocks noChangeArrowheads="1"/>
          </p:cNvSpPr>
          <p:nvPr>
            <p:custDataLst>
              <p:tags r:id="rId37"/>
            </p:custDataLst>
          </p:nvPr>
        </p:nvSpPr>
        <p:spPr bwMode="auto">
          <a:xfrm>
            <a:off x="4887913" y="3073400"/>
            <a:ext cx="684212"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17</a:t>
            </a:r>
          </a:p>
        </p:txBody>
      </p:sp>
      <p:sp>
        <p:nvSpPr>
          <p:cNvPr id="16424" name="Oval 40"/>
          <p:cNvSpPr>
            <a:spLocks noChangeArrowheads="1"/>
          </p:cNvSpPr>
          <p:nvPr>
            <p:custDataLst>
              <p:tags r:id="rId38"/>
            </p:custDataLst>
          </p:nvPr>
        </p:nvSpPr>
        <p:spPr bwMode="auto">
          <a:xfrm>
            <a:off x="5745163" y="2624138"/>
            <a:ext cx="612775" cy="4476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5" name="Oval 41"/>
          <p:cNvSpPr>
            <a:spLocks noChangeArrowheads="1"/>
          </p:cNvSpPr>
          <p:nvPr>
            <p:custDataLst>
              <p:tags r:id="rId39"/>
            </p:custDataLst>
          </p:nvPr>
        </p:nvSpPr>
        <p:spPr bwMode="auto">
          <a:xfrm>
            <a:off x="6745288" y="2173288"/>
            <a:ext cx="684212" cy="4699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6" name="Oval 42"/>
          <p:cNvSpPr>
            <a:spLocks noChangeArrowheads="1"/>
          </p:cNvSpPr>
          <p:nvPr>
            <p:custDataLst>
              <p:tags r:id="rId40"/>
            </p:custDataLst>
          </p:nvPr>
        </p:nvSpPr>
        <p:spPr bwMode="auto">
          <a:xfrm>
            <a:off x="2916238" y="4437063"/>
            <a:ext cx="655637" cy="4206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19</a:t>
            </a:r>
          </a:p>
        </p:txBody>
      </p:sp>
      <p:sp>
        <p:nvSpPr>
          <p:cNvPr id="16427" name="Oval 43"/>
          <p:cNvSpPr>
            <a:spLocks noChangeArrowheads="1"/>
          </p:cNvSpPr>
          <p:nvPr>
            <p:custDataLst>
              <p:tags r:id="rId41"/>
            </p:custDataLst>
          </p:nvPr>
        </p:nvSpPr>
        <p:spPr bwMode="auto">
          <a:xfrm>
            <a:off x="3887788" y="4572000"/>
            <a:ext cx="612775" cy="42862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20</a:t>
            </a:r>
          </a:p>
        </p:txBody>
      </p:sp>
      <p:sp>
        <p:nvSpPr>
          <p:cNvPr id="16428" name="Line 44"/>
          <p:cNvSpPr>
            <a:spLocks noChangeShapeType="1"/>
          </p:cNvSpPr>
          <p:nvPr>
            <p:custDataLst>
              <p:tags r:id="rId42"/>
            </p:custDataLst>
          </p:nvPr>
        </p:nvSpPr>
        <p:spPr bwMode="auto">
          <a:xfrm>
            <a:off x="1908175" y="2133600"/>
            <a:ext cx="12239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29" name="Text Box 45"/>
          <p:cNvSpPr txBox="1">
            <a:spLocks noChangeArrowheads="1"/>
          </p:cNvSpPr>
          <p:nvPr>
            <p:custDataLst>
              <p:tags r:id="rId43"/>
            </p:custDataLst>
          </p:nvPr>
        </p:nvSpPr>
        <p:spPr bwMode="auto">
          <a:xfrm>
            <a:off x="10321" y="3125539"/>
            <a:ext cx="2346324" cy="630942"/>
          </a:xfrm>
          <a:prstGeom prst="rect">
            <a:avLst/>
          </a:prstGeom>
          <a:solidFill>
            <a:srgbClr val="FF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Lésion de l’endothélium</a:t>
            </a:r>
          </a:p>
          <a:p>
            <a:pPr algn="ctr">
              <a:spcBef>
                <a:spcPct val="50000"/>
              </a:spcBef>
            </a:pPr>
            <a:r>
              <a:rPr lang="fr-CA" sz="1400" b="1" dirty="0">
                <a:solidFill>
                  <a:schemeClr val="bg1"/>
                </a:solidFill>
              </a:rPr>
              <a:t>- - - - - - - - - - - - </a:t>
            </a:r>
            <a:endParaRPr lang="fr-FR" sz="1400" b="1" dirty="0">
              <a:solidFill>
                <a:schemeClr val="bg1"/>
              </a:solidFill>
            </a:endParaRPr>
          </a:p>
        </p:txBody>
      </p:sp>
      <p:sp>
        <p:nvSpPr>
          <p:cNvPr id="16430" name="Text Box 46"/>
          <p:cNvSpPr txBox="1">
            <a:spLocks noChangeArrowheads="1"/>
          </p:cNvSpPr>
          <p:nvPr>
            <p:custDataLst>
              <p:tags r:id="rId44"/>
            </p:custDataLst>
          </p:nvPr>
        </p:nvSpPr>
        <p:spPr bwMode="auto">
          <a:xfrm>
            <a:off x="2700338" y="5734050"/>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47" name="Line 27">
            <a:extLst>
              <a:ext uri="{FF2B5EF4-FFF2-40B4-BE49-F238E27FC236}">
                <a16:creationId xmlns:a16="http://schemas.microsoft.com/office/drawing/2014/main" id="{C5578CE2-7DBA-4369-AC63-7E25127EF009}"/>
              </a:ext>
            </a:extLst>
          </p:cNvPr>
          <p:cNvSpPr>
            <a:spLocks noChangeShapeType="1"/>
          </p:cNvSpPr>
          <p:nvPr>
            <p:custDataLst>
              <p:tags r:id="rId45"/>
            </p:custDataLst>
          </p:nvPr>
        </p:nvSpPr>
        <p:spPr bwMode="auto">
          <a:xfrm flipH="1">
            <a:off x="5047922" y="6096034"/>
            <a:ext cx="8730" cy="704781"/>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48" name="Rectangle 47">
            <a:extLst>
              <a:ext uri="{FF2B5EF4-FFF2-40B4-BE49-F238E27FC236}">
                <a16:creationId xmlns:a16="http://schemas.microsoft.com/office/drawing/2014/main" id="{310E7071-8771-47D0-9974-9F24115E2F11}"/>
              </a:ext>
            </a:extLst>
          </p:cNvPr>
          <p:cNvSpPr/>
          <p:nvPr/>
        </p:nvSpPr>
        <p:spPr>
          <a:xfrm>
            <a:off x="3132138" y="136634"/>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
        <p:nvSpPr>
          <p:cNvPr id="2" name="Interdiction 1">
            <a:extLst>
              <a:ext uri="{FF2B5EF4-FFF2-40B4-BE49-F238E27FC236}">
                <a16:creationId xmlns:a16="http://schemas.microsoft.com/office/drawing/2014/main" id="{9241D2C9-4ACB-EC80-BF65-60A4786587E1}"/>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8705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3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3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40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4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4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4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40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4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4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4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40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40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4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4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4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4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4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4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4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4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4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4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4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4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4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42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4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4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4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animBg="1"/>
      <p:bldP spid="16390" grpId="0" animBg="1"/>
      <p:bldP spid="16391" grpId="0" animBg="1"/>
      <p:bldP spid="16392" grpId="0" animBg="1"/>
      <p:bldP spid="16393" grpId="0" animBg="1"/>
      <p:bldP spid="16394" grpId="0" animBg="1"/>
      <p:bldP spid="16395" grpId="0" animBg="1"/>
      <p:bldP spid="16396" grpId="0" animBg="1"/>
      <p:bldP spid="16398" grpId="0" animBg="1"/>
      <p:bldP spid="16399" grpId="0" animBg="1"/>
      <p:bldP spid="16400" grpId="0" animBg="1"/>
      <p:bldP spid="16401" grpId="0" animBg="1"/>
      <p:bldP spid="16402" grpId="0" animBg="1"/>
      <p:bldP spid="16403" grpId="0" animBg="1"/>
      <p:bldP spid="16404" grpId="0" animBg="1"/>
      <p:bldP spid="16405" grpId="0" animBg="1"/>
      <p:bldP spid="16406" grpId="0" animBg="1"/>
      <p:bldP spid="16407" grpId="0" animBg="1"/>
      <p:bldP spid="16408" grpId="0" animBg="1"/>
      <p:bldP spid="16409" grpId="0" animBg="1"/>
      <p:bldP spid="16410" grpId="0" animBg="1"/>
      <p:bldP spid="16411" grpId="0" animBg="1"/>
      <p:bldP spid="16412" grpId="0" animBg="1"/>
      <p:bldP spid="16413" grpId="0" animBg="1"/>
      <p:bldP spid="16414" grpId="0" animBg="1"/>
      <p:bldP spid="16415" grpId="0" animBg="1"/>
      <p:bldP spid="16418" grpId="0" animBg="1"/>
      <p:bldP spid="16419" grpId="0" animBg="1"/>
      <p:bldP spid="16420" grpId="0" animBg="1"/>
      <p:bldP spid="16421" grpId="0" animBg="1"/>
      <p:bldP spid="16422" grpId="0" animBg="1"/>
      <p:bldP spid="16423" grpId="0" animBg="1"/>
      <p:bldP spid="16424" grpId="0" animBg="1"/>
      <p:bldP spid="16426" grpId="0" animBg="1"/>
      <p:bldP spid="16427" grpId="0" animBg="1"/>
      <p:bldP spid="16428" grpId="0" animBg="1"/>
      <p:bldP spid="16430" grpId="0" animBg="1"/>
      <p:bldP spid="47" grpId="0" animBg="1"/>
      <p:bldP spid="4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custDataLst>
              <p:tags r:id="rId1"/>
            </p:custDataLst>
          </p:nvPr>
        </p:nvSpPr>
        <p:spPr bwMode="auto">
          <a:xfrm>
            <a:off x="5795963" y="2060575"/>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0" name="Text Box 4"/>
          <p:cNvSpPr txBox="1">
            <a:spLocks noChangeArrowheads="1"/>
          </p:cNvSpPr>
          <p:nvPr>
            <p:custDataLst>
              <p:tags r:id="rId2"/>
            </p:custDataLst>
          </p:nvPr>
        </p:nvSpPr>
        <p:spPr bwMode="auto">
          <a:xfrm>
            <a:off x="6011863" y="2565400"/>
            <a:ext cx="592137" cy="3048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PL</a:t>
            </a:r>
          </a:p>
        </p:txBody>
      </p:sp>
      <p:sp>
        <p:nvSpPr>
          <p:cNvPr id="19461" name="Text Box 5"/>
          <p:cNvSpPr txBox="1">
            <a:spLocks noChangeArrowheads="1"/>
          </p:cNvSpPr>
          <p:nvPr>
            <p:custDataLst>
              <p:tags r:id="rId3"/>
            </p:custDataLst>
          </p:nvPr>
        </p:nvSpPr>
        <p:spPr bwMode="auto">
          <a:xfrm>
            <a:off x="2700338" y="1628775"/>
            <a:ext cx="593725"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t>
            </a:r>
          </a:p>
        </p:txBody>
      </p:sp>
      <p:sp>
        <p:nvSpPr>
          <p:cNvPr id="19462" name="Text Box 6"/>
          <p:cNvSpPr txBox="1">
            <a:spLocks noChangeArrowheads="1"/>
          </p:cNvSpPr>
          <p:nvPr>
            <p:custDataLst>
              <p:tags r:id="rId4"/>
            </p:custDataLst>
          </p:nvPr>
        </p:nvSpPr>
        <p:spPr bwMode="auto">
          <a:xfrm>
            <a:off x="4500563" y="16287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a:t>
            </a:r>
          </a:p>
        </p:txBody>
      </p:sp>
      <p:sp>
        <p:nvSpPr>
          <p:cNvPr id="19463" name="Line 7"/>
          <p:cNvSpPr>
            <a:spLocks noChangeShapeType="1"/>
          </p:cNvSpPr>
          <p:nvPr>
            <p:custDataLst>
              <p:tags r:id="rId5"/>
            </p:custDataLst>
          </p:nvPr>
        </p:nvSpPr>
        <p:spPr bwMode="auto">
          <a:xfrm>
            <a:off x="3314700" y="1836738"/>
            <a:ext cx="1185863" cy="7937"/>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4" name="Text Box 8"/>
          <p:cNvSpPr txBox="1">
            <a:spLocks noChangeArrowheads="1"/>
          </p:cNvSpPr>
          <p:nvPr>
            <p:custDataLst>
              <p:tags r:id="rId6"/>
            </p:custDataLst>
          </p:nvPr>
        </p:nvSpPr>
        <p:spPr bwMode="auto">
          <a:xfrm>
            <a:off x="2124075" y="908050"/>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5" name="Line 9"/>
          <p:cNvSpPr>
            <a:spLocks noChangeShapeType="1"/>
          </p:cNvSpPr>
          <p:nvPr>
            <p:custDataLst>
              <p:tags r:id="rId7"/>
            </p:custDataLst>
          </p:nvPr>
        </p:nvSpPr>
        <p:spPr bwMode="auto">
          <a:xfrm>
            <a:off x="2870200" y="1266825"/>
            <a:ext cx="742950" cy="569913"/>
          </a:xfrm>
          <a:prstGeom prst="line">
            <a:avLst/>
          </a:prstGeom>
          <a:noFill/>
          <a:ln w="25400">
            <a:solidFill>
              <a:schemeClr val="bg2">
                <a:lumMod val="50000"/>
              </a:schemeClr>
            </a:solidFill>
            <a:round/>
            <a:headEnd/>
            <a:tailEnd/>
          </a:ln>
        </p:spPr>
        <p:txBody>
          <a:bodyPr/>
          <a:lstStyle/>
          <a:p>
            <a:endParaRPr lang="fr-CA">
              <a:solidFill>
                <a:schemeClr val="bg1"/>
              </a:solidFill>
            </a:endParaRPr>
          </a:p>
        </p:txBody>
      </p:sp>
      <p:sp>
        <p:nvSpPr>
          <p:cNvPr id="19466" name="Line 10"/>
          <p:cNvSpPr>
            <a:spLocks noChangeShapeType="1"/>
          </p:cNvSpPr>
          <p:nvPr>
            <p:custDataLst>
              <p:tags r:id="rId8"/>
            </p:custDataLst>
          </p:nvPr>
        </p:nvSpPr>
        <p:spPr bwMode="auto">
          <a:xfrm>
            <a:off x="4787900" y="1989138"/>
            <a:ext cx="12700" cy="155257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0" name="Text Box 14"/>
          <p:cNvSpPr txBox="1">
            <a:spLocks noChangeArrowheads="1"/>
          </p:cNvSpPr>
          <p:nvPr>
            <p:custDataLst>
              <p:tags r:id="rId9"/>
            </p:custDataLst>
          </p:nvPr>
        </p:nvSpPr>
        <p:spPr bwMode="auto">
          <a:xfrm>
            <a:off x="1331913" y="2636838"/>
            <a:ext cx="593725" cy="3794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t>
            </a:r>
          </a:p>
        </p:txBody>
      </p:sp>
      <p:sp>
        <p:nvSpPr>
          <p:cNvPr id="19471" name="Text Box 15"/>
          <p:cNvSpPr txBox="1">
            <a:spLocks noChangeArrowheads="1"/>
          </p:cNvSpPr>
          <p:nvPr>
            <p:custDataLst>
              <p:tags r:id="rId10"/>
            </p:custDataLst>
          </p:nvPr>
        </p:nvSpPr>
        <p:spPr bwMode="auto">
          <a:xfrm>
            <a:off x="2987675" y="2708275"/>
            <a:ext cx="741363" cy="3794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a:t>
            </a:r>
          </a:p>
        </p:txBody>
      </p:sp>
      <p:sp>
        <p:nvSpPr>
          <p:cNvPr id="19472" name="Line 16"/>
          <p:cNvSpPr>
            <a:spLocks noChangeShapeType="1"/>
          </p:cNvSpPr>
          <p:nvPr>
            <p:custDataLst>
              <p:tags r:id="rId11"/>
            </p:custDataLst>
          </p:nvPr>
        </p:nvSpPr>
        <p:spPr bwMode="auto">
          <a:xfrm>
            <a:off x="1979613" y="2830513"/>
            <a:ext cx="1039812" cy="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3" name="Line 17"/>
          <p:cNvSpPr>
            <a:spLocks noChangeShapeType="1"/>
          </p:cNvSpPr>
          <p:nvPr>
            <p:custDataLst>
              <p:tags r:id="rId12"/>
            </p:custDataLst>
          </p:nvPr>
        </p:nvSpPr>
        <p:spPr bwMode="auto">
          <a:xfrm flipV="1">
            <a:off x="2424113" y="2830513"/>
            <a:ext cx="0" cy="1281112"/>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74" name="Text Box 18"/>
          <p:cNvSpPr txBox="1">
            <a:spLocks noChangeArrowheads="1"/>
          </p:cNvSpPr>
          <p:nvPr>
            <p:custDataLst>
              <p:tags r:id="rId13"/>
            </p:custDataLst>
          </p:nvPr>
        </p:nvSpPr>
        <p:spPr bwMode="auto">
          <a:xfrm>
            <a:off x="2124075" y="4149725"/>
            <a:ext cx="593725" cy="325438"/>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IIa</a:t>
            </a:r>
          </a:p>
        </p:txBody>
      </p:sp>
      <p:sp>
        <p:nvSpPr>
          <p:cNvPr id="19475" name="Text Box 19"/>
          <p:cNvSpPr txBox="1">
            <a:spLocks noChangeArrowheads="1"/>
          </p:cNvSpPr>
          <p:nvPr>
            <p:custDataLst>
              <p:tags r:id="rId14"/>
            </p:custDataLst>
          </p:nvPr>
        </p:nvSpPr>
        <p:spPr bwMode="auto">
          <a:xfrm>
            <a:off x="8172450" y="476250"/>
            <a:ext cx="593725" cy="514331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19476" name="Line 20"/>
          <p:cNvSpPr>
            <a:spLocks noChangeShapeType="1"/>
          </p:cNvSpPr>
          <p:nvPr>
            <p:custDataLst>
              <p:tags r:id="rId15"/>
            </p:custDataLst>
          </p:nvPr>
        </p:nvSpPr>
        <p:spPr bwMode="auto">
          <a:xfrm>
            <a:off x="3708400" y="2852738"/>
            <a:ext cx="792163" cy="21590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7" name="Line 21"/>
          <p:cNvSpPr>
            <a:spLocks noChangeShapeType="1"/>
          </p:cNvSpPr>
          <p:nvPr>
            <p:custDataLst>
              <p:tags r:id="rId16"/>
            </p:custDataLst>
          </p:nvPr>
        </p:nvSpPr>
        <p:spPr bwMode="auto">
          <a:xfrm flipH="1">
            <a:off x="5097463" y="2405063"/>
            <a:ext cx="742950" cy="5683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8" name="Line 22"/>
          <p:cNvSpPr>
            <a:spLocks noChangeShapeType="1"/>
          </p:cNvSpPr>
          <p:nvPr>
            <p:custDataLst>
              <p:tags r:id="rId17"/>
            </p:custDataLst>
          </p:nvPr>
        </p:nvSpPr>
        <p:spPr bwMode="auto">
          <a:xfrm flipH="1">
            <a:off x="5097463" y="2689225"/>
            <a:ext cx="890587" cy="427038"/>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9" name="Oval 23"/>
          <p:cNvSpPr>
            <a:spLocks noChangeArrowheads="1"/>
          </p:cNvSpPr>
          <p:nvPr>
            <p:custDataLst>
              <p:tags r:id="rId18"/>
            </p:custDataLst>
          </p:nvPr>
        </p:nvSpPr>
        <p:spPr bwMode="auto">
          <a:xfrm>
            <a:off x="4503738" y="2830513"/>
            <a:ext cx="593725" cy="4270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23</a:t>
            </a:r>
          </a:p>
        </p:txBody>
      </p:sp>
      <p:sp>
        <p:nvSpPr>
          <p:cNvPr id="19480" name="Oval 24"/>
          <p:cNvSpPr>
            <a:spLocks noChangeArrowheads="1"/>
          </p:cNvSpPr>
          <p:nvPr>
            <p:custDataLst>
              <p:tags r:id="rId19"/>
            </p:custDataLst>
          </p:nvPr>
        </p:nvSpPr>
        <p:spPr bwMode="auto">
          <a:xfrm>
            <a:off x="2127250" y="3257550"/>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22</a:t>
            </a:r>
          </a:p>
        </p:txBody>
      </p:sp>
      <p:sp>
        <p:nvSpPr>
          <p:cNvPr id="19481" name="Line 25"/>
          <p:cNvSpPr>
            <a:spLocks noChangeShapeType="1"/>
          </p:cNvSpPr>
          <p:nvPr>
            <p:custDataLst>
              <p:tags r:id="rId20"/>
            </p:custDataLst>
          </p:nvPr>
        </p:nvSpPr>
        <p:spPr bwMode="auto">
          <a:xfrm>
            <a:off x="4787900" y="4365625"/>
            <a:ext cx="12700" cy="1546901"/>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3" name="AutoShape 27"/>
          <p:cNvSpPr>
            <a:spLocks/>
          </p:cNvSpPr>
          <p:nvPr>
            <p:custDataLst>
              <p:tags r:id="rId21"/>
            </p:custDataLst>
          </p:nvPr>
        </p:nvSpPr>
        <p:spPr bwMode="auto">
          <a:xfrm>
            <a:off x="7380288" y="620713"/>
            <a:ext cx="504825" cy="5078751"/>
          </a:xfrm>
          <a:prstGeom prst="rightBrace">
            <a:avLst>
              <a:gd name="adj1" fmla="val 96279"/>
              <a:gd name="adj2" fmla="val 50000"/>
            </a:avLst>
          </a:prstGeom>
          <a:noFill/>
          <a:ln w="38100">
            <a:solidFill>
              <a:schemeClr val="accent6"/>
            </a:solidFill>
            <a:round/>
            <a:headEnd/>
            <a:tailEnd/>
          </a:ln>
        </p:spPr>
        <p:txBody>
          <a:bodyPr wrap="none" anchor="ctr"/>
          <a:lstStyle/>
          <a:p>
            <a:endParaRPr lang="fr-CA">
              <a:solidFill>
                <a:schemeClr val="bg1"/>
              </a:solidFill>
            </a:endParaRPr>
          </a:p>
        </p:txBody>
      </p:sp>
      <p:sp>
        <p:nvSpPr>
          <p:cNvPr id="19484" name="Line 28"/>
          <p:cNvSpPr>
            <a:spLocks noChangeShapeType="1"/>
          </p:cNvSpPr>
          <p:nvPr>
            <p:custDataLst>
              <p:tags r:id="rId22"/>
            </p:custDataLst>
          </p:nvPr>
        </p:nvSpPr>
        <p:spPr bwMode="auto">
          <a:xfrm>
            <a:off x="3779838" y="1125538"/>
            <a:ext cx="0" cy="719137"/>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5" name="Text Box 29"/>
          <p:cNvSpPr txBox="1">
            <a:spLocks noChangeArrowheads="1"/>
          </p:cNvSpPr>
          <p:nvPr>
            <p:custDataLst>
              <p:tags r:id="rId23"/>
            </p:custDataLst>
          </p:nvPr>
        </p:nvSpPr>
        <p:spPr bwMode="auto">
          <a:xfrm>
            <a:off x="3492500" y="3333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9487" name="Oval 31"/>
          <p:cNvSpPr>
            <a:spLocks noChangeArrowheads="1"/>
          </p:cNvSpPr>
          <p:nvPr>
            <p:custDataLst>
              <p:tags r:id="rId24"/>
            </p:custDataLst>
          </p:nvPr>
        </p:nvSpPr>
        <p:spPr bwMode="auto">
          <a:xfrm>
            <a:off x="3482975" y="1196975"/>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21</a:t>
            </a:r>
          </a:p>
        </p:txBody>
      </p:sp>
      <p:sp>
        <p:nvSpPr>
          <p:cNvPr id="19488" name="Text Box 32"/>
          <p:cNvSpPr txBox="1">
            <a:spLocks noChangeArrowheads="1"/>
          </p:cNvSpPr>
          <p:nvPr>
            <p:custDataLst>
              <p:tags r:id="rId25"/>
            </p:custDataLst>
          </p:nvPr>
        </p:nvSpPr>
        <p:spPr bwMode="auto">
          <a:xfrm>
            <a:off x="3419475" y="692150"/>
            <a:ext cx="914033" cy="369332"/>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a:solidFill>
                  <a:schemeClr val="bg1"/>
                </a:solidFill>
              </a:rPr>
              <a:t>KHPM</a:t>
            </a:r>
            <a:endParaRPr lang="fr-FR">
              <a:solidFill>
                <a:schemeClr val="bg1"/>
              </a:solidFill>
            </a:endParaRPr>
          </a:p>
        </p:txBody>
      </p:sp>
      <p:grpSp>
        <p:nvGrpSpPr>
          <p:cNvPr id="2" name="Group 33"/>
          <p:cNvGrpSpPr>
            <a:grpSpLocks/>
          </p:cNvGrpSpPr>
          <p:nvPr>
            <p:custDataLst>
              <p:tags r:id="rId26"/>
            </p:custDataLst>
          </p:nvPr>
        </p:nvGrpSpPr>
        <p:grpSpPr bwMode="auto">
          <a:xfrm>
            <a:off x="4057682" y="926925"/>
            <a:ext cx="2858008" cy="853852"/>
            <a:chOff x="2605" y="532"/>
            <a:chExt cx="1745" cy="453"/>
          </a:xfrm>
        </p:grpSpPr>
        <p:sp>
          <p:nvSpPr>
            <p:cNvPr id="19490" name="Line 34"/>
            <p:cNvSpPr>
              <a:spLocks noChangeShapeType="1"/>
            </p:cNvSpPr>
            <p:nvPr/>
          </p:nvSpPr>
          <p:spPr bwMode="auto">
            <a:xfrm flipH="1">
              <a:off x="2605" y="630"/>
              <a:ext cx="1046" cy="355"/>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91" name="Text Box 35"/>
            <p:cNvSpPr txBox="1">
              <a:spLocks noChangeArrowheads="1"/>
            </p:cNvSpPr>
            <p:nvPr/>
          </p:nvSpPr>
          <p:spPr bwMode="auto">
            <a:xfrm>
              <a:off x="3670" y="532"/>
              <a:ext cx="680" cy="195"/>
            </a:xfrm>
            <a:prstGeom prst="rect">
              <a:avLst/>
            </a:prstGeom>
            <a:noFill/>
            <a:ln w="9525">
              <a:noFill/>
              <a:miter lim="800000"/>
              <a:headEnd/>
              <a:tailEnd/>
            </a:ln>
          </p:spPr>
          <p:txBody>
            <a:bodyPr>
              <a:spAutoFit/>
            </a:bodyPr>
            <a:lstStyle/>
            <a:p>
              <a:pPr>
                <a:spcBef>
                  <a:spcPct val="50000"/>
                </a:spcBef>
              </a:pPr>
              <a:r>
                <a:rPr lang="fr-CA" b="1" dirty="0"/>
                <a:t>(V.E.)</a:t>
              </a:r>
              <a:endParaRPr lang="fr-FR" b="1" dirty="0"/>
            </a:p>
          </p:txBody>
        </p:sp>
      </p:grpSp>
      <p:sp>
        <p:nvSpPr>
          <p:cNvPr id="37" name="Text Box 28">
            <a:extLst>
              <a:ext uri="{FF2B5EF4-FFF2-40B4-BE49-F238E27FC236}">
                <a16:creationId xmlns:a16="http://schemas.microsoft.com/office/drawing/2014/main" id="{92AEA09B-830F-4298-B141-4A7D37EDBD03}"/>
              </a:ext>
            </a:extLst>
          </p:cNvPr>
          <p:cNvSpPr txBox="1">
            <a:spLocks noChangeArrowheads="1"/>
          </p:cNvSpPr>
          <p:nvPr>
            <p:custDataLst>
              <p:tags r:id="rId27"/>
            </p:custDataLst>
          </p:nvPr>
        </p:nvSpPr>
        <p:spPr bwMode="auto">
          <a:xfrm>
            <a:off x="855610" y="315943"/>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38" name="Line 30">
            <a:extLst>
              <a:ext uri="{FF2B5EF4-FFF2-40B4-BE49-F238E27FC236}">
                <a16:creationId xmlns:a16="http://schemas.microsoft.com/office/drawing/2014/main" id="{F99E9D0D-0916-4059-B1B4-D998DD35116A}"/>
              </a:ext>
            </a:extLst>
          </p:cNvPr>
          <p:cNvSpPr>
            <a:spLocks noChangeShapeType="1"/>
          </p:cNvSpPr>
          <p:nvPr>
            <p:custDataLst>
              <p:tags r:id="rId28"/>
            </p:custDataLst>
          </p:nvPr>
        </p:nvSpPr>
        <p:spPr bwMode="auto">
          <a:xfrm flipV="1">
            <a:off x="1501722" y="469091"/>
            <a:ext cx="1844728" cy="14318"/>
          </a:xfrm>
          <a:prstGeom prst="line">
            <a:avLst/>
          </a:prstGeom>
          <a:noFill/>
          <a:ln w="25400">
            <a:solidFill>
              <a:schemeClr val="bg1"/>
            </a:solidFill>
            <a:round/>
            <a:headEnd/>
            <a:tailEnd type="triangle" w="med" len="med"/>
          </a:ln>
        </p:spPr>
        <p:txBody>
          <a:bodyPr/>
          <a:lstStyle/>
          <a:p>
            <a:endParaRPr lang="fr-CA"/>
          </a:p>
        </p:txBody>
      </p:sp>
      <p:sp>
        <p:nvSpPr>
          <p:cNvPr id="39" name="Text Box 46">
            <a:extLst>
              <a:ext uri="{FF2B5EF4-FFF2-40B4-BE49-F238E27FC236}">
                <a16:creationId xmlns:a16="http://schemas.microsoft.com/office/drawing/2014/main" id="{2CC662E4-89CD-4CC1-A3BF-3DE52574F991}"/>
              </a:ext>
            </a:extLst>
          </p:cNvPr>
          <p:cNvSpPr txBox="1">
            <a:spLocks noChangeArrowheads="1"/>
          </p:cNvSpPr>
          <p:nvPr>
            <p:custDataLst>
              <p:tags r:id="rId29"/>
            </p:custDataLst>
          </p:nvPr>
        </p:nvSpPr>
        <p:spPr bwMode="auto">
          <a:xfrm>
            <a:off x="712735" y="604868"/>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grpSp>
        <p:nvGrpSpPr>
          <p:cNvPr id="40" name="Groupe 39">
            <a:extLst>
              <a:ext uri="{FF2B5EF4-FFF2-40B4-BE49-F238E27FC236}">
                <a16:creationId xmlns:a16="http://schemas.microsoft.com/office/drawing/2014/main" id="{A9A81C4B-33B0-4940-90E8-327EDC0F1182}"/>
              </a:ext>
            </a:extLst>
          </p:cNvPr>
          <p:cNvGrpSpPr/>
          <p:nvPr/>
        </p:nvGrpSpPr>
        <p:grpSpPr>
          <a:xfrm>
            <a:off x="4183221" y="3588943"/>
            <a:ext cx="1462087" cy="1154112"/>
            <a:chOff x="3650456" y="2519362"/>
            <a:chExt cx="1462087" cy="1154112"/>
          </a:xfrm>
        </p:grpSpPr>
        <p:sp>
          <p:nvSpPr>
            <p:cNvPr id="41" name="Rectangle 16">
              <a:extLst>
                <a:ext uri="{FF2B5EF4-FFF2-40B4-BE49-F238E27FC236}">
                  <a16:creationId xmlns:a16="http://schemas.microsoft.com/office/drawing/2014/main" id="{DD76F30B-5CE7-4996-A479-06DAB2014A41}"/>
                </a:ext>
              </a:extLst>
            </p:cNvPr>
            <p:cNvSpPr>
              <a:spLocks noChangeArrowheads="1"/>
            </p:cNvSpPr>
            <p:nvPr>
              <p:custDataLst>
                <p:tags r:id="rId34"/>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42" name="Text Box 15">
              <a:extLst>
                <a:ext uri="{FF2B5EF4-FFF2-40B4-BE49-F238E27FC236}">
                  <a16:creationId xmlns:a16="http://schemas.microsoft.com/office/drawing/2014/main" id="{7CAB337F-844E-490B-B40F-56D8B6C92689}"/>
                </a:ext>
              </a:extLst>
            </p:cNvPr>
            <p:cNvSpPr txBox="1">
              <a:spLocks noChangeArrowheads="1"/>
            </p:cNvSpPr>
            <p:nvPr>
              <p:custDataLst>
                <p:tags r:id="rId35"/>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43" name="Rectangle 16">
              <a:extLst>
                <a:ext uri="{FF2B5EF4-FFF2-40B4-BE49-F238E27FC236}">
                  <a16:creationId xmlns:a16="http://schemas.microsoft.com/office/drawing/2014/main" id="{19AD9067-7653-4B1E-9B53-0DA1D8FC58FC}"/>
                </a:ext>
              </a:extLst>
            </p:cNvPr>
            <p:cNvSpPr>
              <a:spLocks noChangeArrowheads="1"/>
            </p:cNvSpPr>
            <p:nvPr>
              <p:custDataLst>
                <p:tags r:id="rId36"/>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a:t>
              </a:r>
              <a:r>
                <a:rPr lang="fr-FR" sz="1400" b="1" dirty="0" err="1">
                  <a:solidFill>
                    <a:schemeClr val="bg1"/>
                  </a:solidFill>
                </a:rPr>
                <a:t>VIIIa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44" name="Rectangle 16">
              <a:extLst>
                <a:ext uri="{FF2B5EF4-FFF2-40B4-BE49-F238E27FC236}">
                  <a16:creationId xmlns:a16="http://schemas.microsoft.com/office/drawing/2014/main" id="{C143A175-AF5B-477E-9A86-4009A427B8A7}"/>
                </a:ext>
              </a:extLst>
            </p:cNvPr>
            <p:cNvSpPr>
              <a:spLocks noChangeArrowheads="1"/>
            </p:cNvSpPr>
            <p:nvPr>
              <p:custDataLst>
                <p:tags r:id="rId37"/>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err="1">
                  <a:solidFill>
                    <a:schemeClr val="bg1"/>
                  </a:solidFill>
                </a:rPr>
                <a:t>IXa</a:t>
              </a:r>
              <a:endParaRPr lang="fr-FR" sz="1400" b="1" dirty="0">
                <a:solidFill>
                  <a:schemeClr val="bg1"/>
                </a:solidFill>
              </a:endParaRPr>
            </a:p>
            <a:p>
              <a:pPr algn="ctr"/>
              <a:r>
                <a:rPr lang="fr-FR" sz="1400" b="1" dirty="0">
                  <a:solidFill>
                    <a:schemeClr val="bg1"/>
                  </a:solidFill>
                </a:rPr>
                <a:t>    </a:t>
              </a:r>
            </a:p>
          </p:txBody>
        </p:sp>
        <p:sp>
          <p:nvSpPr>
            <p:cNvPr id="45" name="Triangle isocèle 44">
              <a:extLst>
                <a:ext uri="{FF2B5EF4-FFF2-40B4-BE49-F238E27FC236}">
                  <a16:creationId xmlns:a16="http://schemas.microsoft.com/office/drawing/2014/main" id="{C377CAB4-C7D5-4C00-BC7E-02E398E8AA61}"/>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46" name="Text Box 12">
            <a:extLst>
              <a:ext uri="{FF2B5EF4-FFF2-40B4-BE49-F238E27FC236}">
                <a16:creationId xmlns:a16="http://schemas.microsoft.com/office/drawing/2014/main" id="{D945CCAF-DDF0-43B7-985F-DBFDAEB1A866}"/>
              </a:ext>
            </a:extLst>
          </p:cNvPr>
          <p:cNvSpPr txBox="1">
            <a:spLocks noChangeArrowheads="1"/>
          </p:cNvSpPr>
          <p:nvPr>
            <p:custDataLst>
              <p:tags r:id="rId30"/>
            </p:custDataLst>
          </p:nvPr>
        </p:nvSpPr>
        <p:spPr bwMode="auto">
          <a:xfrm>
            <a:off x="2608199" y="579687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47" name="Text Box 13">
            <a:extLst>
              <a:ext uri="{FF2B5EF4-FFF2-40B4-BE49-F238E27FC236}">
                <a16:creationId xmlns:a16="http://schemas.microsoft.com/office/drawing/2014/main" id="{8BCBD9D3-BA63-4B3C-8D01-030C8519FD83}"/>
              </a:ext>
            </a:extLst>
          </p:cNvPr>
          <p:cNvSpPr txBox="1">
            <a:spLocks noChangeArrowheads="1"/>
          </p:cNvSpPr>
          <p:nvPr>
            <p:custDataLst>
              <p:tags r:id="rId31"/>
            </p:custDataLst>
          </p:nvPr>
        </p:nvSpPr>
        <p:spPr bwMode="auto">
          <a:xfrm>
            <a:off x="5632386" y="579687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48" name="Line 25">
            <a:extLst>
              <a:ext uri="{FF2B5EF4-FFF2-40B4-BE49-F238E27FC236}">
                <a16:creationId xmlns:a16="http://schemas.microsoft.com/office/drawing/2014/main" id="{ED0D3F6D-94CB-41BA-80EB-ADBF3886F0E1}"/>
              </a:ext>
            </a:extLst>
          </p:cNvPr>
          <p:cNvSpPr>
            <a:spLocks noChangeShapeType="1"/>
          </p:cNvSpPr>
          <p:nvPr>
            <p:custDataLst>
              <p:tags r:id="rId32"/>
            </p:custDataLst>
          </p:nvPr>
        </p:nvSpPr>
        <p:spPr bwMode="auto">
          <a:xfrm flipV="1">
            <a:off x="3113024" y="598261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49" name="Oval 42">
            <a:extLst>
              <a:ext uri="{FF2B5EF4-FFF2-40B4-BE49-F238E27FC236}">
                <a16:creationId xmlns:a16="http://schemas.microsoft.com/office/drawing/2014/main" id="{F44A182F-CFD8-4D8A-B5E1-CAE20A7B8F89}"/>
              </a:ext>
            </a:extLst>
          </p:cNvPr>
          <p:cNvSpPr>
            <a:spLocks noChangeArrowheads="1"/>
          </p:cNvSpPr>
          <p:nvPr>
            <p:custDataLst>
              <p:tags r:id="rId33"/>
            </p:custDataLst>
          </p:nvPr>
        </p:nvSpPr>
        <p:spPr bwMode="auto">
          <a:xfrm>
            <a:off x="3794834" y="5709565"/>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cxnSp>
        <p:nvCxnSpPr>
          <p:cNvPr id="50" name="Connecteur droit 49">
            <a:extLst>
              <a:ext uri="{FF2B5EF4-FFF2-40B4-BE49-F238E27FC236}">
                <a16:creationId xmlns:a16="http://schemas.microsoft.com/office/drawing/2014/main" id="{DED99AAF-919D-488C-B782-D4D03CCA4FE9}"/>
              </a:ext>
            </a:extLst>
          </p:cNvPr>
          <p:cNvCxnSpPr>
            <a:cxnSpLocks/>
          </p:cNvCxnSpPr>
          <p:nvPr/>
        </p:nvCxnSpPr>
        <p:spPr>
          <a:xfrm>
            <a:off x="71021" y="5725857"/>
            <a:ext cx="8822487" cy="0"/>
          </a:xfrm>
          <a:prstGeom prst="line">
            <a:avLst/>
          </a:prstGeom>
        </p:spPr>
        <p:style>
          <a:lnRef idx="1">
            <a:schemeClr val="dk1"/>
          </a:lnRef>
          <a:fillRef idx="0">
            <a:schemeClr val="dk1"/>
          </a:fillRef>
          <a:effectRef idx="0">
            <a:schemeClr val="dk1"/>
          </a:effectRef>
          <a:fontRef idx="minor">
            <a:schemeClr val="tx1"/>
          </a:fontRef>
        </p:style>
      </p:cxnSp>
      <p:sp>
        <p:nvSpPr>
          <p:cNvPr id="51" name="Rectangle 50">
            <a:extLst>
              <a:ext uri="{FF2B5EF4-FFF2-40B4-BE49-F238E27FC236}">
                <a16:creationId xmlns:a16="http://schemas.microsoft.com/office/drawing/2014/main" id="{2CD6E9BD-ED49-4BD7-8BAE-AA74CE98554D}"/>
              </a:ext>
            </a:extLst>
          </p:cNvPr>
          <p:cNvSpPr/>
          <p:nvPr/>
        </p:nvSpPr>
        <p:spPr>
          <a:xfrm>
            <a:off x="4191436" y="73737"/>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Tree>
    <p:extLst>
      <p:ext uri="{BB962C8B-B14F-4D97-AF65-F5344CB8AC3E}">
        <p14:creationId xmlns:p14="http://schemas.microsoft.com/office/powerpoint/2010/main" val="213653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47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4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4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4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4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4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4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4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4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48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P spid="19461" grpId="0" animBg="1"/>
      <p:bldP spid="19462" grpId="0" animBg="1"/>
      <p:bldP spid="19463" grpId="0" animBg="1"/>
      <p:bldP spid="19464" grpId="0" animBg="1"/>
      <p:bldP spid="19465" grpId="0" animBg="1"/>
      <p:bldP spid="19466" grpId="0" animBg="1"/>
      <p:bldP spid="19470" grpId="0" animBg="1"/>
      <p:bldP spid="19471" grpId="0" animBg="1"/>
      <p:bldP spid="19472" grpId="0" animBg="1"/>
      <p:bldP spid="19473" grpId="0" animBg="1"/>
      <p:bldP spid="19474" grpId="0" animBg="1"/>
      <p:bldP spid="19476" grpId="0" animBg="1"/>
      <p:bldP spid="19477" grpId="0" animBg="1"/>
      <p:bldP spid="19478" grpId="0" animBg="1"/>
      <p:bldP spid="19479" grpId="0" animBg="1"/>
      <p:bldP spid="19480" grpId="0" animBg="1"/>
      <p:bldP spid="19481" grpId="0" animBg="1"/>
      <p:bldP spid="19484" grpId="0" animBg="1"/>
      <p:bldP spid="19485" grpId="0" animBg="1"/>
      <p:bldP spid="19487" grpId="0" animBg="1"/>
      <p:bldP spid="19488" grpId="0" animBg="1"/>
      <p:bldP spid="37" grpId="0" animBg="1"/>
      <p:bldP spid="38" grpId="0" animBg="1"/>
      <p:bldP spid="39" grpId="0" animBg="1"/>
      <p:bldP spid="46" grpId="0" animBg="1"/>
      <p:bldP spid="47" grpId="0" animBg="1"/>
      <p:bldP spid="48" grpId="0" animBg="1"/>
      <p:bldP spid="49" grpId="0" animBg="1"/>
      <p:bldP spid="51"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custDataLst>
              <p:tags r:id="rId1"/>
            </p:custDataLst>
          </p:nvPr>
        </p:nvSpPr>
        <p:spPr bwMode="auto">
          <a:xfrm>
            <a:off x="3132138" y="3860800"/>
            <a:ext cx="590550"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t>
            </a:r>
          </a:p>
        </p:txBody>
      </p:sp>
      <p:sp>
        <p:nvSpPr>
          <p:cNvPr id="9219" name="Text Box 3"/>
          <p:cNvSpPr txBox="1">
            <a:spLocks noChangeArrowheads="1"/>
          </p:cNvSpPr>
          <p:nvPr>
            <p:custDataLst>
              <p:tags r:id="rId2"/>
            </p:custDataLst>
          </p:nvPr>
        </p:nvSpPr>
        <p:spPr bwMode="auto">
          <a:xfrm>
            <a:off x="5256213" y="3860800"/>
            <a:ext cx="611187"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a:t>
            </a:r>
          </a:p>
        </p:txBody>
      </p:sp>
      <p:sp>
        <p:nvSpPr>
          <p:cNvPr id="9220" name="Text Box 4"/>
          <p:cNvSpPr txBox="1">
            <a:spLocks noChangeArrowheads="1"/>
          </p:cNvSpPr>
          <p:nvPr>
            <p:custDataLst>
              <p:tags r:id="rId3"/>
            </p:custDataLst>
          </p:nvPr>
        </p:nvSpPr>
        <p:spPr bwMode="auto">
          <a:xfrm>
            <a:off x="6662738" y="2879725"/>
            <a:ext cx="1365250" cy="38576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Fibrinogène</a:t>
            </a:r>
          </a:p>
        </p:txBody>
      </p:sp>
      <p:sp>
        <p:nvSpPr>
          <p:cNvPr id="9221" name="Line 5"/>
          <p:cNvSpPr>
            <a:spLocks noChangeShapeType="1"/>
          </p:cNvSpPr>
          <p:nvPr>
            <p:custDataLst>
              <p:tags r:id="rId4"/>
            </p:custDataLst>
          </p:nvPr>
        </p:nvSpPr>
        <p:spPr bwMode="auto">
          <a:xfrm>
            <a:off x="7302500" y="3265488"/>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2" name="Text Box 6"/>
          <p:cNvSpPr txBox="1">
            <a:spLocks noChangeArrowheads="1"/>
          </p:cNvSpPr>
          <p:nvPr>
            <p:custDataLst>
              <p:tags r:id="rId5"/>
            </p:custDataLst>
          </p:nvPr>
        </p:nvSpPr>
        <p:spPr bwMode="auto">
          <a:xfrm>
            <a:off x="6662738" y="3906838"/>
            <a:ext cx="1365250" cy="5111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Monomère de fibrine</a:t>
            </a:r>
          </a:p>
        </p:txBody>
      </p:sp>
      <p:sp>
        <p:nvSpPr>
          <p:cNvPr id="9223" name="Line 7"/>
          <p:cNvSpPr>
            <a:spLocks noChangeShapeType="1"/>
          </p:cNvSpPr>
          <p:nvPr>
            <p:custDataLst>
              <p:tags r:id="rId6"/>
            </p:custDataLst>
          </p:nvPr>
        </p:nvSpPr>
        <p:spPr bwMode="auto">
          <a:xfrm>
            <a:off x="7302500" y="4418013"/>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4" name="Text Box 8"/>
          <p:cNvSpPr txBox="1">
            <a:spLocks noChangeArrowheads="1"/>
          </p:cNvSpPr>
          <p:nvPr>
            <p:custDataLst>
              <p:tags r:id="rId7"/>
            </p:custDataLst>
          </p:nvPr>
        </p:nvSpPr>
        <p:spPr bwMode="auto">
          <a:xfrm>
            <a:off x="6662738" y="5059363"/>
            <a:ext cx="1365250" cy="5127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Polymères de fibrine</a:t>
            </a:r>
          </a:p>
        </p:txBody>
      </p:sp>
      <p:sp>
        <p:nvSpPr>
          <p:cNvPr id="9225" name="Line 9"/>
          <p:cNvSpPr>
            <a:spLocks noChangeShapeType="1"/>
          </p:cNvSpPr>
          <p:nvPr>
            <p:custDataLst>
              <p:tags r:id="rId8"/>
            </p:custDataLst>
          </p:nvPr>
        </p:nvSpPr>
        <p:spPr bwMode="auto">
          <a:xfrm>
            <a:off x="7302500" y="5572125"/>
            <a:ext cx="6350" cy="73660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6" name="Text Box 10"/>
          <p:cNvSpPr txBox="1">
            <a:spLocks noChangeArrowheads="1"/>
          </p:cNvSpPr>
          <p:nvPr>
            <p:custDataLst>
              <p:tags r:id="rId9"/>
            </p:custDataLst>
          </p:nvPr>
        </p:nvSpPr>
        <p:spPr bwMode="auto">
          <a:xfrm>
            <a:off x="6300788" y="6329364"/>
            <a:ext cx="2220912" cy="38272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 fibrine stable</a:t>
            </a:r>
          </a:p>
        </p:txBody>
      </p:sp>
      <p:sp>
        <p:nvSpPr>
          <p:cNvPr id="9227" name="Line 11"/>
          <p:cNvSpPr>
            <a:spLocks noChangeShapeType="1"/>
          </p:cNvSpPr>
          <p:nvPr>
            <p:custDataLst>
              <p:tags r:id="rId10"/>
            </p:custDataLst>
          </p:nvPr>
        </p:nvSpPr>
        <p:spPr bwMode="auto">
          <a:xfrm>
            <a:off x="3722688" y="4033838"/>
            <a:ext cx="15335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8" name="Text Box 12"/>
          <p:cNvSpPr txBox="1">
            <a:spLocks noChangeArrowheads="1"/>
          </p:cNvSpPr>
          <p:nvPr>
            <p:custDataLst>
              <p:tags r:id="rId11"/>
            </p:custDataLst>
          </p:nvPr>
        </p:nvSpPr>
        <p:spPr bwMode="auto">
          <a:xfrm>
            <a:off x="5003800" y="4149725"/>
            <a:ext cx="1368425" cy="360363"/>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Thrombine</a:t>
            </a:r>
          </a:p>
        </p:txBody>
      </p:sp>
      <p:sp>
        <p:nvSpPr>
          <p:cNvPr id="9229" name="Line 13"/>
          <p:cNvSpPr>
            <a:spLocks noChangeShapeType="1"/>
          </p:cNvSpPr>
          <p:nvPr>
            <p:custDataLst>
              <p:tags r:id="rId12"/>
            </p:custDataLst>
          </p:nvPr>
        </p:nvSpPr>
        <p:spPr bwMode="auto">
          <a:xfrm flipV="1">
            <a:off x="5867400" y="3394075"/>
            <a:ext cx="1435100" cy="611188"/>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0" name="Text Box 14"/>
          <p:cNvSpPr txBox="1">
            <a:spLocks noChangeArrowheads="1"/>
          </p:cNvSpPr>
          <p:nvPr>
            <p:custDataLst>
              <p:tags r:id="rId13"/>
            </p:custDataLst>
          </p:nvPr>
        </p:nvSpPr>
        <p:spPr bwMode="auto">
          <a:xfrm>
            <a:off x="4747419" y="98966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a:t>
            </a:r>
          </a:p>
        </p:txBody>
      </p:sp>
      <p:sp>
        <p:nvSpPr>
          <p:cNvPr id="9231" name="Text Box 15"/>
          <p:cNvSpPr txBox="1">
            <a:spLocks noChangeArrowheads="1"/>
          </p:cNvSpPr>
          <p:nvPr>
            <p:custDataLst>
              <p:tags r:id="rId14"/>
            </p:custDataLst>
          </p:nvPr>
        </p:nvSpPr>
        <p:spPr bwMode="auto">
          <a:xfrm>
            <a:off x="2339975" y="1125538"/>
            <a:ext cx="792163"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33" name="Line 17"/>
          <p:cNvSpPr>
            <a:spLocks noChangeShapeType="1"/>
          </p:cNvSpPr>
          <p:nvPr>
            <p:custDataLst>
              <p:tags r:id="rId15"/>
            </p:custDataLst>
          </p:nvPr>
        </p:nvSpPr>
        <p:spPr bwMode="auto">
          <a:xfrm>
            <a:off x="4356100" y="3141663"/>
            <a:ext cx="4763" cy="892175"/>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4" name="Line 18"/>
          <p:cNvSpPr>
            <a:spLocks noChangeShapeType="1"/>
          </p:cNvSpPr>
          <p:nvPr>
            <p:custDataLst>
              <p:tags r:id="rId16"/>
            </p:custDataLst>
          </p:nvPr>
        </p:nvSpPr>
        <p:spPr bwMode="auto">
          <a:xfrm>
            <a:off x="4356100" y="2492375"/>
            <a:ext cx="0" cy="649288"/>
          </a:xfrm>
          <a:prstGeom prst="line">
            <a:avLst/>
          </a:prstGeom>
          <a:noFill/>
          <a:ln w="9525">
            <a:solidFill>
              <a:srgbClr val="000000"/>
            </a:solidFill>
            <a:round/>
            <a:headEnd/>
            <a:tailEnd/>
          </a:ln>
        </p:spPr>
        <p:txBody>
          <a:bodyPr/>
          <a:lstStyle/>
          <a:p>
            <a:endParaRPr lang="fr-CA" sz="1400"/>
          </a:p>
        </p:txBody>
      </p:sp>
      <p:sp>
        <p:nvSpPr>
          <p:cNvPr id="9235" name="Text Box 19"/>
          <p:cNvSpPr txBox="1">
            <a:spLocks noChangeArrowheads="1"/>
          </p:cNvSpPr>
          <p:nvPr>
            <p:custDataLst>
              <p:tags r:id="rId17"/>
            </p:custDataLst>
          </p:nvPr>
        </p:nvSpPr>
        <p:spPr bwMode="auto">
          <a:xfrm>
            <a:off x="7308850" y="1002669"/>
            <a:ext cx="511175" cy="38417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t>
            </a:r>
          </a:p>
        </p:txBody>
      </p:sp>
      <p:sp>
        <p:nvSpPr>
          <p:cNvPr id="9236" name="Line 20"/>
          <p:cNvSpPr>
            <a:spLocks noChangeShapeType="1"/>
          </p:cNvSpPr>
          <p:nvPr>
            <p:custDataLst>
              <p:tags r:id="rId18"/>
            </p:custDataLst>
          </p:nvPr>
        </p:nvSpPr>
        <p:spPr bwMode="auto">
          <a:xfrm flipH="1">
            <a:off x="5256213" y="1194757"/>
            <a:ext cx="20161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37" name="Line 21"/>
          <p:cNvSpPr>
            <a:spLocks noChangeShapeType="1"/>
          </p:cNvSpPr>
          <p:nvPr>
            <p:custDataLst>
              <p:tags r:id="rId19"/>
            </p:custDataLst>
          </p:nvPr>
        </p:nvSpPr>
        <p:spPr bwMode="auto">
          <a:xfrm flipV="1">
            <a:off x="5511800" y="1214438"/>
            <a:ext cx="0" cy="269240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8" name="Line 22"/>
          <p:cNvSpPr>
            <a:spLocks noChangeShapeType="1"/>
          </p:cNvSpPr>
          <p:nvPr>
            <p:custDataLst>
              <p:tags r:id="rId20"/>
            </p:custDataLst>
          </p:nvPr>
        </p:nvSpPr>
        <p:spPr bwMode="auto">
          <a:xfrm>
            <a:off x="5511800" y="444499"/>
            <a:ext cx="0" cy="730577"/>
          </a:xfrm>
          <a:prstGeom prst="line">
            <a:avLst/>
          </a:prstGeom>
          <a:noFill/>
          <a:ln w="25400">
            <a:solidFill>
              <a:schemeClr val="bg1"/>
            </a:solidFill>
            <a:prstDash val="dashDot"/>
            <a:round/>
            <a:headEnd/>
            <a:tailEnd type="triangle" w="med" len="med"/>
          </a:ln>
        </p:spPr>
        <p:txBody>
          <a:bodyPr/>
          <a:lstStyle/>
          <a:p>
            <a:endParaRPr lang="fr-CA" sz="1400"/>
          </a:p>
        </p:txBody>
      </p:sp>
      <p:sp>
        <p:nvSpPr>
          <p:cNvPr id="9239" name="Line 23"/>
          <p:cNvSpPr>
            <a:spLocks noChangeShapeType="1"/>
          </p:cNvSpPr>
          <p:nvPr>
            <p:custDataLst>
              <p:tags r:id="rId21"/>
            </p:custDataLst>
          </p:nvPr>
        </p:nvSpPr>
        <p:spPr bwMode="auto">
          <a:xfrm flipH="1">
            <a:off x="4360863" y="404813"/>
            <a:ext cx="1074737" cy="554037"/>
          </a:xfrm>
          <a:prstGeom prst="line">
            <a:avLst/>
          </a:prstGeom>
          <a:noFill/>
          <a:ln w="25400">
            <a:solidFill>
              <a:schemeClr val="bg1">
                <a:lumMod val="95000"/>
              </a:schemeClr>
            </a:solidFill>
            <a:round/>
            <a:headEnd/>
            <a:tailEnd/>
          </a:ln>
        </p:spPr>
        <p:txBody>
          <a:bodyPr/>
          <a:lstStyle/>
          <a:p>
            <a:endParaRPr lang="fr-CA" sz="1400" dirty="0"/>
          </a:p>
        </p:txBody>
      </p:sp>
      <p:sp>
        <p:nvSpPr>
          <p:cNvPr id="9240" name="Line 24"/>
          <p:cNvSpPr>
            <a:spLocks noChangeShapeType="1"/>
          </p:cNvSpPr>
          <p:nvPr>
            <p:custDataLst>
              <p:tags r:id="rId22"/>
            </p:custDataLst>
          </p:nvPr>
        </p:nvSpPr>
        <p:spPr bwMode="auto">
          <a:xfrm>
            <a:off x="4360863" y="958850"/>
            <a:ext cx="0" cy="1538288"/>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41" name="Line 25"/>
          <p:cNvSpPr>
            <a:spLocks noChangeShapeType="1"/>
          </p:cNvSpPr>
          <p:nvPr>
            <p:custDataLst>
              <p:tags r:id="rId23"/>
            </p:custDataLst>
          </p:nvPr>
        </p:nvSpPr>
        <p:spPr bwMode="auto">
          <a:xfrm>
            <a:off x="3132138" y="1341438"/>
            <a:ext cx="1228725" cy="130175"/>
          </a:xfrm>
          <a:prstGeom prst="line">
            <a:avLst/>
          </a:prstGeom>
          <a:noFill/>
          <a:ln w="25400">
            <a:solidFill>
              <a:schemeClr val="bg2">
                <a:lumMod val="50000"/>
              </a:schemeClr>
            </a:solidFill>
            <a:round/>
            <a:headEnd/>
            <a:tailEnd/>
          </a:ln>
        </p:spPr>
        <p:txBody>
          <a:bodyPr/>
          <a:lstStyle/>
          <a:p>
            <a:endParaRPr lang="fr-CA" sz="1400"/>
          </a:p>
        </p:txBody>
      </p:sp>
      <p:sp>
        <p:nvSpPr>
          <p:cNvPr id="9242" name="Text Box 26"/>
          <p:cNvSpPr txBox="1">
            <a:spLocks noChangeArrowheads="1"/>
          </p:cNvSpPr>
          <p:nvPr>
            <p:custDataLst>
              <p:tags r:id="rId24"/>
            </p:custDataLst>
          </p:nvPr>
        </p:nvSpPr>
        <p:spPr bwMode="auto">
          <a:xfrm>
            <a:off x="2051050" y="1628775"/>
            <a:ext cx="509588" cy="41433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PL</a:t>
            </a:r>
          </a:p>
        </p:txBody>
      </p:sp>
      <p:sp>
        <p:nvSpPr>
          <p:cNvPr id="9243" name="Line 27"/>
          <p:cNvSpPr>
            <a:spLocks noChangeShapeType="1"/>
          </p:cNvSpPr>
          <p:nvPr>
            <p:custDataLst>
              <p:tags r:id="rId25"/>
            </p:custDataLst>
          </p:nvPr>
        </p:nvSpPr>
        <p:spPr bwMode="auto">
          <a:xfrm flipV="1">
            <a:off x="2555875" y="1727200"/>
            <a:ext cx="1804988" cy="117475"/>
          </a:xfrm>
          <a:prstGeom prst="line">
            <a:avLst/>
          </a:prstGeom>
          <a:noFill/>
          <a:ln w="25400">
            <a:solidFill>
              <a:schemeClr val="bg2">
                <a:lumMod val="50000"/>
              </a:schemeClr>
            </a:solidFill>
            <a:round/>
            <a:headEnd/>
            <a:tailEnd/>
          </a:ln>
        </p:spPr>
        <p:txBody>
          <a:bodyPr/>
          <a:lstStyle/>
          <a:p>
            <a:endParaRPr lang="fr-CA" sz="1400"/>
          </a:p>
        </p:txBody>
      </p:sp>
      <p:sp>
        <p:nvSpPr>
          <p:cNvPr id="9244" name="Oval 28"/>
          <p:cNvSpPr>
            <a:spLocks noChangeArrowheads="1"/>
          </p:cNvSpPr>
          <p:nvPr>
            <p:custDataLst>
              <p:tags r:id="rId26"/>
            </p:custDataLst>
          </p:nvPr>
        </p:nvSpPr>
        <p:spPr bwMode="auto">
          <a:xfrm>
            <a:off x="4140200" y="1844675"/>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8</a:t>
            </a:r>
            <a:endParaRPr lang="fr-FR" sz="1400" b="1" dirty="0">
              <a:solidFill>
                <a:schemeClr val="bg1"/>
              </a:solidFill>
            </a:endParaRPr>
          </a:p>
        </p:txBody>
      </p:sp>
      <p:sp>
        <p:nvSpPr>
          <p:cNvPr id="9245" name="Oval 29"/>
          <p:cNvSpPr>
            <a:spLocks noChangeArrowheads="1"/>
          </p:cNvSpPr>
          <p:nvPr>
            <p:custDataLst>
              <p:tags r:id="rId27"/>
            </p:custDataLst>
          </p:nvPr>
        </p:nvSpPr>
        <p:spPr bwMode="auto">
          <a:xfrm>
            <a:off x="5364163" y="527050"/>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6" name="Oval 30"/>
          <p:cNvSpPr>
            <a:spLocks noChangeArrowheads="1"/>
          </p:cNvSpPr>
          <p:nvPr>
            <p:custDataLst>
              <p:tags r:id="rId28"/>
            </p:custDataLst>
          </p:nvPr>
        </p:nvSpPr>
        <p:spPr bwMode="auto">
          <a:xfrm>
            <a:off x="5316645" y="2034222"/>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7" name="Oval 31"/>
          <p:cNvSpPr>
            <a:spLocks noChangeArrowheads="1"/>
          </p:cNvSpPr>
          <p:nvPr>
            <p:custDataLst>
              <p:tags r:id="rId29"/>
            </p:custDataLst>
          </p:nvPr>
        </p:nvSpPr>
        <p:spPr bwMode="auto">
          <a:xfrm>
            <a:off x="4500563" y="3860800"/>
            <a:ext cx="442912" cy="4302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9</a:t>
            </a:r>
            <a:endParaRPr lang="fr-FR" sz="1400" b="1" dirty="0">
              <a:solidFill>
                <a:schemeClr val="bg1"/>
              </a:solidFill>
            </a:endParaRPr>
          </a:p>
        </p:txBody>
      </p:sp>
      <p:sp>
        <p:nvSpPr>
          <p:cNvPr id="9248" name="Oval 32"/>
          <p:cNvSpPr>
            <a:spLocks noChangeArrowheads="1"/>
          </p:cNvSpPr>
          <p:nvPr>
            <p:custDataLst>
              <p:tags r:id="rId30"/>
            </p:custDataLst>
          </p:nvPr>
        </p:nvSpPr>
        <p:spPr bwMode="auto">
          <a:xfrm>
            <a:off x="7235825" y="3357563"/>
            <a:ext cx="576263"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10</a:t>
            </a:r>
            <a:endParaRPr lang="fr-FR" sz="1400" b="1" dirty="0">
              <a:solidFill>
                <a:schemeClr val="bg1"/>
              </a:solidFill>
            </a:endParaRPr>
          </a:p>
        </p:txBody>
      </p:sp>
      <p:sp>
        <p:nvSpPr>
          <p:cNvPr id="9249" name="Text Box 33"/>
          <p:cNvSpPr txBox="1">
            <a:spLocks noChangeArrowheads="1"/>
          </p:cNvSpPr>
          <p:nvPr>
            <p:custDataLst>
              <p:tags r:id="rId31"/>
            </p:custDataLst>
          </p:nvPr>
        </p:nvSpPr>
        <p:spPr bwMode="auto">
          <a:xfrm>
            <a:off x="3203575" y="5805488"/>
            <a:ext cx="638175"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t>
            </a:r>
          </a:p>
        </p:txBody>
      </p:sp>
      <p:sp>
        <p:nvSpPr>
          <p:cNvPr id="9250" name="Text Box 34"/>
          <p:cNvSpPr txBox="1">
            <a:spLocks noChangeArrowheads="1"/>
          </p:cNvSpPr>
          <p:nvPr>
            <p:custDataLst>
              <p:tags r:id="rId32"/>
            </p:custDataLst>
          </p:nvPr>
        </p:nvSpPr>
        <p:spPr bwMode="auto">
          <a:xfrm>
            <a:off x="5767388" y="5827713"/>
            <a:ext cx="639762"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a:t>
            </a:r>
          </a:p>
        </p:txBody>
      </p:sp>
      <p:sp>
        <p:nvSpPr>
          <p:cNvPr id="9251" name="Line 35"/>
          <p:cNvSpPr>
            <a:spLocks noChangeShapeType="1"/>
          </p:cNvSpPr>
          <p:nvPr>
            <p:custDataLst>
              <p:tags r:id="rId33"/>
            </p:custDataLst>
          </p:nvPr>
        </p:nvSpPr>
        <p:spPr bwMode="auto">
          <a:xfrm>
            <a:off x="3851275" y="5949950"/>
            <a:ext cx="1916113" cy="6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52" name="Line 36"/>
          <p:cNvSpPr>
            <a:spLocks noChangeShapeType="1"/>
          </p:cNvSpPr>
          <p:nvPr>
            <p:custDataLst>
              <p:tags r:id="rId34"/>
            </p:custDataLst>
          </p:nvPr>
        </p:nvSpPr>
        <p:spPr bwMode="auto">
          <a:xfrm>
            <a:off x="6407150" y="5949950"/>
            <a:ext cx="895350" cy="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53" name="Oval 37"/>
          <p:cNvSpPr>
            <a:spLocks noChangeArrowheads="1"/>
          </p:cNvSpPr>
          <p:nvPr>
            <p:custDataLst>
              <p:tags r:id="rId35"/>
            </p:custDataLst>
          </p:nvPr>
        </p:nvSpPr>
        <p:spPr bwMode="auto">
          <a:xfrm>
            <a:off x="7235825" y="5589588"/>
            <a:ext cx="566738"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12</a:t>
            </a:r>
          </a:p>
        </p:txBody>
      </p:sp>
      <p:sp>
        <p:nvSpPr>
          <p:cNvPr id="9254" name="Text Box 38"/>
          <p:cNvSpPr txBox="1">
            <a:spLocks noChangeArrowheads="1"/>
          </p:cNvSpPr>
          <p:nvPr>
            <p:custDataLst>
              <p:tags r:id="rId36"/>
            </p:custDataLst>
          </p:nvPr>
        </p:nvSpPr>
        <p:spPr bwMode="auto">
          <a:xfrm>
            <a:off x="3995738" y="4868863"/>
            <a:ext cx="771525" cy="298450"/>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55" name="Line 39"/>
          <p:cNvSpPr>
            <a:spLocks noChangeShapeType="1"/>
          </p:cNvSpPr>
          <p:nvPr>
            <p:custDataLst>
              <p:tags r:id="rId37"/>
            </p:custDataLst>
          </p:nvPr>
        </p:nvSpPr>
        <p:spPr bwMode="auto">
          <a:xfrm>
            <a:off x="4427538" y="5157788"/>
            <a:ext cx="1008062" cy="215900"/>
          </a:xfrm>
          <a:prstGeom prst="line">
            <a:avLst/>
          </a:prstGeom>
          <a:noFill/>
          <a:ln w="25400">
            <a:solidFill>
              <a:schemeClr val="bg2">
                <a:lumMod val="50000"/>
              </a:schemeClr>
            </a:solidFill>
            <a:round/>
            <a:headEnd/>
            <a:tailEnd/>
          </a:ln>
        </p:spPr>
        <p:txBody>
          <a:bodyPr/>
          <a:lstStyle/>
          <a:p>
            <a:endParaRPr lang="fr-CA" sz="1400"/>
          </a:p>
        </p:txBody>
      </p:sp>
      <p:sp>
        <p:nvSpPr>
          <p:cNvPr id="9256" name="Text Box 40"/>
          <p:cNvSpPr txBox="1">
            <a:spLocks noChangeArrowheads="1"/>
          </p:cNvSpPr>
          <p:nvPr>
            <p:custDataLst>
              <p:tags r:id="rId38"/>
            </p:custDataLst>
          </p:nvPr>
        </p:nvSpPr>
        <p:spPr bwMode="auto">
          <a:xfrm>
            <a:off x="8594724" y="0"/>
            <a:ext cx="431800" cy="6857999"/>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endParaRPr lang="fr-FR" sz="2400" b="1" dirty="0">
              <a:solidFill>
                <a:schemeClr val="bg1"/>
              </a:solidFill>
            </a:endParaRPr>
          </a:p>
          <a:p>
            <a:pPr algn="ctr"/>
            <a:endParaRPr lang="fr-FR" sz="2400" b="1" dirty="0">
              <a:solidFill>
                <a:schemeClr val="bg1"/>
              </a:solidFill>
            </a:endParaRPr>
          </a:p>
          <a:p>
            <a:pPr algn="ctr"/>
            <a:endParaRPr lang="fr-FR" sz="2400" b="1" dirty="0">
              <a:solidFill>
                <a:schemeClr val="bg1"/>
              </a:solidFill>
            </a:endParaRPr>
          </a:p>
          <a:p>
            <a:pPr algn="ctr"/>
            <a:r>
              <a:rPr lang="fr-FR" sz="2000" b="1" dirty="0">
                <a:solidFill>
                  <a:schemeClr val="bg1"/>
                </a:solidFill>
              </a:rPr>
              <a:t>VO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COMMUNE</a:t>
            </a:r>
          </a:p>
        </p:txBody>
      </p:sp>
      <p:sp>
        <p:nvSpPr>
          <p:cNvPr id="9257" name="Oval 41"/>
          <p:cNvSpPr>
            <a:spLocks noChangeArrowheads="1"/>
          </p:cNvSpPr>
          <p:nvPr>
            <p:custDataLst>
              <p:tags r:id="rId39"/>
            </p:custDataLst>
          </p:nvPr>
        </p:nvSpPr>
        <p:spPr bwMode="auto">
          <a:xfrm>
            <a:off x="7235825" y="4508500"/>
            <a:ext cx="693738" cy="34925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11</a:t>
            </a:r>
          </a:p>
        </p:txBody>
      </p:sp>
      <p:sp>
        <p:nvSpPr>
          <p:cNvPr id="9258" name="Oval 42"/>
          <p:cNvSpPr>
            <a:spLocks noChangeArrowheads="1"/>
          </p:cNvSpPr>
          <p:nvPr>
            <p:custDataLst>
              <p:tags r:id="rId40"/>
            </p:custDataLst>
          </p:nvPr>
        </p:nvSpPr>
        <p:spPr bwMode="auto">
          <a:xfrm>
            <a:off x="4284663" y="5805488"/>
            <a:ext cx="612775" cy="385762"/>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13</a:t>
            </a:r>
          </a:p>
        </p:txBody>
      </p:sp>
      <p:sp>
        <p:nvSpPr>
          <p:cNvPr id="9259" name="Text Box 43"/>
          <p:cNvSpPr txBox="1">
            <a:spLocks noChangeArrowheads="1"/>
          </p:cNvSpPr>
          <p:nvPr>
            <p:custDataLst>
              <p:tags r:id="rId41"/>
            </p:custDataLst>
          </p:nvPr>
        </p:nvSpPr>
        <p:spPr bwMode="auto">
          <a:xfrm>
            <a:off x="2484438" y="4149725"/>
            <a:ext cx="1782762" cy="36195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Prothrombine</a:t>
            </a:r>
          </a:p>
        </p:txBody>
      </p:sp>
      <p:sp>
        <p:nvSpPr>
          <p:cNvPr id="9261" name="Text Box 45"/>
          <p:cNvSpPr txBox="1">
            <a:spLocks noChangeArrowheads="1"/>
          </p:cNvSpPr>
          <p:nvPr>
            <p:custDataLst>
              <p:tags r:id="rId42"/>
            </p:custDataLst>
          </p:nvPr>
        </p:nvSpPr>
        <p:spPr bwMode="auto">
          <a:xfrm>
            <a:off x="2555875" y="0"/>
            <a:ext cx="512763"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CA" sz="1400" b="1">
                <a:solidFill>
                  <a:schemeClr val="bg1"/>
                </a:solidFill>
              </a:rPr>
              <a:t>X</a:t>
            </a:r>
            <a:endParaRPr lang="fr-FR" sz="1400" b="1">
              <a:solidFill>
                <a:schemeClr val="bg1"/>
              </a:solidFill>
            </a:endParaRPr>
          </a:p>
        </p:txBody>
      </p:sp>
      <p:sp>
        <p:nvSpPr>
          <p:cNvPr id="9262" name="Text Box 46"/>
          <p:cNvSpPr txBox="1">
            <a:spLocks noChangeArrowheads="1"/>
          </p:cNvSpPr>
          <p:nvPr>
            <p:custDataLst>
              <p:tags r:id="rId43"/>
            </p:custDataLst>
          </p:nvPr>
        </p:nvSpPr>
        <p:spPr bwMode="auto">
          <a:xfrm>
            <a:off x="5364163" y="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Xa</a:t>
            </a:r>
          </a:p>
        </p:txBody>
      </p:sp>
      <p:sp>
        <p:nvSpPr>
          <p:cNvPr id="9263" name="Line 47"/>
          <p:cNvSpPr>
            <a:spLocks noChangeShapeType="1"/>
          </p:cNvSpPr>
          <p:nvPr>
            <p:custDataLst>
              <p:tags r:id="rId44"/>
            </p:custDataLst>
          </p:nvPr>
        </p:nvSpPr>
        <p:spPr bwMode="auto">
          <a:xfrm>
            <a:off x="3059113" y="260350"/>
            <a:ext cx="2305050" cy="0"/>
          </a:xfrm>
          <a:prstGeom prst="line">
            <a:avLst/>
          </a:prstGeom>
          <a:noFill/>
          <a:ln w="25400">
            <a:solidFill>
              <a:schemeClr val="bg1"/>
            </a:solidFill>
            <a:round/>
            <a:headEnd/>
            <a:tailEnd type="triangle" w="med" len="med"/>
          </a:ln>
        </p:spPr>
        <p:txBody>
          <a:bodyPr/>
          <a:lstStyle/>
          <a:p>
            <a:endParaRPr lang="fr-CA" sz="1400"/>
          </a:p>
        </p:txBody>
      </p:sp>
      <p:sp>
        <p:nvSpPr>
          <p:cNvPr id="9264" name="Oval 48"/>
          <p:cNvSpPr>
            <a:spLocks noChangeArrowheads="1"/>
          </p:cNvSpPr>
          <p:nvPr>
            <p:custDataLst>
              <p:tags r:id="rId45"/>
            </p:custDataLst>
          </p:nvPr>
        </p:nvSpPr>
        <p:spPr bwMode="auto">
          <a:xfrm>
            <a:off x="3995738" y="0"/>
            <a:ext cx="431800" cy="4048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400" b="1">
                <a:solidFill>
                  <a:schemeClr val="bg1"/>
                </a:solidFill>
              </a:rPr>
              <a:t>3</a:t>
            </a:r>
            <a:endParaRPr lang="fr-FR" sz="1400" b="1">
              <a:solidFill>
                <a:schemeClr val="bg1"/>
              </a:solidFill>
            </a:endParaRPr>
          </a:p>
        </p:txBody>
      </p:sp>
      <p:sp>
        <p:nvSpPr>
          <p:cNvPr id="9265" name="Line 49"/>
          <p:cNvSpPr>
            <a:spLocks noChangeShapeType="1"/>
          </p:cNvSpPr>
          <p:nvPr>
            <p:custDataLst>
              <p:tags r:id="rId46"/>
            </p:custDataLst>
          </p:nvPr>
        </p:nvSpPr>
        <p:spPr bwMode="auto">
          <a:xfrm flipH="1">
            <a:off x="4391819" y="1368426"/>
            <a:ext cx="621503" cy="431801"/>
          </a:xfrm>
          <a:prstGeom prst="line">
            <a:avLst/>
          </a:prstGeom>
          <a:noFill/>
          <a:ln w="25400">
            <a:solidFill>
              <a:schemeClr val="bg2">
                <a:lumMod val="50000"/>
              </a:schemeClr>
            </a:solidFill>
            <a:round/>
            <a:headEnd/>
            <a:tailEnd/>
          </a:ln>
        </p:spPr>
        <p:txBody>
          <a:bodyPr/>
          <a:lstStyle/>
          <a:p>
            <a:endParaRPr lang="fr-CA" sz="1400"/>
          </a:p>
        </p:txBody>
      </p:sp>
      <p:sp>
        <p:nvSpPr>
          <p:cNvPr id="9266" name="Line 50"/>
          <p:cNvSpPr>
            <a:spLocks noChangeShapeType="1"/>
          </p:cNvSpPr>
          <p:nvPr>
            <p:custDataLst>
              <p:tags r:id="rId47"/>
            </p:custDataLst>
          </p:nvPr>
        </p:nvSpPr>
        <p:spPr bwMode="auto">
          <a:xfrm>
            <a:off x="5435600" y="4508500"/>
            <a:ext cx="0" cy="14414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grpSp>
        <p:nvGrpSpPr>
          <p:cNvPr id="4" name="Groupe 3">
            <a:extLst>
              <a:ext uri="{FF2B5EF4-FFF2-40B4-BE49-F238E27FC236}">
                <a16:creationId xmlns:a16="http://schemas.microsoft.com/office/drawing/2014/main" id="{6724F370-D7D4-4DC5-92E4-36573F3F6CB3}"/>
              </a:ext>
            </a:extLst>
          </p:cNvPr>
          <p:cNvGrpSpPr/>
          <p:nvPr/>
        </p:nvGrpSpPr>
        <p:grpSpPr>
          <a:xfrm>
            <a:off x="3650456" y="2519362"/>
            <a:ext cx="1462087" cy="1154112"/>
            <a:chOff x="3650456" y="2519362"/>
            <a:chExt cx="1462087" cy="1154112"/>
          </a:xfrm>
        </p:grpSpPr>
        <p:sp>
          <p:nvSpPr>
            <p:cNvPr id="9232" name="Rectangle 16"/>
            <p:cNvSpPr>
              <a:spLocks noChangeArrowheads="1"/>
            </p:cNvSpPr>
            <p:nvPr>
              <p:custDataLst>
                <p:tags r:id="rId48"/>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51" name="Text Box 15"/>
            <p:cNvSpPr txBox="1">
              <a:spLocks noChangeArrowheads="1"/>
            </p:cNvSpPr>
            <p:nvPr>
              <p:custDataLst>
                <p:tags r:id="rId49"/>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52" name="Rectangle 16">
              <a:extLst>
                <a:ext uri="{FF2B5EF4-FFF2-40B4-BE49-F238E27FC236}">
                  <a16:creationId xmlns:a16="http://schemas.microsoft.com/office/drawing/2014/main" id="{CEE3BE0C-2103-493B-A6A2-78C5AFBF1F01}"/>
                </a:ext>
              </a:extLst>
            </p:cNvPr>
            <p:cNvSpPr>
              <a:spLocks noChangeArrowheads="1"/>
            </p:cNvSpPr>
            <p:nvPr>
              <p:custDataLst>
                <p:tags r:id="rId50"/>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53" name="Rectangle 16">
              <a:extLst>
                <a:ext uri="{FF2B5EF4-FFF2-40B4-BE49-F238E27FC236}">
                  <a16:creationId xmlns:a16="http://schemas.microsoft.com/office/drawing/2014/main" id="{FA6F4FBC-9240-444C-896C-C0E873FAFE9A}"/>
                </a:ext>
              </a:extLst>
            </p:cNvPr>
            <p:cNvSpPr>
              <a:spLocks noChangeArrowheads="1"/>
            </p:cNvSpPr>
            <p:nvPr>
              <p:custDataLst>
                <p:tags r:id="rId51"/>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Xa</a:t>
              </a:r>
            </a:p>
            <a:p>
              <a:pPr algn="ctr"/>
              <a:r>
                <a:rPr lang="fr-FR" sz="1400" b="1" dirty="0">
                  <a:solidFill>
                    <a:schemeClr val="bg1"/>
                  </a:solidFill>
                </a:rPr>
                <a:t>    </a:t>
              </a:r>
            </a:p>
          </p:txBody>
        </p:sp>
        <p:sp>
          <p:nvSpPr>
            <p:cNvPr id="3" name="Triangle isocèle 2">
              <a:extLst>
                <a:ext uri="{FF2B5EF4-FFF2-40B4-BE49-F238E27FC236}">
                  <a16:creationId xmlns:a16="http://schemas.microsoft.com/office/drawing/2014/main" id="{827110A5-BC53-46C4-85E3-B1FA9D2EE98C}"/>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55" name="Rectangle 54">
            <a:extLst>
              <a:ext uri="{FF2B5EF4-FFF2-40B4-BE49-F238E27FC236}">
                <a16:creationId xmlns:a16="http://schemas.microsoft.com/office/drawing/2014/main" id="{51D10B47-EC08-4ACA-9782-BB90EBCB1542}"/>
              </a:ext>
            </a:extLst>
          </p:cNvPr>
          <p:cNvSpPr/>
          <p:nvPr/>
        </p:nvSpPr>
        <p:spPr>
          <a:xfrm>
            <a:off x="56222" y="491366"/>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
        <p:nvSpPr>
          <p:cNvPr id="2" name="Interdiction 1">
            <a:extLst>
              <a:ext uri="{FF2B5EF4-FFF2-40B4-BE49-F238E27FC236}">
                <a16:creationId xmlns:a16="http://schemas.microsoft.com/office/drawing/2014/main" id="{99992BB0-8678-2829-FD68-D75294B39E9C}"/>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47466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2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2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2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2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2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2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2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2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2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2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2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25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2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2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6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9219" grpId="0" animBg="1"/>
      <p:bldP spid="9220" grpId="0" animBg="1"/>
      <p:bldP spid="9221" grpId="0" animBg="1"/>
      <p:bldP spid="9222" grpId="0" animBg="1"/>
      <p:bldP spid="9223" grpId="0" animBg="1"/>
      <p:bldP spid="9224" grpId="0" animBg="1"/>
      <p:bldP spid="9225" grpId="0" animBg="1"/>
      <p:bldP spid="9227" grpId="0" animBg="1"/>
      <p:bldP spid="9228" grpId="0" animBg="1"/>
      <p:bldP spid="9229" grpId="0" animBg="1"/>
      <p:bldP spid="9230" grpId="0" animBg="1"/>
      <p:bldP spid="9231" grpId="0" animBg="1"/>
      <p:bldP spid="9233" grpId="0" animBg="1"/>
      <p:bldP spid="9234" grpId="0" animBg="1"/>
      <p:bldP spid="9235" grpId="0" animBg="1"/>
      <p:bldP spid="9236" grpId="0" animBg="1"/>
      <p:bldP spid="9237" grpId="0" animBg="1"/>
      <p:bldP spid="9240" grpId="0" animBg="1"/>
      <p:bldP spid="9241" grpId="0" animBg="1"/>
      <p:bldP spid="9242" grpId="0" animBg="1"/>
      <p:bldP spid="9243" grpId="0" animBg="1"/>
      <p:bldP spid="9244" grpId="0" animBg="1"/>
      <p:bldP spid="9246" grpId="0" animBg="1"/>
      <p:bldP spid="9247" grpId="0" animBg="1"/>
      <p:bldP spid="9248" grpId="0" animBg="1"/>
      <p:bldP spid="9249" grpId="0" animBg="1"/>
      <p:bldP spid="9250" grpId="0" animBg="1"/>
      <p:bldP spid="9251" grpId="0" animBg="1"/>
      <p:bldP spid="9252" grpId="0" animBg="1"/>
      <p:bldP spid="9253" grpId="0" animBg="1"/>
      <p:bldP spid="9254" grpId="0" animBg="1"/>
      <p:bldP spid="9255" grpId="0" animBg="1"/>
      <p:bldP spid="9257" grpId="0" animBg="1"/>
      <p:bldP spid="9258" grpId="0" animBg="1"/>
      <p:bldP spid="9259" grpId="0" animBg="1"/>
      <p:bldP spid="9265" grpId="0" animBg="1"/>
      <p:bldP spid="9266"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1964-1F31-00EE-9D48-3AD832767898}"/>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E0A8E04C-AC50-DBF1-6E53-D43AC923C154}"/>
              </a:ext>
            </a:extLst>
          </p:cNvPr>
          <p:cNvSpPr>
            <a:spLocks noGrp="1" noChangeArrowheads="1"/>
          </p:cNvSpPr>
          <p:nvPr>
            <p:ph type="ctrTitle"/>
            <p:custDataLst>
              <p:tags r:id="rId1"/>
            </p:custDataLst>
          </p:nvPr>
        </p:nvSpPr>
        <p:spPr>
          <a:xfrm>
            <a:off x="690466" y="470518"/>
            <a:ext cx="7840975" cy="4927106"/>
          </a:xfrm>
        </p:spPr>
        <p:txBody>
          <a:bodyPr>
            <a:normAutofit/>
          </a:bodyPr>
          <a:lstStyle/>
          <a:p>
            <a:r>
              <a:rPr lang="fr-CA" sz="7200" b="1" dirty="0"/>
              <a:t>COURS #1</a:t>
            </a:r>
            <a:br>
              <a:rPr lang="fr-CA" b="1" dirty="0"/>
            </a:br>
            <a:br>
              <a:rPr lang="fr-CA" b="1" dirty="0"/>
            </a:br>
            <a:r>
              <a:rPr lang="fr-CA" sz="5400" b="1" dirty="0"/>
              <a:t>Introduction</a:t>
            </a:r>
            <a:br>
              <a:rPr lang="fr-CA" sz="5400" b="1" dirty="0"/>
            </a:br>
            <a:r>
              <a:rPr lang="fr-CA" sz="5400" b="1" dirty="0"/>
              <a:t>Étapes de l’hémostase</a:t>
            </a:r>
            <a:br>
              <a:rPr lang="fr-CA" sz="5400" b="1" dirty="0"/>
            </a:br>
            <a:r>
              <a:rPr lang="fr-CA" sz="5400" b="1" dirty="0"/>
              <a:t>Tests de laboratoire</a:t>
            </a:r>
            <a:endParaRPr lang="fr-FR" sz="6000" b="1" dirty="0"/>
          </a:p>
        </p:txBody>
      </p:sp>
    </p:spTree>
    <p:extLst>
      <p:ext uri="{BB962C8B-B14F-4D97-AF65-F5344CB8AC3E}">
        <p14:creationId xmlns:p14="http://schemas.microsoft.com/office/powerpoint/2010/main" val="1934852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1290" y="381001"/>
            <a:ext cx="3965511" cy="1597089"/>
          </a:xfrm>
        </p:spPr>
        <p:txBody>
          <a:bodyPr/>
          <a:lstStyle/>
          <a:p>
            <a:pPr algn="ctr"/>
            <a:r>
              <a:rPr lang="fr-CA" b="1" dirty="0">
                <a:solidFill>
                  <a:schemeClr val="accent1"/>
                </a:solidFill>
              </a:rPr>
              <a:t>ECCHYMOSE</a:t>
            </a:r>
          </a:p>
        </p:txBody>
      </p:sp>
      <p:sp>
        <p:nvSpPr>
          <p:cNvPr id="3" name="Espace réservé du texte 2"/>
          <p:cNvSpPr>
            <a:spLocks noGrp="1"/>
          </p:cNvSpPr>
          <p:nvPr>
            <p:ph type="body" sz="half" idx="2"/>
          </p:nvPr>
        </p:nvSpPr>
        <p:spPr>
          <a:xfrm>
            <a:off x="5051426" y="2649070"/>
            <a:ext cx="3635375" cy="3505667"/>
          </a:xfrm>
        </p:spPr>
        <p:txBody>
          <a:bodyPr>
            <a:normAutofit fontScale="92500" lnSpcReduction="10000"/>
          </a:bodyPr>
          <a:lstStyle/>
          <a:p>
            <a:pPr lvl="0" algn="just" fontAlgn="base">
              <a:spcBef>
                <a:spcPct val="20000"/>
              </a:spcBef>
              <a:spcAft>
                <a:spcPct val="0"/>
              </a:spcAft>
              <a:buClr>
                <a:schemeClr val="tx1"/>
              </a:buClr>
              <a:buSzPct val="70000"/>
              <a:buFont typeface="Arial" pitchFamily="34" charset="0"/>
              <a:buChar char="•"/>
            </a:pPr>
            <a:r>
              <a:rPr lang="fr-CA" sz="2400" b="1" dirty="0">
                <a:solidFill>
                  <a:schemeClr val="tx2"/>
                </a:solidFill>
              </a:rPr>
              <a:t>Extravasation sanguine </a:t>
            </a:r>
          </a:p>
          <a:p>
            <a:pPr lvl="0" algn="just" fontAlgn="base">
              <a:spcBef>
                <a:spcPct val="20000"/>
              </a:spcBef>
              <a:spcAft>
                <a:spcPct val="0"/>
              </a:spcAft>
              <a:buClr>
                <a:schemeClr val="tx1"/>
              </a:buClr>
              <a:buSzPct val="70000"/>
            </a:pPr>
            <a:r>
              <a:rPr lang="fr-CA" sz="2400" b="1" dirty="0">
                <a:solidFill>
                  <a:schemeClr val="tx2"/>
                </a:solidFill>
              </a:rPr>
              <a:t>s’étendant sur quelques cm. </a:t>
            </a:r>
          </a:p>
          <a:p>
            <a:pPr lvl="0" algn="just" fontAlgn="base">
              <a:spcBef>
                <a:spcPct val="20000"/>
              </a:spcBef>
              <a:spcAft>
                <a:spcPct val="0"/>
              </a:spcAft>
              <a:buClr>
                <a:schemeClr val="tx1"/>
              </a:buClr>
              <a:buSzPct val="70000"/>
            </a:pPr>
            <a:endParaRPr lang="fr-CA" sz="2400" b="1" dirty="0">
              <a:solidFill>
                <a:schemeClr val="tx2"/>
              </a:solidFill>
            </a:endParaRPr>
          </a:p>
          <a:p>
            <a:pPr lvl="0" algn="just" fontAlgn="base">
              <a:spcBef>
                <a:spcPct val="20000"/>
              </a:spcBef>
              <a:spcAft>
                <a:spcPct val="0"/>
              </a:spcAft>
              <a:buClr>
                <a:schemeClr val="tx1"/>
              </a:buClr>
              <a:buSzPct val="70000"/>
              <a:buFont typeface="Arial" pitchFamily="34" charset="0"/>
              <a:buChar char="•"/>
            </a:pPr>
            <a:r>
              <a:rPr lang="fr-CA" sz="2400" b="1" dirty="0">
                <a:solidFill>
                  <a:schemeClr val="tx2"/>
                </a:solidFill>
              </a:rPr>
              <a:t>Sortie de sang du à une maladie VS due à une lésion vasculaire que l’on décrit comme une rupture spontanée ou traumatique d’une veine ou d’une veinule.</a:t>
            </a:r>
            <a:endParaRPr lang="fr-FR" sz="2400" b="1" dirty="0">
              <a:solidFill>
                <a:schemeClr val="tx2"/>
              </a:solidFill>
            </a:endParaRPr>
          </a:p>
          <a:p>
            <a:pPr algn="just"/>
            <a:endParaRPr lang="fr-CA" sz="2600" dirty="0"/>
          </a:p>
        </p:txBody>
      </p:sp>
      <p:pic>
        <p:nvPicPr>
          <p:cNvPr id="7" name="Espace réservé pour une image  6" descr="ecchymose.jpg"/>
          <p:cNvPicPr>
            <a:picLocks noGrp="1" noChangeAspect="1"/>
          </p:cNvPicPr>
          <p:nvPr>
            <p:ph type="pic" sz="quarter" idx="13"/>
          </p:nvPr>
        </p:nvPicPr>
        <p:blipFill>
          <a:blip r:embed="rId2" cstate="print"/>
          <a:srcRect l="12500" r="12500"/>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custDataLst>
              <p:tags r:id="rId1"/>
            </p:custDataLst>
          </p:nvPr>
        </p:nvSpPr>
        <p:spPr>
          <a:xfrm>
            <a:off x="1310296" y="593387"/>
            <a:ext cx="6688137" cy="4608513"/>
          </a:xfrm>
        </p:spPr>
        <p:txBody>
          <a:bodyPr/>
          <a:lstStyle/>
          <a:p>
            <a:pPr algn="ctr" eaLnBrk="1" hangingPunct="1"/>
            <a:r>
              <a:rPr lang="fr-CA" sz="6000" b="1" dirty="0"/>
              <a:t>LA FIBRINOLYSE</a:t>
            </a:r>
            <a:br>
              <a:rPr lang="fr-CA" sz="6000" b="1" dirty="0"/>
            </a:br>
            <a:br>
              <a:rPr lang="fr-CA" sz="6000" b="1" dirty="0"/>
            </a:br>
            <a:endParaRPr lang="fr-FR" sz="6000" b="1"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z="4800" b="1" dirty="0"/>
              <a:t>L’HÉMOSTASE</a:t>
            </a:r>
          </a:p>
        </p:txBody>
      </p:sp>
      <p:graphicFrame>
        <p:nvGraphicFramePr>
          <p:cNvPr id="4" name="Espace réservé du contenu 3"/>
          <p:cNvGraphicFramePr>
            <a:graphicFrameLocks noGrp="1"/>
          </p:cNvGraphicFramePr>
          <p:nvPr>
            <p:ph idx="1"/>
          </p:nvPr>
        </p:nvGraphicFramePr>
        <p:xfrm>
          <a:off x="739775" y="2393003"/>
          <a:ext cx="7662863" cy="3521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eaLnBrk="1" hangingPunct="1"/>
            <a:r>
              <a:rPr lang="fr-CA" b="1" dirty="0"/>
              <a:t>LA FIBRINOLYSE</a:t>
            </a:r>
            <a:endParaRPr lang="fr-FR" b="1" dirty="0"/>
          </a:p>
        </p:txBody>
      </p:sp>
      <p:sp>
        <p:nvSpPr>
          <p:cNvPr id="666627" name="Rectangle 3"/>
          <p:cNvSpPr>
            <a:spLocks noGrp="1" noChangeArrowheads="1"/>
          </p:cNvSpPr>
          <p:nvPr>
            <p:ph sz="quarter" idx="1"/>
            <p:custDataLst>
              <p:tags r:id="rId2"/>
            </p:custDataLst>
          </p:nvPr>
        </p:nvSpPr>
        <p:spPr>
          <a:xfrm>
            <a:off x="826363" y="2860766"/>
            <a:ext cx="7586118" cy="3663859"/>
          </a:xfrm>
        </p:spPr>
        <p:txBody>
          <a:bodyPr>
            <a:noAutofit/>
          </a:bodyPr>
          <a:lstStyle/>
          <a:p>
            <a:pPr eaLnBrk="1" hangingPunct="1">
              <a:buClr>
                <a:schemeClr val="accent1"/>
              </a:buClr>
            </a:pPr>
            <a:r>
              <a:rPr lang="fr-FR" sz="2400" b="1" dirty="0"/>
              <a:t>Lyse ou dégradation des caillots de fibrine:</a:t>
            </a:r>
          </a:p>
          <a:p>
            <a:pPr lvl="1" eaLnBrk="1" hangingPunct="1">
              <a:buClr>
                <a:schemeClr val="accent3"/>
              </a:buClr>
              <a:buFont typeface="Wingdings" pitchFamily="2" charset="2"/>
              <a:buChar char="§"/>
            </a:pPr>
            <a:r>
              <a:rPr lang="fr-CA" sz="2400" b="1" dirty="0"/>
              <a:t>Contrebalancer la formation de fibrine par la coagulation plasmatique.</a:t>
            </a:r>
          </a:p>
          <a:p>
            <a:pPr lvl="1" eaLnBrk="1" hangingPunct="1">
              <a:buClr>
                <a:schemeClr val="accent3"/>
              </a:buClr>
              <a:buFont typeface="Wingdings" pitchFamily="2" charset="2"/>
              <a:buChar char="§"/>
            </a:pPr>
            <a:r>
              <a:rPr lang="fr-CA" sz="2400" b="1" dirty="0"/>
              <a:t>Limiter l’expansion de fibrine dans les vaisseaux.</a:t>
            </a:r>
            <a:endParaRPr lang="fr-FR" sz="2400" b="1" dirty="0"/>
          </a:p>
          <a:p>
            <a:pPr eaLnBrk="1" hangingPunct="1">
              <a:buClr>
                <a:schemeClr val="accent1"/>
              </a:buClr>
            </a:pPr>
            <a:r>
              <a:rPr lang="fr-FR" sz="2400" b="1" dirty="0"/>
              <a:t>Processus :</a:t>
            </a:r>
          </a:p>
          <a:p>
            <a:pPr lvl="1" eaLnBrk="1" hangingPunct="1">
              <a:buClr>
                <a:schemeClr val="accent3"/>
              </a:buClr>
              <a:buFont typeface="Wingdings" pitchFamily="2" charset="2"/>
              <a:buChar char="§"/>
            </a:pPr>
            <a:r>
              <a:rPr lang="fr-FR" sz="2400" b="1" dirty="0"/>
              <a:t>Activation du </a:t>
            </a:r>
            <a:r>
              <a:rPr lang="fr-FR" sz="2400" b="1" dirty="0" err="1"/>
              <a:t>Plasminogène</a:t>
            </a:r>
            <a:endParaRPr lang="fr-FR" sz="2400" b="1" dirty="0"/>
          </a:p>
          <a:p>
            <a:pPr lvl="1" eaLnBrk="1" hangingPunct="1">
              <a:buClr>
                <a:schemeClr val="accent3"/>
              </a:buClr>
              <a:buFont typeface="Wingdings" pitchFamily="2" charset="2"/>
              <a:buChar char="§"/>
            </a:pPr>
            <a:r>
              <a:rPr lang="fr-CA" sz="2400" b="1" dirty="0"/>
              <a:t>Action de la Plasmine</a:t>
            </a:r>
            <a:endParaRPr lang="fr-F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2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p:txBody>
          <a:bodyPr>
            <a:noAutofit/>
          </a:bodyPr>
          <a:lstStyle/>
          <a:p>
            <a:pPr eaLnBrk="1" hangingPunct="1"/>
            <a:r>
              <a:rPr lang="fr-CA" b="1" strike="sngStrike" dirty="0"/>
              <a:t>ACTIVATION DU PLASMINOGÈNE</a:t>
            </a:r>
            <a:endParaRPr lang="fr-FR" b="1" strike="sngStrike" dirty="0"/>
          </a:p>
        </p:txBody>
      </p:sp>
      <p:sp>
        <p:nvSpPr>
          <p:cNvPr id="668675" name="Rectangle 3"/>
          <p:cNvSpPr>
            <a:spLocks noGrp="1" noChangeArrowheads="1"/>
          </p:cNvSpPr>
          <p:nvPr>
            <p:ph sz="quarter" idx="1"/>
            <p:custDataLst>
              <p:tags r:id="rId2"/>
            </p:custDataLst>
          </p:nvPr>
        </p:nvSpPr>
        <p:spPr>
          <a:xfrm>
            <a:off x="1031467" y="2704011"/>
            <a:ext cx="7488237" cy="3688852"/>
          </a:xfrm>
        </p:spPr>
        <p:txBody>
          <a:bodyPr>
            <a:normAutofit/>
          </a:bodyPr>
          <a:lstStyle/>
          <a:p>
            <a:pPr eaLnBrk="1" hangingPunct="1">
              <a:buClr>
                <a:schemeClr val="accent1"/>
              </a:buClr>
            </a:pPr>
            <a:r>
              <a:rPr lang="fr-FR" sz="2400" b="1" dirty="0"/>
              <a:t>Le </a:t>
            </a:r>
            <a:r>
              <a:rPr lang="fr-FR" sz="2400" b="1" dirty="0" err="1"/>
              <a:t>plasminogène</a:t>
            </a:r>
            <a:r>
              <a:rPr lang="fr-FR" sz="2400" b="1" dirty="0"/>
              <a:t> en circulation doit se fixer à la fibrine du caillot.</a:t>
            </a:r>
          </a:p>
          <a:p>
            <a:pPr eaLnBrk="1" hangingPunct="1">
              <a:buClr>
                <a:schemeClr val="accent1"/>
              </a:buClr>
              <a:buFont typeface="Wingdings" pitchFamily="2" charset="2"/>
              <a:buNone/>
            </a:pPr>
            <a:endParaRPr lang="fr-FR" sz="2400" b="1" dirty="0"/>
          </a:p>
          <a:p>
            <a:pPr eaLnBrk="1" hangingPunct="1">
              <a:buClr>
                <a:schemeClr val="accent1"/>
              </a:buClr>
            </a:pPr>
            <a:r>
              <a:rPr lang="fr-CA" sz="2400" b="1" dirty="0"/>
              <a:t>Il doit être activé par ses activateurs.</a:t>
            </a:r>
          </a:p>
          <a:p>
            <a:pPr eaLnBrk="1" hangingPunct="1">
              <a:buClr>
                <a:schemeClr val="accent1"/>
              </a:buClr>
              <a:buFont typeface="Wingdings" pitchFamily="2" charset="2"/>
              <a:buNone/>
            </a:pPr>
            <a:endParaRPr lang="fr-CA" sz="2400" b="1" dirty="0"/>
          </a:p>
          <a:p>
            <a:pPr eaLnBrk="1" hangingPunct="1">
              <a:buClr>
                <a:schemeClr val="accent1"/>
              </a:buClr>
            </a:pPr>
            <a:r>
              <a:rPr lang="fr-CA" sz="2400" b="1" dirty="0"/>
              <a:t>Il est ensuite transformé en plasmine (enzyme qui dégrade la fibrine).</a:t>
            </a:r>
            <a:endParaRPr lang="fr-FR" sz="2400" b="1" dirty="0"/>
          </a:p>
        </p:txBody>
      </p:sp>
      <p:sp>
        <p:nvSpPr>
          <p:cNvPr id="10244" name="Oval 4"/>
          <p:cNvSpPr>
            <a:spLocks noChangeArrowheads="1"/>
          </p:cNvSpPr>
          <p:nvPr>
            <p:custDataLst>
              <p:tags r:id="rId3"/>
            </p:custDataLst>
          </p:nvPr>
        </p:nvSpPr>
        <p:spPr bwMode="auto">
          <a:xfrm>
            <a:off x="1031467" y="2768826"/>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1</a:t>
            </a:r>
            <a:endParaRPr lang="fr-FR" sz="1800" b="1">
              <a:solidFill>
                <a:schemeClr val="bg1"/>
              </a:solidFill>
            </a:endParaRPr>
          </a:p>
        </p:txBody>
      </p:sp>
      <p:sp>
        <p:nvSpPr>
          <p:cNvPr id="10245" name="Oval 5"/>
          <p:cNvSpPr>
            <a:spLocks noChangeArrowheads="1"/>
          </p:cNvSpPr>
          <p:nvPr>
            <p:custDataLst>
              <p:tags r:id="rId4"/>
            </p:custDataLst>
          </p:nvPr>
        </p:nvSpPr>
        <p:spPr bwMode="auto">
          <a:xfrm>
            <a:off x="1031467" y="4281714"/>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2</a:t>
            </a:r>
            <a:endParaRPr lang="fr-FR" sz="1800" b="1">
              <a:solidFill>
                <a:schemeClr val="bg1"/>
              </a:solidFill>
            </a:endParaRPr>
          </a:p>
        </p:txBody>
      </p:sp>
      <p:sp>
        <p:nvSpPr>
          <p:cNvPr id="10246" name="Oval 6"/>
          <p:cNvSpPr>
            <a:spLocks noChangeArrowheads="1"/>
          </p:cNvSpPr>
          <p:nvPr>
            <p:custDataLst>
              <p:tags r:id="rId5"/>
            </p:custDataLst>
          </p:nvPr>
        </p:nvSpPr>
        <p:spPr bwMode="auto">
          <a:xfrm>
            <a:off x="1031467" y="5577114"/>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3</a:t>
            </a:r>
            <a:endParaRPr lang="fr-FR" sz="1800" b="1">
              <a:solidFill>
                <a:schemeClr val="bg1"/>
              </a:solidFill>
            </a:endParaRPr>
          </a:p>
        </p:txBody>
      </p:sp>
      <p:sp>
        <p:nvSpPr>
          <p:cNvPr id="2" name="Interdiction 1">
            <a:extLst>
              <a:ext uri="{FF2B5EF4-FFF2-40B4-BE49-F238E27FC236}">
                <a16:creationId xmlns:a16="http://schemas.microsoft.com/office/drawing/2014/main" id="{D8317D07-B901-4914-FEF0-7DEDB86E1CFE}"/>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strike="sngStrike" dirty="0"/>
              <a:t>ACTION DE LA PLASMINE</a:t>
            </a:r>
            <a:endParaRPr lang="fr-FR" b="1" strike="sngStrike" dirty="0"/>
          </a:p>
        </p:txBody>
      </p:sp>
      <p:sp>
        <p:nvSpPr>
          <p:cNvPr id="670723" name="Rectangle 3"/>
          <p:cNvSpPr>
            <a:spLocks noGrp="1" noChangeArrowheads="1"/>
          </p:cNvSpPr>
          <p:nvPr>
            <p:ph sz="quarter" idx="1"/>
            <p:custDataLst>
              <p:tags r:id="rId2"/>
            </p:custDataLst>
          </p:nvPr>
        </p:nvSpPr>
        <p:spPr>
          <a:xfrm>
            <a:off x="953090" y="2677886"/>
            <a:ext cx="7488237" cy="3919764"/>
          </a:xfrm>
        </p:spPr>
        <p:txBody>
          <a:bodyPr>
            <a:normAutofit fontScale="92500"/>
          </a:bodyPr>
          <a:lstStyle/>
          <a:p>
            <a:pPr eaLnBrk="1" hangingPunct="1">
              <a:lnSpc>
                <a:spcPct val="90000"/>
              </a:lnSpc>
              <a:buClr>
                <a:schemeClr val="accent1"/>
              </a:buClr>
            </a:pPr>
            <a:r>
              <a:rPr lang="fr-FR" sz="2400" b="1" dirty="0"/>
              <a:t>Dégradation de la fibrine.</a:t>
            </a:r>
          </a:p>
          <a:p>
            <a:pPr eaLnBrk="1" hangingPunct="1">
              <a:lnSpc>
                <a:spcPct val="90000"/>
              </a:lnSpc>
              <a:buClr>
                <a:schemeClr val="accent1"/>
              </a:buClr>
              <a:buFont typeface="Wingdings" pitchFamily="2" charset="2"/>
              <a:buNone/>
            </a:pPr>
            <a:endParaRPr lang="fr-FR" sz="2400" b="1" dirty="0"/>
          </a:p>
          <a:p>
            <a:pPr eaLnBrk="1" hangingPunct="1">
              <a:lnSpc>
                <a:spcPct val="90000"/>
              </a:lnSpc>
              <a:buClr>
                <a:schemeClr val="accent1"/>
              </a:buClr>
            </a:pPr>
            <a:r>
              <a:rPr lang="fr-CA" sz="2400" b="1" dirty="0"/>
              <a:t>Dégradation du fibrinogène.</a:t>
            </a:r>
          </a:p>
          <a:p>
            <a:pPr eaLnBrk="1" hangingPunct="1">
              <a:lnSpc>
                <a:spcPct val="90000"/>
              </a:lnSpc>
              <a:buClr>
                <a:schemeClr val="accent1"/>
              </a:buClr>
              <a:buFont typeface="Wingdings" pitchFamily="2" charset="2"/>
              <a:buNone/>
            </a:pPr>
            <a:endParaRPr lang="fr-CA" sz="2400" b="1" dirty="0"/>
          </a:p>
          <a:p>
            <a:pPr eaLnBrk="1" hangingPunct="1">
              <a:lnSpc>
                <a:spcPct val="90000"/>
              </a:lnSpc>
              <a:buClr>
                <a:schemeClr val="accent1"/>
              </a:buClr>
            </a:pPr>
            <a:r>
              <a:rPr lang="fr-CA" sz="2400" b="1" dirty="0"/>
              <a:t>Production de fragments en circulation sanguine.</a:t>
            </a:r>
          </a:p>
          <a:p>
            <a:pPr eaLnBrk="1" hangingPunct="1">
              <a:lnSpc>
                <a:spcPct val="90000"/>
              </a:lnSpc>
              <a:buClr>
                <a:schemeClr val="accent1"/>
              </a:buClr>
              <a:buFont typeface="Wingdings" pitchFamily="2" charset="2"/>
              <a:buNone/>
            </a:pPr>
            <a:endParaRPr lang="fr-CA" sz="2400" b="1" dirty="0"/>
          </a:p>
          <a:p>
            <a:pPr eaLnBrk="1" hangingPunct="1">
              <a:lnSpc>
                <a:spcPct val="90000"/>
              </a:lnSpc>
              <a:buClr>
                <a:schemeClr val="accent1"/>
              </a:buClr>
            </a:pPr>
            <a:r>
              <a:rPr lang="fr-CA" sz="2400" b="1" dirty="0"/>
              <a:t>Retrait des fragments par SRE ou excrétés par les reins.</a:t>
            </a:r>
            <a:endParaRPr lang="fr-FR" sz="2400" b="1" dirty="0"/>
          </a:p>
          <a:p>
            <a:pPr eaLnBrk="1" hangingPunct="1">
              <a:lnSpc>
                <a:spcPct val="90000"/>
              </a:lnSpc>
              <a:buClr>
                <a:schemeClr val="accent1"/>
              </a:buClr>
              <a:buFont typeface="Wingdings" pitchFamily="2" charset="2"/>
              <a:buNone/>
            </a:pPr>
            <a:endParaRPr lang="fr-FR" sz="2400" b="1" dirty="0"/>
          </a:p>
        </p:txBody>
      </p:sp>
      <p:sp>
        <p:nvSpPr>
          <p:cNvPr id="11268" name="Oval 4"/>
          <p:cNvSpPr>
            <a:spLocks noChangeArrowheads="1"/>
          </p:cNvSpPr>
          <p:nvPr>
            <p:custDataLst>
              <p:tags r:id="rId3"/>
            </p:custDataLst>
          </p:nvPr>
        </p:nvSpPr>
        <p:spPr bwMode="auto">
          <a:xfrm>
            <a:off x="953090" y="2677886"/>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1</a:t>
            </a:r>
            <a:endParaRPr lang="fr-FR" sz="1800" b="1">
              <a:solidFill>
                <a:schemeClr val="bg1"/>
              </a:solidFill>
            </a:endParaRPr>
          </a:p>
        </p:txBody>
      </p:sp>
      <p:sp>
        <p:nvSpPr>
          <p:cNvPr id="11269" name="Oval 5"/>
          <p:cNvSpPr>
            <a:spLocks noChangeArrowheads="1"/>
          </p:cNvSpPr>
          <p:nvPr>
            <p:custDataLst>
              <p:tags r:id="rId4"/>
            </p:custDataLst>
          </p:nvPr>
        </p:nvSpPr>
        <p:spPr bwMode="auto">
          <a:xfrm>
            <a:off x="953090" y="3685948"/>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2</a:t>
            </a:r>
            <a:endParaRPr lang="fr-FR" sz="1800" b="1">
              <a:solidFill>
                <a:schemeClr val="bg1"/>
              </a:solidFill>
            </a:endParaRPr>
          </a:p>
        </p:txBody>
      </p:sp>
      <p:sp>
        <p:nvSpPr>
          <p:cNvPr id="11270" name="Oval 6"/>
          <p:cNvSpPr>
            <a:spLocks noChangeArrowheads="1"/>
          </p:cNvSpPr>
          <p:nvPr>
            <p:custDataLst>
              <p:tags r:id="rId5"/>
            </p:custDataLst>
          </p:nvPr>
        </p:nvSpPr>
        <p:spPr bwMode="auto">
          <a:xfrm>
            <a:off x="953090" y="4909911"/>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dirty="0">
                <a:solidFill>
                  <a:schemeClr val="bg1"/>
                </a:solidFill>
              </a:rPr>
              <a:t>3</a:t>
            </a:r>
            <a:endParaRPr lang="fr-FR" sz="1800" b="1" dirty="0">
              <a:solidFill>
                <a:schemeClr val="bg1"/>
              </a:solidFill>
            </a:endParaRPr>
          </a:p>
        </p:txBody>
      </p:sp>
      <p:sp>
        <p:nvSpPr>
          <p:cNvPr id="11271" name="Oval 7"/>
          <p:cNvSpPr>
            <a:spLocks noChangeArrowheads="1"/>
          </p:cNvSpPr>
          <p:nvPr>
            <p:custDataLst>
              <p:tags r:id="rId6"/>
            </p:custDataLst>
          </p:nvPr>
        </p:nvSpPr>
        <p:spPr bwMode="auto">
          <a:xfrm>
            <a:off x="953090" y="5917973"/>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4</a:t>
            </a:r>
            <a:endParaRPr lang="fr-FR" sz="1800" b="1">
              <a:solidFill>
                <a:schemeClr val="bg1"/>
              </a:solidFill>
            </a:endParaRPr>
          </a:p>
        </p:txBody>
      </p:sp>
      <p:sp>
        <p:nvSpPr>
          <p:cNvPr id="2" name="Interdiction 1">
            <a:extLst>
              <a:ext uri="{FF2B5EF4-FFF2-40B4-BE49-F238E27FC236}">
                <a16:creationId xmlns:a16="http://schemas.microsoft.com/office/drawing/2014/main" id="{A8BE240F-8E6C-50B3-5D14-84B02C220F55}"/>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182880" y="169817"/>
            <a:ext cx="8503920" cy="1562036"/>
          </a:xfrm>
        </p:spPr>
        <p:txBody>
          <a:bodyPr/>
          <a:lstStyle/>
          <a:p>
            <a:pPr eaLnBrk="1" hangingPunct="1"/>
            <a:r>
              <a:rPr lang="fr-CA" b="1" dirty="0"/>
              <a:t>DÉGRADATION DE LA FIBRINE PAR LA PLASMINE</a:t>
            </a:r>
            <a:endParaRPr lang="fr-FR" b="1" dirty="0"/>
          </a:p>
        </p:txBody>
      </p:sp>
      <p:pic>
        <p:nvPicPr>
          <p:cNvPr id="12291" name="Picture 3"/>
          <p:cNvPicPr>
            <a:picLocks noGrp="1" noChangeAspect="1" noChangeArrowheads="1"/>
          </p:cNvPicPr>
          <p:nvPr>
            <p:ph sz="quarter" idx="1"/>
            <p:custDataLst>
              <p:tags r:id="rId2"/>
            </p:custDataLst>
          </p:nvPr>
        </p:nvPicPr>
        <p:blipFill>
          <a:blip r:embed="rId5" cstate="print"/>
          <a:stretch>
            <a:fillRect/>
          </a:stretch>
        </p:blipFill>
        <p:spPr>
          <a:xfrm>
            <a:off x="914400" y="2455817"/>
            <a:ext cx="7772400" cy="4116577"/>
          </a:xfr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a:xfrm>
            <a:off x="182880" y="393065"/>
            <a:ext cx="8660674" cy="1527175"/>
          </a:xfrm>
        </p:spPr>
        <p:txBody>
          <a:bodyPr/>
          <a:lstStyle/>
          <a:p>
            <a:pPr eaLnBrk="1" hangingPunct="1"/>
            <a:r>
              <a:rPr lang="fr-CA" b="1" dirty="0"/>
              <a:t>DÉGRADATION DU FIBRINOGÈNE PAR LA PLASMINE</a:t>
            </a:r>
            <a:endParaRPr lang="fr-FR" b="1" dirty="0"/>
          </a:p>
        </p:txBody>
      </p:sp>
      <p:pic>
        <p:nvPicPr>
          <p:cNvPr id="13315" name="Picture 3"/>
          <p:cNvPicPr>
            <a:picLocks noGrp="1" noChangeAspect="1" noChangeArrowheads="1"/>
          </p:cNvPicPr>
          <p:nvPr>
            <p:ph sz="quarter" idx="1"/>
            <p:custDataLst>
              <p:tags r:id="rId2"/>
            </p:custDataLst>
          </p:nvPr>
        </p:nvPicPr>
        <p:blipFill>
          <a:blip r:embed="rId5" cstate="print">
            <a:lum contrast="6000"/>
          </a:blip>
          <a:stretch>
            <a:fillRect/>
          </a:stretch>
        </p:blipFill>
        <p:spPr>
          <a:xfrm>
            <a:off x="1365308" y="2547257"/>
            <a:ext cx="6870584" cy="4140926"/>
          </a:xfr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PRODUIT DE DÉGRADATION (PDF)</a:t>
            </a:r>
            <a:endParaRPr lang="fr-FR" dirty="0"/>
          </a:p>
        </p:txBody>
      </p:sp>
      <p:graphicFrame>
        <p:nvGraphicFramePr>
          <p:cNvPr id="4" name="Espace réservé du contenu 3"/>
          <p:cNvGraphicFramePr>
            <a:graphicFrameLocks noGrp="1"/>
          </p:cNvGraphicFramePr>
          <p:nvPr>
            <p:ph idx="1"/>
          </p:nvPr>
        </p:nvGraphicFramePr>
        <p:xfrm>
          <a:off x="739775" y="2770188"/>
          <a:ext cx="7662864" cy="2877312"/>
        </p:xfrm>
        <a:graphic>
          <a:graphicData uri="http://schemas.openxmlformats.org/drawingml/2006/table">
            <a:tbl>
              <a:tblPr firstRow="1" bandRow="1">
                <a:tableStyleId>{93296810-A885-4BE3-A3E7-6D5BEEA58F35}</a:tableStyleId>
              </a:tblPr>
              <a:tblGrid>
                <a:gridCol w="3831432">
                  <a:extLst>
                    <a:ext uri="{9D8B030D-6E8A-4147-A177-3AD203B41FA5}">
                      <a16:colId xmlns:a16="http://schemas.microsoft.com/office/drawing/2014/main" val="20000"/>
                    </a:ext>
                  </a:extLst>
                </a:gridCol>
                <a:gridCol w="3831432">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Fibrine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a:t>
                      </a:r>
                      <a:r>
                        <a:rPr kumimoji="0" lang="fr-CA" sz="2600" u="none" strike="noStrike" cap="none" normalizeH="0" baseline="0" dirty="0" err="1">
                          <a:ln>
                            <a:noFill/>
                          </a:ln>
                          <a:effectLst/>
                        </a:rPr>
                        <a:t>PDFn</a:t>
                      </a:r>
                      <a:r>
                        <a:rPr kumimoji="0" lang="fr-CA" sz="2600" u="none" strike="noStrike" cap="none" normalizeH="0" baseline="0" dirty="0">
                          <a:ln>
                            <a:noFill/>
                          </a:ln>
                          <a:effectLst/>
                        </a:rPr>
                        <a:t>)</a:t>
                      </a:r>
                      <a:endParaRPr kumimoji="0" lang="fr-CA" sz="2600" b="1" i="0" u="none" strike="noStrike" cap="none" normalizeH="0" baseline="0" dirty="0">
                        <a:ln>
                          <a:noFill/>
                        </a:ln>
                        <a:solidFill>
                          <a:schemeClr val="tx2"/>
                        </a:solidFill>
                        <a:effectLst/>
                        <a:latin typeface="Arial" charset="0"/>
                      </a:endParaRPr>
                    </a:p>
                  </a:txBody>
                  <a:tcPr horzOverflow="overflow">
                    <a:cell3D prstMaterial="dkEdge">
                      <a:bevel prst="coolSlant"/>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Fibrinogène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a:t>
                      </a:r>
                      <a:r>
                        <a:rPr kumimoji="0" lang="fr-CA" sz="2600" u="none" strike="noStrike" cap="none" normalizeH="0" baseline="0" dirty="0" err="1">
                          <a:ln>
                            <a:noFill/>
                          </a:ln>
                          <a:effectLst/>
                        </a:rPr>
                        <a:t>PDFg</a:t>
                      </a:r>
                      <a:r>
                        <a:rPr kumimoji="0" lang="fr-CA" sz="2600" u="none" strike="noStrike" cap="none" normalizeH="0" baseline="0" dirty="0">
                          <a:ln>
                            <a:noFill/>
                          </a:ln>
                          <a:effectLst/>
                        </a:rPr>
                        <a:t>)</a:t>
                      </a:r>
                      <a:endParaRPr kumimoji="0" lang="fr-CA" sz="2600" b="1" i="0" u="none" strike="noStrike" cap="none" normalizeH="0" baseline="0" dirty="0">
                        <a:ln>
                          <a:noFill/>
                        </a:ln>
                        <a:solidFill>
                          <a:schemeClr val="tx2"/>
                        </a:solidFill>
                        <a:effectLst/>
                        <a:latin typeface="Arial" charset="0"/>
                      </a:endParaRPr>
                    </a:p>
                  </a:txBody>
                  <a:tcPr horzOverflow="overflow">
                    <a:cell3D prstMaterial="dkEdge">
                      <a:bevel prst="coolSlant"/>
                      <a:lightRig rig="flood" dir="t"/>
                    </a:cell3D>
                  </a:tcPr>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 D-dimères</a:t>
                      </a:r>
                      <a:endParaRPr kumimoji="0" lang="fr-CA" sz="2600" b="0" i="0" u="none" strike="noStrike" cap="none" normalizeH="0" baseline="0" dirty="0">
                        <a:ln>
                          <a:noFill/>
                        </a:ln>
                        <a:solidFill>
                          <a:schemeClr val="tx1">
                            <a:lumMod val="75000"/>
                            <a:lumOff val="25000"/>
                          </a:schemeClr>
                        </a:solidFill>
                        <a:effectLst/>
                        <a:latin typeface="Arial" charset="0"/>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X </a:t>
                      </a:r>
                      <a:r>
                        <a:rPr kumimoji="0" lang="fr-CA" sz="1800" u="none" strike="noStrike" cap="none" normalizeH="0" baseline="0" dirty="0">
                          <a:ln>
                            <a:noFill/>
                          </a:ln>
                          <a:solidFill>
                            <a:schemeClr val="tx1">
                              <a:lumMod val="75000"/>
                              <a:lumOff val="25000"/>
                            </a:schemeClr>
                          </a:solidFill>
                          <a:effectLst/>
                        </a:rPr>
                        <a:t>(D-E-D)</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Y </a:t>
                      </a:r>
                      <a:r>
                        <a:rPr kumimoji="0" lang="fr-CA" sz="1800" u="none" strike="noStrike" cap="none" normalizeH="0" baseline="0" dirty="0">
                          <a:ln>
                            <a:noFill/>
                          </a:ln>
                          <a:solidFill>
                            <a:schemeClr val="tx1">
                              <a:lumMod val="75000"/>
                              <a:lumOff val="25000"/>
                            </a:schemeClr>
                          </a:solidFill>
                          <a:effectLst/>
                        </a:rPr>
                        <a:t>(D-E)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D </a:t>
                      </a:r>
                      <a:r>
                        <a:rPr kumimoji="0" lang="fr-CA" sz="1800" u="none" strike="noStrike" cap="none" normalizeH="0" baseline="0" dirty="0">
                          <a:ln>
                            <a:noFill/>
                          </a:ln>
                          <a:solidFill>
                            <a:schemeClr val="tx1">
                              <a:lumMod val="75000"/>
                              <a:lumOff val="25000"/>
                            </a:schemeClr>
                          </a:solidFill>
                          <a:effectLst/>
                        </a:rPr>
                        <a:t>(D)</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E </a:t>
                      </a:r>
                      <a:r>
                        <a:rPr kumimoji="0" lang="fr-CA" sz="1800" u="none" strike="noStrike" cap="none" normalizeH="0" baseline="0" dirty="0">
                          <a:ln>
                            <a:noFill/>
                          </a:ln>
                          <a:solidFill>
                            <a:schemeClr val="tx1">
                              <a:lumMod val="75000"/>
                              <a:lumOff val="25000"/>
                            </a:schemeClr>
                          </a:solidFill>
                          <a:effectLst/>
                        </a:rPr>
                        <a:t>(E)</a:t>
                      </a:r>
                      <a:endParaRPr kumimoji="0" lang="fr-CA" sz="2600" b="0" i="0" u="none" strike="noStrike" cap="none" normalizeH="0" baseline="0" dirty="0">
                        <a:ln>
                          <a:noFill/>
                        </a:ln>
                        <a:solidFill>
                          <a:schemeClr val="tx1">
                            <a:lumMod val="75000"/>
                            <a:lumOff val="25000"/>
                          </a:schemeClr>
                        </a:solidFill>
                        <a:effectLst/>
                        <a:latin typeface="Arial" charset="0"/>
                      </a:endParaRPr>
                    </a:p>
                  </a:txBody>
                  <a:tcPr horzOverflow="overflow">
                    <a:cell3D prstMaterial="dkEdge">
                      <a:bevel prst="coolSlant"/>
                      <a:lightRig rig="flood" dir="t"/>
                    </a:cell3D>
                  </a:tcPr>
                </a:tc>
                <a:extLst>
                  <a:ext uri="{0D108BD9-81ED-4DB2-BD59-A6C34878D82A}">
                    <a16:rowId xmlns:a16="http://schemas.microsoft.com/office/drawing/2014/main" val="10001"/>
                  </a:ext>
                </a:extLst>
              </a:tr>
            </a:tbl>
          </a:graphicData>
        </a:graphic>
      </p:graphicFrame>
      <p:sp>
        <p:nvSpPr>
          <p:cNvPr id="3" name="Interdiction 2">
            <a:extLst>
              <a:ext uri="{FF2B5EF4-FFF2-40B4-BE49-F238E27FC236}">
                <a16:creationId xmlns:a16="http://schemas.microsoft.com/office/drawing/2014/main" id="{2D8B6785-D79E-6D89-3D82-0E431AD87B63}"/>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PLASMINOGÈNE</a:t>
            </a:r>
            <a:endParaRPr lang="fr-FR" b="1" dirty="0"/>
          </a:p>
        </p:txBody>
      </p:sp>
      <p:sp>
        <p:nvSpPr>
          <p:cNvPr id="676867" name="Rectangle 3"/>
          <p:cNvSpPr>
            <a:spLocks noGrp="1" noChangeArrowheads="1"/>
          </p:cNvSpPr>
          <p:nvPr>
            <p:ph sz="quarter" idx="1"/>
            <p:custDataLst>
              <p:tags r:id="rId2"/>
            </p:custDataLst>
          </p:nvPr>
        </p:nvSpPr>
        <p:spPr>
          <a:xfrm>
            <a:off x="536028" y="2573383"/>
            <a:ext cx="8366233" cy="4097292"/>
          </a:xfrm>
        </p:spPr>
        <p:txBody>
          <a:bodyPr>
            <a:normAutofit fontScale="92500" lnSpcReduction="10000"/>
          </a:bodyPr>
          <a:lstStyle/>
          <a:p>
            <a:pPr eaLnBrk="1" hangingPunct="1">
              <a:buClr>
                <a:schemeClr val="accent1"/>
              </a:buClr>
            </a:pPr>
            <a:r>
              <a:rPr lang="fr-FR" sz="2400" b="1" dirty="0">
                <a:solidFill>
                  <a:schemeClr val="tx1"/>
                </a:solidFill>
              </a:rPr>
              <a:t>Glycoprotéine</a:t>
            </a:r>
          </a:p>
          <a:p>
            <a:pPr eaLnBrk="1" hangingPunct="1">
              <a:buClr>
                <a:schemeClr val="accent1"/>
              </a:buClr>
            </a:pPr>
            <a:r>
              <a:rPr lang="fr-FR" sz="2400" b="1" dirty="0">
                <a:solidFill>
                  <a:schemeClr val="tx1"/>
                </a:solidFill>
              </a:rPr>
              <a:t>Synthétisée au </a:t>
            </a:r>
          </a:p>
          <a:p>
            <a:pPr eaLnBrk="1" hangingPunct="1">
              <a:buClr>
                <a:schemeClr val="accent1"/>
              </a:buClr>
            </a:pPr>
            <a:r>
              <a:rPr lang="fr-FR" sz="2400" b="1" dirty="0">
                <a:solidFill>
                  <a:schemeClr val="tx1"/>
                </a:solidFill>
              </a:rPr>
              <a:t>Retrouvé :</a:t>
            </a:r>
          </a:p>
          <a:p>
            <a:pPr lvl="1" eaLnBrk="1" hangingPunct="1">
              <a:lnSpc>
                <a:spcPct val="90000"/>
              </a:lnSpc>
              <a:buClr>
                <a:schemeClr val="accent3"/>
              </a:buClr>
              <a:buFont typeface="Wingdings" pitchFamily="2" charset="2"/>
              <a:buChar char="§"/>
            </a:pPr>
            <a:r>
              <a:rPr lang="fr-FR" sz="2400" b="1" dirty="0">
                <a:solidFill>
                  <a:schemeClr val="tx1"/>
                </a:solidFill>
              </a:rPr>
              <a:t>20 % sous forme libre</a:t>
            </a:r>
          </a:p>
          <a:p>
            <a:pPr lvl="1" eaLnBrk="1" hangingPunct="1">
              <a:lnSpc>
                <a:spcPct val="90000"/>
              </a:lnSpc>
              <a:buClr>
                <a:schemeClr val="accent3"/>
              </a:buClr>
              <a:buFont typeface="Wingdings" pitchFamily="2" charset="2"/>
              <a:buChar char="§"/>
            </a:pPr>
            <a:r>
              <a:rPr lang="fr-FR" sz="2400" b="1" dirty="0">
                <a:solidFill>
                  <a:schemeClr val="tx1"/>
                </a:solidFill>
              </a:rPr>
              <a:t>50 % associé à une HRGP</a:t>
            </a:r>
          </a:p>
          <a:p>
            <a:pPr lvl="1" eaLnBrk="1" hangingPunct="1">
              <a:lnSpc>
                <a:spcPct val="90000"/>
              </a:lnSpc>
              <a:buClr>
                <a:schemeClr val="accent3"/>
              </a:buClr>
              <a:buFont typeface="Wingdings" pitchFamily="2" charset="2"/>
              <a:buChar char="§"/>
            </a:pPr>
            <a:r>
              <a:rPr lang="fr-FR" sz="2400" b="1" dirty="0">
                <a:solidFill>
                  <a:schemeClr val="tx1"/>
                </a:solidFill>
              </a:rPr>
              <a:t>15 % lié au fibrinogène et </a:t>
            </a:r>
            <a:r>
              <a:rPr lang="fr-FR" sz="2400" b="1">
                <a:solidFill>
                  <a:schemeClr val="tx1"/>
                </a:solidFill>
              </a:rPr>
              <a:t>à l’</a:t>
            </a:r>
            <a:r>
              <a:rPr lang="el-GR" sz="2400" b="1">
                <a:solidFill>
                  <a:schemeClr val="tx1"/>
                </a:solidFill>
                <a:cs typeface="Arial" charset="0"/>
              </a:rPr>
              <a:t>α</a:t>
            </a:r>
            <a:r>
              <a:rPr lang="fr-CA" sz="2400" b="1" dirty="0">
                <a:solidFill>
                  <a:schemeClr val="tx1"/>
                </a:solidFill>
                <a:cs typeface="Arial" charset="0"/>
              </a:rPr>
              <a:t>2-antiplasmine circulant</a:t>
            </a:r>
            <a:endParaRPr lang="fr-FR" sz="2400" b="1" dirty="0">
              <a:solidFill>
                <a:schemeClr val="tx1"/>
              </a:solidFill>
            </a:endParaRPr>
          </a:p>
          <a:p>
            <a:pPr lvl="1" eaLnBrk="1" hangingPunct="1">
              <a:lnSpc>
                <a:spcPct val="90000"/>
              </a:lnSpc>
              <a:buClr>
                <a:schemeClr val="accent3"/>
              </a:buClr>
              <a:buFont typeface="Wingdings" pitchFamily="2" charset="2"/>
              <a:buChar char="§"/>
            </a:pPr>
            <a:r>
              <a:rPr lang="fr-FR" sz="2400" b="1" dirty="0">
                <a:solidFill>
                  <a:schemeClr val="tx1"/>
                </a:solidFill>
              </a:rPr>
              <a:t>5-10 % lié à la fibrine</a:t>
            </a:r>
          </a:p>
          <a:p>
            <a:pPr eaLnBrk="1" hangingPunct="1">
              <a:lnSpc>
                <a:spcPct val="90000"/>
              </a:lnSpc>
              <a:buClr>
                <a:schemeClr val="accent1"/>
              </a:buClr>
            </a:pPr>
            <a:r>
              <a:rPr lang="fr-FR" sz="2400" b="1" dirty="0">
                <a:solidFill>
                  <a:schemeClr val="tx1"/>
                </a:solidFill>
                <a:sym typeface="Symbol" pitchFamily="18" charset="2"/>
              </a:rPr>
              <a:t>États pathologiques:</a:t>
            </a:r>
          </a:p>
          <a:p>
            <a:pPr lvl="1" eaLnBrk="1" hangingPunct="1">
              <a:lnSpc>
                <a:spcPct val="90000"/>
              </a:lnSpc>
              <a:buClr>
                <a:schemeClr val="accent3"/>
              </a:buClr>
              <a:buFont typeface="Wingdings" pitchFamily="2" charset="2"/>
              <a:buChar char="§"/>
            </a:pPr>
            <a:r>
              <a:rPr lang="fr-FR" sz="2400" b="1" dirty="0">
                <a:solidFill>
                  <a:schemeClr val="tx1"/>
                </a:solidFill>
                <a:sym typeface="Symbol" pitchFamily="18" charset="2"/>
              </a:rPr>
              <a:t></a:t>
            </a:r>
            <a:r>
              <a:rPr lang="fr-FR" sz="2400" b="1" dirty="0">
                <a:solidFill>
                  <a:schemeClr val="tx1"/>
                </a:solidFill>
              </a:rPr>
              <a:t>   </a:t>
            </a:r>
            <a:r>
              <a:rPr lang="fr-FR" sz="2400" b="1" dirty="0">
                <a:solidFill>
                  <a:schemeClr val="tx1"/>
                </a:solidFill>
                <a:sym typeface="Symbol" pitchFamily="18" charset="2"/>
              </a:rPr>
              <a:t> </a:t>
            </a:r>
            <a:r>
              <a:rPr lang="fr-FR" sz="2400" b="1" dirty="0">
                <a:solidFill>
                  <a:schemeClr val="tx1"/>
                </a:solidFill>
              </a:rPr>
              <a:t> dans réactions inflammatoires</a:t>
            </a:r>
          </a:p>
          <a:p>
            <a:pPr lvl="1" eaLnBrk="1" hangingPunct="1">
              <a:lnSpc>
                <a:spcPct val="90000"/>
              </a:lnSpc>
              <a:buClr>
                <a:schemeClr val="accent3"/>
              </a:buClr>
              <a:buFont typeface="Wingdings" pitchFamily="2" charset="2"/>
              <a:buChar char="§"/>
            </a:pPr>
            <a:r>
              <a:rPr lang="fr-FR" sz="2400" b="1" dirty="0">
                <a:solidFill>
                  <a:schemeClr val="tx1"/>
                </a:solidFill>
                <a:sym typeface="Symbol" pitchFamily="18" charset="2"/>
              </a:rPr>
              <a:t></a:t>
            </a:r>
            <a:r>
              <a:rPr lang="fr-FR" sz="2400" b="1" dirty="0">
                <a:solidFill>
                  <a:schemeClr val="tx1"/>
                </a:solidFill>
              </a:rPr>
              <a:t>   </a:t>
            </a:r>
            <a:r>
              <a:rPr lang="fr-FR" sz="2400" b="1" dirty="0">
                <a:solidFill>
                  <a:schemeClr val="tx1"/>
                </a:solidFill>
                <a:sym typeface="Symbol" pitchFamily="18" charset="2"/>
              </a:rPr>
              <a:t></a:t>
            </a:r>
            <a:r>
              <a:rPr lang="fr-FR" sz="2400" b="1" dirty="0">
                <a:solidFill>
                  <a:schemeClr val="tx1"/>
                </a:solidFill>
              </a:rPr>
              <a:t> </a:t>
            </a:r>
            <a:r>
              <a:rPr lang="fr-FR" sz="2400" b="1" dirty="0">
                <a:solidFill>
                  <a:schemeClr val="tx1"/>
                </a:solidFill>
                <a:sym typeface="Symbol" pitchFamily="18" charset="2"/>
              </a:rPr>
              <a:t></a:t>
            </a:r>
            <a:r>
              <a:rPr lang="fr-FR" sz="2400" b="1" dirty="0">
                <a:solidFill>
                  <a:schemeClr val="tx1"/>
                </a:solidFill>
              </a:rPr>
              <a:t> dans atteintes hépatiques</a:t>
            </a:r>
            <a:endParaRPr lang="fr-FR" sz="1900" b="1" dirty="0">
              <a:solidFill>
                <a:schemeClr val="tx1"/>
              </a:solidFill>
            </a:endParaRPr>
          </a:p>
          <a:p>
            <a:pPr eaLnBrk="1" hangingPunct="1">
              <a:buClr>
                <a:schemeClr val="accent1"/>
              </a:buClr>
              <a:buFont typeface="Wingdings" pitchFamily="2" charset="2"/>
              <a:buNone/>
            </a:pPr>
            <a:endParaRPr lang="fr-FR" sz="2400" b="1" dirty="0"/>
          </a:p>
        </p:txBody>
      </p:sp>
      <p:sp>
        <p:nvSpPr>
          <p:cNvPr id="2" name="ZoneTexte 1">
            <a:extLst>
              <a:ext uri="{FF2B5EF4-FFF2-40B4-BE49-F238E27FC236}">
                <a16:creationId xmlns:a16="http://schemas.microsoft.com/office/drawing/2014/main" id="{486B6049-D523-429B-8803-DBFAED68F43F}"/>
              </a:ext>
            </a:extLst>
          </p:cNvPr>
          <p:cNvSpPr txBox="1"/>
          <p:nvPr/>
        </p:nvSpPr>
        <p:spPr>
          <a:xfrm>
            <a:off x="2767215" y="3143751"/>
            <a:ext cx="758541" cy="369332"/>
          </a:xfrm>
          <a:prstGeom prst="rect">
            <a:avLst/>
          </a:prstGeom>
          <a:noFill/>
        </p:spPr>
        <p:txBody>
          <a:bodyPr wrap="none" rtlCol="0">
            <a:spAutoFit/>
          </a:bodyPr>
          <a:lstStyle/>
          <a:p>
            <a:r>
              <a:rPr lang="fr-CA" b="1" dirty="0"/>
              <a:t>FOIE</a:t>
            </a:r>
          </a:p>
        </p:txBody>
      </p:sp>
      <p:sp>
        <p:nvSpPr>
          <p:cNvPr id="3" name="Interdiction 2">
            <a:extLst>
              <a:ext uri="{FF2B5EF4-FFF2-40B4-BE49-F238E27FC236}">
                <a16:creationId xmlns:a16="http://schemas.microsoft.com/office/drawing/2014/main" id="{393204A0-5F9A-2BBA-81B4-7165FCCF1122}"/>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686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686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686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6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PLASMINOGÈNE</a:t>
            </a:r>
            <a:endParaRPr lang="fr-FR" b="1" dirty="0"/>
          </a:p>
        </p:txBody>
      </p:sp>
      <p:sp>
        <p:nvSpPr>
          <p:cNvPr id="676867" name="Rectangle 3"/>
          <p:cNvSpPr>
            <a:spLocks noGrp="1" noChangeArrowheads="1"/>
          </p:cNvSpPr>
          <p:nvPr>
            <p:ph sz="quarter" idx="1"/>
            <p:custDataLst>
              <p:tags r:id="rId2"/>
            </p:custDataLst>
          </p:nvPr>
        </p:nvSpPr>
        <p:spPr>
          <a:xfrm>
            <a:off x="1331913" y="2821577"/>
            <a:ext cx="7561262" cy="3849098"/>
          </a:xfrm>
        </p:spPr>
        <p:txBody>
          <a:bodyPr>
            <a:normAutofit/>
          </a:bodyPr>
          <a:lstStyle/>
          <a:p>
            <a:pPr eaLnBrk="1" hangingPunct="1">
              <a:buClr>
                <a:schemeClr val="accent1"/>
              </a:buClr>
            </a:pPr>
            <a:r>
              <a:rPr lang="fr-FR" sz="2400" b="1" dirty="0">
                <a:solidFill>
                  <a:schemeClr val="tx1"/>
                </a:solidFill>
              </a:rPr>
              <a:t>C’est un Zymogène = protéase à sérine</a:t>
            </a:r>
          </a:p>
          <a:p>
            <a:pPr eaLnBrk="1" hangingPunct="1">
              <a:buClr>
                <a:schemeClr val="accent1"/>
              </a:buClr>
            </a:pPr>
            <a:r>
              <a:rPr lang="fr-FR" sz="2400" b="1" dirty="0">
                <a:solidFill>
                  <a:schemeClr val="tx1"/>
                </a:solidFill>
              </a:rPr>
              <a:t>Précurseur de la plasmine</a:t>
            </a:r>
          </a:p>
          <a:p>
            <a:pPr>
              <a:lnSpc>
                <a:spcPct val="90000"/>
              </a:lnSpc>
            </a:pPr>
            <a:r>
              <a:rPr lang="fr-FR" sz="2400" b="1" dirty="0">
                <a:solidFill>
                  <a:schemeClr val="tx1"/>
                </a:solidFill>
              </a:rPr>
              <a:t>Possède 2 formes moléculaires :</a:t>
            </a:r>
          </a:p>
          <a:p>
            <a:pPr lvl="1">
              <a:lnSpc>
                <a:spcPct val="90000"/>
              </a:lnSpc>
              <a:buClr>
                <a:schemeClr val="accent3"/>
              </a:buClr>
              <a:buFont typeface="Wingdings" pitchFamily="2" charset="2"/>
              <a:buChar char="§"/>
            </a:pPr>
            <a:r>
              <a:rPr lang="fr-FR" sz="2400" b="1" dirty="0">
                <a:solidFill>
                  <a:schemeClr val="tx1"/>
                </a:solidFill>
              </a:rPr>
              <a:t>Glu-</a:t>
            </a:r>
            <a:r>
              <a:rPr lang="fr-FR" sz="2400" b="1" dirty="0" err="1">
                <a:solidFill>
                  <a:schemeClr val="tx1"/>
                </a:solidFill>
              </a:rPr>
              <a:t>plasminogène</a:t>
            </a:r>
            <a:r>
              <a:rPr lang="fr-FR" sz="2400" b="1" dirty="0">
                <a:solidFill>
                  <a:schemeClr val="tx1"/>
                </a:solidFill>
              </a:rPr>
              <a:t> </a:t>
            </a:r>
          </a:p>
          <a:p>
            <a:pPr lvl="1">
              <a:lnSpc>
                <a:spcPct val="90000"/>
              </a:lnSpc>
              <a:buClr>
                <a:schemeClr val="accent3"/>
              </a:buClr>
              <a:buFont typeface="Wingdings" pitchFamily="2" charset="2"/>
              <a:buChar char="§"/>
            </a:pPr>
            <a:r>
              <a:rPr lang="fr-FR" sz="2400" b="1" dirty="0">
                <a:solidFill>
                  <a:schemeClr val="tx1"/>
                </a:solidFill>
              </a:rPr>
              <a:t>Lys-</a:t>
            </a:r>
            <a:r>
              <a:rPr lang="fr-FR" sz="2400" b="1" dirty="0" err="1">
                <a:solidFill>
                  <a:schemeClr val="tx1"/>
                </a:solidFill>
              </a:rPr>
              <a:t>plasminogène</a:t>
            </a:r>
            <a:endParaRPr lang="fr-FR" sz="2400" b="1" dirty="0">
              <a:solidFill>
                <a:schemeClr val="tx1"/>
              </a:solidFill>
            </a:endParaRPr>
          </a:p>
          <a:p>
            <a:pPr eaLnBrk="1" hangingPunct="1">
              <a:buClr>
                <a:schemeClr val="accent1"/>
              </a:buClr>
            </a:pPr>
            <a:endParaRPr lang="fr-FR" sz="2400" b="1" dirty="0">
              <a:solidFill>
                <a:schemeClr val="tx1"/>
              </a:solidFill>
            </a:endParaRPr>
          </a:p>
          <a:p>
            <a:pPr eaLnBrk="1" hangingPunct="1">
              <a:buClr>
                <a:schemeClr val="accent1"/>
              </a:buClr>
              <a:buFont typeface="Wingdings" pitchFamily="2" charset="2"/>
              <a:buNone/>
            </a:pPr>
            <a:endParaRPr lang="fr-FR" sz="2400" b="1" dirty="0">
              <a:solidFill>
                <a:schemeClr val="tx1"/>
              </a:solidFill>
            </a:endParaRPr>
          </a:p>
        </p:txBody>
      </p:sp>
      <p:sp>
        <p:nvSpPr>
          <p:cNvPr id="2" name="Interdiction 1">
            <a:extLst>
              <a:ext uri="{FF2B5EF4-FFF2-40B4-BE49-F238E27FC236}">
                <a16:creationId xmlns:a16="http://schemas.microsoft.com/office/drawing/2014/main" id="{59881CA1-5526-70D9-DD11-54C03DACA78E}"/>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1290" y="381001"/>
            <a:ext cx="3965511" cy="1597089"/>
          </a:xfrm>
        </p:spPr>
        <p:txBody>
          <a:bodyPr/>
          <a:lstStyle/>
          <a:p>
            <a:pPr algn="ctr"/>
            <a:r>
              <a:rPr lang="fr-CA" b="1" dirty="0">
                <a:solidFill>
                  <a:schemeClr val="accent1"/>
                </a:solidFill>
              </a:rPr>
              <a:t>HÉMATOME</a:t>
            </a:r>
          </a:p>
        </p:txBody>
      </p:sp>
      <p:sp>
        <p:nvSpPr>
          <p:cNvPr id="3" name="Espace réservé du texte 2"/>
          <p:cNvSpPr>
            <a:spLocks noGrp="1"/>
          </p:cNvSpPr>
          <p:nvPr>
            <p:ph type="body" sz="half" idx="2"/>
          </p:nvPr>
        </p:nvSpPr>
        <p:spPr>
          <a:xfrm>
            <a:off x="5051426" y="2649070"/>
            <a:ext cx="3504746" cy="3505667"/>
          </a:xfrm>
        </p:spPr>
        <p:txBody>
          <a:bodyPr>
            <a:normAutofit/>
          </a:bodyPr>
          <a:lstStyle/>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Infiltration de sang dans les tissus sous-cutanés (muscles). </a:t>
            </a:r>
          </a:p>
          <a:p>
            <a:pPr lvl="0" algn="just" fontAlgn="base">
              <a:spcBef>
                <a:spcPct val="20000"/>
              </a:spcBef>
              <a:spcAft>
                <a:spcPct val="0"/>
              </a:spcAft>
              <a:buClr>
                <a:schemeClr val="tx1"/>
              </a:buClr>
              <a:buSzPct val="70000"/>
            </a:pPr>
            <a:endParaRPr lang="fr-CA" sz="2200" b="1" dirty="0">
              <a:solidFill>
                <a:schemeClr val="tx2"/>
              </a:solidFill>
            </a:endParaRPr>
          </a:p>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Il y a déformation et à la palpation, il y a une masse.</a:t>
            </a:r>
            <a:endParaRPr lang="fr-FR" sz="2200" b="1" dirty="0">
              <a:solidFill>
                <a:schemeClr val="tx2"/>
              </a:solidFill>
            </a:endParaRPr>
          </a:p>
          <a:p>
            <a:pPr algn="just"/>
            <a:endParaRPr lang="fr-CA" sz="2600" dirty="0"/>
          </a:p>
        </p:txBody>
      </p:sp>
      <p:pic>
        <p:nvPicPr>
          <p:cNvPr id="6" name="Espace réservé pour une image  5" descr="HEMATOME.jpg"/>
          <p:cNvPicPr>
            <a:picLocks noGrp="1" noChangeAspect="1"/>
          </p:cNvPicPr>
          <p:nvPr>
            <p:ph type="pic" sz="quarter" idx="13"/>
          </p:nvPr>
        </p:nvPicPr>
        <p:blipFill>
          <a:blip r:embed="rId2" cstate="print"/>
          <a:srcRect l="12500" r="12500"/>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p:txBody>
          <a:bodyPr/>
          <a:lstStyle/>
          <a:p>
            <a:pPr eaLnBrk="1" hangingPunct="1"/>
            <a:r>
              <a:rPr lang="fr-CA" b="1" dirty="0"/>
              <a:t>PLASMINE</a:t>
            </a:r>
            <a:endParaRPr lang="fr-FR" b="1" dirty="0"/>
          </a:p>
        </p:txBody>
      </p:sp>
      <p:sp>
        <p:nvSpPr>
          <p:cNvPr id="680963" name="Rectangle 3"/>
          <p:cNvSpPr>
            <a:spLocks noGrp="1" noChangeArrowheads="1"/>
          </p:cNvSpPr>
          <p:nvPr>
            <p:ph sz="quarter" idx="1"/>
            <p:custDataLst>
              <p:tags r:id="rId2"/>
            </p:custDataLst>
          </p:nvPr>
        </p:nvSpPr>
        <p:spPr>
          <a:xfrm>
            <a:off x="1331913" y="2560320"/>
            <a:ext cx="7488237" cy="4110355"/>
          </a:xfrm>
        </p:spPr>
        <p:txBody>
          <a:bodyPr>
            <a:normAutofit fontScale="92500" lnSpcReduction="10000"/>
          </a:bodyPr>
          <a:lstStyle/>
          <a:p>
            <a:pPr eaLnBrk="1" hangingPunct="1">
              <a:lnSpc>
                <a:spcPct val="90000"/>
              </a:lnSpc>
              <a:buClr>
                <a:schemeClr val="accent1"/>
              </a:buClr>
            </a:pPr>
            <a:r>
              <a:rPr lang="fr-FR" sz="2400" b="1" dirty="0"/>
              <a:t>C’est la forme active du </a:t>
            </a:r>
            <a:r>
              <a:rPr lang="fr-FR" sz="2400" b="1" u="sng" dirty="0" err="1"/>
              <a:t>plasminogène</a:t>
            </a:r>
            <a:r>
              <a:rPr lang="fr-FR" sz="2400" b="1" dirty="0"/>
              <a:t>.</a:t>
            </a:r>
          </a:p>
          <a:p>
            <a:pPr eaLnBrk="1" hangingPunct="1">
              <a:lnSpc>
                <a:spcPct val="90000"/>
              </a:lnSpc>
              <a:buClr>
                <a:schemeClr val="accent1"/>
              </a:buClr>
            </a:pPr>
            <a:r>
              <a:rPr lang="fr-FR" sz="2400" b="1" dirty="0"/>
              <a:t>Protéase à </a:t>
            </a:r>
            <a:r>
              <a:rPr lang="fr-FR" sz="2400" b="1" u="sng" dirty="0"/>
              <a:t>sérine</a:t>
            </a:r>
            <a:r>
              <a:rPr lang="fr-FR" sz="2400" b="1" dirty="0"/>
              <a:t>. </a:t>
            </a:r>
          </a:p>
          <a:p>
            <a:pPr eaLnBrk="1" hangingPunct="1">
              <a:lnSpc>
                <a:spcPct val="90000"/>
              </a:lnSpc>
              <a:buClr>
                <a:schemeClr val="accent1"/>
              </a:buClr>
            </a:pPr>
            <a:r>
              <a:rPr lang="fr-FR" sz="2400" b="1" dirty="0"/>
              <a:t>Enzyme qui active </a:t>
            </a:r>
            <a:r>
              <a:rPr lang="fr-FR" sz="2400" b="1" u="sng" dirty="0"/>
              <a:t>la fibrinolyse</a:t>
            </a:r>
            <a:r>
              <a:rPr lang="fr-FR" sz="2400" b="1" dirty="0"/>
              <a:t>.</a:t>
            </a:r>
          </a:p>
          <a:p>
            <a:pPr eaLnBrk="1" hangingPunct="1">
              <a:lnSpc>
                <a:spcPct val="90000"/>
              </a:lnSpc>
              <a:buClr>
                <a:schemeClr val="accent1"/>
              </a:buClr>
            </a:pPr>
            <a:r>
              <a:rPr lang="fr-FR" sz="2400" b="1" dirty="0"/>
              <a:t>Normalement formée localement au niveau du caillot.</a:t>
            </a:r>
          </a:p>
          <a:p>
            <a:pPr eaLnBrk="1" hangingPunct="1">
              <a:lnSpc>
                <a:spcPct val="90000"/>
              </a:lnSpc>
              <a:buClr>
                <a:schemeClr val="accent1"/>
              </a:buClr>
            </a:pPr>
            <a:r>
              <a:rPr lang="fr-FR" sz="2400" b="1" dirty="0"/>
              <a:t>Habituellement absente dans le plasma.</a:t>
            </a:r>
          </a:p>
          <a:p>
            <a:pPr eaLnBrk="1" hangingPunct="1">
              <a:lnSpc>
                <a:spcPct val="90000"/>
              </a:lnSpc>
              <a:buClr>
                <a:schemeClr val="accent1"/>
              </a:buClr>
            </a:pPr>
            <a:r>
              <a:rPr lang="fr-FR" sz="2400" b="1" dirty="0"/>
              <a:t>Si la plasmine s’échappe du caillot, elle est immédiatement neutralisée par un excès d’inhibiteurs.</a:t>
            </a:r>
          </a:p>
          <a:p>
            <a:pPr eaLnBrk="1" hangingPunct="1">
              <a:lnSpc>
                <a:spcPct val="90000"/>
              </a:lnSpc>
              <a:buClr>
                <a:schemeClr val="accent1"/>
              </a:buClr>
            </a:pPr>
            <a:r>
              <a:rPr lang="fr-FR" sz="2400" b="1" dirty="0"/>
              <a:t>Peut agir sur le fibrinogène et la fibrine ainsi que sur les facteurs V, VIII et XIII.</a:t>
            </a:r>
          </a:p>
        </p:txBody>
      </p:sp>
      <p:sp>
        <p:nvSpPr>
          <p:cNvPr id="2" name="Interdiction 1">
            <a:extLst>
              <a:ext uri="{FF2B5EF4-FFF2-40B4-BE49-F238E27FC236}">
                <a16:creationId xmlns:a16="http://schemas.microsoft.com/office/drawing/2014/main" id="{AB7FF664-B030-358D-37C4-2AC3B4F51EBE}"/>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custDataLst>
              <p:tags r:id="rId1"/>
            </p:custDataLst>
          </p:nvPr>
        </p:nvSpPr>
        <p:spPr>
          <a:xfrm>
            <a:off x="457199" y="2164533"/>
            <a:ext cx="8228013" cy="1927225"/>
          </a:xfrm>
        </p:spPr>
        <p:txBody>
          <a:bodyPr/>
          <a:lstStyle/>
          <a:p>
            <a:pPr eaLnBrk="1" hangingPunct="1"/>
            <a:r>
              <a:rPr lang="fr-CA" sz="4800" b="1" dirty="0"/>
              <a:t>RÉGULATEURS DE LA FIBRINOLYSE</a:t>
            </a:r>
            <a:endParaRPr lang="fr-FR" sz="4800" b="1" dirty="0"/>
          </a:p>
        </p:txBody>
      </p:sp>
      <p:sp>
        <p:nvSpPr>
          <p:cNvPr id="2" name="Interdiction 1">
            <a:extLst>
              <a:ext uri="{FF2B5EF4-FFF2-40B4-BE49-F238E27FC236}">
                <a16:creationId xmlns:a16="http://schemas.microsoft.com/office/drawing/2014/main" id="{C248C129-DA37-8E5E-F475-3999EE53F1EB}"/>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179388" y="260350"/>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Urokinase (U-PA)</a:t>
              </a:r>
              <a:endParaRPr kumimoji="0" lang="fr-FR" sz="1700" b="1" i="0" u="none" strike="noStrike" cap="none" normalizeH="0" baseline="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HRGP</a:t>
              </a:r>
              <a:endParaRPr kumimoji="0" lang="fr-FR" sz="1700" b="1" i="0" u="none" strike="noStrike" cap="none" normalizeH="0" baseline="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2-antiplasmine</a:t>
              </a:r>
              <a:endParaRPr kumimoji="0" lang="el-GR" sz="1700" b="1" i="0" u="none" strike="noStrike" cap="none" normalizeH="0" baseline="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1-antitrypsine</a:t>
              </a:r>
              <a:endParaRPr kumimoji="0" lang="fr-FR" sz="1700" b="1" i="0" u="none" strike="noStrike" cap="none" normalizeH="0" baseline="0">
                <a:ln>
                  <a:noFill/>
                </a:ln>
                <a:solidFill>
                  <a:schemeClr val="bg1"/>
                </a:solidFill>
                <a:effectLst/>
              </a:endParaRPr>
            </a:p>
          </p:txBody>
        </p:sp>
      </p:grpSp>
      <p:sp>
        <p:nvSpPr>
          <p:cNvPr id="2" name="Interdiction 1">
            <a:extLst>
              <a:ext uri="{FF2B5EF4-FFF2-40B4-BE49-F238E27FC236}">
                <a16:creationId xmlns:a16="http://schemas.microsoft.com/office/drawing/2014/main" id="{86D1B5BB-8154-535C-E85C-7C22CA4BCA2A}"/>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89427" y="136063"/>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Urokinase (U-PA)</a:t>
              </a:r>
              <a:endParaRPr kumimoji="0" lang="fr-FR" sz="1700" b="1" i="0" u="none" strike="noStrike" cap="none" normalizeH="0" baseline="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Prékallicréine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HRGP</a:t>
              </a:r>
              <a:endParaRPr kumimoji="0" lang="fr-FR" sz="1700" b="1" i="0" u="none" strike="noStrike" cap="none" normalizeH="0" baseline="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2-antiplasmine</a:t>
              </a:r>
              <a:endParaRPr kumimoji="0" lang="el-GR" sz="1700" b="1" i="0" u="none" strike="noStrike" cap="none" normalizeH="0" baseline="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1-antitrypsine</a:t>
              </a:r>
              <a:endParaRPr kumimoji="0" lang="fr-FR" sz="1700" b="1" i="0" u="none" strike="noStrike" cap="none" normalizeH="0" baseline="0">
                <a:ln>
                  <a:noFill/>
                </a:ln>
                <a:solidFill>
                  <a:schemeClr val="bg1"/>
                </a:solidFill>
                <a:effectLst/>
              </a:endParaRPr>
            </a:p>
          </p:txBody>
        </p:sp>
      </p:grpSp>
      <p:sp>
        <p:nvSpPr>
          <p:cNvPr id="2" name="Ellipse 1">
            <a:extLst>
              <a:ext uri="{FF2B5EF4-FFF2-40B4-BE49-F238E27FC236}">
                <a16:creationId xmlns:a16="http://schemas.microsoft.com/office/drawing/2014/main" id="{CE7EC4F1-8247-4B66-872A-E2496CF231D7}"/>
              </a:ext>
            </a:extLst>
          </p:cNvPr>
          <p:cNvSpPr/>
          <p:nvPr/>
        </p:nvSpPr>
        <p:spPr>
          <a:xfrm>
            <a:off x="1094864" y="1032774"/>
            <a:ext cx="3091673" cy="165396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Interdiction 3">
            <a:extLst>
              <a:ext uri="{FF2B5EF4-FFF2-40B4-BE49-F238E27FC236}">
                <a16:creationId xmlns:a16="http://schemas.microsoft.com/office/drawing/2014/main" id="{7DFEE484-E28E-5F28-F348-20AEAA15AFD5}"/>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67744464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cap="all" dirty="0"/>
              <a:t>Activateurs plasminogène</a:t>
            </a:r>
            <a:endParaRPr lang="fr-FR" b="1" cap="all" dirty="0"/>
          </a:p>
        </p:txBody>
      </p:sp>
      <p:sp>
        <p:nvSpPr>
          <p:cNvPr id="689155" name="Rectangle 3"/>
          <p:cNvSpPr>
            <a:spLocks noGrp="1" noChangeArrowheads="1"/>
          </p:cNvSpPr>
          <p:nvPr>
            <p:ph sz="quarter" idx="1"/>
            <p:custDataLst>
              <p:tags r:id="rId2"/>
            </p:custDataLst>
          </p:nvPr>
        </p:nvSpPr>
        <p:spPr>
          <a:xfrm>
            <a:off x="629444" y="2651761"/>
            <a:ext cx="8316912" cy="4206240"/>
          </a:xfrm>
        </p:spPr>
        <p:txBody>
          <a:bodyPr/>
          <a:lstStyle/>
          <a:p>
            <a:pPr eaLnBrk="1" hangingPunct="1">
              <a:buClr>
                <a:schemeClr val="accent1"/>
              </a:buClr>
            </a:pPr>
            <a:r>
              <a:rPr lang="fr-FR" sz="2400" b="1" dirty="0"/>
              <a:t>Activateur extrinsèque (</a:t>
            </a:r>
            <a:r>
              <a:rPr lang="fr-FR" sz="2400" b="1" u="sng" dirty="0"/>
              <a:t>dans les tissus</a:t>
            </a:r>
            <a:r>
              <a:rPr lang="fr-FR" sz="2400" b="1" dirty="0"/>
              <a:t>)</a:t>
            </a:r>
          </a:p>
          <a:p>
            <a:pPr lvl="1" eaLnBrk="1" hangingPunct="1">
              <a:buClr>
                <a:schemeClr val="accent3"/>
              </a:buClr>
              <a:buFont typeface="Wingdings" pitchFamily="2" charset="2"/>
              <a:buChar char="§"/>
            </a:pPr>
            <a:r>
              <a:rPr lang="fr-FR" sz="2400" b="1" dirty="0"/>
              <a:t>T-PA </a:t>
            </a:r>
          </a:p>
          <a:p>
            <a:pPr eaLnBrk="1" hangingPunct="1">
              <a:buClr>
                <a:schemeClr val="accent1"/>
              </a:buClr>
            </a:pPr>
            <a:r>
              <a:rPr lang="fr-FR" sz="2400" b="1" dirty="0"/>
              <a:t>Activateurs intrinsèques (</a:t>
            </a:r>
            <a:r>
              <a:rPr lang="fr-FR" sz="2400" b="1" u="sng" dirty="0"/>
              <a:t>dans la circulation</a:t>
            </a:r>
            <a:r>
              <a:rPr lang="fr-FR" sz="2400" b="1" dirty="0"/>
              <a:t>)</a:t>
            </a:r>
          </a:p>
          <a:p>
            <a:pPr lvl="1" eaLnBrk="1" hangingPunct="1">
              <a:buClr>
                <a:schemeClr val="accent3"/>
              </a:buClr>
              <a:buFont typeface="Wingdings" pitchFamily="2" charset="2"/>
              <a:buChar char="§"/>
            </a:pPr>
            <a:r>
              <a:rPr lang="fr-CA" sz="2400" b="1" dirty="0"/>
              <a:t>Urokinase</a:t>
            </a:r>
          </a:p>
          <a:p>
            <a:pPr lvl="1" eaLnBrk="1" hangingPunct="1">
              <a:buClr>
                <a:schemeClr val="accent3"/>
              </a:buClr>
              <a:buFont typeface="Wingdings" pitchFamily="2" charset="2"/>
              <a:buChar char="§"/>
            </a:pPr>
            <a:r>
              <a:rPr lang="fr-CA" sz="2400" b="1" dirty="0"/>
              <a:t>XI</a:t>
            </a:r>
          </a:p>
          <a:p>
            <a:pPr lvl="1" eaLnBrk="1" hangingPunct="1">
              <a:buClr>
                <a:schemeClr val="accent3"/>
              </a:buClr>
              <a:buFont typeface="Wingdings" pitchFamily="2" charset="2"/>
              <a:buChar char="§"/>
            </a:pPr>
            <a:r>
              <a:rPr lang="fr-CA" sz="2400" b="1" dirty="0"/>
              <a:t>XII </a:t>
            </a:r>
          </a:p>
          <a:p>
            <a:pPr lvl="1" eaLnBrk="1" hangingPunct="1">
              <a:buClr>
                <a:schemeClr val="accent3"/>
              </a:buClr>
              <a:buFont typeface="Wingdings" pitchFamily="2" charset="2"/>
              <a:buChar char="§"/>
            </a:pPr>
            <a:r>
              <a:rPr lang="fr-CA" sz="2400" b="1" dirty="0" err="1"/>
              <a:t>Prékallicréine</a:t>
            </a:r>
            <a:endParaRPr lang="fr-CA" sz="2400" b="1" dirty="0"/>
          </a:p>
          <a:p>
            <a:pPr lvl="1" eaLnBrk="1" hangingPunct="1">
              <a:buClr>
                <a:schemeClr val="accent3"/>
              </a:buClr>
              <a:buFont typeface="Wingdings" pitchFamily="2" charset="2"/>
              <a:buChar char="§"/>
            </a:pPr>
            <a:r>
              <a:rPr lang="fr-CA" sz="2400" b="1" dirty="0"/>
              <a:t>KHPM</a:t>
            </a:r>
          </a:p>
          <a:p>
            <a:pPr lvl="1" eaLnBrk="1" hangingPunct="1">
              <a:buClr>
                <a:schemeClr val="accent2"/>
              </a:buClr>
              <a:buFont typeface="Wingdings" pitchFamily="2" charset="2"/>
              <a:buNone/>
            </a:pPr>
            <a:endParaRPr lang="fr-FR" b="1" dirty="0"/>
          </a:p>
        </p:txBody>
      </p:sp>
      <p:sp>
        <p:nvSpPr>
          <p:cNvPr id="20484" name="AutoShape 4"/>
          <p:cNvSpPr>
            <a:spLocks/>
          </p:cNvSpPr>
          <p:nvPr>
            <p:custDataLst>
              <p:tags r:id="rId3"/>
            </p:custDataLst>
          </p:nvPr>
        </p:nvSpPr>
        <p:spPr bwMode="auto">
          <a:xfrm>
            <a:off x="3364049" y="4277394"/>
            <a:ext cx="431800" cy="2205287"/>
          </a:xfrm>
          <a:prstGeom prst="rightBrace">
            <a:avLst>
              <a:gd name="adj1" fmla="val 45864"/>
              <a:gd name="adj2" fmla="val 50000"/>
            </a:avLst>
          </a:prstGeom>
          <a:noFill/>
          <a:ln w="38100">
            <a:solidFill>
              <a:schemeClr val="accent6"/>
            </a:solidFill>
            <a:round/>
            <a:headEnd/>
            <a:tailEnd/>
          </a:ln>
        </p:spPr>
        <p:txBody>
          <a:bodyPr wrap="none" anchor="ctr"/>
          <a:lstStyle/>
          <a:p>
            <a:endParaRPr lang="fr-CA"/>
          </a:p>
        </p:txBody>
      </p:sp>
      <p:sp>
        <p:nvSpPr>
          <p:cNvPr id="20485" name="AutoShape 5"/>
          <p:cNvSpPr>
            <a:spLocks/>
          </p:cNvSpPr>
          <p:nvPr>
            <p:custDataLst>
              <p:tags r:id="rId4"/>
            </p:custDataLst>
          </p:nvPr>
        </p:nvSpPr>
        <p:spPr bwMode="auto">
          <a:xfrm>
            <a:off x="2776220" y="3069624"/>
            <a:ext cx="189049" cy="647700"/>
          </a:xfrm>
          <a:prstGeom prst="rightBrace">
            <a:avLst>
              <a:gd name="adj1" fmla="val 14978"/>
              <a:gd name="adj2" fmla="val 50000"/>
            </a:avLst>
          </a:prstGeom>
          <a:noFill/>
          <a:ln w="38100">
            <a:solidFill>
              <a:schemeClr val="accent6"/>
            </a:solidFill>
            <a:round/>
            <a:headEnd/>
            <a:tailEnd/>
          </a:ln>
        </p:spPr>
        <p:txBody>
          <a:bodyPr wrap="none" anchor="ctr"/>
          <a:lstStyle/>
          <a:p>
            <a:endParaRPr lang="fr-CA"/>
          </a:p>
        </p:txBody>
      </p:sp>
      <p:sp>
        <p:nvSpPr>
          <p:cNvPr id="20486" name="Text Box 6"/>
          <p:cNvSpPr txBox="1">
            <a:spLocks noChangeArrowheads="1"/>
          </p:cNvSpPr>
          <p:nvPr>
            <p:custDataLst>
              <p:tags r:id="rId5"/>
            </p:custDataLst>
          </p:nvPr>
        </p:nvSpPr>
        <p:spPr bwMode="auto">
          <a:xfrm>
            <a:off x="3960018" y="5196681"/>
            <a:ext cx="2061959" cy="366713"/>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800" b="1" u="sng" dirty="0">
                <a:solidFill>
                  <a:schemeClr val="bg1"/>
                </a:solidFill>
              </a:rPr>
              <a:t>ENDOGÈNES</a:t>
            </a:r>
            <a:endParaRPr lang="fr-FR" sz="1800" b="1" u="sng" dirty="0">
              <a:solidFill>
                <a:schemeClr val="bg1"/>
              </a:solidFill>
            </a:endParaRPr>
          </a:p>
        </p:txBody>
      </p:sp>
      <p:sp>
        <p:nvSpPr>
          <p:cNvPr id="20487" name="Text Box 7"/>
          <p:cNvSpPr txBox="1">
            <a:spLocks noChangeArrowheads="1"/>
          </p:cNvSpPr>
          <p:nvPr>
            <p:custDataLst>
              <p:tags r:id="rId6"/>
            </p:custDataLst>
          </p:nvPr>
        </p:nvSpPr>
        <p:spPr bwMode="auto">
          <a:xfrm>
            <a:off x="3132138" y="3180556"/>
            <a:ext cx="1655762" cy="366713"/>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sz="1800" b="1" u="sng" dirty="0">
                <a:solidFill>
                  <a:schemeClr val="bg1"/>
                </a:solidFill>
              </a:rPr>
              <a:t>EXOGÈNE</a:t>
            </a:r>
            <a:endParaRPr lang="fr-FR" sz="1800" b="1" u="sng" dirty="0">
              <a:solidFill>
                <a:schemeClr val="bg1"/>
              </a:solidFill>
            </a:endParaRPr>
          </a:p>
        </p:txBody>
      </p:sp>
      <p:sp>
        <p:nvSpPr>
          <p:cNvPr id="2" name="Interdiction 1">
            <a:extLst>
              <a:ext uri="{FF2B5EF4-FFF2-40B4-BE49-F238E27FC236}">
                <a16:creationId xmlns:a16="http://schemas.microsoft.com/office/drawing/2014/main" id="{5F227530-6D8D-466A-49E8-AEAC87671B47}"/>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linds(horizontal)">
                                      <p:cBhvr>
                                        <p:cTn id="7" dur="500"/>
                                        <p:tgtEl>
                                          <p:spTgt spid="2048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linds(horizontal)">
                                      <p:cBhvr>
                                        <p:cTn id="10" dur="500"/>
                                        <p:tgtEl>
                                          <p:spTgt spid="2048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484"/>
                                        </p:tgtEl>
                                        <p:attrNameLst>
                                          <p:attrName>style.visibility</p:attrName>
                                        </p:attrNameLst>
                                      </p:cBhvr>
                                      <p:to>
                                        <p:strVal val="visible"/>
                                      </p:to>
                                    </p:set>
                                    <p:animEffect transition="in" filter="blinds(horizontal)">
                                      <p:cBhvr>
                                        <p:cTn id="15" dur="500"/>
                                        <p:tgtEl>
                                          <p:spTgt spid="2048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486"/>
                                        </p:tgtEl>
                                        <p:attrNameLst>
                                          <p:attrName>style.visibility</p:attrName>
                                        </p:attrNameLst>
                                      </p:cBhvr>
                                      <p:to>
                                        <p:strVal val="visible"/>
                                      </p:to>
                                    </p:set>
                                    <p:animEffect transition="in" filter="blinds(horizontal)">
                                      <p:cBhvr>
                                        <p:cTn id="18"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653142" y="2821577"/>
          <a:ext cx="8033658" cy="3450336"/>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74405">
                  <a:extLst>
                    <a:ext uri="{9D8B030D-6E8A-4147-A177-3AD203B41FA5}">
                      <a16:colId xmlns:a16="http://schemas.microsoft.com/office/drawing/2014/main" val="20000"/>
                    </a:ext>
                  </a:extLst>
                </a:gridCol>
                <a:gridCol w="7159253">
                  <a:extLst>
                    <a:ext uri="{9D8B030D-6E8A-4147-A177-3AD203B41FA5}">
                      <a16:colId xmlns:a16="http://schemas.microsoft.com/office/drawing/2014/main" val="20001"/>
                    </a:ext>
                  </a:extLst>
                </a:gridCol>
              </a:tblGrid>
              <a:tr h="370840">
                <a:tc>
                  <a:txBody>
                    <a:bodyPr/>
                    <a:lstStyle/>
                    <a:p>
                      <a:pPr algn="ctr"/>
                      <a:r>
                        <a:rPr lang="fr-CA" sz="2800" dirty="0">
                          <a:latin typeface="+mn-lt"/>
                        </a:rPr>
                        <a:t>T-PA</a:t>
                      </a: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Tissue-type </a:t>
                      </a:r>
                      <a:r>
                        <a:rPr kumimoji="0" lang="fr-FR" sz="2200" b="1" i="0" u="none" strike="noStrike" cap="none" normalizeH="0" baseline="0" dirty="0" err="1">
                          <a:ln>
                            <a:noFill/>
                          </a:ln>
                          <a:solidFill>
                            <a:schemeClr val="bg1"/>
                          </a:solidFill>
                          <a:effectLst/>
                          <a:latin typeface="+mn-lt"/>
                        </a:rPr>
                        <a:t>Plasminogen</a:t>
                      </a:r>
                      <a:r>
                        <a:rPr kumimoji="0" lang="fr-FR" sz="2200" b="1" i="0" u="none" strike="noStrike" cap="none" normalizeH="0" baseline="0" dirty="0">
                          <a:ln>
                            <a:noFill/>
                          </a:ln>
                          <a:solidFill>
                            <a:schemeClr val="bg1"/>
                          </a:solidFill>
                          <a:effectLst/>
                          <a:latin typeface="+mn-lt"/>
                        </a:rPr>
                        <a:t>-</a:t>
                      </a:r>
                      <a:r>
                        <a:rPr kumimoji="0" lang="fr-FR" sz="2200" b="1" i="0" u="none" strike="noStrike" cap="none" normalizeH="0" baseline="0" dirty="0" err="1">
                          <a:ln>
                            <a:noFill/>
                          </a:ln>
                          <a:solidFill>
                            <a:schemeClr val="bg1"/>
                          </a:solidFill>
                          <a:effectLst/>
                          <a:latin typeface="+mn-lt"/>
                        </a:rPr>
                        <a:t>activator</a:t>
                      </a: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Glycoprotéine synthétisée par les cellules endothéliales</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En réserve dans les cellules endothéliales et libération régulière de petites quantités </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Libéré en grande quantité si le besoin est plus grand</a:t>
                      </a: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Éliminé par le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Activateur physiologique principal du </a:t>
                      </a:r>
                      <a:r>
                        <a:rPr kumimoji="0" lang="fr-FR" sz="2200" b="1" i="0" u="none" strike="noStrike" cap="none" normalizeH="0" baseline="0" dirty="0" err="1">
                          <a:ln>
                            <a:noFill/>
                          </a:ln>
                          <a:solidFill>
                            <a:schemeClr val="bg1"/>
                          </a:solidFill>
                          <a:effectLst/>
                          <a:latin typeface="+mn-lt"/>
                        </a:rPr>
                        <a:t>plasminogène</a:t>
                      </a: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Protéase à sérine</a:t>
                      </a:r>
                    </a:p>
                    <a:p>
                      <a:endParaRPr lang="fr-CA" dirty="0">
                        <a:solidFill>
                          <a:schemeClr val="bg1"/>
                        </a:solidFill>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3789E0CC-F9A0-44E7-A3B4-30B0D26920BD}"/>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
        <p:nvSpPr>
          <p:cNvPr id="2" name="Interdiction 1">
            <a:extLst>
              <a:ext uri="{FF2B5EF4-FFF2-40B4-BE49-F238E27FC236}">
                <a16:creationId xmlns:a16="http://schemas.microsoft.com/office/drawing/2014/main" id="{C71603A8-051E-555D-E7AC-77DD4268768F}"/>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653141" y="2535936"/>
          <a:ext cx="8229601" cy="3115056"/>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solidFill>
                            <a:schemeClr val="bg1"/>
                          </a:solidFill>
                          <a:latin typeface="+mn-lt"/>
                        </a:rPr>
                        <a:t>PROUROKINASE</a:t>
                      </a:r>
                    </a:p>
                  </a:txBody>
                  <a:tcPr vert="vert270">
                    <a:cell3D prstMaterial="dkEdge">
                      <a:bevel/>
                      <a:lightRig rig="flood" dir="t"/>
                    </a:cell3D>
                  </a:tcPr>
                </a:tc>
                <a:tc>
                  <a:txBody>
                    <a:bodyPr/>
                    <a:lstStyle/>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Glycoprotéine</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Synthétisée dans les cellules endothéliales</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Éliminée constamment par le foie</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err="1">
                          <a:ln>
                            <a:noFill/>
                          </a:ln>
                          <a:solidFill>
                            <a:schemeClr val="bg1"/>
                          </a:solidFill>
                          <a:effectLst/>
                          <a:latin typeface="+mn-lt"/>
                        </a:rPr>
                        <a:t>Prourokinase</a:t>
                      </a:r>
                      <a:r>
                        <a:rPr kumimoji="0" lang="fr-FR" sz="2200" b="1" i="0" u="none" strike="noStrike" cap="none" normalizeH="0" baseline="0" dirty="0">
                          <a:ln>
                            <a:noFill/>
                          </a:ln>
                          <a:solidFill>
                            <a:schemeClr val="bg1"/>
                          </a:solidFill>
                          <a:effectLst/>
                          <a:latin typeface="+mn-lt"/>
                        </a:rPr>
                        <a:t> peu efficace pour activer le </a:t>
                      </a:r>
                      <a:r>
                        <a:rPr kumimoji="0" lang="fr-FR" sz="2200" b="1" i="0" u="none" strike="noStrike" cap="none" normalizeH="0" baseline="0" dirty="0" err="1">
                          <a:ln>
                            <a:noFill/>
                          </a:ln>
                          <a:solidFill>
                            <a:schemeClr val="bg1"/>
                          </a:solidFill>
                          <a:effectLst/>
                          <a:latin typeface="+mn-lt"/>
                        </a:rPr>
                        <a:t>plasminogène</a:t>
                      </a:r>
                      <a:endParaRPr kumimoji="0" lang="fr-FR" sz="2200" b="1" i="0" u="none" strike="noStrike" cap="none" normalizeH="0" baseline="0" dirty="0">
                        <a:ln>
                          <a:noFill/>
                        </a:ln>
                        <a:solidFill>
                          <a:schemeClr val="bg1"/>
                        </a:solidFill>
                        <a:effectLst/>
                        <a:latin typeface="+mn-lt"/>
                      </a:endParaRP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Doit être transformée en urokinase pour être efficace</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N’a pas d’affinité pour la fibrine</a:t>
                      </a:r>
                    </a:p>
                    <a:p>
                      <a:pPr marL="82550" marR="0" lvl="1" indent="0" algn="l" defTabSz="914400" rtl="0" eaLnBrk="1" fontAlgn="base" latinLnBrk="0" hangingPunct="1">
                        <a:lnSpc>
                          <a:spcPct val="100000"/>
                        </a:lnSpc>
                        <a:spcBef>
                          <a:spcPct val="20000"/>
                        </a:spcBef>
                        <a:spcAft>
                          <a:spcPct val="0"/>
                        </a:spcAft>
                        <a:buClr>
                          <a:schemeClr val="bg1"/>
                        </a:buClr>
                        <a:buSzPct val="75000"/>
                        <a:buFont typeface="Symbol" pitchFamily="18" charset="2"/>
                        <a:buNone/>
                        <a:tabLst/>
                      </a:pPr>
                      <a:endParaRPr kumimoji="0" lang="fr-FR" sz="2200" b="1" i="0" u="none" strike="noStrike" cap="none" normalizeH="0" baseline="0" dirty="0">
                        <a:ln>
                          <a:noFill/>
                        </a:ln>
                        <a:solidFill>
                          <a:schemeClr val="bg1"/>
                        </a:solidFill>
                        <a:effectLst/>
                        <a:latin typeface="+mn-lt"/>
                      </a:endParaRPr>
                    </a:p>
                    <a:p>
                      <a:endParaRPr lang="fr-CA" dirty="0">
                        <a:solidFill>
                          <a:schemeClr val="bg1"/>
                        </a:solidFill>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9561D14C-C7F7-4081-AAFB-4DD1DA6950A4}"/>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
        <p:nvSpPr>
          <p:cNvPr id="2" name="Interdiction 1">
            <a:extLst>
              <a:ext uri="{FF2B5EF4-FFF2-40B4-BE49-F238E27FC236}">
                <a16:creationId xmlns:a16="http://schemas.microsoft.com/office/drawing/2014/main" id="{AD409C0C-FA14-A3D9-CCFE-1B48556FF894}"/>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653141" y="2535936"/>
          <a:ext cx="8229601" cy="3785616"/>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latin typeface="+mn-lt"/>
                        </a:rPr>
                        <a:t>UROKINASE</a:t>
                      </a:r>
                    </a:p>
                  </a:txBody>
                  <a:tcPr vert="vert270">
                    <a:cell3D prstMaterial="dkEdge">
                      <a:bevel/>
                      <a:lightRig rig="flood" dir="t"/>
                    </a:cell3D>
                  </a:tcPr>
                </a:tc>
                <a:tc>
                  <a:txBody>
                    <a:bodyPr/>
                    <a:lstStyle/>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L’urokinase qui active la fibrinolyse et est obtenue suite à la coupure de la </a:t>
                      </a:r>
                      <a:r>
                        <a:rPr kumimoji="0" lang="fr-CA" sz="2200" b="1" i="0" u="none" strike="noStrike" cap="none" normalizeH="0" baseline="0" dirty="0" err="1">
                          <a:ln>
                            <a:noFill/>
                          </a:ln>
                          <a:solidFill>
                            <a:schemeClr val="bg1"/>
                          </a:solidFill>
                          <a:effectLst/>
                          <a:latin typeface="+mn-lt"/>
                        </a:rPr>
                        <a:t>prourokinase</a:t>
                      </a:r>
                      <a:r>
                        <a:rPr kumimoji="0" lang="fr-CA" sz="2200" b="1" i="0" u="none" strike="noStrike" cap="none" normalizeH="0" baseline="0" dirty="0">
                          <a:ln>
                            <a:noFill/>
                          </a:ln>
                          <a:solidFill>
                            <a:schemeClr val="bg1"/>
                          </a:solidFill>
                          <a:effectLst/>
                          <a:latin typeface="+mn-lt"/>
                        </a:rPr>
                        <a:t>.</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CA"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 </a:t>
                      </a:r>
                      <a:r>
                        <a:rPr kumimoji="0" lang="fr-FR" sz="2200" b="1" i="0" u="none" strike="noStrike" cap="none" normalizeH="0" baseline="0" dirty="0">
                          <a:ln>
                            <a:noFill/>
                          </a:ln>
                          <a:solidFill>
                            <a:schemeClr val="bg1"/>
                          </a:solidFill>
                          <a:effectLst/>
                          <a:latin typeface="+mn-lt"/>
                        </a:rPr>
                        <a:t>Cette coupure est faite par : </a:t>
                      </a:r>
                    </a:p>
                    <a:p>
                      <a:pPr marL="623888"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200" b="1" i="0" u="none" strike="noStrike" cap="none" normalizeH="0" baseline="0" dirty="0" err="1">
                          <a:ln>
                            <a:noFill/>
                          </a:ln>
                          <a:solidFill>
                            <a:schemeClr val="bg1"/>
                          </a:solidFill>
                          <a:effectLst/>
                          <a:latin typeface="+mn-lt"/>
                        </a:rPr>
                        <a:t>Kallicréine</a:t>
                      </a:r>
                      <a:r>
                        <a:rPr kumimoji="0" lang="fr-FR" sz="2200" b="1" i="0" u="none" strike="noStrike" cap="none" normalizeH="0" baseline="0" dirty="0">
                          <a:ln>
                            <a:noFill/>
                          </a:ln>
                          <a:solidFill>
                            <a:schemeClr val="bg1"/>
                          </a:solidFill>
                          <a:effectLst/>
                          <a:latin typeface="+mn-lt"/>
                        </a:rPr>
                        <a:t> (</a:t>
                      </a:r>
                      <a:r>
                        <a:rPr kumimoji="0" lang="fr-FR" sz="2200" b="1" i="0" u="none" strike="noStrike" cap="none" normalizeH="0" baseline="0" dirty="0" err="1">
                          <a:ln>
                            <a:noFill/>
                          </a:ln>
                          <a:solidFill>
                            <a:schemeClr val="bg1"/>
                          </a:solidFill>
                          <a:effectLst/>
                          <a:latin typeface="+mn-lt"/>
                        </a:rPr>
                        <a:t>XIa</a:t>
                      </a:r>
                      <a:r>
                        <a:rPr kumimoji="0" lang="fr-FR" sz="2200" b="1" i="0" u="none" strike="noStrike" cap="none" normalizeH="0" baseline="0" dirty="0">
                          <a:ln>
                            <a:noFill/>
                          </a:ln>
                          <a:solidFill>
                            <a:schemeClr val="bg1"/>
                          </a:solidFill>
                          <a:effectLst/>
                          <a:latin typeface="+mn-lt"/>
                        </a:rPr>
                        <a:t>, </a:t>
                      </a:r>
                      <a:r>
                        <a:rPr kumimoji="0" lang="fr-FR" sz="2200" b="1" i="0" u="none" strike="noStrike" cap="none" normalizeH="0" baseline="0" dirty="0" err="1">
                          <a:ln>
                            <a:noFill/>
                          </a:ln>
                          <a:solidFill>
                            <a:schemeClr val="bg1"/>
                          </a:solidFill>
                          <a:effectLst/>
                          <a:latin typeface="+mn-lt"/>
                        </a:rPr>
                        <a:t>XIIa</a:t>
                      </a:r>
                      <a:r>
                        <a:rPr kumimoji="0" lang="fr-FR" sz="2200" b="1" i="0" u="none" strike="noStrike" cap="none" normalizeH="0" baseline="0" dirty="0">
                          <a:ln>
                            <a:noFill/>
                          </a:ln>
                          <a:solidFill>
                            <a:schemeClr val="bg1"/>
                          </a:solidFill>
                          <a:effectLst/>
                          <a:latin typeface="+mn-lt"/>
                        </a:rPr>
                        <a:t> aussi)</a:t>
                      </a:r>
                    </a:p>
                    <a:p>
                      <a:pPr marL="623888"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200" b="1" i="0" u="none" strike="noStrike" cap="none" normalizeH="0" baseline="0" dirty="0">
                          <a:ln>
                            <a:noFill/>
                          </a:ln>
                          <a:solidFill>
                            <a:schemeClr val="bg1"/>
                          </a:solidFill>
                          <a:effectLst/>
                          <a:latin typeface="+mn-lt"/>
                        </a:rPr>
                        <a:t>Plasmine (rétroaction +)</a:t>
                      </a:r>
                    </a:p>
                    <a:p>
                      <a:pPr marL="623888"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None/>
                        <a:tabLst/>
                      </a:pP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Capable d’activer 1000 X plus rapidement le </a:t>
                      </a:r>
                      <a:r>
                        <a:rPr kumimoji="0" lang="fr-FR" sz="2200" b="1" i="0" u="none" strike="noStrike" cap="none" normalizeH="0" baseline="0" dirty="0" err="1">
                          <a:ln>
                            <a:noFill/>
                          </a:ln>
                          <a:solidFill>
                            <a:schemeClr val="bg1"/>
                          </a:solidFill>
                          <a:effectLst/>
                          <a:latin typeface="+mn-lt"/>
                        </a:rPr>
                        <a:t>plasminogène</a:t>
                      </a:r>
                      <a:r>
                        <a:rPr kumimoji="0" lang="fr-FR" sz="2200" b="1" i="0" u="none" strike="noStrike" cap="none" normalizeH="0" baseline="0" dirty="0">
                          <a:ln>
                            <a:noFill/>
                          </a:ln>
                          <a:solidFill>
                            <a:schemeClr val="bg1"/>
                          </a:solidFill>
                          <a:effectLst/>
                          <a:latin typeface="+mn-lt"/>
                        </a:rPr>
                        <a:t> que la </a:t>
                      </a:r>
                      <a:r>
                        <a:rPr kumimoji="0" lang="fr-FR" sz="2200" b="1" i="0" u="none" strike="noStrike" cap="none" normalizeH="0" baseline="0" dirty="0" err="1">
                          <a:ln>
                            <a:noFill/>
                          </a:ln>
                          <a:solidFill>
                            <a:schemeClr val="bg1"/>
                          </a:solidFill>
                          <a:effectLst/>
                          <a:latin typeface="+mn-lt"/>
                        </a:rPr>
                        <a:t>prourokinase</a:t>
                      </a:r>
                      <a:endParaRPr kumimoji="0" lang="fr-FR" sz="2200" b="1" i="0" u="none" strike="noStrike" cap="none" normalizeH="0" baseline="0" dirty="0">
                        <a:ln>
                          <a:noFill/>
                        </a:ln>
                        <a:solidFill>
                          <a:schemeClr val="bg1"/>
                        </a:solidFill>
                        <a:effectLst/>
                        <a:latin typeface="+mn-lt"/>
                      </a:endParaRPr>
                    </a:p>
                    <a:p>
                      <a:endParaRPr lang="fr-CA" dirty="0">
                        <a:solidFill>
                          <a:schemeClr val="bg1"/>
                        </a:solidFill>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47ABCDC5-44FF-40E1-A8CE-E040BDBD79BA}"/>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
        <p:nvSpPr>
          <p:cNvPr id="2" name="Interdiction 1">
            <a:extLst>
              <a:ext uri="{FF2B5EF4-FFF2-40B4-BE49-F238E27FC236}">
                <a16:creationId xmlns:a16="http://schemas.microsoft.com/office/drawing/2014/main" id="{F50E9B1B-91FB-569E-3B66-1F3AD6D72753}"/>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367120118"/>
              </p:ext>
            </p:extLst>
          </p:nvPr>
        </p:nvGraphicFramePr>
        <p:xfrm>
          <a:off x="653141" y="2535936"/>
          <a:ext cx="8229601" cy="2712720"/>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1259742">
                  <a:extLst>
                    <a:ext uri="{9D8B030D-6E8A-4147-A177-3AD203B41FA5}">
                      <a16:colId xmlns:a16="http://schemas.microsoft.com/office/drawing/2014/main" val="20000"/>
                    </a:ext>
                  </a:extLst>
                </a:gridCol>
                <a:gridCol w="696985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8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800" b="1" i="0" u="none" strike="noStrike" cap="none" normalizeH="0" baseline="0" dirty="0" err="1">
                          <a:ln>
                            <a:noFill/>
                          </a:ln>
                          <a:solidFill>
                            <a:schemeClr val="bg1"/>
                          </a:solidFill>
                          <a:effectLst/>
                        </a:rPr>
                        <a:t>Prékallicréine</a:t>
                      </a:r>
                      <a:endParaRPr kumimoji="0" lang="fr-FR" sz="2800" b="1" i="0" u="none" strike="noStrike" cap="none" normalizeH="0" baseline="0" dirty="0">
                        <a:ln>
                          <a:noFill/>
                        </a:ln>
                        <a:solidFill>
                          <a:schemeClr val="bg1"/>
                        </a:solidFill>
                        <a:effectLst/>
                      </a:endParaRPr>
                    </a:p>
                  </a:txBody>
                  <a:tcPr vert="vert270">
                    <a:cell3D prstMaterial="dkEdge">
                      <a:bevel/>
                      <a:lightRig rig="flood" dir="t"/>
                    </a:cell3D>
                  </a:tcPr>
                </a:tc>
                <a:tc>
                  <a:txBody>
                    <a:bodyPr/>
                    <a:lstStyle/>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CA" sz="2200" b="1" i="0" u="none" strike="noStrike" cap="none" normalizeH="0" baseline="0" dirty="0">
                        <a:ln>
                          <a:noFill/>
                        </a:ln>
                        <a:solidFill>
                          <a:schemeClr val="bg1"/>
                        </a:solidFill>
                        <a:effectLst/>
                        <a:latin typeface="+mn-lt"/>
                      </a:endParaRP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Pas d’ajout pertinent dans cette catégorie</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CA"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Action activateur du plasminogène répertoriée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200" b="1" i="0" u="none" strike="noStrike" cap="none" normalizeH="0" baseline="0" dirty="0">
                        <a:ln>
                          <a:noFill/>
                        </a:ln>
                        <a:solidFill>
                          <a:schemeClr val="bg1"/>
                        </a:solidFill>
                        <a:effectLst/>
                        <a:latin typeface="+mn-lt"/>
                      </a:endParaRPr>
                    </a:p>
                    <a:p>
                      <a:endParaRPr lang="fr-CA" dirty="0">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47ABCDC5-44FF-40E1-A8CE-E040BDBD79BA}"/>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
        <p:nvSpPr>
          <p:cNvPr id="2" name="Interdiction 1">
            <a:extLst>
              <a:ext uri="{FF2B5EF4-FFF2-40B4-BE49-F238E27FC236}">
                <a16:creationId xmlns:a16="http://schemas.microsoft.com/office/drawing/2014/main" id="{F548641C-B3BF-3B69-9A17-064FC1ECEFDB}"/>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7287323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179388" y="260350"/>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alpha val="24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Urokinase (U-PA)</a:t>
              </a:r>
              <a:endParaRPr kumimoji="0" lang="fr-FR" sz="1700" b="1" i="0" u="none" strike="noStrike" cap="none" normalizeH="0" baseline="0" dirty="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Prékallicréine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HRGP</a:t>
              </a:r>
              <a:endParaRPr kumimoji="0" lang="fr-FR" sz="1700" b="1" i="0" u="none" strike="noStrike" cap="none" normalizeH="0" baseline="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2-antiplasmine</a:t>
              </a:r>
              <a:endParaRPr kumimoji="0" lang="el-GR" sz="1700" b="1" i="0" u="none" strike="noStrike" cap="none" normalizeH="0" baseline="0" dirty="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1-antitrypsine</a:t>
              </a:r>
              <a:endParaRPr kumimoji="0" lang="fr-FR" sz="1700" b="1" i="0" u="none" strike="noStrike" cap="none" normalizeH="0" baseline="0">
                <a:ln>
                  <a:noFill/>
                </a:ln>
                <a:solidFill>
                  <a:schemeClr val="bg1"/>
                </a:solidFill>
                <a:effectLst/>
              </a:endParaRPr>
            </a:p>
          </p:txBody>
        </p:sp>
      </p:grpSp>
      <p:sp>
        <p:nvSpPr>
          <p:cNvPr id="27" name="Ellipse 26">
            <a:extLst>
              <a:ext uri="{FF2B5EF4-FFF2-40B4-BE49-F238E27FC236}">
                <a16:creationId xmlns:a16="http://schemas.microsoft.com/office/drawing/2014/main" id="{1D3E399C-8B92-477F-85DC-7E657B79BB50}"/>
              </a:ext>
            </a:extLst>
          </p:cNvPr>
          <p:cNvSpPr/>
          <p:nvPr/>
        </p:nvSpPr>
        <p:spPr>
          <a:xfrm>
            <a:off x="3949219" y="1296517"/>
            <a:ext cx="3091673" cy="165396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 name="Interdiction 1">
            <a:extLst>
              <a:ext uri="{FF2B5EF4-FFF2-40B4-BE49-F238E27FC236}">
                <a16:creationId xmlns:a16="http://schemas.microsoft.com/office/drawing/2014/main" id="{147853A6-CC74-B834-0CEE-869511C8CE73}"/>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484415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0" y="344455"/>
            <a:ext cx="4390009" cy="1597089"/>
          </a:xfrm>
        </p:spPr>
        <p:txBody>
          <a:bodyPr/>
          <a:lstStyle/>
          <a:p>
            <a:pPr algn="ctr"/>
            <a:r>
              <a:rPr lang="fr-CA" b="1" dirty="0">
                <a:solidFill>
                  <a:schemeClr val="accent1"/>
                </a:solidFill>
              </a:rPr>
              <a:t>HÉMORRAGIE</a:t>
            </a:r>
          </a:p>
        </p:txBody>
      </p:sp>
      <p:sp>
        <p:nvSpPr>
          <p:cNvPr id="3" name="Espace réservé du texte 2"/>
          <p:cNvSpPr>
            <a:spLocks noGrp="1"/>
          </p:cNvSpPr>
          <p:nvPr>
            <p:ph type="body" sz="half" idx="2"/>
          </p:nvPr>
        </p:nvSpPr>
        <p:spPr>
          <a:xfrm>
            <a:off x="5051426" y="2649070"/>
            <a:ext cx="3504746" cy="3505667"/>
          </a:xfrm>
        </p:spPr>
        <p:txBody>
          <a:bodyPr>
            <a:normAutofit/>
          </a:bodyPr>
          <a:lstStyle/>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Infiltration de sang dans les tissus sous-musculaires avec diffusion dans l’espace interstitiel.</a:t>
            </a:r>
          </a:p>
          <a:p>
            <a:pPr lvl="0" algn="just" fontAlgn="base">
              <a:spcBef>
                <a:spcPct val="20000"/>
              </a:spcBef>
              <a:spcAft>
                <a:spcPct val="0"/>
              </a:spcAft>
              <a:buClr>
                <a:schemeClr val="tx1"/>
              </a:buClr>
              <a:buSzPct val="70000"/>
            </a:pPr>
            <a:endParaRPr lang="fr-CA" sz="2200" b="1" dirty="0">
              <a:solidFill>
                <a:schemeClr val="tx2"/>
              </a:solidFill>
            </a:endParaRPr>
          </a:p>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Il y a déformation et rigidité abdominale.</a:t>
            </a:r>
            <a:endParaRPr lang="fr-FR" sz="2200" b="1" dirty="0">
              <a:solidFill>
                <a:schemeClr val="tx2"/>
              </a:solidFill>
            </a:endParaRPr>
          </a:p>
          <a:p>
            <a:pPr algn="just"/>
            <a:endParaRPr lang="fr-CA" sz="2200" dirty="0"/>
          </a:p>
        </p:txBody>
      </p:sp>
      <p:pic>
        <p:nvPicPr>
          <p:cNvPr id="8" name="Espace réservé pour une image  7">
            <a:extLst>
              <a:ext uri="{FF2B5EF4-FFF2-40B4-BE49-F238E27FC236}">
                <a16:creationId xmlns:a16="http://schemas.microsoft.com/office/drawing/2014/main" id="{44421800-06A6-4B07-813A-2A9E0F31BC7C}"/>
              </a:ext>
            </a:extLst>
          </p:cNvPr>
          <p:cNvPicPr>
            <a:picLocks noGrp="1" noChangeAspect="1"/>
          </p:cNvPicPr>
          <p:nvPr>
            <p:ph type="pic" sz="quarter" idx="13"/>
          </p:nvPr>
        </p:nvPicPr>
        <p:blipFill rotWithShape="1">
          <a:blip r:embed="rId2"/>
          <a:srcRect t="1797" b="1797"/>
          <a:stretch/>
        </p:blipFill>
        <p:spPr/>
      </p:pic>
    </p:spTree>
    <p:extLst>
      <p:ext uri="{BB962C8B-B14F-4D97-AF65-F5344CB8AC3E}">
        <p14:creationId xmlns:p14="http://schemas.microsoft.com/office/powerpoint/2010/main" val="233847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du plasminogène</a:t>
            </a:r>
            <a:endParaRPr lang="fr-CA" cap="all" dirty="0"/>
          </a:p>
        </p:txBody>
      </p:sp>
      <p:graphicFrame>
        <p:nvGraphicFramePr>
          <p:cNvPr id="4" name="Espace réservé du contenu 3"/>
          <p:cNvGraphicFramePr>
            <a:graphicFrameLocks noGrp="1"/>
          </p:cNvGraphicFramePr>
          <p:nvPr>
            <p:ph idx="1"/>
          </p:nvPr>
        </p:nvGraphicFramePr>
        <p:xfrm>
          <a:off x="653141" y="2535936"/>
          <a:ext cx="8229601" cy="2834640"/>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latin typeface="+mn-lt"/>
                        </a:rPr>
                        <a:t>PAI</a:t>
                      </a: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err="1">
                          <a:ln>
                            <a:noFill/>
                          </a:ln>
                          <a:solidFill>
                            <a:schemeClr val="bg1"/>
                          </a:solidFill>
                          <a:effectLst/>
                          <a:latin typeface="+mn-lt"/>
                        </a:rPr>
                        <a:t>Plasminogen</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err="1">
                          <a:ln>
                            <a:noFill/>
                          </a:ln>
                          <a:solidFill>
                            <a:schemeClr val="bg1"/>
                          </a:solidFill>
                          <a:effectLst/>
                          <a:latin typeface="+mn-lt"/>
                        </a:rPr>
                        <a:t>activator</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err="1">
                          <a:ln>
                            <a:noFill/>
                          </a:ln>
                          <a:solidFill>
                            <a:schemeClr val="bg1"/>
                          </a:solidFill>
                          <a:effectLst/>
                          <a:latin typeface="+mn-lt"/>
                        </a:rPr>
                        <a:t>inhibitor</a:t>
                      </a:r>
                      <a:endParaRPr kumimoji="0" lang="fr-FR" sz="18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a:ln>
                            <a:noFill/>
                          </a:ln>
                          <a:solidFill>
                            <a:schemeClr val="bg1"/>
                          </a:solidFill>
                          <a:effectLst/>
                          <a:latin typeface="+mn-lt"/>
                        </a:rPr>
                        <a:t>Synthétisé majoritairement par les cellules endothéliales (hépatocytes et fibroblastes aussi)</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a:ln>
                            <a:noFill/>
                          </a:ln>
                          <a:solidFill>
                            <a:schemeClr val="bg1"/>
                          </a:solidFill>
                          <a:effectLst/>
                          <a:latin typeface="+mn-lt"/>
                        </a:rPr>
                        <a:t>Éliminé par le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sng" strike="noStrike" cap="none" normalizeH="0" baseline="0" dirty="0">
                          <a:ln>
                            <a:noFill/>
                          </a:ln>
                          <a:solidFill>
                            <a:schemeClr val="bg1"/>
                          </a:solidFill>
                          <a:effectLst/>
                          <a:latin typeface="+mn-lt"/>
                        </a:rPr>
                        <a:t>Mode d’action :</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Serpine</a:t>
                      </a:r>
                      <a:r>
                        <a:rPr kumimoji="0" lang="fr-FR" sz="1600" b="1" i="0" u="none" strike="noStrike" cap="none" normalizeH="0" baseline="0" dirty="0">
                          <a:ln>
                            <a:noFill/>
                          </a:ln>
                          <a:solidFill>
                            <a:schemeClr val="bg1"/>
                          </a:solidFill>
                          <a:effectLst/>
                          <a:latin typeface="+mn-lt"/>
                        </a:rPr>
                        <a:t> </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1600" b="1" i="0" u="none" strike="noStrike" cap="none" normalizeH="0" baseline="0" dirty="0">
                          <a:ln>
                            <a:noFill/>
                          </a:ln>
                          <a:solidFill>
                            <a:schemeClr val="bg1"/>
                          </a:solidFill>
                          <a:effectLst/>
                          <a:latin typeface="+mn-lt"/>
                        </a:rPr>
                        <a:t> Il se complexe avec le T-Pa libre et/ou l’urokinase</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1600" b="1" i="0" u="none" strike="noStrike" cap="none" normalizeH="0" baseline="0" dirty="0">
                          <a:ln>
                            <a:noFill/>
                          </a:ln>
                          <a:solidFill>
                            <a:schemeClr val="bg1"/>
                          </a:solidFill>
                          <a:effectLst/>
                          <a:latin typeface="+mn-lt"/>
                        </a:rPr>
                        <a:t> Donc les empêche d’activer le </a:t>
                      </a:r>
                      <a:r>
                        <a:rPr kumimoji="0" lang="fr-FR" sz="1600" b="1" i="0" u="none" strike="noStrike" cap="none" normalizeH="0" baseline="0" dirty="0" err="1">
                          <a:ln>
                            <a:noFill/>
                          </a:ln>
                          <a:solidFill>
                            <a:schemeClr val="bg1"/>
                          </a:solidFill>
                          <a:effectLst/>
                          <a:latin typeface="+mn-lt"/>
                        </a:rPr>
                        <a:t>plasminogène</a:t>
                      </a:r>
                      <a:endParaRPr kumimoji="0" lang="fr-FR" sz="16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958BCE12-DC4A-2519-D9B1-03B5F972BCC5}"/>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du plasminogène</a:t>
            </a:r>
            <a:endParaRPr lang="fr-CA" cap="all"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72835314"/>
              </p:ext>
            </p:extLst>
          </p:nvPr>
        </p:nvGraphicFramePr>
        <p:xfrm>
          <a:off x="653141" y="2535936"/>
          <a:ext cx="8229601" cy="3749040"/>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solidFill>
                            <a:schemeClr val="bg1"/>
                          </a:solidFill>
                          <a:latin typeface="+mn-lt"/>
                        </a:rPr>
                        <a:t>HRGP</a:t>
                      </a: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Histidine </a:t>
                      </a:r>
                      <a:r>
                        <a:rPr kumimoji="0" lang="fr-FR" sz="2400" b="1" i="0" u="none" strike="noStrike" cap="none" normalizeH="0" baseline="0" dirty="0" err="1">
                          <a:ln>
                            <a:noFill/>
                          </a:ln>
                          <a:solidFill>
                            <a:schemeClr val="bg1"/>
                          </a:solidFill>
                          <a:effectLst/>
                          <a:latin typeface="+mn-lt"/>
                        </a:rPr>
                        <a:t>rich</a:t>
                      </a:r>
                      <a:r>
                        <a:rPr kumimoji="0" lang="fr-FR" sz="2400" b="1" i="0" u="none" strike="noStrike" cap="none" normalizeH="0" baseline="0" dirty="0">
                          <a:ln>
                            <a:noFill/>
                          </a:ln>
                          <a:solidFill>
                            <a:schemeClr val="bg1"/>
                          </a:solidFill>
                          <a:effectLst/>
                          <a:latin typeface="+mn-lt"/>
                        </a:rPr>
                        <a:t> </a:t>
                      </a:r>
                      <a:r>
                        <a:rPr kumimoji="0" lang="fr-FR" sz="2400" b="1" i="0" u="none" strike="noStrike" cap="none" normalizeH="0" baseline="0" dirty="0" err="1">
                          <a:ln>
                            <a:noFill/>
                          </a:ln>
                          <a:solidFill>
                            <a:schemeClr val="bg1"/>
                          </a:solidFill>
                          <a:effectLst/>
                          <a:latin typeface="+mn-lt"/>
                        </a:rPr>
                        <a:t>glycoprotein</a:t>
                      </a: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Synthétisé dans le foie</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Circule dans le plasma lié jusqu’à 50% au </a:t>
                      </a:r>
                      <a:r>
                        <a:rPr kumimoji="0" lang="fr-FR" sz="2400" b="1" i="0" u="none" strike="noStrike" cap="none" normalizeH="0" baseline="0" dirty="0" err="1">
                          <a:ln>
                            <a:noFill/>
                          </a:ln>
                          <a:solidFill>
                            <a:schemeClr val="bg1"/>
                          </a:solidFill>
                          <a:effectLst/>
                          <a:latin typeface="+mn-lt"/>
                        </a:rPr>
                        <a:t>plasminogène</a:t>
                      </a:r>
                      <a:r>
                        <a:rPr kumimoji="0" lang="fr-FR" sz="2400" b="1" i="0" u="none" strike="noStrike" cap="none" normalizeH="0" baseline="0" dirty="0">
                          <a:ln>
                            <a:noFill/>
                          </a:ln>
                          <a:solidFill>
                            <a:schemeClr val="bg1"/>
                          </a:solidFill>
                          <a:effectLst/>
                          <a:latin typeface="+mn-lt"/>
                        </a:rPr>
                        <a:t> plasmatique</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Ralentit la fibrinolyse en inhibant la fixation du </a:t>
                      </a:r>
                      <a:r>
                        <a:rPr kumimoji="0" lang="fr-FR" sz="2400" b="1" i="0" u="none" strike="noStrike" cap="none" normalizeH="0" baseline="0" dirty="0" err="1">
                          <a:ln>
                            <a:noFill/>
                          </a:ln>
                          <a:solidFill>
                            <a:schemeClr val="bg1"/>
                          </a:solidFill>
                          <a:effectLst/>
                          <a:latin typeface="+mn-lt"/>
                        </a:rPr>
                        <a:t>plasminogène</a:t>
                      </a:r>
                      <a:endParaRPr kumimoji="0" lang="fr-FR" sz="2400" b="1" i="0" u="none" strike="noStrike" cap="none" normalizeH="0" baseline="0" dirty="0">
                        <a:ln>
                          <a:noFill/>
                        </a:ln>
                        <a:solidFill>
                          <a:schemeClr val="bg1"/>
                        </a:solidFill>
                        <a:effectLst/>
                        <a:latin typeface="+mn-lt"/>
                      </a:endParaRP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Inactive la </a:t>
                      </a:r>
                      <a:r>
                        <a:rPr kumimoji="0" lang="fr-FR" sz="2400" b="1" i="0" u="none" strike="noStrike" cap="none" normalizeH="0" baseline="0" dirty="0" err="1">
                          <a:ln>
                            <a:noFill/>
                          </a:ln>
                          <a:solidFill>
                            <a:schemeClr val="bg1"/>
                          </a:solidFill>
                          <a:effectLst/>
                          <a:latin typeface="+mn-lt"/>
                        </a:rPr>
                        <a:t>kallicréine</a:t>
                      </a:r>
                      <a:r>
                        <a:rPr kumimoji="0" lang="fr-FR" sz="2400" b="1" i="0" u="none" strike="noStrike" cap="none" normalizeH="0" baseline="0" dirty="0">
                          <a:ln>
                            <a:noFill/>
                          </a:ln>
                          <a:solidFill>
                            <a:schemeClr val="bg1"/>
                          </a:solidFill>
                          <a:effectLst/>
                          <a:latin typeface="+mn-lt"/>
                        </a:rPr>
                        <a:t> et le </a:t>
                      </a:r>
                      <a:r>
                        <a:rPr kumimoji="0" lang="fr-FR" sz="2400" b="1" i="0" u="none" strike="noStrike" cap="none" normalizeH="0" baseline="0" dirty="0" err="1">
                          <a:ln>
                            <a:noFill/>
                          </a:ln>
                          <a:solidFill>
                            <a:schemeClr val="bg1"/>
                          </a:solidFill>
                          <a:effectLst/>
                          <a:latin typeface="+mn-lt"/>
                        </a:rPr>
                        <a:t>XIIa</a:t>
                      </a:r>
                      <a:r>
                        <a:rPr kumimoji="0" lang="fr-FR" sz="2400" b="1" i="0" u="none" strike="noStrike" cap="none" normalizeH="0" baseline="0" dirty="0">
                          <a:ln>
                            <a:noFill/>
                          </a:ln>
                          <a:solidFill>
                            <a:schemeClr val="bg1"/>
                          </a:solidFill>
                          <a:effectLst/>
                          <a:latin typeface="+mn-lt"/>
                        </a:rPr>
                        <a:t> donc </a:t>
                      </a:r>
                      <a:r>
                        <a:rPr kumimoji="0" lang="fr-FR" sz="2400" b="1" i="0" u="none" strike="noStrike" cap="none" normalizeH="0" baseline="0" dirty="0">
                          <a:ln>
                            <a:noFill/>
                          </a:ln>
                          <a:solidFill>
                            <a:schemeClr val="bg1"/>
                          </a:solidFill>
                          <a:effectLst/>
                          <a:latin typeface="+mn-lt"/>
                          <a:sym typeface="Symbol" pitchFamily="18" charset="2"/>
                        </a:rPr>
                        <a:t></a:t>
                      </a:r>
                      <a:r>
                        <a:rPr kumimoji="0" lang="fr-FR" sz="2400" b="1" i="0" u="none" strike="noStrike" cap="none" normalizeH="0" baseline="0" dirty="0">
                          <a:ln>
                            <a:noFill/>
                          </a:ln>
                          <a:solidFill>
                            <a:schemeClr val="bg1"/>
                          </a:solidFill>
                          <a:effectLst/>
                          <a:latin typeface="+mn-lt"/>
                        </a:rPr>
                        <a:t> de l’activation du plasminogène</a:t>
                      </a: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1AD6F36A-BA7C-75E7-88F0-7AD88E466275}"/>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179388" y="260350"/>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alpha val="28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alpha val="30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alpha val="28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alpha val="28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Urokinase (U-PA)</a:t>
              </a:r>
              <a:endParaRPr kumimoji="0" lang="fr-FR" sz="1700" b="1" i="0" u="none" strike="noStrike" cap="none" normalizeH="0" baseline="0" dirty="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alpha val="28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Prékallicréine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alpha val="30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alpha val="30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HRGP</a:t>
              </a:r>
              <a:endParaRPr kumimoji="0" lang="fr-FR" sz="1700" b="1" i="0" u="none" strike="noStrike" cap="none" normalizeH="0" baseline="0" dirty="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2-antiplasmine</a:t>
              </a:r>
              <a:endParaRPr kumimoji="0" lang="el-GR" sz="1700" b="1" i="0" u="none" strike="noStrike" cap="none" normalizeH="0" baseline="0" dirty="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1-antitrypsine</a:t>
              </a:r>
              <a:endParaRPr kumimoji="0" lang="fr-FR" sz="1700" b="1" i="0" u="none" strike="noStrike" cap="none" normalizeH="0" baseline="0" dirty="0">
                <a:ln>
                  <a:noFill/>
                </a:ln>
                <a:solidFill>
                  <a:schemeClr val="bg1"/>
                </a:solidFill>
                <a:effectLst/>
              </a:endParaRPr>
            </a:p>
          </p:txBody>
        </p:sp>
      </p:grpSp>
      <p:sp>
        <p:nvSpPr>
          <p:cNvPr id="27" name="Ellipse 26">
            <a:extLst>
              <a:ext uri="{FF2B5EF4-FFF2-40B4-BE49-F238E27FC236}">
                <a16:creationId xmlns:a16="http://schemas.microsoft.com/office/drawing/2014/main" id="{9D749020-F877-46F2-AB2A-127398F0A10B}"/>
              </a:ext>
            </a:extLst>
          </p:cNvPr>
          <p:cNvSpPr/>
          <p:nvPr/>
        </p:nvSpPr>
        <p:spPr>
          <a:xfrm>
            <a:off x="6953738" y="1226788"/>
            <a:ext cx="2266158" cy="165396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 name="Interdiction 1">
            <a:extLst>
              <a:ext uri="{FF2B5EF4-FFF2-40B4-BE49-F238E27FC236}">
                <a16:creationId xmlns:a16="http://schemas.microsoft.com/office/drawing/2014/main" id="{901D60FA-E7FF-CCE9-7F6E-5E4618B0CEFF}"/>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5158631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de la plasmine</a:t>
            </a:r>
            <a:endParaRPr lang="fr-CA" cap="all" dirty="0"/>
          </a:p>
        </p:txBody>
      </p:sp>
      <p:graphicFrame>
        <p:nvGraphicFramePr>
          <p:cNvPr id="4" name="Espace réservé du contenu 3"/>
          <p:cNvGraphicFramePr>
            <a:graphicFrameLocks noGrp="1"/>
          </p:cNvGraphicFramePr>
          <p:nvPr>
            <p:ph idx="1"/>
          </p:nvPr>
        </p:nvGraphicFramePr>
        <p:xfrm>
          <a:off x="653141" y="2535936"/>
          <a:ext cx="8229601" cy="3529584"/>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spcBef>
                          <a:spcPct val="50000"/>
                        </a:spcBef>
                      </a:pPr>
                      <a:r>
                        <a:rPr lang="el-GR" sz="2400" b="1" dirty="0">
                          <a:solidFill>
                            <a:schemeClr val="bg1"/>
                          </a:solidFill>
                          <a:latin typeface="Arial Unicode MS" pitchFamily="34" charset="-128"/>
                          <a:ea typeface="Arial Unicode MS" pitchFamily="34" charset="-128"/>
                          <a:cs typeface="Arial Unicode MS" pitchFamily="34" charset="-128"/>
                        </a:rPr>
                        <a:t>α</a:t>
                      </a:r>
                      <a:r>
                        <a:rPr lang="fr-CA" sz="2400" b="1" dirty="0">
                          <a:solidFill>
                            <a:schemeClr val="bg1"/>
                          </a:solidFill>
                        </a:rPr>
                        <a:t>2-ANTIPLASMINE</a:t>
                      </a:r>
                      <a:endParaRPr lang="fr-FR" sz="2400" b="1" dirty="0">
                        <a:solidFill>
                          <a:schemeClr val="bg1"/>
                        </a:solidFill>
                      </a:endParaRP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Synthétisée par le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Libérée dans le plasma</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Présente sous 2 formes :</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400" b="1" i="0" u="none" strike="noStrike" cap="none" normalizeH="0" baseline="0" dirty="0">
                          <a:ln>
                            <a:noFill/>
                          </a:ln>
                          <a:solidFill>
                            <a:schemeClr val="bg1"/>
                          </a:solidFill>
                          <a:effectLst/>
                          <a:latin typeface="+mn-lt"/>
                        </a:rPr>
                        <a:t>35% libre</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400" b="1" i="0" u="none" strike="noStrike" cap="none" normalizeH="0" baseline="0" dirty="0">
                          <a:ln>
                            <a:noFill/>
                          </a:ln>
                          <a:solidFill>
                            <a:schemeClr val="bg1"/>
                          </a:solidFill>
                          <a:effectLst/>
                          <a:latin typeface="+mn-lt"/>
                        </a:rPr>
                        <a:t>65% liée au </a:t>
                      </a:r>
                      <a:r>
                        <a:rPr kumimoji="0" lang="fr-FR" sz="2400" b="1" i="0" u="none" strike="noStrike" cap="none" normalizeH="0" baseline="0" dirty="0" err="1">
                          <a:ln>
                            <a:noFill/>
                          </a:ln>
                          <a:solidFill>
                            <a:schemeClr val="bg1"/>
                          </a:solidFill>
                          <a:effectLst/>
                          <a:latin typeface="+mn-lt"/>
                        </a:rPr>
                        <a:t>plasminogène</a:t>
                      </a: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Principal inhibiteur physiologique de la plasmine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C4283461-9BA1-5AAB-6C95-ABD3CEA2219E}"/>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de la plasmine</a:t>
            </a:r>
            <a:endParaRPr lang="fr-CA" cap="all" dirty="0"/>
          </a:p>
        </p:txBody>
      </p:sp>
      <p:graphicFrame>
        <p:nvGraphicFramePr>
          <p:cNvPr id="4" name="Espace réservé du contenu 3"/>
          <p:cNvGraphicFramePr>
            <a:graphicFrameLocks noGrp="1"/>
          </p:cNvGraphicFramePr>
          <p:nvPr>
            <p:ph idx="1"/>
          </p:nvPr>
        </p:nvGraphicFramePr>
        <p:xfrm>
          <a:off x="653141" y="2535936"/>
          <a:ext cx="8229601" cy="3895344"/>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spcBef>
                          <a:spcPct val="50000"/>
                        </a:spcBef>
                      </a:pPr>
                      <a:r>
                        <a:rPr lang="el-GR" sz="2400" b="1" dirty="0">
                          <a:solidFill>
                            <a:schemeClr val="bg1"/>
                          </a:solidFill>
                          <a:latin typeface="Arial Unicode MS" pitchFamily="34" charset="-128"/>
                          <a:ea typeface="Arial Unicode MS" pitchFamily="34" charset="-128"/>
                          <a:cs typeface="Arial Unicode MS" pitchFamily="34" charset="-128"/>
                        </a:rPr>
                        <a:t>α</a:t>
                      </a:r>
                      <a:r>
                        <a:rPr lang="fr-CA" sz="2400" b="1" dirty="0">
                          <a:solidFill>
                            <a:schemeClr val="bg1"/>
                          </a:solidFill>
                        </a:rPr>
                        <a:t>2-MACROGLOBULINE</a:t>
                      </a:r>
                      <a:r>
                        <a:rPr lang="fr-CA" sz="2400" b="1" baseline="0" dirty="0">
                          <a:solidFill>
                            <a:schemeClr val="bg1"/>
                          </a:solidFill>
                        </a:rPr>
                        <a:t>               </a:t>
                      </a:r>
                      <a:endParaRPr lang="fr-FR" sz="2400" b="1" dirty="0">
                        <a:solidFill>
                          <a:schemeClr val="bg1"/>
                        </a:solidFill>
                      </a:endParaRP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Synthétisée au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Inactive la plasmine en excès quand l’</a:t>
                      </a:r>
                      <a:r>
                        <a:rPr kumimoji="0" lang="fr-FR" sz="2400" b="1" i="0" u="none" strike="noStrike" cap="none" normalizeH="0" baseline="0" dirty="0">
                          <a:ln>
                            <a:noFill/>
                          </a:ln>
                          <a:solidFill>
                            <a:schemeClr val="bg1"/>
                          </a:solidFill>
                          <a:effectLst/>
                          <a:latin typeface="+mn-lt"/>
                          <a:sym typeface="Symbol" pitchFamily="18" charset="2"/>
                        </a:rPr>
                        <a:t></a:t>
                      </a:r>
                      <a:r>
                        <a:rPr kumimoji="0" lang="fr-FR" sz="2400" b="1" i="0" u="none" strike="noStrike" cap="none" normalizeH="0" baseline="0" dirty="0">
                          <a:ln>
                            <a:noFill/>
                          </a:ln>
                          <a:solidFill>
                            <a:schemeClr val="bg1"/>
                          </a:solidFill>
                          <a:effectLst/>
                          <a:latin typeface="+mn-lt"/>
                        </a:rPr>
                        <a:t>2-</a:t>
                      </a:r>
                      <a:r>
                        <a:rPr kumimoji="0" lang="fr-FR" sz="2400" b="1" i="0" u="none" strike="noStrike" cap="none" normalizeH="0" baseline="0" dirty="0" err="1">
                          <a:ln>
                            <a:noFill/>
                          </a:ln>
                          <a:solidFill>
                            <a:schemeClr val="bg1"/>
                          </a:solidFill>
                          <a:effectLst/>
                          <a:latin typeface="+mn-lt"/>
                        </a:rPr>
                        <a:t>antiplasmine</a:t>
                      </a:r>
                      <a:r>
                        <a:rPr kumimoji="0" lang="fr-FR" sz="2400" b="1" i="0" u="none" strike="noStrike" cap="none" normalizeH="0" baseline="0" dirty="0">
                          <a:ln>
                            <a:noFill/>
                          </a:ln>
                          <a:solidFill>
                            <a:schemeClr val="bg1"/>
                          </a:solidFill>
                          <a:effectLst/>
                          <a:latin typeface="+mn-lt"/>
                        </a:rPr>
                        <a:t> ne fournit pas</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2e en importance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8666CDB8-16F4-FE21-B5C7-B859EFD45C02}"/>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de la plasmine</a:t>
            </a:r>
            <a:endParaRPr lang="fr-CA" cap="all"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908216142"/>
              </p:ext>
            </p:extLst>
          </p:nvPr>
        </p:nvGraphicFramePr>
        <p:xfrm>
          <a:off x="653141" y="2344840"/>
          <a:ext cx="8229601" cy="4407408"/>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spcBef>
                          <a:spcPct val="50000"/>
                        </a:spcBef>
                      </a:pPr>
                      <a:r>
                        <a:rPr lang="el-GR" sz="2400" b="1" dirty="0">
                          <a:solidFill>
                            <a:schemeClr val="bg1"/>
                          </a:solidFill>
                          <a:latin typeface="Arial Unicode MS" pitchFamily="34" charset="-128"/>
                          <a:ea typeface="Arial Unicode MS" pitchFamily="34" charset="-128"/>
                          <a:cs typeface="Arial Unicode MS" pitchFamily="34" charset="-128"/>
                        </a:rPr>
                        <a:t>α</a:t>
                      </a:r>
                      <a:r>
                        <a:rPr lang="fr-CA" sz="2400" b="1" dirty="0">
                          <a:solidFill>
                            <a:schemeClr val="bg1"/>
                          </a:solidFill>
                          <a:latin typeface="+mn-lt"/>
                          <a:ea typeface="+mn-ea"/>
                          <a:cs typeface="+mn-cs"/>
                        </a:rPr>
                        <a:t>1-ANTITRYPSINE</a:t>
                      </a:r>
                      <a:r>
                        <a:rPr lang="fr-CA" sz="2400" b="1" baseline="0" dirty="0">
                          <a:solidFill>
                            <a:schemeClr val="bg1"/>
                          </a:solidFill>
                        </a:rPr>
                        <a:t>               </a:t>
                      </a:r>
                      <a:endParaRPr lang="fr-FR" sz="2400" b="1" dirty="0">
                        <a:solidFill>
                          <a:schemeClr val="bg1"/>
                        </a:solidFill>
                      </a:endParaRP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defRPr/>
                      </a:pPr>
                      <a:r>
                        <a:rPr kumimoji="0" lang="fr-FR" sz="2400" b="1" i="0" u="none" strike="noStrike" cap="none" normalizeH="0" baseline="0" dirty="0">
                          <a:ln>
                            <a:noFill/>
                          </a:ln>
                          <a:solidFill>
                            <a:schemeClr val="bg1"/>
                          </a:solidFill>
                          <a:effectLst/>
                          <a:latin typeface="+mn-lt"/>
                        </a:rPr>
                        <a:t>Synthétisée au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Se lie au site actif de la plasmine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400" b="1" i="0" u="none" strike="noStrike" cap="none" normalizeH="0" baseline="0" dirty="0">
                          <a:ln>
                            <a:noFill/>
                          </a:ln>
                          <a:solidFill>
                            <a:schemeClr val="bg1"/>
                          </a:solidFill>
                          <a:effectLst/>
                          <a:latin typeface="+mn-lt"/>
                        </a:rPr>
                        <a:t>Peu important </a:t>
                      </a:r>
                      <a:r>
                        <a:rPr kumimoji="0" lang="fr-CA" sz="2400" b="1" i="1" u="none" strike="noStrike" cap="none" normalizeH="0" baseline="0" dirty="0">
                          <a:ln>
                            <a:noFill/>
                          </a:ln>
                          <a:solidFill>
                            <a:schemeClr val="bg1"/>
                          </a:solidFill>
                          <a:effectLst/>
                          <a:latin typeface="+mn-lt"/>
                        </a:rPr>
                        <a:t>in vivo</a:t>
                      </a:r>
                      <a:endParaRPr kumimoji="0" lang="fr-FR" sz="2400" b="1" i="1"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3" name="Interdiction 2">
            <a:extLst>
              <a:ext uri="{FF2B5EF4-FFF2-40B4-BE49-F238E27FC236}">
                <a16:creationId xmlns:a16="http://schemas.microsoft.com/office/drawing/2014/main" id="{CDA1F46D-9F19-6E0C-1873-E8E7626D2C37}"/>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3ED04-8C70-7686-1DBC-CD3A392FA1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3B2B89-A070-F857-F7F1-B10C94DBCF9F}"/>
              </a:ext>
            </a:extLst>
          </p:cNvPr>
          <p:cNvSpPr>
            <a:spLocks noGrp="1"/>
          </p:cNvSpPr>
          <p:nvPr>
            <p:ph type="title"/>
          </p:nvPr>
        </p:nvSpPr>
        <p:spPr/>
        <p:txBody>
          <a:bodyPr/>
          <a:lstStyle/>
          <a:p>
            <a:r>
              <a:rPr lang="fr-CA" sz="4600" b="1" cap="all" dirty="0"/>
              <a:t>Travail sur schéma</a:t>
            </a:r>
          </a:p>
        </p:txBody>
      </p:sp>
      <p:sp>
        <p:nvSpPr>
          <p:cNvPr id="3" name="Espace réservé du contenu 2">
            <a:extLst>
              <a:ext uri="{FF2B5EF4-FFF2-40B4-BE49-F238E27FC236}">
                <a16:creationId xmlns:a16="http://schemas.microsoft.com/office/drawing/2014/main" id="{666411C9-7304-B409-DE6C-47BA6764BC2C}"/>
              </a:ext>
            </a:extLst>
          </p:cNvPr>
          <p:cNvSpPr>
            <a:spLocks noGrp="1"/>
          </p:cNvSpPr>
          <p:nvPr>
            <p:ph idx="1"/>
          </p:nvPr>
        </p:nvSpPr>
        <p:spPr/>
        <p:txBody>
          <a:bodyPr/>
          <a:lstStyle/>
          <a:p>
            <a:endParaRPr lang="fr-CA"/>
          </a:p>
        </p:txBody>
      </p:sp>
      <p:sp>
        <p:nvSpPr>
          <p:cNvPr id="4" name="Espace réservé du texte 3">
            <a:extLst>
              <a:ext uri="{FF2B5EF4-FFF2-40B4-BE49-F238E27FC236}">
                <a16:creationId xmlns:a16="http://schemas.microsoft.com/office/drawing/2014/main" id="{CBC9340E-3CB2-CD69-7025-1B2E662470F8}"/>
              </a:ext>
            </a:extLst>
          </p:cNvPr>
          <p:cNvSpPr>
            <a:spLocks noGrp="1"/>
          </p:cNvSpPr>
          <p:nvPr>
            <p:ph type="body" sz="half" idx="2"/>
          </p:nvPr>
        </p:nvSpPr>
        <p:spPr/>
        <p:txBody>
          <a:bodyPr>
            <a:normAutofit/>
          </a:bodyPr>
          <a:lstStyle/>
          <a:p>
            <a:endParaRPr lang="fr-CA" sz="4600" dirty="0"/>
          </a:p>
          <a:p>
            <a:r>
              <a:rPr lang="fr-CA" sz="4600" dirty="0"/>
              <a:t>Fibrinolyse</a:t>
            </a:r>
          </a:p>
        </p:txBody>
      </p:sp>
      <p:sp>
        <p:nvSpPr>
          <p:cNvPr id="5" name="Interdiction 4">
            <a:extLst>
              <a:ext uri="{FF2B5EF4-FFF2-40B4-BE49-F238E27FC236}">
                <a16:creationId xmlns:a16="http://schemas.microsoft.com/office/drawing/2014/main" id="{B84EA782-AB2A-C18D-964D-A36E72FC5AC4}"/>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67107846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3"/>
          <p:cNvSpPr>
            <a:spLocks/>
          </p:cNvSpPr>
          <p:nvPr>
            <p:custDataLst>
              <p:tags r:id="rId1"/>
            </p:custDataLst>
          </p:nvPr>
        </p:nvSpPr>
        <p:spPr bwMode="auto">
          <a:xfrm>
            <a:off x="4376738" y="4770438"/>
            <a:ext cx="1138237" cy="788987"/>
          </a:xfrm>
          <a:custGeom>
            <a:avLst/>
            <a:gdLst>
              <a:gd name="T0" fmla="*/ 2147483647 w 2344"/>
              <a:gd name="T1" fmla="*/ 2147483647 h 1395"/>
              <a:gd name="T2" fmla="*/ 2147483647 w 2344"/>
              <a:gd name="T3" fmla="*/ 2147483647 h 1395"/>
              <a:gd name="T4" fmla="*/ 2147483647 w 2344"/>
              <a:gd name="T5" fmla="*/ 2147483647 h 1395"/>
              <a:gd name="T6" fmla="*/ 2147483647 w 2344"/>
              <a:gd name="T7" fmla="*/ 2147483647 h 1395"/>
              <a:gd name="T8" fmla="*/ 2147483647 w 2344"/>
              <a:gd name="T9" fmla="*/ 2147483647 h 1395"/>
              <a:gd name="T10" fmla="*/ 2147483647 w 2344"/>
              <a:gd name="T11" fmla="*/ 2147483647 h 1395"/>
              <a:gd name="T12" fmla="*/ 2147483647 w 2344"/>
              <a:gd name="T13" fmla="*/ 2147483647 h 1395"/>
              <a:gd name="T14" fmla="*/ 2147483647 w 2344"/>
              <a:gd name="T15" fmla="*/ 2147483647 h 1395"/>
              <a:gd name="T16" fmla="*/ 2147483647 w 2344"/>
              <a:gd name="T17" fmla="*/ 2147483647 h 1395"/>
              <a:gd name="T18" fmla="*/ 2147483647 w 2344"/>
              <a:gd name="T19" fmla="*/ 2147483647 h 1395"/>
              <a:gd name="T20" fmla="*/ 2147483647 w 2344"/>
              <a:gd name="T21" fmla="*/ 2147483647 h 1395"/>
              <a:gd name="T22" fmla="*/ 2147483647 w 2344"/>
              <a:gd name="T23" fmla="*/ 2147483647 h 1395"/>
              <a:gd name="T24" fmla="*/ 2147483647 w 2344"/>
              <a:gd name="T25" fmla="*/ 2147483647 h 1395"/>
              <a:gd name="T26" fmla="*/ 2147483647 w 2344"/>
              <a:gd name="T27" fmla="*/ 2147483647 h 1395"/>
              <a:gd name="T28" fmla="*/ 2147483647 w 2344"/>
              <a:gd name="T29" fmla="*/ 2147483647 h 1395"/>
              <a:gd name="T30" fmla="*/ 2147483647 w 2344"/>
              <a:gd name="T31" fmla="*/ 2147483647 h 1395"/>
              <a:gd name="T32" fmla="*/ 2147483647 w 2344"/>
              <a:gd name="T33" fmla="*/ 2147483647 h 1395"/>
              <a:gd name="T34" fmla="*/ 2147483647 w 2344"/>
              <a:gd name="T35" fmla="*/ 2147483647 h 1395"/>
              <a:gd name="T36" fmla="*/ 2147483647 w 2344"/>
              <a:gd name="T37" fmla="*/ 2147483647 h 1395"/>
              <a:gd name="T38" fmla="*/ 2147483647 w 2344"/>
              <a:gd name="T39" fmla="*/ 2147483647 h 1395"/>
              <a:gd name="T40" fmla="*/ 2147483647 w 2344"/>
              <a:gd name="T41" fmla="*/ 2147483647 h 1395"/>
              <a:gd name="T42" fmla="*/ 2147483647 w 2344"/>
              <a:gd name="T43" fmla="*/ 2147483647 h 1395"/>
              <a:gd name="T44" fmla="*/ 2147483647 w 2344"/>
              <a:gd name="T45" fmla="*/ 2147483647 h 1395"/>
              <a:gd name="T46" fmla="*/ 2147483647 w 2344"/>
              <a:gd name="T47" fmla="*/ 2147483647 h 1395"/>
              <a:gd name="T48" fmla="*/ 2147483647 w 2344"/>
              <a:gd name="T49" fmla="*/ 2147483647 h 1395"/>
              <a:gd name="T50" fmla="*/ 2147483647 w 2344"/>
              <a:gd name="T51" fmla="*/ 2147483647 h 1395"/>
              <a:gd name="T52" fmla="*/ 2147483647 w 2344"/>
              <a:gd name="T53" fmla="*/ 2147483647 h 1395"/>
              <a:gd name="T54" fmla="*/ 2147483647 w 2344"/>
              <a:gd name="T55" fmla="*/ 2147483647 h 1395"/>
              <a:gd name="T56" fmla="*/ 2147483647 w 2344"/>
              <a:gd name="T57" fmla="*/ 2147483647 h 1395"/>
              <a:gd name="T58" fmla="*/ 2147483647 w 2344"/>
              <a:gd name="T59" fmla="*/ 2147483647 h 1395"/>
              <a:gd name="T60" fmla="*/ 2147483647 w 2344"/>
              <a:gd name="T61" fmla="*/ 2147483647 h 1395"/>
              <a:gd name="T62" fmla="*/ 2147483647 w 2344"/>
              <a:gd name="T63" fmla="*/ 2147483647 h 1395"/>
              <a:gd name="T64" fmla="*/ 2147483647 w 2344"/>
              <a:gd name="T65" fmla="*/ 2147483647 h 1395"/>
              <a:gd name="T66" fmla="*/ 2147483647 w 2344"/>
              <a:gd name="T67" fmla="*/ 2147483647 h 1395"/>
              <a:gd name="T68" fmla="*/ 2147483647 w 2344"/>
              <a:gd name="T69" fmla="*/ 2147483647 h 1395"/>
              <a:gd name="T70" fmla="*/ 2147483647 w 2344"/>
              <a:gd name="T71" fmla="*/ 2147483647 h 1395"/>
              <a:gd name="T72" fmla="*/ 2147483647 w 2344"/>
              <a:gd name="T73" fmla="*/ 2147483647 h 1395"/>
              <a:gd name="T74" fmla="*/ 2147483647 w 2344"/>
              <a:gd name="T75" fmla="*/ 2147483647 h 1395"/>
              <a:gd name="T76" fmla="*/ 2147483647 w 2344"/>
              <a:gd name="T77" fmla="*/ 2147483647 h 1395"/>
              <a:gd name="T78" fmla="*/ 2147483647 w 2344"/>
              <a:gd name="T79" fmla="*/ 2147483647 h 1395"/>
              <a:gd name="T80" fmla="*/ 2147483647 w 2344"/>
              <a:gd name="T81" fmla="*/ 2147483647 h 1395"/>
              <a:gd name="T82" fmla="*/ 2147483647 w 2344"/>
              <a:gd name="T83" fmla="*/ 2147483647 h 1395"/>
              <a:gd name="T84" fmla="*/ 2147483647 w 2344"/>
              <a:gd name="T85" fmla="*/ 0 h 1395"/>
              <a:gd name="T86" fmla="*/ 2147483647 w 2344"/>
              <a:gd name="T87" fmla="*/ 2147483647 h 1395"/>
              <a:gd name="T88" fmla="*/ 2147483647 w 2344"/>
              <a:gd name="T89" fmla="*/ 2147483647 h 1395"/>
              <a:gd name="T90" fmla="*/ 2147483647 w 2344"/>
              <a:gd name="T91" fmla="*/ 2147483647 h 1395"/>
              <a:gd name="T92" fmla="*/ 2147483647 w 2344"/>
              <a:gd name="T93" fmla="*/ 2147483647 h 1395"/>
              <a:gd name="T94" fmla="*/ 2147483647 w 2344"/>
              <a:gd name="T95" fmla="*/ 2147483647 h 1395"/>
              <a:gd name="T96" fmla="*/ 2147483647 w 2344"/>
              <a:gd name="T97" fmla="*/ 2147483647 h 1395"/>
              <a:gd name="T98" fmla="*/ 2147483647 w 2344"/>
              <a:gd name="T99" fmla="*/ 2147483647 h 1395"/>
              <a:gd name="T100" fmla="*/ 2147483647 w 2344"/>
              <a:gd name="T101" fmla="*/ 2147483647 h 1395"/>
              <a:gd name="T102" fmla="*/ 2147483647 w 2344"/>
              <a:gd name="T103" fmla="*/ 2147483647 h 1395"/>
              <a:gd name="T104" fmla="*/ 2147483647 w 2344"/>
              <a:gd name="T105" fmla="*/ 2147483647 h 1395"/>
              <a:gd name="T106" fmla="*/ 2147483647 w 2344"/>
              <a:gd name="T107" fmla="*/ 2147483647 h 1395"/>
              <a:gd name="T108" fmla="*/ 2147483647 w 2344"/>
              <a:gd name="T109" fmla="*/ 2147483647 h 1395"/>
              <a:gd name="T110" fmla="*/ 2147483647 w 2344"/>
              <a:gd name="T111" fmla="*/ 2147483647 h 1395"/>
              <a:gd name="T112" fmla="*/ 2147483647 w 2344"/>
              <a:gd name="T113" fmla="*/ 2147483647 h 13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4"/>
              <a:gd name="T172" fmla="*/ 0 h 1395"/>
              <a:gd name="T173" fmla="*/ 2344 w 2344"/>
              <a:gd name="T174" fmla="*/ 1395 h 13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4" h="1395">
                <a:moveTo>
                  <a:pt x="259" y="405"/>
                </a:moveTo>
                <a:cubicBezTo>
                  <a:pt x="300" y="466"/>
                  <a:pt x="304" y="490"/>
                  <a:pt x="379" y="465"/>
                </a:cubicBezTo>
                <a:cubicBezTo>
                  <a:pt x="458" y="386"/>
                  <a:pt x="400" y="417"/>
                  <a:pt x="439" y="465"/>
                </a:cubicBezTo>
                <a:cubicBezTo>
                  <a:pt x="450" y="479"/>
                  <a:pt x="469" y="485"/>
                  <a:pt x="484" y="495"/>
                </a:cubicBezTo>
                <a:cubicBezTo>
                  <a:pt x="582" y="462"/>
                  <a:pt x="486" y="508"/>
                  <a:pt x="544" y="435"/>
                </a:cubicBezTo>
                <a:cubicBezTo>
                  <a:pt x="555" y="421"/>
                  <a:pt x="574" y="415"/>
                  <a:pt x="589" y="405"/>
                </a:cubicBezTo>
                <a:cubicBezTo>
                  <a:pt x="587" y="410"/>
                  <a:pt x="551" y="490"/>
                  <a:pt x="589" y="495"/>
                </a:cubicBezTo>
                <a:cubicBezTo>
                  <a:pt x="665" y="506"/>
                  <a:pt x="723" y="421"/>
                  <a:pt x="634" y="495"/>
                </a:cubicBezTo>
                <a:cubicBezTo>
                  <a:pt x="618" y="509"/>
                  <a:pt x="604" y="525"/>
                  <a:pt x="589" y="540"/>
                </a:cubicBezTo>
                <a:cubicBezTo>
                  <a:pt x="584" y="555"/>
                  <a:pt x="571" y="569"/>
                  <a:pt x="574" y="585"/>
                </a:cubicBezTo>
                <a:cubicBezTo>
                  <a:pt x="577" y="603"/>
                  <a:pt x="608" y="612"/>
                  <a:pt x="604" y="630"/>
                </a:cubicBezTo>
                <a:cubicBezTo>
                  <a:pt x="599" y="657"/>
                  <a:pt x="512" y="672"/>
                  <a:pt x="499" y="675"/>
                </a:cubicBezTo>
                <a:cubicBezTo>
                  <a:pt x="504" y="690"/>
                  <a:pt x="521" y="706"/>
                  <a:pt x="514" y="720"/>
                </a:cubicBezTo>
                <a:cubicBezTo>
                  <a:pt x="507" y="734"/>
                  <a:pt x="485" y="737"/>
                  <a:pt x="469" y="735"/>
                </a:cubicBezTo>
                <a:cubicBezTo>
                  <a:pt x="438" y="732"/>
                  <a:pt x="409" y="715"/>
                  <a:pt x="379" y="705"/>
                </a:cubicBezTo>
                <a:cubicBezTo>
                  <a:pt x="362" y="699"/>
                  <a:pt x="410" y="723"/>
                  <a:pt x="424" y="735"/>
                </a:cubicBezTo>
                <a:cubicBezTo>
                  <a:pt x="440" y="749"/>
                  <a:pt x="455" y="764"/>
                  <a:pt x="469" y="780"/>
                </a:cubicBezTo>
                <a:cubicBezTo>
                  <a:pt x="481" y="794"/>
                  <a:pt x="515" y="817"/>
                  <a:pt x="499" y="825"/>
                </a:cubicBezTo>
                <a:cubicBezTo>
                  <a:pt x="472" y="839"/>
                  <a:pt x="439" y="815"/>
                  <a:pt x="409" y="810"/>
                </a:cubicBezTo>
                <a:cubicBezTo>
                  <a:pt x="281" y="836"/>
                  <a:pt x="349" y="796"/>
                  <a:pt x="349" y="870"/>
                </a:cubicBezTo>
                <a:cubicBezTo>
                  <a:pt x="349" y="886"/>
                  <a:pt x="319" y="911"/>
                  <a:pt x="334" y="915"/>
                </a:cubicBezTo>
                <a:cubicBezTo>
                  <a:pt x="373" y="926"/>
                  <a:pt x="414" y="905"/>
                  <a:pt x="454" y="900"/>
                </a:cubicBezTo>
                <a:cubicBezTo>
                  <a:pt x="519" y="878"/>
                  <a:pt x="584" y="862"/>
                  <a:pt x="649" y="840"/>
                </a:cubicBezTo>
                <a:cubicBezTo>
                  <a:pt x="801" y="855"/>
                  <a:pt x="937" y="893"/>
                  <a:pt x="1084" y="930"/>
                </a:cubicBezTo>
                <a:cubicBezTo>
                  <a:pt x="1178" y="993"/>
                  <a:pt x="1272" y="1052"/>
                  <a:pt x="1369" y="1110"/>
                </a:cubicBezTo>
                <a:cubicBezTo>
                  <a:pt x="1434" y="1149"/>
                  <a:pt x="1479" y="1192"/>
                  <a:pt x="1549" y="1215"/>
                </a:cubicBezTo>
                <a:cubicBezTo>
                  <a:pt x="1557" y="1221"/>
                  <a:pt x="1636" y="1282"/>
                  <a:pt x="1654" y="1290"/>
                </a:cubicBezTo>
                <a:cubicBezTo>
                  <a:pt x="1697" y="1309"/>
                  <a:pt x="1750" y="1309"/>
                  <a:pt x="1789" y="1335"/>
                </a:cubicBezTo>
                <a:cubicBezTo>
                  <a:pt x="1804" y="1345"/>
                  <a:pt x="1818" y="1358"/>
                  <a:pt x="1834" y="1365"/>
                </a:cubicBezTo>
                <a:cubicBezTo>
                  <a:pt x="1863" y="1378"/>
                  <a:pt x="1924" y="1395"/>
                  <a:pt x="1924" y="1395"/>
                </a:cubicBezTo>
                <a:cubicBezTo>
                  <a:pt x="2028" y="1385"/>
                  <a:pt x="2085" y="1373"/>
                  <a:pt x="2179" y="1350"/>
                </a:cubicBezTo>
                <a:cubicBezTo>
                  <a:pt x="2262" y="1267"/>
                  <a:pt x="2296" y="1164"/>
                  <a:pt x="2314" y="1050"/>
                </a:cubicBezTo>
                <a:cubicBezTo>
                  <a:pt x="2325" y="980"/>
                  <a:pt x="2344" y="840"/>
                  <a:pt x="2344" y="840"/>
                </a:cubicBezTo>
                <a:cubicBezTo>
                  <a:pt x="2337" y="770"/>
                  <a:pt x="2322" y="599"/>
                  <a:pt x="2254" y="540"/>
                </a:cubicBezTo>
                <a:cubicBezTo>
                  <a:pt x="2182" y="477"/>
                  <a:pt x="2159" y="478"/>
                  <a:pt x="2074" y="450"/>
                </a:cubicBezTo>
                <a:cubicBezTo>
                  <a:pt x="1954" y="410"/>
                  <a:pt x="2068" y="434"/>
                  <a:pt x="1969" y="390"/>
                </a:cubicBezTo>
                <a:cubicBezTo>
                  <a:pt x="1926" y="371"/>
                  <a:pt x="1879" y="360"/>
                  <a:pt x="1834" y="345"/>
                </a:cubicBezTo>
                <a:cubicBezTo>
                  <a:pt x="1817" y="339"/>
                  <a:pt x="1805" y="323"/>
                  <a:pt x="1789" y="315"/>
                </a:cubicBezTo>
                <a:cubicBezTo>
                  <a:pt x="1755" y="298"/>
                  <a:pt x="1703" y="294"/>
                  <a:pt x="1669" y="285"/>
                </a:cubicBezTo>
                <a:cubicBezTo>
                  <a:pt x="1603" y="268"/>
                  <a:pt x="1542" y="251"/>
                  <a:pt x="1474" y="240"/>
                </a:cubicBezTo>
                <a:cubicBezTo>
                  <a:pt x="1397" y="201"/>
                  <a:pt x="1313" y="184"/>
                  <a:pt x="1234" y="150"/>
                </a:cubicBezTo>
                <a:cubicBezTo>
                  <a:pt x="1155" y="116"/>
                  <a:pt x="1065" y="72"/>
                  <a:pt x="979" y="60"/>
                </a:cubicBezTo>
                <a:cubicBezTo>
                  <a:pt x="882" y="46"/>
                  <a:pt x="787" y="31"/>
                  <a:pt x="694" y="0"/>
                </a:cubicBezTo>
                <a:cubicBezTo>
                  <a:pt x="599" y="11"/>
                  <a:pt x="575" y="7"/>
                  <a:pt x="499" y="30"/>
                </a:cubicBezTo>
                <a:cubicBezTo>
                  <a:pt x="469" y="39"/>
                  <a:pt x="439" y="50"/>
                  <a:pt x="409" y="60"/>
                </a:cubicBezTo>
                <a:cubicBezTo>
                  <a:pt x="394" y="65"/>
                  <a:pt x="364" y="75"/>
                  <a:pt x="364" y="75"/>
                </a:cubicBezTo>
                <a:cubicBezTo>
                  <a:pt x="354" y="90"/>
                  <a:pt x="349" y="110"/>
                  <a:pt x="334" y="120"/>
                </a:cubicBezTo>
                <a:cubicBezTo>
                  <a:pt x="307" y="137"/>
                  <a:pt x="244" y="150"/>
                  <a:pt x="244" y="150"/>
                </a:cubicBezTo>
                <a:cubicBezTo>
                  <a:pt x="234" y="165"/>
                  <a:pt x="227" y="182"/>
                  <a:pt x="214" y="195"/>
                </a:cubicBezTo>
                <a:cubicBezTo>
                  <a:pt x="201" y="208"/>
                  <a:pt x="181" y="211"/>
                  <a:pt x="169" y="225"/>
                </a:cubicBezTo>
                <a:cubicBezTo>
                  <a:pt x="145" y="252"/>
                  <a:pt x="109" y="315"/>
                  <a:pt x="109" y="315"/>
                </a:cubicBezTo>
                <a:cubicBezTo>
                  <a:pt x="90" y="391"/>
                  <a:pt x="100" y="406"/>
                  <a:pt x="34" y="450"/>
                </a:cubicBezTo>
                <a:cubicBezTo>
                  <a:pt x="24" y="465"/>
                  <a:pt x="0" y="478"/>
                  <a:pt x="4" y="495"/>
                </a:cubicBezTo>
                <a:cubicBezTo>
                  <a:pt x="8" y="510"/>
                  <a:pt x="34" y="515"/>
                  <a:pt x="49" y="510"/>
                </a:cubicBezTo>
                <a:cubicBezTo>
                  <a:pt x="83" y="499"/>
                  <a:pt x="139" y="450"/>
                  <a:pt x="139" y="450"/>
                </a:cubicBezTo>
                <a:cubicBezTo>
                  <a:pt x="182" y="385"/>
                  <a:pt x="196" y="402"/>
                  <a:pt x="259" y="360"/>
                </a:cubicBezTo>
                <a:cubicBezTo>
                  <a:pt x="295" y="413"/>
                  <a:pt x="307" y="405"/>
                  <a:pt x="259" y="405"/>
                </a:cubicBezTo>
                <a:close/>
              </a:path>
            </a:pathLst>
          </a:cu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32771" name="Freeform 4"/>
          <p:cNvSpPr>
            <a:spLocks/>
          </p:cNvSpPr>
          <p:nvPr>
            <p:custDataLst>
              <p:tags r:id="rId2"/>
            </p:custDataLst>
          </p:nvPr>
        </p:nvSpPr>
        <p:spPr bwMode="auto">
          <a:xfrm>
            <a:off x="4551363" y="4872038"/>
            <a:ext cx="182562" cy="42862"/>
          </a:xfrm>
          <a:custGeom>
            <a:avLst/>
            <a:gdLst>
              <a:gd name="T0" fmla="*/ 0 w 375"/>
              <a:gd name="T1" fmla="*/ 2147483647 h 75"/>
              <a:gd name="T2" fmla="*/ 2147483647 w 375"/>
              <a:gd name="T3" fmla="*/ 0 h 75"/>
              <a:gd name="T4" fmla="*/ 2147483647 w 375"/>
              <a:gd name="T5" fmla="*/ 2147483647 h 75"/>
              <a:gd name="T6" fmla="*/ 0 60000 65536"/>
              <a:gd name="T7" fmla="*/ 0 60000 65536"/>
              <a:gd name="T8" fmla="*/ 0 60000 65536"/>
              <a:gd name="T9" fmla="*/ 0 w 375"/>
              <a:gd name="T10" fmla="*/ 0 h 75"/>
              <a:gd name="T11" fmla="*/ 375 w 375"/>
              <a:gd name="T12" fmla="*/ 75 h 75"/>
            </a:gdLst>
            <a:ahLst/>
            <a:cxnLst>
              <a:cxn ang="T6">
                <a:pos x="T0" y="T1"/>
              </a:cxn>
              <a:cxn ang="T7">
                <a:pos x="T2" y="T3"/>
              </a:cxn>
              <a:cxn ang="T8">
                <a:pos x="T4" y="T5"/>
              </a:cxn>
            </a:cxnLst>
            <a:rect l="T9" t="T10" r="T11" b="T12"/>
            <a:pathLst>
              <a:path w="375" h="75">
                <a:moveTo>
                  <a:pt x="0" y="75"/>
                </a:moveTo>
                <a:cubicBezTo>
                  <a:pt x="67" y="31"/>
                  <a:pt x="133" y="15"/>
                  <a:pt x="210" y="0"/>
                </a:cubicBezTo>
                <a:cubicBezTo>
                  <a:pt x="267" y="11"/>
                  <a:pt x="317" y="30"/>
                  <a:pt x="375" y="30"/>
                </a:cubicBezTo>
              </a:path>
            </a:pathLst>
          </a:custGeom>
          <a:noFill/>
          <a:ln w="9525">
            <a:solidFill>
              <a:srgbClr val="000000"/>
            </a:solidFill>
            <a:round/>
            <a:headEnd/>
            <a:tailEnd/>
          </a:ln>
          <a:effectLst/>
        </p:spPr>
        <p:txBody>
          <a:bodyPr/>
          <a:lstStyle/>
          <a:p>
            <a:endParaRPr lang="fr-CA"/>
          </a:p>
        </p:txBody>
      </p:sp>
      <p:sp>
        <p:nvSpPr>
          <p:cNvPr id="32772" name="Freeform 5"/>
          <p:cNvSpPr>
            <a:spLocks/>
          </p:cNvSpPr>
          <p:nvPr>
            <p:custDataLst>
              <p:tags r:id="rId3"/>
            </p:custDataLst>
          </p:nvPr>
        </p:nvSpPr>
        <p:spPr bwMode="auto">
          <a:xfrm>
            <a:off x="4638675" y="4872038"/>
            <a:ext cx="58738" cy="74612"/>
          </a:xfrm>
          <a:custGeom>
            <a:avLst/>
            <a:gdLst>
              <a:gd name="T0" fmla="*/ 2147483647 w 122"/>
              <a:gd name="T1" fmla="*/ 0 h 133"/>
              <a:gd name="T2" fmla="*/ 2147483647 w 122"/>
              <a:gd name="T3" fmla="*/ 0 h 133"/>
              <a:gd name="T4" fmla="*/ 2147483647 w 122"/>
              <a:gd name="T5" fmla="*/ 2147483647 h 133"/>
              <a:gd name="T6" fmla="*/ 2147483647 w 122"/>
              <a:gd name="T7" fmla="*/ 2147483647 h 133"/>
              <a:gd name="T8" fmla="*/ 2147483647 w 122"/>
              <a:gd name="T9" fmla="*/ 2147483647 h 133"/>
              <a:gd name="T10" fmla="*/ 2147483647 w 122"/>
              <a:gd name="T11" fmla="*/ 2147483647 h 133"/>
              <a:gd name="T12" fmla="*/ 2147483647 w 122"/>
              <a:gd name="T13" fmla="*/ 2147483647 h 133"/>
              <a:gd name="T14" fmla="*/ 2147483647 w 122"/>
              <a:gd name="T15" fmla="*/ 2147483647 h 133"/>
              <a:gd name="T16" fmla="*/ 2147483647 w 122"/>
              <a:gd name="T17" fmla="*/ 2147483647 h 133"/>
              <a:gd name="T18" fmla="*/ 2147483647 w 122"/>
              <a:gd name="T19" fmla="*/ 2147483647 h 133"/>
              <a:gd name="T20" fmla="*/ 2147483647 w 122"/>
              <a:gd name="T21" fmla="*/ 2147483647 h 133"/>
              <a:gd name="T22" fmla="*/ 2147483647 w 122"/>
              <a:gd name="T23" fmla="*/ 2147483647 h 133"/>
              <a:gd name="T24" fmla="*/ 2147483647 w 122"/>
              <a:gd name="T25" fmla="*/ 2147483647 h 133"/>
              <a:gd name="T26" fmla="*/ 2147483647 w 122"/>
              <a:gd name="T27" fmla="*/ 2147483647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133"/>
              <a:gd name="T44" fmla="*/ 122 w 122"/>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133">
                <a:moveTo>
                  <a:pt x="54" y="0"/>
                </a:moveTo>
                <a:cubicBezTo>
                  <a:pt x="16" y="113"/>
                  <a:pt x="50" y="0"/>
                  <a:pt x="69" y="0"/>
                </a:cubicBezTo>
                <a:cubicBezTo>
                  <a:pt x="87" y="0"/>
                  <a:pt x="89" y="30"/>
                  <a:pt x="99" y="45"/>
                </a:cubicBezTo>
                <a:cubicBezTo>
                  <a:pt x="94" y="60"/>
                  <a:pt x="99" y="85"/>
                  <a:pt x="84" y="90"/>
                </a:cubicBezTo>
                <a:cubicBezTo>
                  <a:pt x="60" y="98"/>
                  <a:pt x="20" y="98"/>
                  <a:pt x="9" y="75"/>
                </a:cubicBezTo>
                <a:cubicBezTo>
                  <a:pt x="0" y="56"/>
                  <a:pt x="39" y="45"/>
                  <a:pt x="54" y="30"/>
                </a:cubicBezTo>
                <a:cubicBezTo>
                  <a:pt x="69" y="35"/>
                  <a:pt x="92" y="31"/>
                  <a:pt x="99" y="45"/>
                </a:cubicBezTo>
                <a:cubicBezTo>
                  <a:pt x="122" y="91"/>
                  <a:pt x="56" y="99"/>
                  <a:pt x="39" y="105"/>
                </a:cubicBezTo>
                <a:cubicBezTo>
                  <a:pt x="29" y="90"/>
                  <a:pt x="1" y="76"/>
                  <a:pt x="9" y="60"/>
                </a:cubicBezTo>
                <a:cubicBezTo>
                  <a:pt x="18" y="42"/>
                  <a:pt x="50" y="37"/>
                  <a:pt x="69" y="45"/>
                </a:cubicBezTo>
                <a:cubicBezTo>
                  <a:pt x="84" y="51"/>
                  <a:pt x="79" y="75"/>
                  <a:pt x="84" y="90"/>
                </a:cubicBezTo>
                <a:cubicBezTo>
                  <a:pt x="69" y="100"/>
                  <a:pt x="52" y="133"/>
                  <a:pt x="39" y="120"/>
                </a:cubicBezTo>
                <a:cubicBezTo>
                  <a:pt x="26" y="107"/>
                  <a:pt x="56" y="88"/>
                  <a:pt x="69" y="75"/>
                </a:cubicBezTo>
                <a:cubicBezTo>
                  <a:pt x="73" y="71"/>
                  <a:pt x="69" y="85"/>
                  <a:pt x="69" y="90"/>
                </a:cubicBezTo>
              </a:path>
            </a:pathLst>
          </a:custGeom>
          <a:noFill/>
          <a:ln w="9525">
            <a:solidFill>
              <a:srgbClr val="000000"/>
            </a:solidFill>
            <a:round/>
            <a:headEnd/>
            <a:tailEnd/>
          </a:ln>
          <a:effectLst/>
        </p:spPr>
        <p:txBody>
          <a:bodyPr/>
          <a:lstStyle/>
          <a:p>
            <a:endParaRPr lang="fr-CA"/>
          </a:p>
        </p:txBody>
      </p:sp>
      <p:sp>
        <p:nvSpPr>
          <p:cNvPr id="32773" name="Line 6"/>
          <p:cNvSpPr>
            <a:spLocks noChangeShapeType="1"/>
          </p:cNvSpPr>
          <p:nvPr>
            <p:custDataLst>
              <p:tags r:id="rId4"/>
            </p:custDataLst>
          </p:nvPr>
        </p:nvSpPr>
        <p:spPr bwMode="auto">
          <a:xfrm flipV="1">
            <a:off x="468313" y="6021388"/>
            <a:ext cx="8280400" cy="0"/>
          </a:xfrm>
          <a:prstGeom prst="line">
            <a:avLst/>
          </a:prstGeom>
          <a:noFill/>
          <a:ln w="9525">
            <a:solidFill>
              <a:srgbClr val="000000"/>
            </a:solidFill>
            <a:round/>
            <a:headEnd/>
            <a:tailEnd/>
          </a:ln>
          <a:effectLst/>
        </p:spPr>
        <p:txBody>
          <a:bodyPr/>
          <a:lstStyle/>
          <a:p>
            <a:endParaRPr lang="fr-CA"/>
          </a:p>
        </p:txBody>
      </p:sp>
      <p:sp>
        <p:nvSpPr>
          <p:cNvPr id="32774" name="Oval 7"/>
          <p:cNvSpPr>
            <a:spLocks noChangeArrowheads="1"/>
          </p:cNvSpPr>
          <p:nvPr>
            <p:custDataLst>
              <p:tags r:id="rId5"/>
            </p:custDataLst>
          </p:nvPr>
        </p:nvSpPr>
        <p:spPr bwMode="auto">
          <a:xfrm>
            <a:off x="395288"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775" name="Oval 8"/>
          <p:cNvSpPr>
            <a:spLocks noChangeArrowheads="1"/>
          </p:cNvSpPr>
          <p:nvPr>
            <p:custDataLst>
              <p:tags r:id="rId6"/>
            </p:custDataLst>
          </p:nvPr>
        </p:nvSpPr>
        <p:spPr bwMode="auto">
          <a:xfrm>
            <a:off x="2339975"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776" name="Freeform 9"/>
          <p:cNvSpPr>
            <a:spLocks/>
          </p:cNvSpPr>
          <p:nvPr>
            <p:custDataLst>
              <p:tags r:id="rId7"/>
            </p:custDataLst>
          </p:nvPr>
        </p:nvSpPr>
        <p:spPr bwMode="auto">
          <a:xfrm>
            <a:off x="2117725" y="6129338"/>
            <a:ext cx="1646238"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77" name="Freeform 10"/>
          <p:cNvSpPr>
            <a:spLocks/>
          </p:cNvSpPr>
          <p:nvPr>
            <p:custDataLst>
              <p:tags r:id="rId8"/>
            </p:custDataLst>
          </p:nvPr>
        </p:nvSpPr>
        <p:spPr bwMode="auto">
          <a:xfrm>
            <a:off x="3763963" y="6196013"/>
            <a:ext cx="1647825"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78" name="Freeform 11"/>
          <p:cNvSpPr>
            <a:spLocks/>
          </p:cNvSpPr>
          <p:nvPr>
            <p:custDataLst>
              <p:tags r:id="rId9"/>
            </p:custDataLst>
          </p:nvPr>
        </p:nvSpPr>
        <p:spPr bwMode="auto">
          <a:xfrm>
            <a:off x="4551363" y="6297613"/>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79" name="Freeform 12"/>
          <p:cNvSpPr>
            <a:spLocks/>
          </p:cNvSpPr>
          <p:nvPr>
            <p:custDataLst>
              <p:tags r:id="rId10"/>
            </p:custDataLst>
          </p:nvPr>
        </p:nvSpPr>
        <p:spPr bwMode="auto">
          <a:xfrm>
            <a:off x="2889250" y="6196013"/>
            <a:ext cx="1647825"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80" name="Freeform 13"/>
          <p:cNvSpPr>
            <a:spLocks/>
          </p:cNvSpPr>
          <p:nvPr>
            <p:custDataLst>
              <p:tags r:id="rId11"/>
            </p:custDataLst>
          </p:nvPr>
        </p:nvSpPr>
        <p:spPr bwMode="auto">
          <a:xfrm>
            <a:off x="5426075" y="6399213"/>
            <a:ext cx="1646238"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81" name="Freeform 14"/>
          <p:cNvSpPr>
            <a:spLocks/>
          </p:cNvSpPr>
          <p:nvPr>
            <p:custDataLst>
              <p:tags r:id="rId12"/>
            </p:custDataLst>
          </p:nvPr>
        </p:nvSpPr>
        <p:spPr bwMode="auto">
          <a:xfrm>
            <a:off x="6388100" y="6196013"/>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82" name="Freeform 15"/>
          <p:cNvSpPr>
            <a:spLocks/>
          </p:cNvSpPr>
          <p:nvPr>
            <p:custDataLst>
              <p:tags r:id="rId13"/>
            </p:custDataLst>
          </p:nvPr>
        </p:nvSpPr>
        <p:spPr bwMode="auto">
          <a:xfrm>
            <a:off x="2278063" y="6500813"/>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p:spPr>
        <p:txBody>
          <a:bodyPr/>
          <a:lstStyle/>
          <a:p>
            <a:endParaRPr lang="fr-CA"/>
          </a:p>
        </p:txBody>
      </p:sp>
      <p:sp>
        <p:nvSpPr>
          <p:cNvPr id="32783" name="Freeform 16"/>
          <p:cNvSpPr>
            <a:spLocks/>
          </p:cNvSpPr>
          <p:nvPr>
            <p:custDataLst>
              <p:tags r:id="rId14"/>
            </p:custDataLst>
          </p:nvPr>
        </p:nvSpPr>
        <p:spPr bwMode="auto">
          <a:xfrm>
            <a:off x="4638675" y="6604000"/>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p:spPr>
        <p:txBody>
          <a:bodyPr/>
          <a:lstStyle/>
          <a:p>
            <a:endParaRPr lang="fr-CA"/>
          </a:p>
        </p:txBody>
      </p:sp>
      <p:sp>
        <p:nvSpPr>
          <p:cNvPr id="32784" name="AutoShape 17"/>
          <p:cNvSpPr>
            <a:spLocks noChangeArrowheads="1"/>
          </p:cNvSpPr>
          <p:nvPr>
            <p:custDataLst>
              <p:tags r:id="rId15"/>
            </p:custDataLst>
          </p:nvPr>
        </p:nvSpPr>
        <p:spPr bwMode="auto">
          <a:xfrm>
            <a:off x="5513388" y="5176838"/>
            <a:ext cx="1311275" cy="407987"/>
          </a:xfrm>
          <a:prstGeom prst="leftArrow">
            <a:avLst>
              <a:gd name="adj1" fmla="val 50000"/>
              <a:gd name="adj2" fmla="val 80350"/>
            </a:avLst>
          </a:prstGeom>
          <a:solidFill>
            <a:srgbClr val="002060"/>
          </a:solidFill>
          <a:ln w="9525">
            <a:solidFill>
              <a:srgbClr val="000000"/>
            </a:solidFill>
            <a:miter lim="800000"/>
            <a:headEnd/>
            <a:tailEnd/>
          </a:ln>
          <a:effectLst/>
        </p:spPr>
        <p:txBody>
          <a:bodyPr/>
          <a:lstStyle/>
          <a:p>
            <a:endParaRPr lang="fr-CA"/>
          </a:p>
        </p:txBody>
      </p:sp>
      <p:sp>
        <p:nvSpPr>
          <p:cNvPr id="32785" name="Oval 18"/>
          <p:cNvSpPr>
            <a:spLocks noChangeArrowheads="1"/>
          </p:cNvSpPr>
          <p:nvPr>
            <p:custDataLst>
              <p:tags r:id="rId16"/>
            </p:custDataLst>
          </p:nvPr>
        </p:nvSpPr>
        <p:spPr bwMode="auto">
          <a:xfrm>
            <a:off x="6824663" y="4914900"/>
            <a:ext cx="2068512" cy="669925"/>
          </a:xfrm>
          <a:prstGeom prst="ellipse">
            <a:avLst/>
          </a:pr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sz="1800">
              <a:solidFill>
                <a:schemeClr val="bg1"/>
              </a:solidFill>
            </a:endParaRPr>
          </a:p>
        </p:txBody>
      </p:sp>
      <p:sp>
        <p:nvSpPr>
          <p:cNvPr id="32786" name="Oval 19"/>
          <p:cNvSpPr>
            <a:spLocks noChangeArrowheads="1"/>
          </p:cNvSpPr>
          <p:nvPr>
            <p:custDataLst>
              <p:tags r:id="rId17"/>
            </p:custDataLst>
          </p:nvPr>
        </p:nvSpPr>
        <p:spPr bwMode="auto">
          <a:xfrm>
            <a:off x="755650" y="5805488"/>
            <a:ext cx="246063"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787" name="Line 20"/>
          <p:cNvSpPr>
            <a:spLocks noChangeShapeType="1"/>
          </p:cNvSpPr>
          <p:nvPr>
            <p:custDataLst>
              <p:tags r:id="rId18"/>
            </p:custDataLst>
          </p:nvPr>
        </p:nvSpPr>
        <p:spPr bwMode="auto">
          <a:xfrm>
            <a:off x="6300788" y="2427288"/>
            <a:ext cx="0" cy="2851150"/>
          </a:xfrm>
          <a:prstGeom prst="line">
            <a:avLst/>
          </a:prstGeom>
          <a:noFill/>
          <a:ln w="28575">
            <a:solidFill>
              <a:srgbClr val="002060"/>
            </a:solidFill>
            <a:round/>
            <a:headEnd/>
            <a:tailEnd type="triangle" w="med" len="med"/>
          </a:ln>
          <a:effectLst/>
        </p:spPr>
        <p:txBody>
          <a:bodyPr/>
          <a:lstStyle/>
          <a:p>
            <a:endParaRPr lang="fr-CA"/>
          </a:p>
        </p:txBody>
      </p:sp>
      <p:sp>
        <p:nvSpPr>
          <p:cNvPr id="32788" name="Line 21"/>
          <p:cNvSpPr>
            <a:spLocks noChangeShapeType="1"/>
          </p:cNvSpPr>
          <p:nvPr>
            <p:custDataLst>
              <p:tags r:id="rId19"/>
            </p:custDataLst>
          </p:nvPr>
        </p:nvSpPr>
        <p:spPr bwMode="auto">
          <a:xfrm flipH="1">
            <a:off x="6562725" y="3038475"/>
            <a:ext cx="1136650" cy="2239963"/>
          </a:xfrm>
          <a:prstGeom prst="line">
            <a:avLst/>
          </a:prstGeom>
          <a:noFill/>
          <a:ln w="31750">
            <a:solidFill>
              <a:srgbClr val="002060"/>
            </a:solidFill>
            <a:round/>
            <a:headEnd/>
            <a:tailEnd type="triangle" w="med" len="med"/>
          </a:ln>
          <a:effectLst/>
        </p:spPr>
        <p:txBody>
          <a:bodyPr/>
          <a:lstStyle/>
          <a:p>
            <a:endParaRPr lang="fr-CA"/>
          </a:p>
        </p:txBody>
      </p:sp>
      <p:sp>
        <p:nvSpPr>
          <p:cNvPr id="32789" name="Line 22"/>
          <p:cNvSpPr>
            <a:spLocks noChangeShapeType="1"/>
          </p:cNvSpPr>
          <p:nvPr>
            <p:custDataLst>
              <p:tags r:id="rId20"/>
            </p:custDataLst>
          </p:nvPr>
        </p:nvSpPr>
        <p:spPr bwMode="auto">
          <a:xfrm>
            <a:off x="5164138" y="2427288"/>
            <a:ext cx="261937" cy="1017587"/>
          </a:xfrm>
          <a:prstGeom prst="line">
            <a:avLst/>
          </a:prstGeom>
          <a:noFill/>
          <a:ln w="31750">
            <a:solidFill>
              <a:srgbClr val="002060"/>
            </a:solidFill>
            <a:round/>
            <a:headEnd/>
            <a:tailEnd type="triangle" w="med" len="med"/>
          </a:ln>
          <a:effectLst/>
        </p:spPr>
        <p:txBody>
          <a:bodyPr/>
          <a:lstStyle/>
          <a:p>
            <a:endParaRPr lang="fr-CA"/>
          </a:p>
        </p:txBody>
      </p:sp>
      <p:sp>
        <p:nvSpPr>
          <p:cNvPr id="32790" name="Line 23"/>
          <p:cNvSpPr>
            <a:spLocks noChangeShapeType="1"/>
          </p:cNvSpPr>
          <p:nvPr>
            <p:custDataLst>
              <p:tags r:id="rId21"/>
            </p:custDataLst>
          </p:nvPr>
        </p:nvSpPr>
        <p:spPr bwMode="auto">
          <a:xfrm>
            <a:off x="5513388" y="3852863"/>
            <a:ext cx="523875" cy="1425575"/>
          </a:xfrm>
          <a:prstGeom prst="line">
            <a:avLst/>
          </a:prstGeom>
          <a:noFill/>
          <a:ln w="31750">
            <a:solidFill>
              <a:schemeClr val="accent6">
                <a:lumMod val="75000"/>
              </a:schemeClr>
            </a:solidFill>
            <a:round/>
            <a:headEnd/>
            <a:tailEnd type="triangle" w="med" len="med"/>
          </a:ln>
          <a:effectLst/>
        </p:spPr>
        <p:txBody>
          <a:bodyPr/>
          <a:lstStyle/>
          <a:p>
            <a:endParaRPr lang="fr-CA"/>
          </a:p>
        </p:txBody>
      </p:sp>
      <p:sp>
        <p:nvSpPr>
          <p:cNvPr id="32791" name="Freeform 24"/>
          <p:cNvSpPr>
            <a:spLocks/>
          </p:cNvSpPr>
          <p:nvPr>
            <p:custDataLst>
              <p:tags r:id="rId22"/>
            </p:custDataLst>
          </p:nvPr>
        </p:nvSpPr>
        <p:spPr bwMode="auto">
          <a:xfrm>
            <a:off x="611188" y="4508500"/>
            <a:ext cx="1101725" cy="1139825"/>
          </a:xfrm>
          <a:custGeom>
            <a:avLst/>
            <a:gdLst>
              <a:gd name="T0" fmla="*/ 2147483647 w 2268"/>
              <a:gd name="T1" fmla="*/ 2147483647 h 2014"/>
              <a:gd name="T2" fmla="*/ 2147483647 w 2268"/>
              <a:gd name="T3" fmla="*/ 2147483647 h 2014"/>
              <a:gd name="T4" fmla="*/ 2147483647 w 2268"/>
              <a:gd name="T5" fmla="*/ 2147483647 h 2014"/>
              <a:gd name="T6" fmla="*/ 2147483647 w 2268"/>
              <a:gd name="T7" fmla="*/ 2147483647 h 2014"/>
              <a:gd name="T8" fmla="*/ 2147483647 w 2268"/>
              <a:gd name="T9" fmla="*/ 2147483647 h 2014"/>
              <a:gd name="T10" fmla="*/ 2147483647 w 2268"/>
              <a:gd name="T11" fmla="*/ 2147483647 h 2014"/>
              <a:gd name="T12" fmla="*/ 2147483647 w 2268"/>
              <a:gd name="T13" fmla="*/ 2147483647 h 2014"/>
              <a:gd name="T14" fmla="*/ 2147483647 w 2268"/>
              <a:gd name="T15" fmla="*/ 2147483647 h 2014"/>
              <a:gd name="T16" fmla="*/ 2147483647 w 2268"/>
              <a:gd name="T17" fmla="*/ 2147483647 h 2014"/>
              <a:gd name="T18" fmla="*/ 2147483647 w 2268"/>
              <a:gd name="T19" fmla="*/ 2147483647 h 2014"/>
              <a:gd name="T20" fmla="*/ 2147483647 w 2268"/>
              <a:gd name="T21" fmla="*/ 2147483647 h 2014"/>
              <a:gd name="T22" fmla="*/ 2147483647 w 2268"/>
              <a:gd name="T23" fmla="*/ 2147483647 h 2014"/>
              <a:gd name="T24" fmla="*/ 2147483647 w 2268"/>
              <a:gd name="T25" fmla="*/ 2147483647 h 2014"/>
              <a:gd name="T26" fmla="*/ 2147483647 w 2268"/>
              <a:gd name="T27" fmla="*/ 2147483647 h 2014"/>
              <a:gd name="T28" fmla="*/ 2147483647 w 2268"/>
              <a:gd name="T29" fmla="*/ 2147483647 h 2014"/>
              <a:gd name="T30" fmla="*/ 2147483647 w 2268"/>
              <a:gd name="T31" fmla="*/ 2147483647 h 2014"/>
              <a:gd name="T32" fmla="*/ 2147483647 w 2268"/>
              <a:gd name="T33" fmla="*/ 2147483647 h 2014"/>
              <a:gd name="T34" fmla="*/ 2147483647 w 2268"/>
              <a:gd name="T35" fmla="*/ 2147483647 h 2014"/>
              <a:gd name="T36" fmla="*/ 2147483647 w 2268"/>
              <a:gd name="T37" fmla="*/ 2147483647 h 2014"/>
              <a:gd name="T38" fmla="*/ 2147483647 w 2268"/>
              <a:gd name="T39" fmla="*/ 2147483647 h 2014"/>
              <a:gd name="T40" fmla="*/ 2147483647 w 2268"/>
              <a:gd name="T41" fmla="*/ 2147483647 h 2014"/>
              <a:gd name="T42" fmla="*/ 2147483647 w 2268"/>
              <a:gd name="T43" fmla="*/ 2147483647 h 2014"/>
              <a:gd name="T44" fmla="*/ 2147483647 w 2268"/>
              <a:gd name="T45" fmla="*/ 2147483647 h 2014"/>
              <a:gd name="T46" fmla="*/ 2147483647 w 2268"/>
              <a:gd name="T47" fmla="*/ 2147483647 h 2014"/>
              <a:gd name="T48" fmla="*/ 2147483647 w 2268"/>
              <a:gd name="T49" fmla="*/ 2147483647 h 2014"/>
              <a:gd name="T50" fmla="*/ 2147483647 w 2268"/>
              <a:gd name="T51" fmla="*/ 2147483647 h 2014"/>
              <a:gd name="T52" fmla="*/ 2147483647 w 2268"/>
              <a:gd name="T53" fmla="*/ 2147483647 h 2014"/>
              <a:gd name="T54" fmla="*/ 2147483647 w 2268"/>
              <a:gd name="T55" fmla="*/ 2147483647 h 2014"/>
              <a:gd name="T56" fmla="*/ 2147483647 w 2268"/>
              <a:gd name="T57" fmla="*/ 2147483647 h 2014"/>
              <a:gd name="T58" fmla="*/ 2147483647 w 2268"/>
              <a:gd name="T59" fmla="*/ 2147483647 h 2014"/>
              <a:gd name="T60" fmla="*/ 2147483647 w 2268"/>
              <a:gd name="T61" fmla="*/ 2147483647 h 20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68"/>
              <a:gd name="T94" fmla="*/ 0 h 2014"/>
              <a:gd name="T95" fmla="*/ 2268 w 2268"/>
              <a:gd name="T96" fmla="*/ 2014 h 20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68" h="2014">
                <a:moveTo>
                  <a:pt x="1582" y="124"/>
                </a:moveTo>
                <a:cubicBezTo>
                  <a:pt x="1522" y="104"/>
                  <a:pt x="1462" y="84"/>
                  <a:pt x="1402" y="64"/>
                </a:cubicBezTo>
                <a:cubicBezTo>
                  <a:pt x="1372" y="54"/>
                  <a:pt x="1342" y="44"/>
                  <a:pt x="1312" y="34"/>
                </a:cubicBezTo>
                <a:cubicBezTo>
                  <a:pt x="1282" y="24"/>
                  <a:pt x="1222" y="4"/>
                  <a:pt x="1222" y="4"/>
                </a:cubicBezTo>
                <a:cubicBezTo>
                  <a:pt x="1052" y="15"/>
                  <a:pt x="720" y="0"/>
                  <a:pt x="532" y="94"/>
                </a:cubicBezTo>
                <a:cubicBezTo>
                  <a:pt x="500" y="110"/>
                  <a:pt x="474" y="138"/>
                  <a:pt x="442" y="154"/>
                </a:cubicBezTo>
                <a:cubicBezTo>
                  <a:pt x="414" y="168"/>
                  <a:pt x="380" y="169"/>
                  <a:pt x="352" y="184"/>
                </a:cubicBezTo>
                <a:cubicBezTo>
                  <a:pt x="289" y="219"/>
                  <a:pt x="172" y="304"/>
                  <a:pt x="172" y="304"/>
                </a:cubicBezTo>
                <a:cubicBezTo>
                  <a:pt x="79" y="444"/>
                  <a:pt x="55" y="590"/>
                  <a:pt x="22" y="754"/>
                </a:cubicBezTo>
                <a:cubicBezTo>
                  <a:pt x="27" y="842"/>
                  <a:pt x="0" y="1396"/>
                  <a:pt x="172" y="1534"/>
                </a:cubicBezTo>
                <a:cubicBezTo>
                  <a:pt x="197" y="1554"/>
                  <a:pt x="234" y="1550"/>
                  <a:pt x="262" y="1564"/>
                </a:cubicBezTo>
                <a:cubicBezTo>
                  <a:pt x="294" y="1580"/>
                  <a:pt x="322" y="1604"/>
                  <a:pt x="352" y="1624"/>
                </a:cubicBezTo>
                <a:cubicBezTo>
                  <a:pt x="372" y="1654"/>
                  <a:pt x="382" y="1694"/>
                  <a:pt x="412" y="1714"/>
                </a:cubicBezTo>
                <a:cubicBezTo>
                  <a:pt x="473" y="1754"/>
                  <a:pt x="558" y="1739"/>
                  <a:pt x="622" y="1774"/>
                </a:cubicBezTo>
                <a:cubicBezTo>
                  <a:pt x="685" y="1809"/>
                  <a:pt x="742" y="1854"/>
                  <a:pt x="802" y="1894"/>
                </a:cubicBezTo>
                <a:cubicBezTo>
                  <a:pt x="802" y="1894"/>
                  <a:pt x="1027" y="1969"/>
                  <a:pt x="1072" y="1984"/>
                </a:cubicBezTo>
                <a:cubicBezTo>
                  <a:pt x="1102" y="1994"/>
                  <a:pt x="1162" y="2014"/>
                  <a:pt x="1162" y="2014"/>
                </a:cubicBezTo>
                <a:cubicBezTo>
                  <a:pt x="1312" y="2004"/>
                  <a:pt x="1463" y="2005"/>
                  <a:pt x="1612" y="1984"/>
                </a:cubicBezTo>
                <a:cubicBezTo>
                  <a:pt x="1706" y="1971"/>
                  <a:pt x="1792" y="1924"/>
                  <a:pt x="1882" y="1894"/>
                </a:cubicBezTo>
                <a:cubicBezTo>
                  <a:pt x="1912" y="1884"/>
                  <a:pt x="1972" y="1864"/>
                  <a:pt x="1972" y="1864"/>
                </a:cubicBezTo>
                <a:cubicBezTo>
                  <a:pt x="1992" y="1834"/>
                  <a:pt x="2007" y="1799"/>
                  <a:pt x="2032" y="1774"/>
                </a:cubicBezTo>
                <a:cubicBezTo>
                  <a:pt x="2057" y="1749"/>
                  <a:pt x="2099" y="1742"/>
                  <a:pt x="2122" y="1714"/>
                </a:cubicBezTo>
                <a:cubicBezTo>
                  <a:pt x="2142" y="1689"/>
                  <a:pt x="2138" y="1652"/>
                  <a:pt x="2152" y="1624"/>
                </a:cubicBezTo>
                <a:cubicBezTo>
                  <a:pt x="2268" y="1391"/>
                  <a:pt x="2167" y="1670"/>
                  <a:pt x="2242" y="1444"/>
                </a:cubicBezTo>
                <a:cubicBezTo>
                  <a:pt x="2232" y="1314"/>
                  <a:pt x="2246" y="1180"/>
                  <a:pt x="2212" y="1054"/>
                </a:cubicBezTo>
                <a:cubicBezTo>
                  <a:pt x="2203" y="1019"/>
                  <a:pt x="2157" y="1003"/>
                  <a:pt x="2122" y="994"/>
                </a:cubicBezTo>
                <a:cubicBezTo>
                  <a:pt x="2034" y="972"/>
                  <a:pt x="1942" y="974"/>
                  <a:pt x="1852" y="964"/>
                </a:cubicBezTo>
                <a:cubicBezTo>
                  <a:pt x="1682" y="974"/>
                  <a:pt x="1505" y="1045"/>
                  <a:pt x="1342" y="994"/>
                </a:cubicBezTo>
                <a:cubicBezTo>
                  <a:pt x="1284" y="976"/>
                  <a:pt x="1357" y="873"/>
                  <a:pt x="1372" y="814"/>
                </a:cubicBezTo>
                <a:cubicBezTo>
                  <a:pt x="1415" y="643"/>
                  <a:pt x="1413" y="662"/>
                  <a:pt x="1492" y="544"/>
                </a:cubicBezTo>
                <a:cubicBezTo>
                  <a:pt x="1521" y="400"/>
                  <a:pt x="1582" y="271"/>
                  <a:pt x="1582" y="124"/>
                </a:cubicBezTo>
                <a:close/>
              </a:path>
            </a:pathLst>
          </a:custGeom>
          <a:solidFill>
            <a:schemeClr val="accent3"/>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p>
        </p:txBody>
      </p:sp>
      <p:sp>
        <p:nvSpPr>
          <p:cNvPr id="32792" name="Freeform 25"/>
          <p:cNvSpPr>
            <a:spLocks/>
          </p:cNvSpPr>
          <p:nvPr>
            <p:custDataLst>
              <p:tags r:id="rId23"/>
            </p:custDataLst>
          </p:nvPr>
        </p:nvSpPr>
        <p:spPr bwMode="auto">
          <a:xfrm>
            <a:off x="971550" y="4652963"/>
            <a:ext cx="247650" cy="84137"/>
          </a:xfrm>
          <a:custGeom>
            <a:avLst/>
            <a:gdLst>
              <a:gd name="T0" fmla="*/ 0 w 510"/>
              <a:gd name="T1" fmla="*/ 2147483647 h 150"/>
              <a:gd name="T2" fmla="*/ 2147483647 w 510"/>
              <a:gd name="T3" fmla="*/ 2147483647 h 150"/>
              <a:gd name="T4" fmla="*/ 2147483647 w 510"/>
              <a:gd name="T5" fmla="*/ 0 h 150"/>
              <a:gd name="T6" fmla="*/ 2147483647 w 510"/>
              <a:gd name="T7" fmla="*/ 2147483647 h 150"/>
              <a:gd name="T8" fmla="*/ 0 60000 65536"/>
              <a:gd name="T9" fmla="*/ 0 60000 65536"/>
              <a:gd name="T10" fmla="*/ 0 60000 65536"/>
              <a:gd name="T11" fmla="*/ 0 60000 65536"/>
              <a:gd name="T12" fmla="*/ 0 w 510"/>
              <a:gd name="T13" fmla="*/ 0 h 150"/>
              <a:gd name="T14" fmla="*/ 510 w 510"/>
              <a:gd name="T15" fmla="*/ 150 h 150"/>
            </a:gdLst>
            <a:ahLst/>
            <a:cxnLst>
              <a:cxn ang="T8">
                <a:pos x="T0" y="T1"/>
              </a:cxn>
              <a:cxn ang="T9">
                <a:pos x="T2" y="T3"/>
              </a:cxn>
              <a:cxn ang="T10">
                <a:pos x="T4" y="T5"/>
              </a:cxn>
              <a:cxn ang="T11">
                <a:pos x="T6" y="T7"/>
              </a:cxn>
            </a:cxnLst>
            <a:rect l="T12" t="T13" r="T14" b="T15"/>
            <a:pathLst>
              <a:path w="510" h="150">
                <a:moveTo>
                  <a:pt x="0" y="150"/>
                </a:moveTo>
                <a:cubicBezTo>
                  <a:pt x="20" y="120"/>
                  <a:pt x="29" y="79"/>
                  <a:pt x="60" y="60"/>
                </a:cubicBezTo>
                <a:cubicBezTo>
                  <a:pt x="114" y="26"/>
                  <a:pt x="240" y="0"/>
                  <a:pt x="240" y="0"/>
                </a:cubicBezTo>
                <a:cubicBezTo>
                  <a:pt x="470" y="33"/>
                  <a:pt x="379" y="30"/>
                  <a:pt x="510" y="30"/>
                </a:cubicBezTo>
              </a:path>
            </a:pathLst>
          </a:custGeom>
          <a:noFill/>
          <a:ln w="9525">
            <a:solidFill>
              <a:srgbClr val="000000"/>
            </a:solidFill>
            <a:round/>
            <a:headEnd/>
            <a:tailEnd/>
          </a:ln>
          <a:effectLst/>
        </p:spPr>
        <p:txBody>
          <a:bodyPr/>
          <a:lstStyle/>
          <a:p>
            <a:endParaRPr lang="fr-CA"/>
          </a:p>
        </p:txBody>
      </p:sp>
      <p:sp>
        <p:nvSpPr>
          <p:cNvPr id="32793" name="Freeform 26"/>
          <p:cNvSpPr>
            <a:spLocks/>
          </p:cNvSpPr>
          <p:nvPr>
            <p:custDataLst>
              <p:tags r:id="rId24"/>
            </p:custDataLst>
          </p:nvPr>
        </p:nvSpPr>
        <p:spPr bwMode="auto">
          <a:xfrm>
            <a:off x="1116013" y="4724400"/>
            <a:ext cx="92075" cy="109538"/>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0 h 195"/>
              <a:gd name="T14" fmla="*/ 0 60000 65536"/>
              <a:gd name="T15" fmla="*/ 0 60000 65536"/>
              <a:gd name="T16" fmla="*/ 0 60000 65536"/>
              <a:gd name="T17" fmla="*/ 0 60000 65536"/>
              <a:gd name="T18" fmla="*/ 0 60000 65536"/>
              <a:gd name="T19" fmla="*/ 0 60000 65536"/>
              <a:gd name="T20" fmla="*/ 0 60000 65536"/>
              <a:gd name="T21" fmla="*/ 0 w 191"/>
              <a:gd name="T22" fmla="*/ 0 h 195"/>
              <a:gd name="T23" fmla="*/ 191 w 191"/>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195">
                <a:moveTo>
                  <a:pt x="71" y="0"/>
                </a:moveTo>
                <a:cubicBezTo>
                  <a:pt x="62" y="28"/>
                  <a:pt x="0" y="152"/>
                  <a:pt x="71" y="180"/>
                </a:cubicBezTo>
                <a:cubicBezTo>
                  <a:pt x="109" y="195"/>
                  <a:pt x="151" y="160"/>
                  <a:pt x="191" y="150"/>
                </a:cubicBezTo>
                <a:cubicBezTo>
                  <a:pt x="181" y="120"/>
                  <a:pt x="183" y="82"/>
                  <a:pt x="161" y="60"/>
                </a:cubicBezTo>
                <a:cubicBezTo>
                  <a:pt x="139" y="38"/>
                  <a:pt x="85" y="2"/>
                  <a:pt x="71" y="30"/>
                </a:cubicBezTo>
                <a:cubicBezTo>
                  <a:pt x="55" y="62"/>
                  <a:pt x="131" y="156"/>
                  <a:pt x="131" y="120"/>
                </a:cubicBezTo>
                <a:cubicBezTo>
                  <a:pt x="131" y="75"/>
                  <a:pt x="91" y="40"/>
                  <a:pt x="71" y="0"/>
                </a:cubicBezTo>
                <a:close/>
              </a:path>
            </a:pathLst>
          </a:custGeom>
          <a:solidFill>
            <a:srgbClr val="FFFFFF"/>
          </a:solidFill>
          <a:ln w="9525">
            <a:solidFill>
              <a:srgbClr val="000000"/>
            </a:solidFill>
            <a:round/>
            <a:headEnd/>
            <a:tailEnd/>
          </a:ln>
          <a:effectLst/>
        </p:spPr>
        <p:txBody>
          <a:bodyPr/>
          <a:lstStyle/>
          <a:p>
            <a:endParaRPr lang="fr-CA"/>
          </a:p>
        </p:txBody>
      </p:sp>
      <p:sp>
        <p:nvSpPr>
          <p:cNvPr id="32794" name="AutoShape 27"/>
          <p:cNvSpPr>
            <a:spLocks/>
          </p:cNvSpPr>
          <p:nvPr>
            <p:custDataLst>
              <p:tags r:id="rId25"/>
            </p:custDataLst>
          </p:nvPr>
        </p:nvSpPr>
        <p:spPr bwMode="auto">
          <a:xfrm rot="-2337937">
            <a:off x="1331913" y="3500438"/>
            <a:ext cx="550862" cy="2592387"/>
          </a:xfrm>
          <a:prstGeom prst="leftBrace">
            <a:avLst>
              <a:gd name="adj1" fmla="val 39217"/>
              <a:gd name="adj2" fmla="val 50000"/>
            </a:avLst>
          </a:prstGeom>
          <a:noFill/>
          <a:ln w="38100">
            <a:solidFill>
              <a:schemeClr val="accent3"/>
            </a:solidFill>
            <a:round/>
            <a:headEnd/>
            <a:tailEnd/>
          </a:ln>
          <a:effectLst/>
        </p:spPr>
        <p:txBody>
          <a:bodyPr/>
          <a:lstStyle/>
          <a:p>
            <a:endParaRPr lang="fr-CA"/>
          </a:p>
        </p:txBody>
      </p:sp>
      <p:sp>
        <p:nvSpPr>
          <p:cNvPr id="32795" name="Rectangle 28"/>
          <p:cNvSpPr>
            <a:spLocks noChangeArrowheads="1"/>
          </p:cNvSpPr>
          <p:nvPr>
            <p:custDataLst>
              <p:tags r:id="rId26"/>
            </p:custDataLst>
          </p:nvPr>
        </p:nvSpPr>
        <p:spPr bwMode="auto">
          <a:xfrm>
            <a:off x="2484438" y="5483225"/>
            <a:ext cx="1804987"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FIBRINE</a:t>
            </a:r>
            <a:endParaRPr lang="fr-FR" sz="1800" b="1">
              <a:solidFill>
                <a:schemeClr val="bg1"/>
              </a:solidFill>
            </a:endParaRPr>
          </a:p>
        </p:txBody>
      </p:sp>
      <p:sp>
        <p:nvSpPr>
          <p:cNvPr id="32796" name="Line 29"/>
          <p:cNvSpPr>
            <a:spLocks noChangeShapeType="1"/>
          </p:cNvSpPr>
          <p:nvPr>
            <p:custDataLst>
              <p:tags r:id="rId27"/>
            </p:custDataLst>
          </p:nvPr>
        </p:nvSpPr>
        <p:spPr bwMode="auto">
          <a:xfrm flipH="1">
            <a:off x="3938588" y="5075238"/>
            <a:ext cx="612775" cy="407987"/>
          </a:xfrm>
          <a:prstGeom prst="line">
            <a:avLst/>
          </a:prstGeom>
          <a:noFill/>
          <a:ln w="25400">
            <a:solidFill>
              <a:srgbClr val="002060"/>
            </a:solidFill>
            <a:round/>
            <a:headEnd/>
            <a:tailEnd/>
          </a:ln>
          <a:effectLst/>
        </p:spPr>
        <p:txBody>
          <a:bodyPr/>
          <a:lstStyle/>
          <a:p>
            <a:endParaRPr lang="fr-CA"/>
          </a:p>
        </p:txBody>
      </p:sp>
      <p:sp>
        <p:nvSpPr>
          <p:cNvPr id="32797" name="Line 30"/>
          <p:cNvSpPr>
            <a:spLocks noChangeShapeType="1"/>
          </p:cNvSpPr>
          <p:nvPr>
            <p:custDataLst>
              <p:tags r:id="rId28"/>
            </p:custDataLst>
          </p:nvPr>
        </p:nvSpPr>
        <p:spPr bwMode="auto">
          <a:xfrm flipH="1" flipV="1">
            <a:off x="2916238" y="5157788"/>
            <a:ext cx="673100" cy="325437"/>
          </a:xfrm>
          <a:prstGeom prst="line">
            <a:avLst/>
          </a:prstGeom>
          <a:noFill/>
          <a:ln w="25400">
            <a:solidFill>
              <a:srgbClr val="002060"/>
            </a:solidFill>
            <a:round/>
            <a:headEnd/>
            <a:tailEnd type="triangle" w="med" len="med"/>
          </a:ln>
          <a:effectLst/>
        </p:spPr>
        <p:txBody>
          <a:bodyPr/>
          <a:lstStyle/>
          <a:p>
            <a:endParaRPr lang="fr-CA"/>
          </a:p>
        </p:txBody>
      </p:sp>
      <p:sp>
        <p:nvSpPr>
          <p:cNvPr id="32798" name="Freeform 31"/>
          <p:cNvSpPr>
            <a:spLocks/>
          </p:cNvSpPr>
          <p:nvPr>
            <p:custDataLst>
              <p:tags r:id="rId29"/>
            </p:custDataLst>
          </p:nvPr>
        </p:nvSpPr>
        <p:spPr bwMode="auto">
          <a:xfrm>
            <a:off x="2916238" y="1268413"/>
            <a:ext cx="1138237" cy="788987"/>
          </a:xfrm>
          <a:custGeom>
            <a:avLst/>
            <a:gdLst>
              <a:gd name="T0" fmla="*/ 2147483647 w 2344"/>
              <a:gd name="T1" fmla="*/ 2147483647 h 1395"/>
              <a:gd name="T2" fmla="*/ 2147483647 w 2344"/>
              <a:gd name="T3" fmla="*/ 2147483647 h 1395"/>
              <a:gd name="T4" fmla="*/ 2147483647 w 2344"/>
              <a:gd name="T5" fmla="*/ 2147483647 h 1395"/>
              <a:gd name="T6" fmla="*/ 2147483647 w 2344"/>
              <a:gd name="T7" fmla="*/ 2147483647 h 1395"/>
              <a:gd name="T8" fmla="*/ 2147483647 w 2344"/>
              <a:gd name="T9" fmla="*/ 2147483647 h 1395"/>
              <a:gd name="T10" fmla="*/ 2147483647 w 2344"/>
              <a:gd name="T11" fmla="*/ 2147483647 h 1395"/>
              <a:gd name="T12" fmla="*/ 2147483647 w 2344"/>
              <a:gd name="T13" fmla="*/ 2147483647 h 1395"/>
              <a:gd name="T14" fmla="*/ 2147483647 w 2344"/>
              <a:gd name="T15" fmla="*/ 2147483647 h 1395"/>
              <a:gd name="T16" fmla="*/ 2147483647 w 2344"/>
              <a:gd name="T17" fmla="*/ 2147483647 h 1395"/>
              <a:gd name="T18" fmla="*/ 2147483647 w 2344"/>
              <a:gd name="T19" fmla="*/ 2147483647 h 1395"/>
              <a:gd name="T20" fmla="*/ 2147483647 w 2344"/>
              <a:gd name="T21" fmla="*/ 2147483647 h 1395"/>
              <a:gd name="T22" fmla="*/ 2147483647 w 2344"/>
              <a:gd name="T23" fmla="*/ 2147483647 h 1395"/>
              <a:gd name="T24" fmla="*/ 2147483647 w 2344"/>
              <a:gd name="T25" fmla="*/ 2147483647 h 1395"/>
              <a:gd name="T26" fmla="*/ 2147483647 w 2344"/>
              <a:gd name="T27" fmla="*/ 2147483647 h 1395"/>
              <a:gd name="T28" fmla="*/ 2147483647 w 2344"/>
              <a:gd name="T29" fmla="*/ 2147483647 h 1395"/>
              <a:gd name="T30" fmla="*/ 2147483647 w 2344"/>
              <a:gd name="T31" fmla="*/ 2147483647 h 1395"/>
              <a:gd name="T32" fmla="*/ 2147483647 w 2344"/>
              <a:gd name="T33" fmla="*/ 2147483647 h 1395"/>
              <a:gd name="T34" fmla="*/ 2147483647 w 2344"/>
              <a:gd name="T35" fmla="*/ 2147483647 h 1395"/>
              <a:gd name="T36" fmla="*/ 2147483647 w 2344"/>
              <a:gd name="T37" fmla="*/ 2147483647 h 1395"/>
              <a:gd name="T38" fmla="*/ 2147483647 w 2344"/>
              <a:gd name="T39" fmla="*/ 2147483647 h 1395"/>
              <a:gd name="T40" fmla="*/ 2147483647 w 2344"/>
              <a:gd name="T41" fmla="*/ 2147483647 h 1395"/>
              <a:gd name="T42" fmla="*/ 2147483647 w 2344"/>
              <a:gd name="T43" fmla="*/ 2147483647 h 1395"/>
              <a:gd name="T44" fmla="*/ 2147483647 w 2344"/>
              <a:gd name="T45" fmla="*/ 2147483647 h 1395"/>
              <a:gd name="T46" fmla="*/ 2147483647 w 2344"/>
              <a:gd name="T47" fmla="*/ 2147483647 h 1395"/>
              <a:gd name="T48" fmla="*/ 2147483647 w 2344"/>
              <a:gd name="T49" fmla="*/ 2147483647 h 1395"/>
              <a:gd name="T50" fmla="*/ 2147483647 w 2344"/>
              <a:gd name="T51" fmla="*/ 2147483647 h 1395"/>
              <a:gd name="T52" fmla="*/ 2147483647 w 2344"/>
              <a:gd name="T53" fmla="*/ 2147483647 h 1395"/>
              <a:gd name="T54" fmla="*/ 2147483647 w 2344"/>
              <a:gd name="T55" fmla="*/ 2147483647 h 1395"/>
              <a:gd name="T56" fmla="*/ 2147483647 w 2344"/>
              <a:gd name="T57" fmla="*/ 2147483647 h 1395"/>
              <a:gd name="T58" fmla="*/ 2147483647 w 2344"/>
              <a:gd name="T59" fmla="*/ 2147483647 h 1395"/>
              <a:gd name="T60" fmla="*/ 2147483647 w 2344"/>
              <a:gd name="T61" fmla="*/ 2147483647 h 1395"/>
              <a:gd name="T62" fmla="*/ 2147483647 w 2344"/>
              <a:gd name="T63" fmla="*/ 2147483647 h 1395"/>
              <a:gd name="T64" fmla="*/ 2147483647 w 2344"/>
              <a:gd name="T65" fmla="*/ 2147483647 h 1395"/>
              <a:gd name="T66" fmla="*/ 2147483647 w 2344"/>
              <a:gd name="T67" fmla="*/ 2147483647 h 1395"/>
              <a:gd name="T68" fmla="*/ 2147483647 w 2344"/>
              <a:gd name="T69" fmla="*/ 2147483647 h 1395"/>
              <a:gd name="T70" fmla="*/ 2147483647 w 2344"/>
              <a:gd name="T71" fmla="*/ 2147483647 h 1395"/>
              <a:gd name="T72" fmla="*/ 2147483647 w 2344"/>
              <a:gd name="T73" fmla="*/ 2147483647 h 1395"/>
              <a:gd name="T74" fmla="*/ 2147483647 w 2344"/>
              <a:gd name="T75" fmla="*/ 2147483647 h 1395"/>
              <a:gd name="T76" fmla="*/ 2147483647 w 2344"/>
              <a:gd name="T77" fmla="*/ 2147483647 h 1395"/>
              <a:gd name="T78" fmla="*/ 2147483647 w 2344"/>
              <a:gd name="T79" fmla="*/ 2147483647 h 1395"/>
              <a:gd name="T80" fmla="*/ 2147483647 w 2344"/>
              <a:gd name="T81" fmla="*/ 2147483647 h 1395"/>
              <a:gd name="T82" fmla="*/ 2147483647 w 2344"/>
              <a:gd name="T83" fmla="*/ 2147483647 h 1395"/>
              <a:gd name="T84" fmla="*/ 2147483647 w 2344"/>
              <a:gd name="T85" fmla="*/ 0 h 1395"/>
              <a:gd name="T86" fmla="*/ 2147483647 w 2344"/>
              <a:gd name="T87" fmla="*/ 2147483647 h 1395"/>
              <a:gd name="T88" fmla="*/ 2147483647 w 2344"/>
              <a:gd name="T89" fmla="*/ 2147483647 h 1395"/>
              <a:gd name="T90" fmla="*/ 2147483647 w 2344"/>
              <a:gd name="T91" fmla="*/ 2147483647 h 1395"/>
              <a:gd name="T92" fmla="*/ 2147483647 w 2344"/>
              <a:gd name="T93" fmla="*/ 2147483647 h 1395"/>
              <a:gd name="T94" fmla="*/ 2147483647 w 2344"/>
              <a:gd name="T95" fmla="*/ 2147483647 h 1395"/>
              <a:gd name="T96" fmla="*/ 2147483647 w 2344"/>
              <a:gd name="T97" fmla="*/ 2147483647 h 1395"/>
              <a:gd name="T98" fmla="*/ 2147483647 w 2344"/>
              <a:gd name="T99" fmla="*/ 2147483647 h 1395"/>
              <a:gd name="T100" fmla="*/ 2147483647 w 2344"/>
              <a:gd name="T101" fmla="*/ 2147483647 h 1395"/>
              <a:gd name="T102" fmla="*/ 2147483647 w 2344"/>
              <a:gd name="T103" fmla="*/ 2147483647 h 1395"/>
              <a:gd name="T104" fmla="*/ 2147483647 w 2344"/>
              <a:gd name="T105" fmla="*/ 2147483647 h 1395"/>
              <a:gd name="T106" fmla="*/ 2147483647 w 2344"/>
              <a:gd name="T107" fmla="*/ 2147483647 h 1395"/>
              <a:gd name="T108" fmla="*/ 2147483647 w 2344"/>
              <a:gd name="T109" fmla="*/ 2147483647 h 1395"/>
              <a:gd name="T110" fmla="*/ 2147483647 w 2344"/>
              <a:gd name="T111" fmla="*/ 2147483647 h 1395"/>
              <a:gd name="T112" fmla="*/ 2147483647 w 2344"/>
              <a:gd name="T113" fmla="*/ 2147483647 h 13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4"/>
              <a:gd name="T172" fmla="*/ 0 h 1395"/>
              <a:gd name="T173" fmla="*/ 2344 w 2344"/>
              <a:gd name="T174" fmla="*/ 1395 h 13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4" h="1395">
                <a:moveTo>
                  <a:pt x="259" y="405"/>
                </a:moveTo>
                <a:cubicBezTo>
                  <a:pt x="300" y="466"/>
                  <a:pt x="304" y="490"/>
                  <a:pt x="379" y="465"/>
                </a:cubicBezTo>
                <a:cubicBezTo>
                  <a:pt x="458" y="386"/>
                  <a:pt x="400" y="417"/>
                  <a:pt x="439" y="465"/>
                </a:cubicBezTo>
                <a:cubicBezTo>
                  <a:pt x="450" y="479"/>
                  <a:pt x="469" y="485"/>
                  <a:pt x="484" y="495"/>
                </a:cubicBezTo>
                <a:cubicBezTo>
                  <a:pt x="582" y="462"/>
                  <a:pt x="486" y="508"/>
                  <a:pt x="544" y="435"/>
                </a:cubicBezTo>
                <a:cubicBezTo>
                  <a:pt x="555" y="421"/>
                  <a:pt x="574" y="415"/>
                  <a:pt x="589" y="405"/>
                </a:cubicBezTo>
                <a:cubicBezTo>
                  <a:pt x="587" y="410"/>
                  <a:pt x="551" y="490"/>
                  <a:pt x="589" y="495"/>
                </a:cubicBezTo>
                <a:cubicBezTo>
                  <a:pt x="665" y="506"/>
                  <a:pt x="723" y="421"/>
                  <a:pt x="634" y="495"/>
                </a:cubicBezTo>
                <a:cubicBezTo>
                  <a:pt x="618" y="509"/>
                  <a:pt x="604" y="525"/>
                  <a:pt x="589" y="540"/>
                </a:cubicBezTo>
                <a:cubicBezTo>
                  <a:pt x="584" y="555"/>
                  <a:pt x="571" y="569"/>
                  <a:pt x="574" y="585"/>
                </a:cubicBezTo>
                <a:cubicBezTo>
                  <a:pt x="577" y="603"/>
                  <a:pt x="608" y="612"/>
                  <a:pt x="604" y="630"/>
                </a:cubicBezTo>
                <a:cubicBezTo>
                  <a:pt x="599" y="657"/>
                  <a:pt x="512" y="672"/>
                  <a:pt x="499" y="675"/>
                </a:cubicBezTo>
                <a:cubicBezTo>
                  <a:pt x="504" y="690"/>
                  <a:pt x="521" y="706"/>
                  <a:pt x="514" y="720"/>
                </a:cubicBezTo>
                <a:cubicBezTo>
                  <a:pt x="507" y="734"/>
                  <a:pt x="485" y="737"/>
                  <a:pt x="469" y="735"/>
                </a:cubicBezTo>
                <a:cubicBezTo>
                  <a:pt x="438" y="732"/>
                  <a:pt x="409" y="715"/>
                  <a:pt x="379" y="705"/>
                </a:cubicBezTo>
                <a:cubicBezTo>
                  <a:pt x="362" y="699"/>
                  <a:pt x="410" y="723"/>
                  <a:pt x="424" y="735"/>
                </a:cubicBezTo>
                <a:cubicBezTo>
                  <a:pt x="440" y="749"/>
                  <a:pt x="455" y="764"/>
                  <a:pt x="469" y="780"/>
                </a:cubicBezTo>
                <a:cubicBezTo>
                  <a:pt x="481" y="794"/>
                  <a:pt x="515" y="817"/>
                  <a:pt x="499" y="825"/>
                </a:cubicBezTo>
                <a:cubicBezTo>
                  <a:pt x="472" y="839"/>
                  <a:pt x="439" y="815"/>
                  <a:pt x="409" y="810"/>
                </a:cubicBezTo>
                <a:cubicBezTo>
                  <a:pt x="281" y="836"/>
                  <a:pt x="349" y="796"/>
                  <a:pt x="349" y="870"/>
                </a:cubicBezTo>
                <a:cubicBezTo>
                  <a:pt x="349" y="886"/>
                  <a:pt x="319" y="911"/>
                  <a:pt x="334" y="915"/>
                </a:cubicBezTo>
                <a:cubicBezTo>
                  <a:pt x="373" y="926"/>
                  <a:pt x="414" y="905"/>
                  <a:pt x="454" y="900"/>
                </a:cubicBezTo>
                <a:cubicBezTo>
                  <a:pt x="519" y="878"/>
                  <a:pt x="584" y="862"/>
                  <a:pt x="649" y="840"/>
                </a:cubicBezTo>
                <a:cubicBezTo>
                  <a:pt x="801" y="855"/>
                  <a:pt x="937" y="893"/>
                  <a:pt x="1084" y="930"/>
                </a:cubicBezTo>
                <a:cubicBezTo>
                  <a:pt x="1178" y="993"/>
                  <a:pt x="1272" y="1052"/>
                  <a:pt x="1369" y="1110"/>
                </a:cubicBezTo>
                <a:cubicBezTo>
                  <a:pt x="1434" y="1149"/>
                  <a:pt x="1479" y="1192"/>
                  <a:pt x="1549" y="1215"/>
                </a:cubicBezTo>
                <a:cubicBezTo>
                  <a:pt x="1557" y="1221"/>
                  <a:pt x="1636" y="1282"/>
                  <a:pt x="1654" y="1290"/>
                </a:cubicBezTo>
                <a:cubicBezTo>
                  <a:pt x="1697" y="1309"/>
                  <a:pt x="1750" y="1309"/>
                  <a:pt x="1789" y="1335"/>
                </a:cubicBezTo>
                <a:cubicBezTo>
                  <a:pt x="1804" y="1345"/>
                  <a:pt x="1818" y="1358"/>
                  <a:pt x="1834" y="1365"/>
                </a:cubicBezTo>
                <a:cubicBezTo>
                  <a:pt x="1863" y="1378"/>
                  <a:pt x="1924" y="1395"/>
                  <a:pt x="1924" y="1395"/>
                </a:cubicBezTo>
                <a:cubicBezTo>
                  <a:pt x="2028" y="1385"/>
                  <a:pt x="2085" y="1373"/>
                  <a:pt x="2179" y="1350"/>
                </a:cubicBezTo>
                <a:cubicBezTo>
                  <a:pt x="2262" y="1267"/>
                  <a:pt x="2296" y="1164"/>
                  <a:pt x="2314" y="1050"/>
                </a:cubicBezTo>
                <a:cubicBezTo>
                  <a:pt x="2325" y="980"/>
                  <a:pt x="2344" y="840"/>
                  <a:pt x="2344" y="840"/>
                </a:cubicBezTo>
                <a:cubicBezTo>
                  <a:pt x="2337" y="770"/>
                  <a:pt x="2322" y="599"/>
                  <a:pt x="2254" y="540"/>
                </a:cubicBezTo>
                <a:cubicBezTo>
                  <a:pt x="2182" y="477"/>
                  <a:pt x="2159" y="478"/>
                  <a:pt x="2074" y="450"/>
                </a:cubicBezTo>
                <a:cubicBezTo>
                  <a:pt x="1954" y="410"/>
                  <a:pt x="2068" y="434"/>
                  <a:pt x="1969" y="390"/>
                </a:cubicBezTo>
                <a:cubicBezTo>
                  <a:pt x="1926" y="371"/>
                  <a:pt x="1879" y="360"/>
                  <a:pt x="1834" y="345"/>
                </a:cubicBezTo>
                <a:cubicBezTo>
                  <a:pt x="1817" y="339"/>
                  <a:pt x="1805" y="323"/>
                  <a:pt x="1789" y="315"/>
                </a:cubicBezTo>
                <a:cubicBezTo>
                  <a:pt x="1755" y="298"/>
                  <a:pt x="1703" y="294"/>
                  <a:pt x="1669" y="285"/>
                </a:cubicBezTo>
                <a:cubicBezTo>
                  <a:pt x="1603" y="268"/>
                  <a:pt x="1542" y="251"/>
                  <a:pt x="1474" y="240"/>
                </a:cubicBezTo>
                <a:cubicBezTo>
                  <a:pt x="1397" y="201"/>
                  <a:pt x="1313" y="184"/>
                  <a:pt x="1234" y="150"/>
                </a:cubicBezTo>
                <a:cubicBezTo>
                  <a:pt x="1155" y="116"/>
                  <a:pt x="1065" y="72"/>
                  <a:pt x="979" y="60"/>
                </a:cubicBezTo>
                <a:cubicBezTo>
                  <a:pt x="882" y="46"/>
                  <a:pt x="787" y="31"/>
                  <a:pt x="694" y="0"/>
                </a:cubicBezTo>
                <a:cubicBezTo>
                  <a:pt x="599" y="11"/>
                  <a:pt x="575" y="7"/>
                  <a:pt x="499" y="30"/>
                </a:cubicBezTo>
                <a:cubicBezTo>
                  <a:pt x="469" y="39"/>
                  <a:pt x="439" y="50"/>
                  <a:pt x="409" y="60"/>
                </a:cubicBezTo>
                <a:cubicBezTo>
                  <a:pt x="394" y="65"/>
                  <a:pt x="364" y="75"/>
                  <a:pt x="364" y="75"/>
                </a:cubicBezTo>
                <a:cubicBezTo>
                  <a:pt x="354" y="90"/>
                  <a:pt x="349" y="110"/>
                  <a:pt x="334" y="120"/>
                </a:cubicBezTo>
                <a:cubicBezTo>
                  <a:pt x="307" y="137"/>
                  <a:pt x="244" y="150"/>
                  <a:pt x="244" y="150"/>
                </a:cubicBezTo>
                <a:cubicBezTo>
                  <a:pt x="234" y="165"/>
                  <a:pt x="227" y="182"/>
                  <a:pt x="214" y="195"/>
                </a:cubicBezTo>
                <a:cubicBezTo>
                  <a:pt x="201" y="208"/>
                  <a:pt x="181" y="211"/>
                  <a:pt x="169" y="225"/>
                </a:cubicBezTo>
                <a:cubicBezTo>
                  <a:pt x="145" y="252"/>
                  <a:pt x="109" y="315"/>
                  <a:pt x="109" y="315"/>
                </a:cubicBezTo>
                <a:cubicBezTo>
                  <a:pt x="90" y="391"/>
                  <a:pt x="100" y="406"/>
                  <a:pt x="34" y="450"/>
                </a:cubicBezTo>
                <a:cubicBezTo>
                  <a:pt x="24" y="465"/>
                  <a:pt x="0" y="478"/>
                  <a:pt x="4" y="495"/>
                </a:cubicBezTo>
                <a:cubicBezTo>
                  <a:pt x="8" y="510"/>
                  <a:pt x="34" y="515"/>
                  <a:pt x="49" y="510"/>
                </a:cubicBezTo>
                <a:cubicBezTo>
                  <a:pt x="83" y="499"/>
                  <a:pt x="139" y="450"/>
                  <a:pt x="139" y="450"/>
                </a:cubicBezTo>
                <a:cubicBezTo>
                  <a:pt x="182" y="385"/>
                  <a:pt x="196" y="402"/>
                  <a:pt x="259" y="360"/>
                </a:cubicBezTo>
                <a:cubicBezTo>
                  <a:pt x="295" y="413"/>
                  <a:pt x="307" y="405"/>
                  <a:pt x="259" y="405"/>
                </a:cubicBezTo>
                <a:close/>
              </a:path>
            </a:pathLst>
          </a:cu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32799" name="Freeform 32"/>
          <p:cNvSpPr>
            <a:spLocks/>
          </p:cNvSpPr>
          <p:nvPr>
            <p:custDataLst>
              <p:tags r:id="rId30"/>
            </p:custDataLst>
          </p:nvPr>
        </p:nvSpPr>
        <p:spPr bwMode="auto">
          <a:xfrm>
            <a:off x="2916238" y="3141663"/>
            <a:ext cx="1138237" cy="790575"/>
          </a:xfrm>
          <a:custGeom>
            <a:avLst/>
            <a:gdLst>
              <a:gd name="T0" fmla="*/ 2147483647 w 2344"/>
              <a:gd name="T1" fmla="*/ 2147483647 h 1395"/>
              <a:gd name="T2" fmla="*/ 2147483647 w 2344"/>
              <a:gd name="T3" fmla="*/ 2147483647 h 1395"/>
              <a:gd name="T4" fmla="*/ 2147483647 w 2344"/>
              <a:gd name="T5" fmla="*/ 2147483647 h 1395"/>
              <a:gd name="T6" fmla="*/ 2147483647 w 2344"/>
              <a:gd name="T7" fmla="*/ 2147483647 h 1395"/>
              <a:gd name="T8" fmla="*/ 2147483647 w 2344"/>
              <a:gd name="T9" fmla="*/ 2147483647 h 1395"/>
              <a:gd name="T10" fmla="*/ 2147483647 w 2344"/>
              <a:gd name="T11" fmla="*/ 2147483647 h 1395"/>
              <a:gd name="T12" fmla="*/ 2147483647 w 2344"/>
              <a:gd name="T13" fmla="*/ 2147483647 h 1395"/>
              <a:gd name="T14" fmla="*/ 2147483647 w 2344"/>
              <a:gd name="T15" fmla="*/ 2147483647 h 1395"/>
              <a:gd name="T16" fmla="*/ 2147483647 w 2344"/>
              <a:gd name="T17" fmla="*/ 2147483647 h 1395"/>
              <a:gd name="T18" fmla="*/ 2147483647 w 2344"/>
              <a:gd name="T19" fmla="*/ 2147483647 h 1395"/>
              <a:gd name="T20" fmla="*/ 2147483647 w 2344"/>
              <a:gd name="T21" fmla="*/ 2147483647 h 1395"/>
              <a:gd name="T22" fmla="*/ 2147483647 w 2344"/>
              <a:gd name="T23" fmla="*/ 2147483647 h 1395"/>
              <a:gd name="T24" fmla="*/ 2147483647 w 2344"/>
              <a:gd name="T25" fmla="*/ 2147483647 h 1395"/>
              <a:gd name="T26" fmla="*/ 2147483647 w 2344"/>
              <a:gd name="T27" fmla="*/ 2147483647 h 1395"/>
              <a:gd name="T28" fmla="*/ 2147483647 w 2344"/>
              <a:gd name="T29" fmla="*/ 2147483647 h 1395"/>
              <a:gd name="T30" fmla="*/ 2147483647 w 2344"/>
              <a:gd name="T31" fmla="*/ 2147483647 h 1395"/>
              <a:gd name="T32" fmla="*/ 2147483647 w 2344"/>
              <a:gd name="T33" fmla="*/ 2147483647 h 1395"/>
              <a:gd name="T34" fmla="*/ 2147483647 w 2344"/>
              <a:gd name="T35" fmla="*/ 2147483647 h 1395"/>
              <a:gd name="T36" fmla="*/ 2147483647 w 2344"/>
              <a:gd name="T37" fmla="*/ 2147483647 h 1395"/>
              <a:gd name="T38" fmla="*/ 2147483647 w 2344"/>
              <a:gd name="T39" fmla="*/ 2147483647 h 1395"/>
              <a:gd name="T40" fmla="*/ 2147483647 w 2344"/>
              <a:gd name="T41" fmla="*/ 2147483647 h 1395"/>
              <a:gd name="T42" fmla="*/ 2147483647 w 2344"/>
              <a:gd name="T43" fmla="*/ 2147483647 h 1395"/>
              <a:gd name="T44" fmla="*/ 2147483647 w 2344"/>
              <a:gd name="T45" fmla="*/ 2147483647 h 1395"/>
              <a:gd name="T46" fmla="*/ 2147483647 w 2344"/>
              <a:gd name="T47" fmla="*/ 2147483647 h 1395"/>
              <a:gd name="T48" fmla="*/ 2147483647 w 2344"/>
              <a:gd name="T49" fmla="*/ 2147483647 h 1395"/>
              <a:gd name="T50" fmla="*/ 2147483647 w 2344"/>
              <a:gd name="T51" fmla="*/ 2147483647 h 1395"/>
              <a:gd name="T52" fmla="*/ 2147483647 w 2344"/>
              <a:gd name="T53" fmla="*/ 2147483647 h 1395"/>
              <a:gd name="T54" fmla="*/ 2147483647 w 2344"/>
              <a:gd name="T55" fmla="*/ 2147483647 h 1395"/>
              <a:gd name="T56" fmla="*/ 2147483647 w 2344"/>
              <a:gd name="T57" fmla="*/ 2147483647 h 1395"/>
              <a:gd name="T58" fmla="*/ 2147483647 w 2344"/>
              <a:gd name="T59" fmla="*/ 2147483647 h 1395"/>
              <a:gd name="T60" fmla="*/ 2147483647 w 2344"/>
              <a:gd name="T61" fmla="*/ 2147483647 h 1395"/>
              <a:gd name="T62" fmla="*/ 2147483647 w 2344"/>
              <a:gd name="T63" fmla="*/ 2147483647 h 1395"/>
              <a:gd name="T64" fmla="*/ 2147483647 w 2344"/>
              <a:gd name="T65" fmla="*/ 2147483647 h 1395"/>
              <a:gd name="T66" fmla="*/ 2147483647 w 2344"/>
              <a:gd name="T67" fmla="*/ 2147483647 h 1395"/>
              <a:gd name="T68" fmla="*/ 2147483647 w 2344"/>
              <a:gd name="T69" fmla="*/ 2147483647 h 1395"/>
              <a:gd name="T70" fmla="*/ 2147483647 w 2344"/>
              <a:gd name="T71" fmla="*/ 2147483647 h 1395"/>
              <a:gd name="T72" fmla="*/ 2147483647 w 2344"/>
              <a:gd name="T73" fmla="*/ 2147483647 h 1395"/>
              <a:gd name="T74" fmla="*/ 2147483647 w 2344"/>
              <a:gd name="T75" fmla="*/ 2147483647 h 1395"/>
              <a:gd name="T76" fmla="*/ 2147483647 w 2344"/>
              <a:gd name="T77" fmla="*/ 2147483647 h 1395"/>
              <a:gd name="T78" fmla="*/ 2147483647 w 2344"/>
              <a:gd name="T79" fmla="*/ 2147483647 h 1395"/>
              <a:gd name="T80" fmla="*/ 2147483647 w 2344"/>
              <a:gd name="T81" fmla="*/ 2147483647 h 1395"/>
              <a:gd name="T82" fmla="*/ 2147483647 w 2344"/>
              <a:gd name="T83" fmla="*/ 2147483647 h 1395"/>
              <a:gd name="T84" fmla="*/ 2147483647 w 2344"/>
              <a:gd name="T85" fmla="*/ 0 h 1395"/>
              <a:gd name="T86" fmla="*/ 2147483647 w 2344"/>
              <a:gd name="T87" fmla="*/ 2147483647 h 1395"/>
              <a:gd name="T88" fmla="*/ 2147483647 w 2344"/>
              <a:gd name="T89" fmla="*/ 2147483647 h 1395"/>
              <a:gd name="T90" fmla="*/ 2147483647 w 2344"/>
              <a:gd name="T91" fmla="*/ 2147483647 h 1395"/>
              <a:gd name="T92" fmla="*/ 2147483647 w 2344"/>
              <a:gd name="T93" fmla="*/ 2147483647 h 1395"/>
              <a:gd name="T94" fmla="*/ 2147483647 w 2344"/>
              <a:gd name="T95" fmla="*/ 2147483647 h 1395"/>
              <a:gd name="T96" fmla="*/ 2147483647 w 2344"/>
              <a:gd name="T97" fmla="*/ 2147483647 h 1395"/>
              <a:gd name="T98" fmla="*/ 2147483647 w 2344"/>
              <a:gd name="T99" fmla="*/ 2147483647 h 1395"/>
              <a:gd name="T100" fmla="*/ 2147483647 w 2344"/>
              <a:gd name="T101" fmla="*/ 2147483647 h 1395"/>
              <a:gd name="T102" fmla="*/ 2147483647 w 2344"/>
              <a:gd name="T103" fmla="*/ 2147483647 h 1395"/>
              <a:gd name="T104" fmla="*/ 2147483647 w 2344"/>
              <a:gd name="T105" fmla="*/ 2147483647 h 1395"/>
              <a:gd name="T106" fmla="*/ 2147483647 w 2344"/>
              <a:gd name="T107" fmla="*/ 2147483647 h 1395"/>
              <a:gd name="T108" fmla="*/ 2147483647 w 2344"/>
              <a:gd name="T109" fmla="*/ 2147483647 h 1395"/>
              <a:gd name="T110" fmla="*/ 2147483647 w 2344"/>
              <a:gd name="T111" fmla="*/ 2147483647 h 1395"/>
              <a:gd name="T112" fmla="*/ 2147483647 w 2344"/>
              <a:gd name="T113" fmla="*/ 2147483647 h 13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4"/>
              <a:gd name="T172" fmla="*/ 0 h 1395"/>
              <a:gd name="T173" fmla="*/ 2344 w 2344"/>
              <a:gd name="T174" fmla="*/ 1395 h 13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4" h="1395">
                <a:moveTo>
                  <a:pt x="259" y="405"/>
                </a:moveTo>
                <a:cubicBezTo>
                  <a:pt x="300" y="466"/>
                  <a:pt x="304" y="490"/>
                  <a:pt x="379" y="465"/>
                </a:cubicBezTo>
                <a:cubicBezTo>
                  <a:pt x="458" y="386"/>
                  <a:pt x="400" y="417"/>
                  <a:pt x="439" y="465"/>
                </a:cubicBezTo>
                <a:cubicBezTo>
                  <a:pt x="450" y="479"/>
                  <a:pt x="469" y="485"/>
                  <a:pt x="484" y="495"/>
                </a:cubicBezTo>
                <a:cubicBezTo>
                  <a:pt x="582" y="462"/>
                  <a:pt x="486" y="508"/>
                  <a:pt x="544" y="435"/>
                </a:cubicBezTo>
                <a:cubicBezTo>
                  <a:pt x="555" y="421"/>
                  <a:pt x="574" y="415"/>
                  <a:pt x="589" y="405"/>
                </a:cubicBezTo>
                <a:cubicBezTo>
                  <a:pt x="587" y="410"/>
                  <a:pt x="551" y="490"/>
                  <a:pt x="589" y="495"/>
                </a:cubicBezTo>
                <a:cubicBezTo>
                  <a:pt x="665" y="506"/>
                  <a:pt x="723" y="421"/>
                  <a:pt x="634" y="495"/>
                </a:cubicBezTo>
                <a:cubicBezTo>
                  <a:pt x="618" y="509"/>
                  <a:pt x="604" y="525"/>
                  <a:pt x="589" y="540"/>
                </a:cubicBezTo>
                <a:cubicBezTo>
                  <a:pt x="584" y="555"/>
                  <a:pt x="571" y="569"/>
                  <a:pt x="574" y="585"/>
                </a:cubicBezTo>
                <a:cubicBezTo>
                  <a:pt x="577" y="603"/>
                  <a:pt x="608" y="612"/>
                  <a:pt x="604" y="630"/>
                </a:cubicBezTo>
                <a:cubicBezTo>
                  <a:pt x="599" y="657"/>
                  <a:pt x="512" y="672"/>
                  <a:pt x="499" y="675"/>
                </a:cubicBezTo>
                <a:cubicBezTo>
                  <a:pt x="504" y="690"/>
                  <a:pt x="521" y="706"/>
                  <a:pt x="514" y="720"/>
                </a:cubicBezTo>
                <a:cubicBezTo>
                  <a:pt x="507" y="734"/>
                  <a:pt x="485" y="737"/>
                  <a:pt x="469" y="735"/>
                </a:cubicBezTo>
                <a:cubicBezTo>
                  <a:pt x="438" y="732"/>
                  <a:pt x="409" y="715"/>
                  <a:pt x="379" y="705"/>
                </a:cubicBezTo>
                <a:cubicBezTo>
                  <a:pt x="362" y="699"/>
                  <a:pt x="410" y="723"/>
                  <a:pt x="424" y="735"/>
                </a:cubicBezTo>
                <a:cubicBezTo>
                  <a:pt x="440" y="749"/>
                  <a:pt x="455" y="764"/>
                  <a:pt x="469" y="780"/>
                </a:cubicBezTo>
                <a:cubicBezTo>
                  <a:pt x="481" y="794"/>
                  <a:pt x="515" y="817"/>
                  <a:pt x="499" y="825"/>
                </a:cubicBezTo>
                <a:cubicBezTo>
                  <a:pt x="472" y="839"/>
                  <a:pt x="439" y="815"/>
                  <a:pt x="409" y="810"/>
                </a:cubicBezTo>
                <a:cubicBezTo>
                  <a:pt x="281" y="836"/>
                  <a:pt x="349" y="796"/>
                  <a:pt x="349" y="870"/>
                </a:cubicBezTo>
                <a:cubicBezTo>
                  <a:pt x="349" y="886"/>
                  <a:pt x="319" y="911"/>
                  <a:pt x="334" y="915"/>
                </a:cubicBezTo>
                <a:cubicBezTo>
                  <a:pt x="373" y="926"/>
                  <a:pt x="414" y="905"/>
                  <a:pt x="454" y="900"/>
                </a:cubicBezTo>
                <a:cubicBezTo>
                  <a:pt x="519" y="878"/>
                  <a:pt x="584" y="862"/>
                  <a:pt x="649" y="840"/>
                </a:cubicBezTo>
                <a:cubicBezTo>
                  <a:pt x="801" y="855"/>
                  <a:pt x="937" y="893"/>
                  <a:pt x="1084" y="930"/>
                </a:cubicBezTo>
                <a:cubicBezTo>
                  <a:pt x="1178" y="993"/>
                  <a:pt x="1272" y="1052"/>
                  <a:pt x="1369" y="1110"/>
                </a:cubicBezTo>
                <a:cubicBezTo>
                  <a:pt x="1434" y="1149"/>
                  <a:pt x="1479" y="1192"/>
                  <a:pt x="1549" y="1215"/>
                </a:cubicBezTo>
                <a:cubicBezTo>
                  <a:pt x="1557" y="1221"/>
                  <a:pt x="1636" y="1282"/>
                  <a:pt x="1654" y="1290"/>
                </a:cubicBezTo>
                <a:cubicBezTo>
                  <a:pt x="1697" y="1309"/>
                  <a:pt x="1750" y="1309"/>
                  <a:pt x="1789" y="1335"/>
                </a:cubicBezTo>
                <a:cubicBezTo>
                  <a:pt x="1804" y="1345"/>
                  <a:pt x="1818" y="1358"/>
                  <a:pt x="1834" y="1365"/>
                </a:cubicBezTo>
                <a:cubicBezTo>
                  <a:pt x="1863" y="1378"/>
                  <a:pt x="1924" y="1395"/>
                  <a:pt x="1924" y="1395"/>
                </a:cubicBezTo>
                <a:cubicBezTo>
                  <a:pt x="2028" y="1385"/>
                  <a:pt x="2085" y="1373"/>
                  <a:pt x="2179" y="1350"/>
                </a:cubicBezTo>
                <a:cubicBezTo>
                  <a:pt x="2262" y="1267"/>
                  <a:pt x="2296" y="1164"/>
                  <a:pt x="2314" y="1050"/>
                </a:cubicBezTo>
                <a:cubicBezTo>
                  <a:pt x="2325" y="980"/>
                  <a:pt x="2344" y="840"/>
                  <a:pt x="2344" y="840"/>
                </a:cubicBezTo>
                <a:cubicBezTo>
                  <a:pt x="2337" y="770"/>
                  <a:pt x="2322" y="599"/>
                  <a:pt x="2254" y="540"/>
                </a:cubicBezTo>
                <a:cubicBezTo>
                  <a:pt x="2182" y="477"/>
                  <a:pt x="2159" y="478"/>
                  <a:pt x="2074" y="450"/>
                </a:cubicBezTo>
                <a:cubicBezTo>
                  <a:pt x="1954" y="410"/>
                  <a:pt x="2068" y="434"/>
                  <a:pt x="1969" y="390"/>
                </a:cubicBezTo>
                <a:cubicBezTo>
                  <a:pt x="1926" y="371"/>
                  <a:pt x="1879" y="360"/>
                  <a:pt x="1834" y="345"/>
                </a:cubicBezTo>
                <a:cubicBezTo>
                  <a:pt x="1817" y="339"/>
                  <a:pt x="1805" y="323"/>
                  <a:pt x="1789" y="315"/>
                </a:cubicBezTo>
                <a:cubicBezTo>
                  <a:pt x="1755" y="298"/>
                  <a:pt x="1703" y="294"/>
                  <a:pt x="1669" y="285"/>
                </a:cubicBezTo>
                <a:cubicBezTo>
                  <a:pt x="1603" y="268"/>
                  <a:pt x="1542" y="251"/>
                  <a:pt x="1474" y="240"/>
                </a:cubicBezTo>
                <a:cubicBezTo>
                  <a:pt x="1397" y="201"/>
                  <a:pt x="1313" y="184"/>
                  <a:pt x="1234" y="150"/>
                </a:cubicBezTo>
                <a:cubicBezTo>
                  <a:pt x="1155" y="116"/>
                  <a:pt x="1065" y="72"/>
                  <a:pt x="979" y="60"/>
                </a:cubicBezTo>
                <a:cubicBezTo>
                  <a:pt x="882" y="46"/>
                  <a:pt x="787" y="31"/>
                  <a:pt x="694" y="0"/>
                </a:cubicBezTo>
                <a:cubicBezTo>
                  <a:pt x="599" y="11"/>
                  <a:pt x="575" y="7"/>
                  <a:pt x="499" y="30"/>
                </a:cubicBezTo>
                <a:cubicBezTo>
                  <a:pt x="469" y="39"/>
                  <a:pt x="439" y="50"/>
                  <a:pt x="409" y="60"/>
                </a:cubicBezTo>
                <a:cubicBezTo>
                  <a:pt x="394" y="65"/>
                  <a:pt x="364" y="75"/>
                  <a:pt x="364" y="75"/>
                </a:cubicBezTo>
                <a:cubicBezTo>
                  <a:pt x="354" y="90"/>
                  <a:pt x="349" y="110"/>
                  <a:pt x="334" y="120"/>
                </a:cubicBezTo>
                <a:cubicBezTo>
                  <a:pt x="307" y="137"/>
                  <a:pt x="244" y="150"/>
                  <a:pt x="244" y="150"/>
                </a:cubicBezTo>
                <a:cubicBezTo>
                  <a:pt x="234" y="165"/>
                  <a:pt x="227" y="182"/>
                  <a:pt x="214" y="195"/>
                </a:cubicBezTo>
                <a:cubicBezTo>
                  <a:pt x="201" y="208"/>
                  <a:pt x="181" y="211"/>
                  <a:pt x="169" y="225"/>
                </a:cubicBezTo>
                <a:cubicBezTo>
                  <a:pt x="145" y="252"/>
                  <a:pt x="109" y="315"/>
                  <a:pt x="109" y="315"/>
                </a:cubicBezTo>
                <a:cubicBezTo>
                  <a:pt x="90" y="391"/>
                  <a:pt x="100" y="406"/>
                  <a:pt x="34" y="450"/>
                </a:cubicBezTo>
                <a:cubicBezTo>
                  <a:pt x="24" y="465"/>
                  <a:pt x="0" y="478"/>
                  <a:pt x="4" y="495"/>
                </a:cubicBezTo>
                <a:cubicBezTo>
                  <a:pt x="8" y="510"/>
                  <a:pt x="34" y="515"/>
                  <a:pt x="49" y="510"/>
                </a:cubicBezTo>
                <a:cubicBezTo>
                  <a:pt x="83" y="499"/>
                  <a:pt x="139" y="450"/>
                  <a:pt x="139" y="450"/>
                </a:cubicBezTo>
                <a:cubicBezTo>
                  <a:pt x="182" y="385"/>
                  <a:pt x="196" y="402"/>
                  <a:pt x="259" y="360"/>
                </a:cubicBezTo>
                <a:cubicBezTo>
                  <a:pt x="295" y="413"/>
                  <a:pt x="307" y="405"/>
                  <a:pt x="259" y="405"/>
                </a:cubicBezTo>
                <a:close/>
              </a:path>
            </a:pathLst>
          </a:cu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32800" name="Line 33"/>
          <p:cNvSpPr>
            <a:spLocks noChangeShapeType="1"/>
          </p:cNvSpPr>
          <p:nvPr>
            <p:custDataLst>
              <p:tags r:id="rId31"/>
            </p:custDataLst>
          </p:nvPr>
        </p:nvSpPr>
        <p:spPr bwMode="auto">
          <a:xfrm flipH="1" flipV="1">
            <a:off x="4202113" y="2019300"/>
            <a:ext cx="874712" cy="2852738"/>
          </a:xfrm>
          <a:prstGeom prst="line">
            <a:avLst/>
          </a:prstGeom>
          <a:noFill/>
          <a:ln w="31750">
            <a:solidFill>
              <a:srgbClr val="002060"/>
            </a:solidFill>
            <a:prstDash val="dashDot"/>
            <a:round/>
            <a:headEnd/>
            <a:tailEnd type="triangle" w="med" len="med"/>
          </a:ln>
          <a:effectLst/>
        </p:spPr>
        <p:txBody>
          <a:bodyPr/>
          <a:lstStyle/>
          <a:p>
            <a:endParaRPr lang="fr-CA"/>
          </a:p>
        </p:txBody>
      </p:sp>
      <p:sp>
        <p:nvSpPr>
          <p:cNvPr id="32801" name="Line 34"/>
          <p:cNvSpPr>
            <a:spLocks noChangeShapeType="1"/>
          </p:cNvSpPr>
          <p:nvPr>
            <p:custDataLst>
              <p:tags r:id="rId32"/>
            </p:custDataLst>
          </p:nvPr>
        </p:nvSpPr>
        <p:spPr bwMode="auto">
          <a:xfrm flipH="1" flipV="1">
            <a:off x="4067175" y="3789363"/>
            <a:ext cx="746125" cy="981075"/>
          </a:xfrm>
          <a:prstGeom prst="line">
            <a:avLst/>
          </a:prstGeom>
          <a:noFill/>
          <a:ln w="31750">
            <a:solidFill>
              <a:srgbClr val="002060"/>
            </a:solidFill>
            <a:prstDash val="dashDot"/>
            <a:round/>
            <a:headEnd/>
            <a:tailEnd type="triangle" w="med" len="med"/>
          </a:ln>
          <a:effectLst/>
        </p:spPr>
        <p:txBody>
          <a:bodyPr/>
          <a:lstStyle/>
          <a:p>
            <a:endParaRPr lang="fr-CA"/>
          </a:p>
        </p:txBody>
      </p:sp>
      <p:sp>
        <p:nvSpPr>
          <p:cNvPr id="32802" name="AutoShape 35"/>
          <p:cNvSpPr>
            <a:spLocks/>
          </p:cNvSpPr>
          <p:nvPr>
            <p:custDataLst>
              <p:tags r:id="rId33"/>
            </p:custDataLst>
          </p:nvPr>
        </p:nvSpPr>
        <p:spPr bwMode="auto">
          <a:xfrm rot="-5400000">
            <a:off x="6265069" y="-207168"/>
            <a:ext cx="358775" cy="3887787"/>
          </a:xfrm>
          <a:prstGeom prst="rightBrace">
            <a:avLst>
              <a:gd name="adj1" fmla="val 270907"/>
              <a:gd name="adj2" fmla="val 50000"/>
            </a:avLst>
          </a:prstGeom>
          <a:noFill/>
          <a:ln w="38100">
            <a:solidFill>
              <a:schemeClr val="accent6">
                <a:lumMod val="75000"/>
              </a:schemeClr>
            </a:solidFill>
            <a:round/>
            <a:headEnd/>
            <a:tailEnd/>
          </a:ln>
          <a:effectLst/>
        </p:spPr>
        <p:txBody>
          <a:bodyPr/>
          <a:lstStyle/>
          <a:p>
            <a:endParaRPr lang="fr-CA"/>
          </a:p>
        </p:txBody>
      </p:sp>
      <p:sp>
        <p:nvSpPr>
          <p:cNvPr id="32803" name="Text Box 36"/>
          <p:cNvSpPr txBox="1">
            <a:spLocks noChangeArrowheads="1"/>
          </p:cNvSpPr>
          <p:nvPr>
            <p:custDataLst>
              <p:tags r:id="rId34"/>
            </p:custDataLst>
          </p:nvPr>
        </p:nvSpPr>
        <p:spPr bwMode="auto">
          <a:xfrm>
            <a:off x="2029056" y="173038"/>
            <a:ext cx="3878262" cy="552450"/>
          </a:xfrm>
          <a:prstGeom prst="rect">
            <a:avLst/>
          </a:prstGeom>
          <a:solidFill>
            <a:schemeClr val="bg2">
              <a:lumMod val="2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800" b="1">
                <a:solidFill>
                  <a:schemeClr val="bg1"/>
                </a:solidFill>
              </a:rPr>
              <a:t>LA FIBRINOLYSE</a:t>
            </a:r>
            <a:endParaRPr lang="fr-FR" sz="2800">
              <a:solidFill>
                <a:schemeClr val="bg1"/>
              </a:solidFill>
            </a:endParaRPr>
          </a:p>
        </p:txBody>
      </p:sp>
      <p:sp>
        <p:nvSpPr>
          <p:cNvPr id="32804" name="Text Box 37"/>
          <p:cNvSpPr txBox="1">
            <a:spLocks noChangeArrowheads="1"/>
          </p:cNvSpPr>
          <p:nvPr>
            <p:custDataLst>
              <p:tags r:id="rId35"/>
            </p:custDataLst>
          </p:nvPr>
        </p:nvSpPr>
        <p:spPr bwMode="auto">
          <a:xfrm>
            <a:off x="4633912" y="908050"/>
            <a:ext cx="3457575" cy="576263"/>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FR" sz="1800" b="1" dirty="0">
                <a:solidFill>
                  <a:schemeClr val="bg1"/>
                </a:solidFill>
              </a:rPr>
              <a:t>ACTIVATEURS DU PLASMINOGÈNE</a:t>
            </a:r>
          </a:p>
        </p:txBody>
      </p:sp>
      <p:sp>
        <p:nvSpPr>
          <p:cNvPr id="32805" name="Oval 38"/>
          <p:cNvSpPr>
            <a:spLocks noChangeArrowheads="1"/>
          </p:cNvSpPr>
          <p:nvPr>
            <p:custDataLst>
              <p:tags r:id="rId36"/>
            </p:custDataLst>
          </p:nvPr>
        </p:nvSpPr>
        <p:spPr bwMode="auto">
          <a:xfrm>
            <a:off x="7380288" y="3571875"/>
            <a:ext cx="1763712" cy="577850"/>
          </a:xfrm>
          <a:prstGeom prst="ellipse">
            <a:avLst/>
          </a:pr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r>
              <a:rPr lang="fr-CA" sz="1200" b="1">
                <a:solidFill>
                  <a:schemeClr val="bg1"/>
                </a:solidFill>
              </a:rPr>
              <a:t>plasminogène</a:t>
            </a:r>
            <a:endParaRPr lang="fr-FR" sz="1200" b="1">
              <a:solidFill>
                <a:schemeClr val="bg1"/>
              </a:solidFill>
            </a:endParaRPr>
          </a:p>
          <a:p>
            <a:endParaRPr lang="fr-FR" sz="1200" b="1">
              <a:solidFill>
                <a:schemeClr val="bg1"/>
              </a:solidFill>
            </a:endParaRPr>
          </a:p>
        </p:txBody>
      </p:sp>
      <p:sp>
        <p:nvSpPr>
          <p:cNvPr id="32806" name="Line 39"/>
          <p:cNvSpPr>
            <a:spLocks noChangeShapeType="1"/>
          </p:cNvSpPr>
          <p:nvPr>
            <p:custDataLst>
              <p:tags r:id="rId37"/>
            </p:custDataLst>
          </p:nvPr>
        </p:nvSpPr>
        <p:spPr bwMode="auto">
          <a:xfrm flipH="1">
            <a:off x="7874000" y="4159250"/>
            <a:ext cx="350838" cy="915988"/>
          </a:xfrm>
          <a:prstGeom prst="line">
            <a:avLst/>
          </a:prstGeom>
          <a:noFill/>
          <a:ln w="31750">
            <a:solidFill>
              <a:srgbClr val="002060"/>
            </a:solidFill>
            <a:prstDash val="dashDot"/>
            <a:round/>
            <a:headEnd/>
            <a:tailEnd type="triangle" w="med" len="med"/>
          </a:ln>
          <a:effectLst/>
        </p:spPr>
        <p:txBody>
          <a:bodyPr/>
          <a:lstStyle/>
          <a:p>
            <a:endParaRPr lang="fr-CA"/>
          </a:p>
        </p:txBody>
      </p:sp>
      <p:sp>
        <p:nvSpPr>
          <p:cNvPr id="32807" name="Freeform 40"/>
          <p:cNvSpPr>
            <a:spLocks/>
          </p:cNvSpPr>
          <p:nvPr>
            <p:custDataLst>
              <p:tags r:id="rId38"/>
            </p:custDataLst>
          </p:nvPr>
        </p:nvSpPr>
        <p:spPr bwMode="auto">
          <a:xfrm>
            <a:off x="3276600" y="3284538"/>
            <a:ext cx="58738" cy="76200"/>
          </a:xfrm>
          <a:custGeom>
            <a:avLst/>
            <a:gdLst>
              <a:gd name="T0" fmla="*/ 2147483647 w 122"/>
              <a:gd name="T1" fmla="*/ 0 h 133"/>
              <a:gd name="T2" fmla="*/ 2147483647 w 122"/>
              <a:gd name="T3" fmla="*/ 0 h 133"/>
              <a:gd name="T4" fmla="*/ 2147483647 w 122"/>
              <a:gd name="T5" fmla="*/ 2147483647 h 133"/>
              <a:gd name="T6" fmla="*/ 2147483647 w 122"/>
              <a:gd name="T7" fmla="*/ 2147483647 h 133"/>
              <a:gd name="T8" fmla="*/ 2147483647 w 122"/>
              <a:gd name="T9" fmla="*/ 2147483647 h 133"/>
              <a:gd name="T10" fmla="*/ 2147483647 w 122"/>
              <a:gd name="T11" fmla="*/ 2147483647 h 133"/>
              <a:gd name="T12" fmla="*/ 2147483647 w 122"/>
              <a:gd name="T13" fmla="*/ 2147483647 h 133"/>
              <a:gd name="T14" fmla="*/ 2147483647 w 122"/>
              <a:gd name="T15" fmla="*/ 2147483647 h 133"/>
              <a:gd name="T16" fmla="*/ 2147483647 w 122"/>
              <a:gd name="T17" fmla="*/ 2147483647 h 133"/>
              <a:gd name="T18" fmla="*/ 2147483647 w 122"/>
              <a:gd name="T19" fmla="*/ 2147483647 h 133"/>
              <a:gd name="T20" fmla="*/ 2147483647 w 122"/>
              <a:gd name="T21" fmla="*/ 2147483647 h 133"/>
              <a:gd name="T22" fmla="*/ 2147483647 w 122"/>
              <a:gd name="T23" fmla="*/ 2147483647 h 133"/>
              <a:gd name="T24" fmla="*/ 2147483647 w 122"/>
              <a:gd name="T25" fmla="*/ 2147483647 h 133"/>
              <a:gd name="T26" fmla="*/ 2147483647 w 122"/>
              <a:gd name="T27" fmla="*/ 2147483647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133"/>
              <a:gd name="T44" fmla="*/ 122 w 122"/>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133">
                <a:moveTo>
                  <a:pt x="54" y="0"/>
                </a:moveTo>
                <a:cubicBezTo>
                  <a:pt x="16" y="113"/>
                  <a:pt x="50" y="0"/>
                  <a:pt x="69" y="0"/>
                </a:cubicBezTo>
                <a:cubicBezTo>
                  <a:pt x="87" y="0"/>
                  <a:pt x="89" y="30"/>
                  <a:pt x="99" y="45"/>
                </a:cubicBezTo>
                <a:cubicBezTo>
                  <a:pt x="94" y="60"/>
                  <a:pt x="99" y="85"/>
                  <a:pt x="84" y="90"/>
                </a:cubicBezTo>
                <a:cubicBezTo>
                  <a:pt x="60" y="98"/>
                  <a:pt x="20" y="98"/>
                  <a:pt x="9" y="75"/>
                </a:cubicBezTo>
                <a:cubicBezTo>
                  <a:pt x="0" y="56"/>
                  <a:pt x="39" y="45"/>
                  <a:pt x="54" y="30"/>
                </a:cubicBezTo>
                <a:cubicBezTo>
                  <a:pt x="69" y="35"/>
                  <a:pt x="92" y="31"/>
                  <a:pt x="99" y="45"/>
                </a:cubicBezTo>
                <a:cubicBezTo>
                  <a:pt x="122" y="91"/>
                  <a:pt x="56" y="99"/>
                  <a:pt x="39" y="105"/>
                </a:cubicBezTo>
                <a:cubicBezTo>
                  <a:pt x="29" y="90"/>
                  <a:pt x="1" y="76"/>
                  <a:pt x="9" y="60"/>
                </a:cubicBezTo>
                <a:cubicBezTo>
                  <a:pt x="18" y="42"/>
                  <a:pt x="50" y="37"/>
                  <a:pt x="69" y="45"/>
                </a:cubicBezTo>
                <a:cubicBezTo>
                  <a:pt x="84" y="51"/>
                  <a:pt x="79" y="75"/>
                  <a:pt x="84" y="90"/>
                </a:cubicBezTo>
                <a:cubicBezTo>
                  <a:pt x="69" y="100"/>
                  <a:pt x="52" y="133"/>
                  <a:pt x="39" y="120"/>
                </a:cubicBezTo>
                <a:cubicBezTo>
                  <a:pt x="26" y="107"/>
                  <a:pt x="56" y="88"/>
                  <a:pt x="69" y="75"/>
                </a:cubicBezTo>
                <a:cubicBezTo>
                  <a:pt x="73" y="71"/>
                  <a:pt x="69" y="85"/>
                  <a:pt x="69" y="90"/>
                </a:cubicBezTo>
              </a:path>
            </a:pathLst>
          </a:custGeom>
          <a:noFill/>
          <a:ln w="9525">
            <a:solidFill>
              <a:srgbClr val="000000"/>
            </a:solidFill>
            <a:round/>
            <a:headEnd/>
            <a:tailEnd/>
          </a:ln>
          <a:effectLst/>
        </p:spPr>
        <p:txBody>
          <a:bodyPr/>
          <a:lstStyle/>
          <a:p>
            <a:endParaRPr lang="fr-CA"/>
          </a:p>
        </p:txBody>
      </p:sp>
      <p:sp>
        <p:nvSpPr>
          <p:cNvPr id="32808" name="Freeform 41"/>
          <p:cNvSpPr>
            <a:spLocks/>
          </p:cNvSpPr>
          <p:nvPr>
            <p:custDataLst>
              <p:tags r:id="rId39"/>
            </p:custDataLst>
          </p:nvPr>
        </p:nvSpPr>
        <p:spPr bwMode="auto">
          <a:xfrm>
            <a:off x="3327400" y="1408113"/>
            <a:ext cx="87313" cy="109537"/>
          </a:xfrm>
          <a:custGeom>
            <a:avLst/>
            <a:gdLst>
              <a:gd name="T0" fmla="*/ 2147483647 w 122"/>
              <a:gd name="T1" fmla="*/ 0 h 133"/>
              <a:gd name="T2" fmla="*/ 2147483647 w 122"/>
              <a:gd name="T3" fmla="*/ 0 h 133"/>
              <a:gd name="T4" fmla="*/ 2147483647 w 122"/>
              <a:gd name="T5" fmla="*/ 2147483647 h 133"/>
              <a:gd name="T6" fmla="*/ 2147483647 w 122"/>
              <a:gd name="T7" fmla="*/ 2147483647 h 133"/>
              <a:gd name="T8" fmla="*/ 2147483647 w 122"/>
              <a:gd name="T9" fmla="*/ 2147483647 h 133"/>
              <a:gd name="T10" fmla="*/ 2147483647 w 122"/>
              <a:gd name="T11" fmla="*/ 2147483647 h 133"/>
              <a:gd name="T12" fmla="*/ 2147483647 w 122"/>
              <a:gd name="T13" fmla="*/ 2147483647 h 133"/>
              <a:gd name="T14" fmla="*/ 2147483647 w 122"/>
              <a:gd name="T15" fmla="*/ 2147483647 h 133"/>
              <a:gd name="T16" fmla="*/ 2147483647 w 122"/>
              <a:gd name="T17" fmla="*/ 2147483647 h 133"/>
              <a:gd name="T18" fmla="*/ 2147483647 w 122"/>
              <a:gd name="T19" fmla="*/ 2147483647 h 133"/>
              <a:gd name="T20" fmla="*/ 2147483647 w 122"/>
              <a:gd name="T21" fmla="*/ 2147483647 h 133"/>
              <a:gd name="T22" fmla="*/ 2147483647 w 122"/>
              <a:gd name="T23" fmla="*/ 2147483647 h 133"/>
              <a:gd name="T24" fmla="*/ 2147483647 w 122"/>
              <a:gd name="T25" fmla="*/ 2147483647 h 133"/>
              <a:gd name="T26" fmla="*/ 2147483647 w 122"/>
              <a:gd name="T27" fmla="*/ 2147483647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133"/>
              <a:gd name="T44" fmla="*/ 122 w 122"/>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133">
                <a:moveTo>
                  <a:pt x="54" y="0"/>
                </a:moveTo>
                <a:cubicBezTo>
                  <a:pt x="16" y="113"/>
                  <a:pt x="50" y="0"/>
                  <a:pt x="69" y="0"/>
                </a:cubicBezTo>
                <a:cubicBezTo>
                  <a:pt x="87" y="0"/>
                  <a:pt x="89" y="30"/>
                  <a:pt x="99" y="45"/>
                </a:cubicBezTo>
                <a:cubicBezTo>
                  <a:pt x="94" y="60"/>
                  <a:pt x="99" y="85"/>
                  <a:pt x="84" y="90"/>
                </a:cubicBezTo>
                <a:cubicBezTo>
                  <a:pt x="60" y="98"/>
                  <a:pt x="20" y="98"/>
                  <a:pt x="9" y="75"/>
                </a:cubicBezTo>
                <a:cubicBezTo>
                  <a:pt x="0" y="56"/>
                  <a:pt x="39" y="45"/>
                  <a:pt x="54" y="30"/>
                </a:cubicBezTo>
                <a:cubicBezTo>
                  <a:pt x="69" y="35"/>
                  <a:pt x="92" y="31"/>
                  <a:pt x="99" y="45"/>
                </a:cubicBezTo>
                <a:cubicBezTo>
                  <a:pt x="122" y="91"/>
                  <a:pt x="56" y="99"/>
                  <a:pt x="39" y="105"/>
                </a:cubicBezTo>
                <a:cubicBezTo>
                  <a:pt x="29" y="90"/>
                  <a:pt x="1" y="76"/>
                  <a:pt x="9" y="60"/>
                </a:cubicBezTo>
                <a:cubicBezTo>
                  <a:pt x="18" y="42"/>
                  <a:pt x="50" y="37"/>
                  <a:pt x="69" y="45"/>
                </a:cubicBezTo>
                <a:cubicBezTo>
                  <a:pt x="84" y="51"/>
                  <a:pt x="79" y="75"/>
                  <a:pt x="84" y="90"/>
                </a:cubicBezTo>
                <a:cubicBezTo>
                  <a:pt x="69" y="100"/>
                  <a:pt x="52" y="133"/>
                  <a:pt x="39" y="120"/>
                </a:cubicBezTo>
                <a:cubicBezTo>
                  <a:pt x="26" y="107"/>
                  <a:pt x="56" y="88"/>
                  <a:pt x="69" y="75"/>
                </a:cubicBezTo>
                <a:cubicBezTo>
                  <a:pt x="73" y="71"/>
                  <a:pt x="69" y="85"/>
                  <a:pt x="69" y="90"/>
                </a:cubicBezTo>
              </a:path>
            </a:pathLst>
          </a:custGeom>
          <a:noFill/>
          <a:ln w="9525">
            <a:solidFill>
              <a:srgbClr val="000000"/>
            </a:solidFill>
            <a:round/>
            <a:headEnd/>
            <a:tailEnd/>
          </a:ln>
          <a:effectLst/>
        </p:spPr>
        <p:txBody>
          <a:bodyPr/>
          <a:lstStyle/>
          <a:p>
            <a:endParaRPr lang="fr-CA"/>
          </a:p>
        </p:txBody>
      </p:sp>
      <p:sp>
        <p:nvSpPr>
          <p:cNvPr id="32809" name="Freeform 42"/>
          <p:cNvSpPr>
            <a:spLocks/>
          </p:cNvSpPr>
          <p:nvPr>
            <p:custDataLst>
              <p:tags r:id="rId40"/>
            </p:custDataLst>
          </p:nvPr>
        </p:nvSpPr>
        <p:spPr bwMode="auto">
          <a:xfrm>
            <a:off x="3203575" y="3284538"/>
            <a:ext cx="182563" cy="42862"/>
          </a:xfrm>
          <a:custGeom>
            <a:avLst/>
            <a:gdLst>
              <a:gd name="T0" fmla="*/ 0 w 375"/>
              <a:gd name="T1" fmla="*/ 2147483647 h 75"/>
              <a:gd name="T2" fmla="*/ 2147483647 w 375"/>
              <a:gd name="T3" fmla="*/ 0 h 75"/>
              <a:gd name="T4" fmla="*/ 2147483647 w 375"/>
              <a:gd name="T5" fmla="*/ 2147483647 h 75"/>
              <a:gd name="T6" fmla="*/ 0 60000 65536"/>
              <a:gd name="T7" fmla="*/ 0 60000 65536"/>
              <a:gd name="T8" fmla="*/ 0 60000 65536"/>
              <a:gd name="T9" fmla="*/ 0 w 375"/>
              <a:gd name="T10" fmla="*/ 0 h 75"/>
              <a:gd name="T11" fmla="*/ 375 w 375"/>
              <a:gd name="T12" fmla="*/ 75 h 75"/>
            </a:gdLst>
            <a:ahLst/>
            <a:cxnLst>
              <a:cxn ang="T6">
                <a:pos x="T0" y="T1"/>
              </a:cxn>
              <a:cxn ang="T7">
                <a:pos x="T2" y="T3"/>
              </a:cxn>
              <a:cxn ang="T8">
                <a:pos x="T4" y="T5"/>
              </a:cxn>
            </a:cxnLst>
            <a:rect l="T9" t="T10" r="T11" b="T12"/>
            <a:pathLst>
              <a:path w="375" h="75">
                <a:moveTo>
                  <a:pt x="0" y="75"/>
                </a:moveTo>
                <a:cubicBezTo>
                  <a:pt x="67" y="31"/>
                  <a:pt x="133" y="15"/>
                  <a:pt x="210" y="0"/>
                </a:cubicBezTo>
                <a:cubicBezTo>
                  <a:pt x="267" y="11"/>
                  <a:pt x="317" y="30"/>
                  <a:pt x="375" y="30"/>
                </a:cubicBezTo>
              </a:path>
            </a:pathLst>
          </a:custGeom>
          <a:noFill/>
          <a:ln w="9525">
            <a:solidFill>
              <a:srgbClr val="000000"/>
            </a:solidFill>
            <a:round/>
            <a:headEnd/>
            <a:tailEnd/>
          </a:ln>
          <a:effectLst/>
        </p:spPr>
        <p:txBody>
          <a:bodyPr/>
          <a:lstStyle/>
          <a:p>
            <a:endParaRPr lang="fr-CA"/>
          </a:p>
        </p:txBody>
      </p:sp>
      <p:sp>
        <p:nvSpPr>
          <p:cNvPr id="32810" name="Freeform 43"/>
          <p:cNvSpPr>
            <a:spLocks/>
          </p:cNvSpPr>
          <p:nvPr>
            <p:custDataLst>
              <p:tags r:id="rId41"/>
            </p:custDataLst>
          </p:nvPr>
        </p:nvSpPr>
        <p:spPr bwMode="auto">
          <a:xfrm>
            <a:off x="3240088" y="1408113"/>
            <a:ext cx="182562" cy="42862"/>
          </a:xfrm>
          <a:custGeom>
            <a:avLst/>
            <a:gdLst>
              <a:gd name="T0" fmla="*/ 0 w 375"/>
              <a:gd name="T1" fmla="*/ 2147483647 h 75"/>
              <a:gd name="T2" fmla="*/ 2147483647 w 375"/>
              <a:gd name="T3" fmla="*/ 0 h 75"/>
              <a:gd name="T4" fmla="*/ 2147483647 w 375"/>
              <a:gd name="T5" fmla="*/ 2147483647 h 75"/>
              <a:gd name="T6" fmla="*/ 0 60000 65536"/>
              <a:gd name="T7" fmla="*/ 0 60000 65536"/>
              <a:gd name="T8" fmla="*/ 0 60000 65536"/>
              <a:gd name="T9" fmla="*/ 0 w 375"/>
              <a:gd name="T10" fmla="*/ 0 h 75"/>
              <a:gd name="T11" fmla="*/ 375 w 375"/>
              <a:gd name="T12" fmla="*/ 75 h 75"/>
            </a:gdLst>
            <a:ahLst/>
            <a:cxnLst>
              <a:cxn ang="T6">
                <a:pos x="T0" y="T1"/>
              </a:cxn>
              <a:cxn ang="T7">
                <a:pos x="T2" y="T3"/>
              </a:cxn>
              <a:cxn ang="T8">
                <a:pos x="T4" y="T5"/>
              </a:cxn>
            </a:cxnLst>
            <a:rect l="T9" t="T10" r="T11" b="T12"/>
            <a:pathLst>
              <a:path w="375" h="75">
                <a:moveTo>
                  <a:pt x="0" y="75"/>
                </a:moveTo>
                <a:cubicBezTo>
                  <a:pt x="67" y="31"/>
                  <a:pt x="133" y="15"/>
                  <a:pt x="210" y="0"/>
                </a:cubicBezTo>
                <a:cubicBezTo>
                  <a:pt x="267" y="11"/>
                  <a:pt x="317" y="30"/>
                  <a:pt x="375" y="30"/>
                </a:cubicBezTo>
              </a:path>
            </a:pathLst>
          </a:custGeom>
          <a:noFill/>
          <a:ln w="9525">
            <a:solidFill>
              <a:srgbClr val="000000"/>
            </a:solidFill>
            <a:round/>
            <a:headEnd/>
            <a:tailEnd/>
          </a:ln>
          <a:effectLst/>
        </p:spPr>
        <p:txBody>
          <a:bodyPr/>
          <a:lstStyle/>
          <a:p>
            <a:endParaRPr lang="fr-CA"/>
          </a:p>
        </p:txBody>
      </p:sp>
      <p:sp>
        <p:nvSpPr>
          <p:cNvPr id="32811" name="Line 44"/>
          <p:cNvSpPr>
            <a:spLocks noChangeShapeType="1"/>
          </p:cNvSpPr>
          <p:nvPr>
            <p:custDataLst>
              <p:tags r:id="rId42"/>
            </p:custDataLst>
          </p:nvPr>
        </p:nvSpPr>
        <p:spPr bwMode="auto">
          <a:xfrm>
            <a:off x="2771775" y="3789363"/>
            <a:ext cx="0" cy="360362"/>
          </a:xfrm>
          <a:prstGeom prst="line">
            <a:avLst/>
          </a:prstGeom>
          <a:noFill/>
          <a:ln w="31750">
            <a:solidFill>
              <a:srgbClr val="002060"/>
            </a:solidFill>
            <a:round/>
            <a:headEnd/>
            <a:tailEnd type="triangle" w="med" len="med"/>
          </a:ln>
          <a:effectLst/>
        </p:spPr>
        <p:txBody>
          <a:bodyPr/>
          <a:lstStyle/>
          <a:p>
            <a:endParaRPr lang="fr-CA"/>
          </a:p>
        </p:txBody>
      </p:sp>
      <p:sp>
        <p:nvSpPr>
          <p:cNvPr id="32812" name="AutoShape 45"/>
          <p:cNvSpPr>
            <a:spLocks/>
          </p:cNvSpPr>
          <p:nvPr>
            <p:custDataLst>
              <p:tags r:id="rId43"/>
            </p:custDataLst>
          </p:nvPr>
        </p:nvSpPr>
        <p:spPr bwMode="auto">
          <a:xfrm>
            <a:off x="900113" y="1557338"/>
            <a:ext cx="358775" cy="1223962"/>
          </a:xfrm>
          <a:prstGeom prst="leftBrace">
            <a:avLst>
              <a:gd name="adj1" fmla="val 28429"/>
              <a:gd name="adj2" fmla="val 50000"/>
            </a:avLst>
          </a:prstGeom>
          <a:noFill/>
          <a:ln w="38100">
            <a:solidFill>
              <a:schemeClr val="accent1"/>
            </a:solidFill>
            <a:round/>
            <a:headEnd/>
            <a:tailEnd/>
          </a:ln>
          <a:effectLst/>
        </p:spPr>
        <p:txBody>
          <a:bodyPr/>
          <a:lstStyle/>
          <a:p>
            <a:endParaRPr lang="fr-CA"/>
          </a:p>
        </p:txBody>
      </p:sp>
      <p:sp>
        <p:nvSpPr>
          <p:cNvPr id="32813" name="Text Box 46"/>
          <p:cNvSpPr txBox="1">
            <a:spLocks noChangeArrowheads="1"/>
          </p:cNvSpPr>
          <p:nvPr>
            <p:custDataLst>
              <p:tags r:id="rId44"/>
            </p:custDataLst>
          </p:nvPr>
        </p:nvSpPr>
        <p:spPr bwMode="auto">
          <a:xfrm>
            <a:off x="611188" y="1125538"/>
            <a:ext cx="288925" cy="2305050"/>
          </a:xfrm>
          <a:prstGeom prst="rect">
            <a:avLst/>
          </a:prstGeom>
          <a:solidFill>
            <a:schemeClr val="accent2"/>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FR" sz="1200" b="1" dirty="0">
                <a:solidFill>
                  <a:schemeClr val="bg1"/>
                </a:solidFill>
              </a:rPr>
              <a:t>INH</a:t>
            </a:r>
          </a:p>
          <a:p>
            <a:pPr algn="ctr"/>
            <a:r>
              <a:rPr lang="fr-FR" sz="1200" b="1" dirty="0">
                <a:solidFill>
                  <a:schemeClr val="bg1"/>
                </a:solidFill>
              </a:rPr>
              <a:t> PLASMINE</a:t>
            </a:r>
            <a:endParaRPr lang="fr-FR" sz="1800" b="1" dirty="0">
              <a:solidFill>
                <a:schemeClr val="bg1"/>
              </a:solidFill>
            </a:endParaRPr>
          </a:p>
        </p:txBody>
      </p:sp>
      <p:sp>
        <p:nvSpPr>
          <p:cNvPr id="32814" name="Text Box 47"/>
          <p:cNvSpPr txBox="1">
            <a:spLocks noChangeArrowheads="1"/>
          </p:cNvSpPr>
          <p:nvPr>
            <p:custDataLst>
              <p:tags r:id="rId45"/>
            </p:custDataLst>
          </p:nvPr>
        </p:nvSpPr>
        <p:spPr bwMode="auto">
          <a:xfrm>
            <a:off x="3276600" y="6381750"/>
            <a:ext cx="2386013" cy="306388"/>
          </a:xfrm>
          <a:prstGeom prst="rect">
            <a:avLst/>
          </a:prstGeom>
          <a:solidFill>
            <a:schemeClr val="bg1">
              <a:lumMod val="75000"/>
            </a:schemeClr>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rgbClr val="000000"/>
                </a:solidFill>
              </a:rPr>
              <a:t>SOUS-ENDOTHÉLUM</a:t>
            </a:r>
            <a:endParaRPr lang="fr-FR" sz="1800" dirty="0">
              <a:solidFill>
                <a:srgbClr val="000000"/>
              </a:solidFill>
            </a:endParaRPr>
          </a:p>
        </p:txBody>
      </p:sp>
      <p:sp>
        <p:nvSpPr>
          <p:cNvPr id="32815" name="Rectangle 48"/>
          <p:cNvSpPr>
            <a:spLocks noChangeArrowheads="1"/>
          </p:cNvSpPr>
          <p:nvPr>
            <p:custDataLst>
              <p:tags r:id="rId46"/>
            </p:custDataLst>
          </p:nvPr>
        </p:nvSpPr>
        <p:spPr bwMode="auto">
          <a:xfrm>
            <a:off x="1187450" y="3500438"/>
            <a:ext cx="1733550"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r>
              <a:rPr lang="fr-CA" sz="1600" b="1">
                <a:solidFill>
                  <a:schemeClr val="bg1"/>
                </a:solidFill>
              </a:rPr>
              <a:t>FIBRINOGÈNE</a:t>
            </a:r>
            <a:endParaRPr lang="fr-FR" sz="1600" b="1">
              <a:solidFill>
                <a:schemeClr val="bg1"/>
              </a:solidFill>
            </a:endParaRPr>
          </a:p>
        </p:txBody>
      </p:sp>
      <p:sp>
        <p:nvSpPr>
          <p:cNvPr id="32816" name="Rectangle 49"/>
          <p:cNvSpPr>
            <a:spLocks noChangeArrowheads="1"/>
          </p:cNvSpPr>
          <p:nvPr>
            <p:custDataLst>
              <p:tags r:id="rId47"/>
            </p:custDataLst>
          </p:nvPr>
        </p:nvSpPr>
        <p:spPr bwMode="auto">
          <a:xfrm>
            <a:off x="2339975" y="4221163"/>
            <a:ext cx="1800225"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PDFg</a:t>
            </a:r>
            <a:endParaRPr lang="fr-FR" sz="1800" b="1">
              <a:solidFill>
                <a:schemeClr val="bg1"/>
              </a:solidFill>
            </a:endParaRPr>
          </a:p>
        </p:txBody>
      </p:sp>
      <p:sp>
        <p:nvSpPr>
          <p:cNvPr id="32817" name="Rectangle 50"/>
          <p:cNvSpPr>
            <a:spLocks noChangeArrowheads="1"/>
          </p:cNvSpPr>
          <p:nvPr>
            <p:custDataLst>
              <p:tags r:id="rId48"/>
            </p:custDataLst>
          </p:nvPr>
        </p:nvSpPr>
        <p:spPr bwMode="auto">
          <a:xfrm>
            <a:off x="2051050" y="4797425"/>
            <a:ext cx="1804988"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dirty="0" err="1">
                <a:solidFill>
                  <a:schemeClr val="bg1"/>
                </a:solidFill>
              </a:rPr>
              <a:t>PDFn</a:t>
            </a:r>
            <a:endParaRPr lang="fr-FR" sz="1800" b="1" dirty="0">
              <a:solidFill>
                <a:schemeClr val="bg1"/>
              </a:solidFill>
            </a:endParaRPr>
          </a:p>
        </p:txBody>
      </p:sp>
      <p:sp>
        <p:nvSpPr>
          <p:cNvPr id="32818" name="Rectangle 51"/>
          <p:cNvSpPr>
            <a:spLocks noChangeArrowheads="1"/>
          </p:cNvSpPr>
          <p:nvPr>
            <p:custDataLst>
              <p:tags r:id="rId49"/>
            </p:custDataLst>
          </p:nvPr>
        </p:nvSpPr>
        <p:spPr bwMode="auto">
          <a:xfrm>
            <a:off x="4500563" y="2120900"/>
            <a:ext cx="1449387" cy="306388"/>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PRO-URO</a:t>
            </a:r>
            <a:endParaRPr lang="fr-FR" sz="1800" b="1">
              <a:solidFill>
                <a:schemeClr val="bg1"/>
              </a:solidFill>
            </a:endParaRPr>
          </a:p>
        </p:txBody>
      </p:sp>
      <p:sp>
        <p:nvSpPr>
          <p:cNvPr id="32819" name="Rectangle 52"/>
          <p:cNvSpPr>
            <a:spLocks noChangeArrowheads="1"/>
          </p:cNvSpPr>
          <p:nvPr>
            <p:custDataLst>
              <p:tags r:id="rId50"/>
            </p:custDataLst>
          </p:nvPr>
        </p:nvSpPr>
        <p:spPr bwMode="auto">
          <a:xfrm>
            <a:off x="6126163" y="2120900"/>
            <a:ext cx="2613025" cy="306388"/>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dirty="0">
                <a:solidFill>
                  <a:schemeClr val="bg1"/>
                </a:solidFill>
              </a:rPr>
              <a:t>KALLICRÉINE</a:t>
            </a:r>
            <a:endParaRPr lang="fr-FR" sz="1800" b="1" dirty="0">
              <a:solidFill>
                <a:schemeClr val="bg1"/>
              </a:solidFill>
            </a:endParaRPr>
          </a:p>
        </p:txBody>
      </p:sp>
      <p:sp>
        <p:nvSpPr>
          <p:cNvPr id="32820" name="Rectangle 53"/>
          <p:cNvSpPr>
            <a:spLocks noChangeArrowheads="1"/>
          </p:cNvSpPr>
          <p:nvPr>
            <p:custDataLst>
              <p:tags r:id="rId51"/>
            </p:custDataLst>
          </p:nvPr>
        </p:nvSpPr>
        <p:spPr bwMode="auto">
          <a:xfrm>
            <a:off x="7262813" y="2732088"/>
            <a:ext cx="1630362" cy="306387"/>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T-PA</a:t>
            </a:r>
            <a:endParaRPr lang="fr-FR" sz="1800" b="1">
              <a:solidFill>
                <a:schemeClr val="bg1"/>
              </a:solidFill>
            </a:endParaRPr>
          </a:p>
        </p:txBody>
      </p:sp>
      <p:sp>
        <p:nvSpPr>
          <p:cNvPr id="32821" name="Freeform 55"/>
          <p:cNvSpPr>
            <a:spLocks/>
          </p:cNvSpPr>
          <p:nvPr>
            <p:custDataLst>
              <p:tags r:id="rId52"/>
            </p:custDataLst>
          </p:nvPr>
        </p:nvSpPr>
        <p:spPr bwMode="auto">
          <a:xfrm>
            <a:off x="684213" y="6237288"/>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2" name="Freeform 56"/>
          <p:cNvSpPr>
            <a:spLocks/>
          </p:cNvSpPr>
          <p:nvPr>
            <p:custDataLst>
              <p:tags r:id="rId53"/>
            </p:custDataLst>
          </p:nvPr>
        </p:nvSpPr>
        <p:spPr bwMode="auto">
          <a:xfrm>
            <a:off x="1042988" y="6165850"/>
            <a:ext cx="1646237"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3" name="Freeform 57"/>
          <p:cNvSpPr>
            <a:spLocks/>
          </p:cNvSpPr>
          <p:nvPr>
            <p:custDataLst>
              <p:tags r:id="rId54"/>
            </p:custDataLst>
          </p:nvPr>
        </p:nvSpPr>
        <p:spPr bwMode="auto">
          <a:xfrm>
            <a:off x="755650" y="6381750"/>
            <a:ext cx="1646238"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4" name="Freeform 58"/>
          <p:cNvSpPr>
            <a:spLocks/>
          </p:cNvSpPr>
          <p:nvPr>
            <p:custDataLst>
              <p:tags r:id="rId55"/>
            </p:custDataLst>
          </p:nvPr>
        </p:nvSpPr>
        <p:spPr bwMode="auto">
          <a:xfrm>
            <a:off x="5364163" y="6165850"/>
            <a:ext cx="1646237"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5" name="Freeform 59"/>
          <p:cNvSpPr>
            <a:spLocks/>
          </p:cNvSpPr>
          <p:nvPr>
            <p:custDataLst>
              <p:tags r:id="rId56"/>
            </p:custDataLst>
          </p:nvPr>
        </p:nvSpPr>
        <p:spPr bwMode="auto">
          <a:xfrm>
            <a:off x="6948488" y="6453188"/>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6" name="Freeform 60"/>
          <p:cNvSpPr>
            <a:spLocks/>
          </p:cNvSpPr>
          <p:nvPr>
            <p:custDataLst>
              <p:tags r:id="rId57"/>
            </p:custDataLst>
          </p:nvPr>
        </p:nvSpPr>
        <p:spPr bwMode="auto">
          <a:xfrm>
            <a:off x="7308850" y="6165850"/>
            <a:ext cx="1646238"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7" name="Oval 61"/>
          <p:cNvSpPr>
            <a:spLocks noChangeArrowheads="1"/>
          </p:cNvSpPr>
          <p:nvPr>
            <p:custDataLst>
              <p:tags r:id="rId58"/>
            </p:custDataLst>
          </p:nvPr>
        </p:nvSpPr>
        <p:spPr bwMode="auto">
          <a:xfrm>
            <a:off x="1331913"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828" name="Oval 62"/>
          <p:cNvSpPr>
            <a:spLocks noChangeArrowheads="1"/>
          </p:cNvSpPr>
          <p:nvPr>
            <p:custDataLst>
              <p:tags r:id="rId59"/>
            </p:custDataLst>
          </p:nvPr>
        </p:nvSpPr>
        <p:spPr bwMode="auto">
          <a:xfrm>
            <a:off x="7885113"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829" name="Oval 63"/>
          <p:cNvSpPr>
            <a:spLocks noChangeArrowheads="1"/>
          </p:cNvSpPr>
          <p:nvPr>
            <p:custDataLst>
              <p:tags r:id="rId60"/>
            </p:custDataLst>
          </p:nvPr>
        </p:nvSpPr>
        <p:spPr bwMode="auto">
          <a:xfrm>
            <a:off x="1692275" y="5805488"/>
            <a:ext cx="246063"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830" name="Oval 64"/>
          <p:cNvSpPr>
            <a:spLocks noChangeArrowheads="1"/>
          </p:cNvSpPr>
          <p:nvPr>
            <p:custDataLst>
              <p:tags r:id="rId61"/>
            </p:custDataLst>
          </p:nvPr>
        </p:nvSpPr>
        <p:spPr bwMode="auto">
          <a:xfrm>
            <a:off x="2700338" y="5805488"/>
            <a:ext cx="246062"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831" name="Oval 65"/>
          <p:cNvSpPr>
            <a:spLocks noChangeArrowheads="1"/>
          </p:cNvSpPr>
          <p:nvPr>
            <p:custDataLst>
              <p:tags r:id="rId62"/>
            </p:custDataLst>
          </p:nvPr>
        </p:nvSpPr>
        <p:spPr bwMode="auto">
          <a:xfrm>
            <a:off x="8243888" y="5805488"/>
            <a:ext cx="246062"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832" name="Freeform 66"/>
          <p:cNvSpPr>
            <a:spLocks/>
          </p:cNvSpPr>
          <p:nvPr>
            <p:custDataLst>
              <p:tags r:id="rId63"/>
            </p:custDataLst>
          </p:nvPr>
        </p:nvSpPr>
        <p:spPr bwMode="auto">
          <a:xfrm>
            <a:off x="4716463" y="5734050"/>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3" name="Freeform 67"/>
          <p:cNvSpPr>
            <a:spLocks/>
          </p:cNvSpPr>
          <p:nvPr>
            <p:custDataLst>
              <p:tags r:id="rId64"/>
            </p:custDataLst>
          </p:nvPr>
        </p:nvSpPr>
        <p:spPr bwMode="auto">
          <a:xfrm>
            <a:off x="3348038" y="58054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4" name="Freeform 68"/>
          <p:cNvSpPr>
            <a:spLocks/>
          </p:cNvSpPr>
          <p:nvPr>
            <p:custDataLst>
              <p:tags r:id="rId65"/>
            </p:custDataLst>
          </p:nvPr>
        </p:nvSpPr>
        <p:spPr bwMode="auto">
          <a:xfrm>
            <a:off x="4284663" y="5661025"/>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5" name="Freeform 69"/>
          <p:cNvSpPr>
            <a:spLocks/>
          </p:cNvSpPr>
          <p:nvPr>
            <p:custDataLst>
              <p:tags r:id="rId66"/>
            </p:custDataLst>
          </p:nvPr>
        </p:nvSpPr>
        <p:spPr bwMode="auto">
          <a:xfrm>
            <a:off x="3635375" y="5876925"/>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6" name="Freeform 70"/>
          <p:cNvSpPr>
            <a:spLocks/>
          </p:cNvSpPr>
          <p:nvPr>
            <p:custDataLst>
              <p:tags r:id="rId67"/>
            </p:custDataLst>
          </p:nvPr>
        </p:nvSpPr>
        <p:spPr bwMode="auto">
          <a:xfrm>
            <a:off x="4427538" y="60213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7" name="AutoShape 71"/>
          <p:cNvSpPr>
            <a:spLocks noChangeArrowheads="1"/>
          </p:cNvSpPr>
          <p:nvPr>
            <p:custDataLst>
              <p:tags r:id="rId68"/>
            </p:custDataLst>
          </p:nvPr>
        </p:nvSpPr>
        <p:spPr bwMode="auto">
          <a:xfrm>
            <a:off x="3348038" y="5805488"/>
            <a:ext cx="358775" cy="287337"/>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38" name="Freeform 72"/>
          <p:cNvSpPr>
            <a:spLocks/>
          </p:cNvSpPr>
          <p:nvPr>
            <p:custDataLst>
              <p:tags r:id="rId69"/>
            </p:custDataLst>
          </p:nvPr>
        </p:nvSpPr>
        <p:spPr bwMode="auto">
          <a:xfrm>
            <a:off x="5795963" y="58054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9" name="Freeform 73"/>
          <p:cNvSpPr>
            <a:spLocks/>
          </p:cNvSpPr>
          <p:nvPr>
            <p:custDataLst>
              <p:tags r:id="rId70"/>
            </p:custDataLst>
          </p:nvPr>
        </p:nvSpPr>
        <p:spPr bwMode="auto">
          <a:xfrm>
            <a:off x="5580063" y="60213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0" name="Freeform 74"/>
          <p:cNvSpPr>
            <a:spLocks/>
          </p:cNvSpPr>
          <p:nvPr>
            <p:custDataLst>
              <p:tags r:id="rId71"/>
            </p:custDataLst>
          </p:nvPr>
        </p:nvSpPr>
        <p:spPr bwMode="auto">
          <a:xfrm>
            <a:off x="6300788" y="5734050"/>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1" name="Freeform 75"/>
          <p:cNvSpPr>
            <a:spLocks/>
          </p:cNvSpPr>
          <p:nvPr>
            <p:custDataLst>
              <p:tags r:id="rId72"/>
            </p:custDataLst>
          </p:nvPr>
        </p:nvSpPr>
        <p:spPr bwMode="auto">
          <a:xfrm>
            <a:off x="5651500" y="5661025"/>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2" name="Freeform 76"/>
          <p:cNvSpPr>
            <a:spLocks/>
          </p:cNvSpPr>
          <p:nvPr>
            <p:custDataLst>
              <p:tags r:id="rId73"/>
            </p:custDataLst>
          </p:nvPr>
        </p:nvSpPr>
        <p:spPr bwMode="auto">
          <a:xfrm>
            <a:off x="6227763" y="5734050"/>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3" name="Freeform 77"/>
          <p:cNvSpPr>
            <a:spLocks/>
          </p:cNvSpPr>
          <p:nvPr>
            <p:custDataLst>
              <p:tags r:id="rId74"/>
            </p:custDataLst>
          </p:nvPr>
        </p:nvSpPr>
        <p:spPr bwMode="auto">
          <a:xfrm>
            <a:off x="4427538" y="5876925"/>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4" name="Freeform 78"/>
          <p:cNvSpPr>
            <a:spLocks/>
          </p:cNvSpPr>
          <p:nvPr>
            <p:custDataLst>
              <p:tags r:id="rId75"/>
            </p:custDataLst>
          </p:nvPr>
        </p:nvSpPr>
        <p:spPr bwMode="auto">
          <a:xfrm>
            <a:off x="6948488" y="58054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5" name="AutoShape 79"/>
          <p:cNvSpPr>
            <a:spLocks noChangeArrowheads="1"/>
          </p:cNvSpPr>
          <p:nvPr>
            <p:custDataLst>
              <p:tags r:id="rId76"/>
            </p:custDataLst>
          </p:nvPr>
        </p:nvSpPr>
        <p:spPr bwMode="auto">
          <a:xfrm>
            <a:off x="4140200"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6" name="AutoShape 80"/>
          <p:cNvSpPr>
            <a:spLocks noChangeArrowheads="1"/>
          </p:cNvSpPr>
          <p:nvPr>
            <p:custDataLst>
              <p:tags r:id="rId77"/>
            </p:custDataLst>
          </p:nvPr>
        </p:nvSpPr>
        <p:spPr bwMode="auto">
          <a:xfrm>
            <a:off x="3924300" y="5876925"/>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7" name="AutoShape 81"/>
          <p:cNvSpPr>
            <a:spLocks noChangeArrowheads="1"/>
          </p:cNvSpPr>
          <p:nvPr>
            <p:custDataLst>
              <p:tags r:id="rId78"/>
            </p:custDataLst>
          </p:nvPr>
        </p:nvSpPr>
        <p:spPr bwMode="auto">
          <a:xfrm>
            <a:off x="4643438" y="5661025"/>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8" name="AutoShape 82"/>
          <p:cNvSpPr>
            <a:spLocks noChangeArrowheads="1"/>
          </p:cNvSpPr>
          <p:nvPr>
            <p:custDataLst>
              <p:tags r:id="rId79"/>
            </p:custDataLst>
          </p:nvPr>
        </p:nvSpPr>
        <p:spPr bwMode="auto">
          <a:xfrm>
            <a:off x="5148263" y="5876925"/>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9" name="AutoShape 83"/>
          <p:cNvSpPr>
            <a:spLocks noChangeArrowheads="1"/>
          </p:cNvSpPr>
          <p:nvPr>
            <p:custDataLst>
              <p:tags r:id="rId80"/>
            </p:custDataLst>
          </p:nvPr>
        </p:nvSpPr>
        <p:spPr bwMode="auto">
          <a:xfrm>
            <a:off x="5651500"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0" name="AutoShape 84"/>
          <p:cNvSpPr>
            <a:spLocks noChangeArrowheads="1"/>
          </p:cNvSpPr>
          <p:nvPr>
            <p:custDataLst>
              <p:tags r:id="rId81"/>
            </p:custDataLst>
          </p:nvPr>
        </p:nvSpPr>
        <p:spPr bwMode="auto">
          <a:xfrm>
            <a:off x="6156325"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1" name="AutoShape 85"/>
          <p:cNvSpPr>
            <a:spLocks noChangeArrowheads="1"/>
          </p:cNvSpPr>
          <p:nvPr>
            <p:custDataLst>
              <p:tags r:id="rId82"/>
            </p:custDataLst>
          </p:nvPr>
        </p:nvSpPr>
        <p:spPr bwMode="auto">
          <a:xfrm>
            <a:off x="5940425" y="6021388"/>
            <a:ext cx="358775" cy="287337"/>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2" name="AutoShape 86"/>
          <p:cNvSpPr>
            <a:spLocks noChangeArrowheads="1"/>
          </p:cNvSpPr>
          <p:nvPr>
            <p:custDataLst>
              <p:tags r:id="rId83"/>
            </p:custDataLst>
          </p:nvPr>
        </p:nvSpPr>
        <p:spPr bwMode="auto">
          <a:xfrm>
            <a:off x="6804025"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3" name="AutoShape 87"/>
          <p:cNvSpPr>
            <a:spLocks noChangeArrowheads="1"/>
          </p:cNvSpPr>
          <p:nvPr>
            <p:custDataLst>
              <p:tags r:id="rId84"/>
            </p:custDataLst>
          </p:nvPr>
        </p:nvSpPr>
        <p:spPr bwMode="auto">
          <a:xfrm>
            <a:off x="6516688" y="6021388"/>
            <a:ext cx="358775" cy="287337"/>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5" name="Text Box 89"/>
          <p:cNvSpPr txBox="1">
            <a:spLocks noChangeArrowheads="1"/>
          </p:cNvSpPr>
          <p:nvPr>
            <p:custDataLst>
              <p:tags r:id="rId85"/>
            </p:custDataLst>
          </p:nvPr>
        </p:nvSpPr>
        <p:spPr bwMode="auto">
          <a:xfrm>
            <a:off x="4572000" y="5013325"/>
            <a:ext cx="1024639" cy="276999"/>
          </a:xfrm>
          <a:prstGeom prst="rect">
            <a:avLst/>
          </a:prstGeom>
          <a:noFill/>
          <a:ln w="9525">
            <a:noFill/>
            <a:miter lim="800000"/>
            <a:headEnd/>
            <a:tailEnd/>
          </a:ln>
          <a:effectLst/>
        </p:spPr>
        <p:txBody>
          <a:bodyPr wrap="none">
            <a:spAutoFit/>
          </a:bodyPr>
          <a:lstStyle/>
          <a:p>
            <a:r>
              <a:rPr lang="fr-CA" sz="1200" b="1" dirty="0">
                <a:solidFill>
                  <a:schemeClr val="bg1"/>
                </a:solidFill>
              </a:rPr>
              <a:t>PLASMINE</a:t>
            </a:r>
            <a:endParaRPr lang="fr-FR" sz="1200" b="1" dirty="0">
              <a:solidFill>
                <a:schemeClr val="bg1"/>
              </a:solidFill>
            </a:endParaRPr>
          </a:p>
        </p:txBody>
      </p:sp>
      <p:sp>
        <p:nvSpPr>
          <p:cNvPr id="32856" name="Text Box 90"/>
          <p:cNvSpPr txBox="1">
            <a:spLocks noChangeArrowheads="1"/>
          </p:cNvSpPr>
          <p:nvPr>
            <p:custDataLst>
              <p:tags r:id="rId86"/>
            </p:custDataLst>
          </p:nvPr>
        </p:nvSpPr>
        <p:spPr bwMode="auto">
          <a:xfrm>
            <a:off x="3132138" y="3429000"/>
            <a:ext cx="1024639" cy="276999"/>
          </a:xfrm>
          <a:prstGeom prst="rect">
            <a:avLst/>
          </a:prstGeom>
          <a:noFill/>
          <a:ln w="9525">
            <a:noFill/>
            <a:miter lim="800000"/>
            <a:headEnd/>
            <a:tailEnd/>
          </a:ln>
          <a:effectLst/>
        </p:spPr>
        <p:txBody>
          <a:bodyPr wrap="none">
            <a:spAutoFit/>
          </a:bodyPr>
          <a:lstStyle/>
          <a:p>
            <a:r>
              <a:rPr lang="fr-CA" sz="1200" b="1" dirty="0">
                <a:solidFill>
                  <a:schemeClr val="bg1"/>
                </a:solidFill>
              </a:rPr>
              <a:t>PLASMINE</a:t>
            </a:r>
            <a:endParaRPr lang="fr-FR" sz="1200" b="1" dirty="0">
              <a:solidFill>
                <a:schemeClr val="bg1"/>
              </a:solidFill>
            </a:endParaRPr>
          </a:p>
        </p:txBody>
      </p:sp>
      <p:sp>
        <p:nvSpPr>
          <p:cNvPr id="32857" name="Text Box 91"/>
          <p:cNvSpPr txBox="1">
            <a:spLocks noChangeArrowheads="1"/>
          </p:cNvSpPr>
          <p:nvPr>
            <p:custDataLst>
              <p:tags r:id="rId87"/>
            </p:custDataLst>
          </p:nvPr>
        </p:nvSpPr>
        <p:spPr bwMode="auto">
          <a:xfrm>
            <a:off x="3132138" y="1557338"/>
            <a:ext cx="1024639" cy="276999"/>
          </a:xfrm>
          <a:prstGeom prst="rect">
            <a:avLst/>
          </a:prstGeom>
          <a:noFill/>
          <a:ln w="9525">
            <a:noFill/>
            <a:miter lim="800000"/>
            <a:headEnd/>
            <a:tailEnd/>
          </a:ln>
          <a:effectLst/>
        </p:spPr>
        <p:txBody>
          <a:bodyPr wrap="none">
            <a:spAutoFit/>
          </a:bodyPr>
          <a:lstStyle/>
          <a:p>
            <a:r>
              <a:rPr lang="fr-CA" sz="1200" b="1" dirty="0">
                <a:solidFill>
                  <a:schemeClr val="bg1"/>
                </a:solidFill>
              </a:rPr>
              <a:t>PLASMINE</a:t>
            </a:r>
            <a:endParaRPr lang="fr-FR" sz="1200" b="1" dirty="0">
              <a:solidFill>
                <a:schemeClr val="bg1"/>
              </a:solidFill>
            </a:endParaRPr>
          </a:p>
        </p:txBody>
      </p:sp>
      <p:sp>
        <p:nvSpPr>
          <p:cNvPr id="32858" name="Text Box 92"/>
          <p:cNvSpPr txBox="1">
            <a:spLocks noChangeArrowheads="1"/>
          </p:cNvSpPr>
          <p:nvPr>
            <p:custDataLst>
              <p:tags r:id="rId88"/>
            </p:custDataLst>
          </p:nvPr>
        </p:nvSpPr>
        <p:spPr bwMode="auto">
          <a:xfrm>
            <a:off x="900113" y="5084763"/>
            <a:ext cx="654050" cy="366712"/>
          </a:xfrm>
          <a:prstGeom prst="rect">
            <a:avLst/>
          </a:prstGeom>
          <a:noFill/>
          <a:ln w="9525">
            <a:noFill/>
            <a:miter lim="800000"/>
            <a:headEnd/>
            <a:tailEnd/>
          </a:ln>
          <a:effectLst/>
        </p:spPr>
        <p:txBody>
          <a:bodyPr wrap="none">
            <a:spAutoFit/>
          </a:bodyPr>
          <a:lstStyle/>
          <a:p>
            <a:pPr algn="ctr"/>
            <a:r>
              <a:rPr lang="fr-CA" sz="1800" b="1">
                <a:solidFill>
                  <a:srgbClr val="000000"/>
                </a:solidFill>
              </a:rPr>
              <a:t>SRE</a:t>
            </a:r>
            <a:endParaRPr lang="fr-FR" sz="1800" b="1">
              <a:solidFill>
                <a:srgbClr val="000000"/>
              </a:solidFill>
            </a:endParaRPr>
          </a:p>
        </p:txBody>
      </p:sp>
      <p:sp>
        <p:nvSpPr>
          <p:cNvPr id="32860" name="Line 94"/>
          <p:cNvSpPr>
            <a:spLocks noChangeShapeType="1"/>
          </p:cNvSpPr>
          <p:nvPr>
            <p:custDataLst>
              <p:tags r:id="rId89"/>
            </p:custDataLst>
          </p:nvPr>
        </p:nvSpPr>
        <p:spPr bwMode="auto">
          <a:xfrm flipH="1">
            <a:off x="5364163" y="2349500"/>
            <a:ext cx="792162" cy="574675"/>
          </a:xfrm>
          <a:prstGeom prst="line">
            <a:avLst/>
          </a:prstGeom>
          <a:noFill/>
          <a:ln w="31750">
            <a:solidFill>
              <a:srgbClr val="002060"/>
            </a:solidFill>
            <a:round/>
            <a:headEnd/>
            <a:tailEnd type="triangle" w="med" len="med"/>
          </a:ln>
          <a:effectLst/>
        </p:spPr>
        <p:txBody>
          <a:bodyPr/>
          <a:lstStyle/>
          <a:p>
            <a:endParaRPr lang="fr-CA"/>
          </a:p>
        </p:txBody>
      </p:sp>
      <p:sp>
        <p:nvSpPr>
          <p:cNvPr id="32861" name="Line 95"/>
          <p:cNvSpPr>
            <a:spLocks noChangeShapeType="1"/>
          </p:cNvSpPr>
          <p:nvPr>
            <p:custDataLst>
              <p:tags r:id="rId90"/>
            </p:custDataLst>
          </p:nvPr>
        </p:nvSpPr>
        <p:spPr bwMode="auto">
          <a:xfrm flipV="1">
            <a:off x="5076825" y="2924175"/>
            <a:ext cx="142875" cy="1944688"/>
          </a:xfrm>
          <a:prstGeom prst="line">
            <a:avLst/>
          </a:prstGeom>
          <a:noFill/>
          <a:ln w="31750">
            <a:solidFill>
              <a:srgbClr val="002060"/>
            </a:solidFill>
            <a:round/>
            <a:headEnd/>
            <a:tailEnd type="triangle" w="med" len="med"/>
          </a:ln>
          <a:effectLst/>
        </p:spPr>
        <p:txBody>
          <a:bodyPr/>
          <a:lstStyle/>
          <a:p>
            <a:endParaRPr lang="fr-CA"/>
          </a:p>
        </p:txBody>
      </p:sp>
      <p:sp>
        <p:nvSpPr>
          <p:cNvPr id="32866" name="Rectangle 54"/>
          <p:cNvSpPr>
            <a:spLocks noChangeArrowheads="1"/>
          </p:cNvSpPr>
          <p:nvPr>
            <p:custDataLst>
              <p:tags r:id="rId91"/>
            </p:custDataLst>
          </p:nvPr>
        </p:nvSpPr>
        <p:spPr bwMode="auto">
          <a:xfrm>
            <a:off x="5076825" y="3548063"/>
            <a:ext cx="1049338" cy="304800"/>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URO</a:t>
            </a:r>
            <a:endParaRPr lang="fr-FR" sz="1800" b="1">
              <a:solidFill>
                <a:schemeClr val="bg1"/>
              </a:solidFill>
            </a:endParaRPr>
          </a:p>
        </p:txBody>
      </p:sp>
      <p:sp>
        <p:nvSpPr>
          <p:cNvPr id="101" name="ZoneTexte 100"/>
          <p:cNvSpPr txBox="1"/>
          <p:nvPr/>
        </p:nvSpPr>
        <p:spPr>
          <a:xfrm>
            <a:off x="5009356" y="3948460"/>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sp>
        <p:nvSpPr>
          <p:cNvPr id="32854" name="Text Box 88"/>
          <p:cNvSpPr txBox="1">
            <a:spLocks noChangeArrowheads="1"/>
          </p:cNvSpPr>
          <p:nvPr>
            <p:custDataLst>
              <p:tags r:id="rId92"/>
            </p:custDataLst>
          </p:nvPr>
        </p:nvSpPr>
        <p:spPr bwMode="auto">
          <a:xfrm>
            <a:off x="7010400" y="5075238"/>
            <a:ext cx="1728788" cy="366712"/>
          </a:xfrm>
          <a:prstGeom prst="rect">
            <a:avLst/>
          </a:prstGeom>
          <a:solidFill>
            <a:srgbClr val="C00000"/>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spAutoFit/>
          </a:bodyPr>
          <a:lstStyle/>
          <a:p>
            <a:r>
              <a:rPr lang="fr-CA" sz="1800" dirty="0" err="1">
                <a:solidFill>
                  <a:schemeClr val="bg1"/>
                </a:solidFill>
              </a:rPr>
              <a:t>plasminogène</a:t>
            </a:r>
            <a:endParaRPr lang="fr-FR" sz="1800" dirty="0">
              <a:solidFill>
                <a:schemeClr val="bg1"/>
              </a:solidFill>
            </a:endParaRPr>
          </a:p>
        </p:txBody>
      </p:sp>
      <p:sp>
        <p:nvSpPr>
          <p:cNvPr id="100" name="ZoneTexte 99">
            <a:extLst>
              <a:ext uri="{FF2B5EF4-FFF2-40B4-BE49-F238E27FC236}">
                <a16:creationId xmlns:a16="http://schemas.microsoft.com/office/drawing/2014/main" id="{8B3ED489-657F-4A71-86EC-2B91920D8CED}"/>
              </a:ext>
            </a:extLst>
          </p:cNvPr>
          <p:cNvSpPr txBox="1"/>
          <p:nvPr/>
        </p:nvSpPr>
        <p:spPr>
          <a:xfrm>
            <a:off x="5690062" y="2449512"/>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sp>
        <p:nvSpPr>
          <p:cNvPr id="102" name="ZoneTexte 101">
            <a:extLst>
              <a:ext uri="{FF2B5EF4-FFF2-40B4-BE49-F238E27FC236}">
                <a16:creationId xmlns:a16="http://schemas.microsoft.com/office/drawing/2014/main" id="{2EB4932F-B40A-46CC-90C3-9E49849C1262}"/>
              </a:ext>
            </a:extLst>
          </p:cNvPr>
          <p:cNvSpPr txBox="1"/>
          <p:nvPr/>
        </p:nvSpPr>
        <p:spPr>
          <a:xfrm flipH="1">
            <a:off x="6882914" y="4204494"/>
            <a:ext cx="315451"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wrap="square">
            <a:spAutoFit/>
          </a:bodyPr>
          <a:lstStyle/>
          <a:p>
            <a:pPr>
              <a:defRPr/>
            </a:pPr>
            <a:r>
              <a:rPr lang="fr-CA" sz="1600" dirty="0"/>
              <a:t>+</a:t>
            </a:r>
          </a:p>
        </p:txBody>
      </p:sp>
      <p:sp>
        <p:nvSpPr>
          <p:cNvPr id="103" name="ZoneTexte 102">
            <a:extLst>
              <a:ext uri="{FF2B5EF4-FFF2-40B4-BE49-F238E27FC236}">
                <a16:creationId xmlns:a16="http://schemas.microsoft.com/office/drawing/2014/main" id="{EF1B5657-EBCD-4E41-AF61-5448EE5E18C0}"/>
              </a:ext>
            </a:extLst>
          </p:cNvPr>
          <p:cNvSpPr txBox="1"/>
          <p:nvPr/>
        </p:nvSpPr>
        <p:spPr>
          <a:xfrm>
            <a:off x="6158706" y="3815933"/>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sp>
        <p:nvSpPr>
          <p:cNvPr id="104" name="ZoneTexte 103">
            <a:extLst>
              <a:ext uri="{FF2B5EF4-FFF2-40B4-BE49-F238E27FC236}">
                <a16:creationId xmlns:a16="http://schemas.microsoft.com/office/drawing/2014/main" id="{DA5B75E3-3616-4576-9FB9-15A3E572BAAF}"/>
              </a:ext>
            </a:extLst>
          </p:cNvPr>
          <p:cNvSpPr txBox="1"/>
          <p:nvPr/>
        </p:nvSpPr>
        <p:spPr>
          <a:xfrm>
            <a:off x="5557837" y="4261227"/>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grpSp>
        <p:nvGrpSpPr>
          <p:cNvPr id="5" name="Groupe 4">
            <a:extLst>
              <a:ext uri="{FF2B5EF4-FFF2-40B4-BE49-F238E27FC236}">
                <a16:creationId xmlns:a16="http://schemas.microsoft.com/office/drawing/2014/main" id="{512AD7F3-7D07-49AA-8BF1-3B3B0D1D16D8}"/>
              </a:ext>
            </a:extLst>
          </p:cNvPr>
          <p:cNvGrpSpPr/>
          <p:nvPr/>
        </p:nvGrpSpPr>
        <p:grpSpPr>
          <a:xfrm>
            <a:off x="1198563" y="1725253"/>
            <a:ext cx="3912247" cy="3927040"/>
            <a:chOff x="1198563" y="1725253"/>
            <a:chExt cx="3912247" cy="3927040"/>
          </a:xfrm>
          <a:effectLst/>
        </p:grpSpPr>
        <p:sp>
          <p:nvSpPr>
            <p:cNvPr id="32859" name="Text Box 93"/>
            <p:cNvSpPr txBox="1">
              <a:spLocks noChangeArrowheads="1"/>
            </p:cNvSpPr>
            <p:nvPr>
              <p:custDataLst>
                <p:tags r:id="rId97"/>
              </p:custDataLst>
            </p:nvPr>
          </p:nvSpPr>
          <p:spPr bwMode="auto">
            <a:xfrm>
              <a:off x="1198563" y="1725253"/>
              <a:ext cx="1598613" cy="64611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el-GR" sz="1200" b="1" dirty="0">
                  <a:solidFill>
                    <a:schemeClr val="bg1"/>
                  </a:solidFill>
                  <a:cs typeface="Arial" charset="0"/>
                </a:rPr>
                <a:t>α</a:t>
              </a:r>
              <a:r>
                <a:rPr lang="fr-CA" sz="1200" b="1" dirty="0">
                  <a:solidFill>
                    <a:schemeClr val="bg1"/>
                  </a:solidFill>
                  <a:cs typeface="Arial" charset="0"/>
                </a:rPr>
                <a:t>2-Antiplasmine</a:t>
              </a:r>
            </a:p>
            <a:p>
              <a:r>
                <a:rPr lang="el-GR" sz="1200" b="1" dirty="0">
                  <a:solidFill>
                    <a:schemeClr val="bg1"/>
                  </a:solidFill>
                </a:rPr>
                <a:t>α</a:t>
              </a:r>
              <a:r>
                <a:rPr lang="fr-CA" sz="1200" b="1" dirty="0">
                  <a:solidFill>
                    <a:schemeClr val="bg1"/>
                  </a:solidFill>
                </a:rPr>
                <a:t>2-Macroglobuline</a:t>
              </a:r>
            </a:p>
            <a:p>
              <a:r>
                <a:rPr lang="el-GR" sz="1200" b="1" dirty="0">
                  <a:solidFill>
                    <a:schemeClr val="bg1"/>
                  </a:solidFill>
                </a:rPr>
                <a:t>α</a:t>
              </a:r>
              <a:r>
                <a:rPr lang="fr-CA" sz="1200" b="1" dirty="0">
                  <a:solidFill>
                    <a:schemeClr val="bg1"/>
                  </a:solidFill>
                </a:rPr>
                <a:t>1-Antitrypsine</a:t>
              </a:r>
              <a:endParaRPr lang="el-GR" sz="1200" b="1" dirty="0">
                <a:solidFill>
                  <a:schemeClr val="bg1"/>
                </a:solidFill>
                <a:cs typeface="Arial" charset="0"/>
              </a:endParaRPr>
            </a:p>
          </p:txBody>
        </p:sp>
        <p:sp>
          <p:nvSpPr>
            <p:cNvPr id="4" name="Interdiction 3">
              <a:extLst>
                <a:ext uri="{FF2B5EF4-FFF2-40B4-BE49-F238E27FC236}">
                  <a16:creationId xmlns:a16="http://schemas.microsoft.com/office/drawing/2014/main" id="{11D13BA9-7885-4496-86C7-55E8B08BC4B6}"/>
                </a:ext>
              </a:extLst>
            </p:cNvPr>
            <p:cNvSpPr/>
            <p:nvPr/>
          </p:nvSpPr>
          <p:spPr>
            <a:xfrm>
              <a:off x="3249170" y="1866022"/>
              <a:ext cx="395287" cy="326211"/>
            </a:xfrm>
            <a:prstGeom prst="noSmoking">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112" name="Interdiction 111">
              <a:extLst>
                <a:ext uri="{FF2B5EF4-FFF2-40B4-BE49-F238E27FC236}">
                  <a16:creationId xmlns:a16="http://schemas.microsoft.com/office/drawing/2014/main" id="{61FBD429-3E8E-4060-9E9A-342FCA217B8E}"/>
                </a:ext>
              </a:extLst>
            </p:cNvPr>
            <p:cNvSpPr/>
            <p:nvPr/>
          </p:nvSpPr>
          <p:spPr>
            <a:xfrm>
              <a:off x="3336988" y="3734704"/>
              <a:ext cx="395287" cy="326211"/>
            </a:xfrm>
            <a:prstGeom prst="noSmoking">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113" name="Interdiction 112">
              <a:extLst>
                <a:ext uri="{FF2B5EF4-FFF2-40B4-BE49-F238E27FC236}">
                  <a16:creationId xmlns:a16="http://schemas.microsoft.com/office/drawing/2014/main" id="{F25065C5-DDC3-4E77-811B-B09C714FCCAA}"/>
                </a:ext>
              </a:extLst>
            </p:cNvPr>
            <p:cNvSpPr/>
            <p:nvPr/>
          </p:nvSpPr>
          <p:spPr>
            <a:xfrm>
              <a:off x="4715523" y="5326082"/>
              <a:ext cx="395287" cy="326211"/>
            </a:xfrm>
            <a:prstGeom prst="noSmoking">
              <a:avLst/>
            </a:prstGeom>
            <a:solidFill>
              <a:schemeClr val="accent2"/>
            </a:solidFill>
            <a:ln>
              <a:solidFill>
                <a:schemeClr val="tx1"/>
              </a:solidFill>
            </a:ln>
            <a:effectLst>
              <a:outerShdw blurRad="88900" dist="50800" dir="11400000" sx="102000" sy="101000" algn="tl" rotWithShape="0">
                <a:schemeClr val="accent2">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sp>
        <p:nvSpPr>
          <p:cNvPr id="116" name="Rectangle 96">
            <a:extLst>
              <a:ext uri="{FF2B5EF4-FFF2-40B4-BE49-F238E27FC236}">
                <a16:creationId xmlns:a16="http://schemas.microsoft.com/office/drawing/2014/main" id="{A90B20CA-D992-46E4-8B4B-E66F84AB6599}"/>
              </a:ext>
            </a:extLst>
          </p:cNvPr>
          <p:cNvSpPr txBox="1">
            <a:spLocks noChangeArrowheads="1"/>
          </p:cNvSpPr>
          <p:nvPr>
            <p:custDataLst>
              <p:tags r:id="rId93"/>
            </p:custDataLst>
          </p:nvPr>
        </p:nvSpPr>
        <p:spPr bwMode="auto">
          <a:xfrm>
            <a:off x="8094663" y="4674393"/>
            <a:ext cx="973137" cy="360363"/>
          </a:xfrm>
          <a:prstGeom prst="rect">
            <a:avLst/>
          </a:prstGeom>
          <a:solidFill>
            <a:srgbClr val="FFFF00"/>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marL="342900" indent="-342900" algn="ctr" eaLnBrk="0" hangingPunct="0">
              <a:spcBef>
                <a:spcPct val="20000"/>
              </a:spcBef>
              <a:buClr>
                <a:schemeClr val="tx1"/>
              </a:buClr>
              <a:buSzPct val="70000"/>
              <a:buFont typeface="Wingdings" pitchFamily="2" charset="2"/>
              <a:buNone/>
              <a:defRPr/>
            </a:pPr>
            <a:r>
              <a:rPr lang="fr-CA" sz="1800" b="1" kern="0" dirty="0">
                <a:latin typeface="+mn-lt"/>
              </a:rPr>
              <a:t>HRGP</a:t>
            </a:r>
            <a:endParaRPr lang="fr-FR" sz="1800" b="1" kern="0" dirty="0">
              <a:latin typeface="+mn-lt"/>
            </a:endParaRPr>
          </a:p>
        </p:txBody>
      </p:sp>
      <p:grpSp>
        <p:nvGrpSpPr>
          <p:cNvPr id="6" name="Groupe 5">
            <a:extLst>
              <a:ext uri="{FF2B5EF4-FFF2-40B4-BE49-F238E27FC236}">
                <a16:creationId xmlns:a16="http://schemas.microsoft.com/office/drawing/2014/main" id="{0B4EF70E-7A7D-46A3-9E7A-00DC2AF16856}"/>
              </a:ext>
            </a:extLst>
          </p:cNvPr>
          <p:cNvGrpSpPr/>
          <p:nvPr/>
        </p:nvGrpSpPr>
        <p:grpSpPr>
          <a:xfrm>
            <a:off x="5389979" y="4473953"/>
            <a:ext cx="719138" cy="520323"/>
            <a:chOff x="5389979" y="4473953"/>
            <a:chExt cx="719138" cy="520323"/>
          </a:xfrm>
          <a:effectLst/>
        </p:grpSpPr>
        <p:sp>
          <p:nvSpPr>
            <p:cNvPr id="32863" name="Rectangle 97"/>
            <p:cNvSpPr>
              <a:spLocks noChangeArrowheads="1"/>
            </p:cNvSpPr>
            <p:nvPr>
              <p:custDataLst>
                <p:tags r:id="rId96"/>
              </p:custDataLst>
            </p:nvPr>
          </p:nvSpPr>
          <p:spPr bwMode="auto">
            <a:xfrm>
              <a:off x="5389979" y="4473953"/>
              <a:ext cx="719138" cy="288925"/>
            </a:xfrm>
            <a:prstGeom prst="rect">
              <a:avLst/>
            </a:prstGeom>
            <a:solidFill>
              <a:schemeClr val="accent1"/>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sz="1800" b="1" dirty="0">
                  <a:solidFill>
                    <a:schemeClr val="bg1"/>
                  </a:solidFill>
                </a:rPr>
                <a:t>PAI</a:t>
              </a:r>
              <a:endParaRPr lang="fr-FR" sz="1800" b="1" dirty="0">
                <a:solidFill>
                  <a:schemeClr val="bg1"/>
                </a:solidFill>
              </a:endParaRPr>
            </a:p>
          </p:txBody>
        </p:sp>
        <p:sp>
          <p:nvSpPr>
            <p:cNvPr id="117" name="Interdiction 116">
              <a:extLst>
                <a:ext uri="{FF2B5EF4-FFF2-40B4-BE49-F238E27FC236}">
                  <a16:creationId xmlns:a16="http://schemas.microsoft.com/office/drawing/2014/main" id="{C3DB4FEE-89C1-467F-A963-C815B61099A8}"/>
                </a:ext>
              </a:extLst>
            </p:cNvPr>
            <p:cNvSpPr/>
            <p:nvPr/>
          </p:nvSpPr>
          <p:spPr>
            <a:xfrm>
              <a:off x="5727700" y="4741059"/>
              <a:ext cx="309563" cy="253217"/>
            </a:xfrm>
            <a:prstGeom prst="noSmoking">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grpSp>
        <p:nvGrpSpPr>
          <p:cNvPr id="7" name="Groupe 6">
            <a:extLst>
              <a:ext uri="{FF2B5EF4-FFF2-40B4-BE49-F238E27FC236}">
                <a16:creationId xmlns:a16="http://schemas.microsoft.com/office/drawing/2014/main" id="{D77FFE27-4AB3-42B7-A29E-0D5AA6AF698C}"/>
              </a:ext>
            </a:extLst>
          </p:cNvPr>
          <p:cNvGrpSpPr/>
          <p:nvPr/>
        </p:nvGrpSpPr>
        <p:grpSpPr>
          <a:xfrm>
            <a:off x="5909777" y="4106030"/>
            <a:ext cx="973137" cy="599911"/>
            <a:chOff x="5909777" y="4106030"/>
            <a:chExt cx="973137" cy="599911"/>
          </a:xfrm>
          <a:effectLst/>
        </p:grpSpPr>
        <p:sp>
          <p:nvSpPr>
            <p:cNvPr id="99" name="Rectangle 96"/>
            <p:cNvSpPr txBox="1">
              <a:spLocks noChangeArrowheads="1"/>
            </p:cNvSpPr>
            <p:nvPr>
              <p:custDataLst>
                <p:tags r:id="rId95"/>
              </p:custDataLst>
            </p:nvPr>
          </p:nvSpPr>
          <p:spPr bwMode="auto">
            <a:xfrm>
              <a:off x="5909777" y="4106030"/>
              <a:ext cx="973137" cy="360363"/>
            </a:xfrm>
            <a:prstGeom prst="rect">
              <a:avLst/>
            </a:prstGeom>
            <a:solidFill>
              <a:srgbClr val="FFFF00"/>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marL="342900" indent="-342900" algn="ctr" eaLnBrk="0" hangingPunct="0">
                <a:spcBef>
                  <a:spcPct val="20000"/>
                </a:spcBef>
                <a:buClr>
                  <a:schemeClr val="tx1"/>
                </a:buClr>
                <a:buSzPct val="70000"/>
                <a:buFont typeface="Wingdings" pitchFamily="2" charset="2"/>
                <a:buNone/>
                <a:defRPr/>
              </a:pPr>
              <a:r>
                <a:rPr lang="fr-CA" sz="1800" b="1" kern="0" dirty="0">
                  <a:latin typeface="+mn-lt"/>
                </a:rPr>
                <a:t>HRGP</a:t>
              </a:r>
              <a:endParaRPr lang="fr-FR" sz="1800" b="1" kern="0" dirty="0">
                <a:latin typeface="+mn-lt"/>
              </a:endParaRPr>
            </a:p>
          </p:txBody>
        </p:sp>
        <p:sp>
          <p:nvSpPr>
            <p:cNvPr id="118" name="Interdiction 117">
              <a:extLst>
                <a:ext uri="{FF2B5EF4-FFF2-40B4-BE49-F238E27FC236}">
                  <a16:creationId xmlns:a16="http://schemas.microsoft.com/office/drawing/2014/main" id="{2C114BD7-B325-4CBF-A5F3-9EC125D1458D}"/>
                </a:ext>
              </a:extLst>
            </p:cNvPr>
            <p:cNvSpPr/>
            <p:nvPr/>
          </p:nvSpPr>
          <p:spPr>
            <a:xfrm>
              <a:off x="6154846" y="4452724"/>
              <a:ext cx="309563" cy="253217"/>
            </a:xfrm>
            <a:prstGeom prst="noSmoking">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grpSp>
        <p:nvGrpSpPr>
          <p:cNvPr id="8" name="Groupe 7">
            <a:extLst>
              <a:ext uri="{FF2B5EF4-FFF2-40B4-BE49-F238E27FC236}">
                <a16:creationId xmlns:a16="http://schemas.microsoft.com/office/drawing/2014/main" id="{89082BA7-640A-47AD-BB44-307F39925FA5}"/>
              </a:ext>
            </a:extLst>
          </p:cNvPr>
          <p:cNvGrpSpPr/>
          <p:nvPr/>
        </p:nvGrpSpPr>
        <p:grpSpPr>
          <a:xfrm>
            <a:off x="6703934" y="4434871"/>
            <a:ext cx="723185" cy="532418"/>
            <a:chOff x="6703934" y="4434871"/>
            <a:chExt cx="723185" cy="532418"/>
          </a:xfrm>
          <a:effectLst/>
        </p:grpSpPr>
        <p:sp>
          <p:nvSpPr>
            <p:cNvPr id="32862" name="Rectangle 96"/>
            <p:cNvSpPr>
              <a:spLocks noChangeArrowheads="1"/>
            </p:cNvSpPr>
            <p:nvPr>
              <p:custDataLst>
                <p:tags r:id="rId94"/>
              </p:custDataLst>
            </p:nvPr>
          </p:nvSpPr>
          <p:spPr bwMode="auto">
            <a:xfrm>
              <a:off x="6707982" y="4434871"/>
              <a:ext cx="719137" cy="28892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sz="1800" b="1" dirty="0">
                  <a:solidFill>
                    <a:schemeClr val="bg1"/>
                  </a:solidFill>
                </a:rPr>
                <a:t>PAI</a:t>
              </a:r>
              <a:endParaRPr lang="fr-FR" sz="1800" b="1" dirty="0">
                <a:solidFill>
                  <a:schemeClr val="bg1"/>
                </a:solidFill>
              </a:endParaRPr>
            </a:p>
          </p:txBody>
        </p:sp>
        <p:sp>
          <p:nvSpPr>
            <p:cNvPr id="119" name="Interdiction 118">
              <a:extLst>
                <a:ext uri="{FF2B5EF4-FFF2-40B4-BE49-F238E27FC236}">
                  <a16:creationId xmlns:a16="http://schemas.microsoft.com/office/drawing/2014/main" id="{6D82A8C9-8B1F-48AE-893B-CE77365C5442}"/>
                </a:ext>
              </a:extLst>
            </p:cNvPr>
            <p:cNvSpPr/>
            <p:nvPr/>
          </p:nvSpPr>
          <p:spPr>
            <a:xfrm>
              <a:off x="6703934" y="4714072"/>
              <a:ext cx="309563" cy="253217"/>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8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8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4" grpId="0" animBg="1"/>
      <p:bldP spid="32812" grpId="0" animBg="1"/>
      <p:bldP spid="32813" grpId="0" animBg="1"/>
      <p:bldP spid="11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custDataLst>
              <p:tags r:id="rId1"/>
            </p:custDataLst>
          </p:nvPr>
        </p:nvSpPr>
        <p:spPr>
          <a:xfrm>
            <a:off x="1320511" y="1994073"/>
            <a:ext cx="6615113" cy="2016125"/>
          </a:xfrm>
        </p:spPr>
        <p:txBody>
          <a:bodyPr/>
          <a:lstStyle/>
          <a:p>
            <a:pPr algn="ctr" eaLnBrk="1" hangingPunct="1"/>
            <a:r>
              <a:rPr lang="fr-CA" sz="4800" b="1" dirty="0"/>
              <a:t>MÉTHODE D’ÉTUDE DE LA FIBRINOLYSE</a:t>
            </a:r>
            <a:endParaRPr lang="fr-FR" sz="4800" b="1" dirty="0"/>
          </a:p>
        </p:txBody>
      </p:sp>
      <p:sp>
        <p:nvSpPr>
          <p:cNvPr id="2" name="Interdiction 1">
            <a:extLst>
              <a:ext uri="{FF2B5EF4-FFF2-40B4-BE49-F238E27FC236}">
                <a16:creationId xmlns:a16="http://schemas.microsoft.com/office/drawing/2014/main" id="{996DF99F-70B9-CDA2-6A33-928A910EA292}"/>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TESTS</a:t>
            </a:r>
            <a:endParaRPr lang="fr-FR" b="1" dirty="0"/>
          </a:p>
        </p:txBody>
      </p:sp>
      <p:sp>
        <p:nvSpPr>
          <p:cNvPr id="8195" name="Rectangle 3"/>
          <p:cNvSpPr>
            <a:spLocks noGrp="1" noChangeArrowheads="1"/>
          </p:cNvSpPr>
          <p:nvPr>
            <p:ph sz="quarter" idx="1"/>
            <p:custDataLst>
              <p:tags r:id="rId2"/>
            </p:custDataLst>
          </p:nvPr>
        </p:nvSpPr>
        <p:spPr>
          <a:xfrm>
            <a:off x="1524000" y="2549236"/>
            <a:ext cx="7010400" cy="4048414"/>
          </a:xfrm>
        </p:spPr>
        <p:txBody>
          <a:bodyPr>
            <a:normAutofit lnSpcReduction="10000"/>
          </a:bodyPr>
          <a:lstStyle/>
          <a:p>
            <a:pPr eaLnBrk="1" hangingPunct="1">
              <a:buClr>
                <a:srgbClr val="92D050"/>
              </a:buClr>
            </a:pPr>
            <a:r>
              <a:rPr lang="fr-CA" sz="2600" b="1" dirty="0"/>
              <a:t>PDF</a:t>
            </a:r>
          </a:p>
          <a:p>
            <a:pPr eaLnBrk="1" hangingPunct="1">
              <a:buClr>
                <a:srgbClr val="92D050"/>
              </a:buClr>
            </a:pPr>
            <a:r>
              <a:rPr lang="fr-CA" sz="2600" b="1" dirty="0"/>
              <a:t>D-Dimères</a:t>
            </a:r>
          </a:p>
          <a:p>
            <a:pPr eaLnBrk="1" hangingPunct="1">
              <a:buClr>
                <a:srgbClr val="92D050"/>
              </a:buClr>
            </a:pPr>
            <a:r>
              <a:rPr lang="fr-CA" sz="2600" b="1" dirty="0"/>
              <a:t>Monomères de fibrine</a:t>
            </a:r>
          </a:p>
          <a:p>
            <a:pPr eaLnBrk="1" hangingPunct="1">
              <a:buClr>
                <a:srgbClr val="92D050"/>
              </a:buClr>
            </a:pPr>
            <a:r>
              <a:rPr lang="fr-CA" sz="2600" b="1" dirty="0"/>
              <a:t>Dosages des médiateurs de la fibrinolyse:</a:t>
            </a:r>
          </a:p>
          <a:p>
            <a:pPr lvl="1" eaLnBrk="1" hangingPunct="1">
              <a:buClr>
                <a:schemeClr val="accent3"/>
              </a:buClr>
              <a:buFont typeface="Wingdings" pitchFamily="2" charset="2"/>
              <a:buChar char="§"/>
            </a:pPr>
            <a:r>
              <a:rPr lang="fr-CA" sz="2400" b="1" dirty="0" err="1"/>
              <a:t>Plasminogène</a:t>
            </a:r>
            <a:endParaRPr lang="fr-CA" sz="2400" b="1" dirty="0"/>
          </a:p>
          <a:p>
            <a:pPr lvl="1" eaLnBrk="1" hangingPunct="1">
              <a:buClr>
                <a:schemeClr val="accent3"/>
              </a:buClr>
              <a:buFont typeface="Wingdings" pitchFamily="2" charset="2"/>
              <a:buChar char="§"/>
            </a:pPr>
            <a:r>
              <a:rPr lang="fr-CA" sz="2400" b="1" dirty="0">
                <a:sym typeface="Symbol" pitchFamily="18" charset="2"/>
              </a:rPr>
              <a:t>α2-</a:t>
            </a:r>
            <a:r>
              <a:rPr lang="fr-CA" sz="2400" b="1" dirty="0" err="1"/>
              <a:t>Antiplasmine</a:t>
            </a:r>
            <a:endParaRPr lang="fr-CA" sz="2400" b="1" dirty="0"/>
          </a:p>
          <a:p>
            <a:pPr lvl="1" eaLnBrk="1" hangingPunct="1">
              <a:buClr>
                <a:schemeClr val="accent3"/>
              </a:buClr>
              <a:buFont typeface="Wingdings" pitchFamily="2" charset="2"/>
              <a:buChar char="§"/>
            </a:pPr>
            <a:r>
              <a:rPr lang="fr-CA" sz="2400" b="1" dirty="0"/>
              <a:t>T-Pa</a:t>
            </a:r>
          </a:p>
          <a:p>
            <a:pPr lvl="1" eaLnBrk="1" hangingPunct="1">
              <a:buClr>
                <a:schemeClr val="accent3"/>
              </a:buClr>
              <a:buFont typeface="Wingdings" pitchFamily="2" charset="2"/>
              <a:buChar char="§"/>
            </a:pPr>
            <a:r>
              <a:rPr lang="fr-CA" sz="2400" b="1" dirty="0"/>
              <a:t>PAI</a:t>
            </a:r>
          </a:p>
          <a:p>
            <a:pPr eaLnBrk="1" hangingPunct="1"/>
            <a:endParaRPr lang="fr-FR" sz="2600" b="1" dirty="0"/>
          </a:p>
        </p:txBody>
      </p:sp>
      <p:sp>
        <p:nvSpPr>
          <p:cNvPr id="2" name="Interdiction 1">
            <a:extLst>
              <a:ext uri="{FF2B5EF4-FFF2-40B4-BE49-F238E27FC236}">
                <a16:creationId xmlns:a16="http://schemas.microsoft.com/office/drawing/2014/main" id="{526B4033-6498-36C4-1379-D5BDFAFC7A3A}"/>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48658-D4A9-4356-8AE4-806C4E1F8B27}"/>
              </a:ext>
            </a:extLst>
          </p:cNvPr>
          <p:cNvSpPr>
            <a:spLocks noGrp="1"/>
          </p:cNvSpPr>
          <p:nvPr>
            <p:ph type="title"/>
          </p:nvPr>
        </p:nvSpPr>
        <p:spPr>
          <a:xfrm>
            <a:off x="554409" y="358443"/>
            <a:ext cx="8035181" cy="1143000"/>
          </a:xfrm>
        </p:spPr>
        <p:txBody>
          <a:bodyPr/>
          <a:lstStyle/>
          <a:p>
            <a:r>
              <a:rPr lang="fr-CA" b="1" cap="all" dirty="0"/>
              <a:t>Pour évaluer l’hémostase primaire</a:t>
            </a:r>
          </a:p>
        </p:txBody>
      </p:sp>
      <p:sp>
        <p:nvSpPr>
          <p:cNvPr id="3" name="Espace réservé du contenu 2">
            <a:extLst>
              <a:ext uri="{FF2B5EF4-FFF2-40B4-BE49-F238E27FC236}">
                <a16:creationId xmlns:a16="http://schemas.microsoft.com/office/drawing/2014/main" id="{1377988B-DC1F-4BCE-9276-F2A15AFD3B33}"/>
              </a:ext>
            </a:extLst>
          </p:cNvPr>
          <p:cNvSpPr>
            <a:spLocks noGrp="1"/>
          </p:cNvSpPr>
          <p:nvPr>
            <p:ph idx="1"/>
          </p:nvPr>
        </p:nvSpPr>
        <p:spPr>
          <a:xfrm>
            <a:off x="518884" y="2863740"/>
            <a:ext cx="7662864" cy="3267169"/>
          </a:xfrm>
        </p:spPr>
        <p:txBody>
          <a:bodyPr/>
          <a:lstStyle/>
          <a:p>
            <a:r>
              <a:rPr lang="fr-CA" dirty="0"/>
              <a:t>Numération plaquettaire</a:t>
            </a:r>
          </a:p>
          <a:p>
            <a:r>
              <a:rPr lang="fr-CA" dirty="0"/>
              <a:t>Test d’agrégation plaquettaire</a:t>
            </a:r>
          </a:p>
          <a:p>
            <a:pPr lvl="2">
              <a:buFont typeface="Courier New" panose="02070309020205020404" pitchFamily="49" charset="0"/>
              <a:buChar char="o"/>
            </a:pPr>
            <a:r>
              <a:rPr lang="fr-CA" sz="2000" dirty="0"/>
              <a:t>PFA 100</a:t>
            </a:r>
          </a:p>
          <a:p>
            <a:pPr lvl="2">
              <a:buFont typeface="Courier New" panose="02070309020205020404" pitchFamily="49" charset="0"/>
              <a:buChar char="o"/>
            </a:pPr>
            <a:r>
              <a:rPr lang="fr-CA" sz="2000" dirty="0"/>
              <a:t>Agrégation plaquettaire</a:t>
            </a:r>
          </a:p>
        </p:txBody>
      </p:sp>
    </p:spTree>
    <p:extLst>
      <p:ext uri="{BB962C8B-B14F-4D97-AF65-F5344CB8AC3E}">
        <p14:creationId xmlns:p14="http://schemas.microsoft.com/office/powerpoint/2010/main" val="45891385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subTitle" idx="1"/>
            <p:custDataLst>
              <p:tags r:id="rId1"/>
            </p:custDataLst>
          </p:nvPr>
        </p:nvSpPr>
        <p:spPr/>
        <p:txBody>
          <a:bodyPr/>
          <a:lstStyle/>
          <a:p>
            <a:pPr eaLnBrk="1" hangingPunct="1"/>
            <a:endParaRPr lang="fr-CA"/>
          </a:p>
        </p:txBody>
      </p:sp>
      <p:sp>
        <p:nvSpPr>
          <p:cNvPr id="12290" name="Rectangle 2"/>
          <p:cNvSpPr>
            <a:spLocks noGrp="1" noChangeArrowheads="1"/>
          </p:cNvSpPr>
          <p:nvPr>
            <p:ph type="ctrTitle"/>
            <p:custDataLst>
              <p:tags r:id="rId2"/>
            </p:custDataLst>
          </p:nvPr>
        </p:nvSpPr>
        <p:spPr>
          <a:xfrm>
            <a:off x="457199" y="2130408"/>
            <a:ext cx="8228013" cy="1927225"/>
          </a:xfrm>
        </p:spPr>
        <p:txBody>
          <a:bodyPr/>
          <a:lstStyle/>
          <a:p>
            <a:pPr eaLnBrk="1" hangingPunct="1"/>
            <a:r>
              <a:rPr lang="fr-CA" sz="4800" b="1" dirty="0"/>
              <a:t>PATHOLOGIE DE LA FIBRINOLYSE</a:t>
            </a:r>
            <a:endParaRPr lang="fr-FR" sz="4800" b="1" dirty="0"/>
          </a:p>
        </p:txBody>
      </p:sp>
      <p:sp>
        <p:nvSpPr>
          <p:cNvPr id="2" name="Interdiction 1">
            <a:extLst>
              <a:ext uri="{FF2B5EF4-FFF2-40B4-BE49-F238E27FC236}">
                <a16:creationId xmlns:a16="http://schemas.microsoft.com/office/drawing/2014/main" id="{EE05D3FF-B650-7404-1AB6-F15DFE86C617}"/>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p:txBody>
          <a:bodyPr/>
          <a:lstStyle/>
          <a:p>
            <a:pPr eaLnBrk="1" hangingPunct="1"/>
            <a:r>
              <a:rPr lang="fr-CA" b="1" dirty="0"/>
              <a:t>HYPOFIBRINOLYSE</a:t>
            </a:r>
            <a:endParaRPr lang="fr-FR" b="1" dirty="0"/>
          </a:p>
        </p:txBody>
      </p:sp>
      <p:sp>
        <p:nvSpPr>
          <p:cNvPr id="764931" name="Rectangle 3"/>
          <p:cNvSpPr>
            <a:spLocks noGrp="1" noChangeArrowheads="1"/>
          </p:cNvSpPr>
          <p:nvPr>
            <p:ph sz="quarter" idx="1"/>
            <p:custDataLst>
              <p:tags r:id="rId2"/>
            </p:custDataLst>
          </p:nvPr>
        </p:nvSpPr>
        <p:spPr>
          <a:xfrm>
            <a:off x="739775" y="2770094"/>
            <a:ext cx="7662864" cy="3519870"/>
          </a:xfrm>
        </p:spPr>
        <p:txBody>
          <a:bodyPr>
            <a:noAutofit/>
          </a:bodyPr>
          <a:lstStyle/>
          <a:p>
            <a:pPr eaLnBrk="1" hangingPunct="1"/>
            <a:r>
              <a:rPr lang="fr-FR" sz="2400" b="1" dirty="0" err="1"/>
              <a:t>Hypofibrinolyse</a:t>
            </a:r>
            <a:r>
              <a:rPr lang="fr-FR" sz="2400" b="1" dirty="0"/>
              <a:t>:</a:t>
            </a:r>
          </a:p>
          <a:p>
            <a:pPr lvl="1" eaLnBrk="1" hangingPunct="1">
              <a:buClr>
                <a:schemeClr val="accent3"/>
              </a:buClr>
              <a:buFont typeface="Wingdings" pitchFamily="2" charset="2"/>
              <a:buChar char="§"/>
            </a:pPr>
            <a:r>
              <a:rPr lang="fr-FR" sz="2400" b="1" u="sng" dirty="0"/>
              <a:t>↓ </a:t>
            </a:r>
            <a:r>
              <a:rPr lang="fr-FR" sz="2400" b="1" u="sng" dirty="0" err="1"/>
              <a:t>plasminogène</a:t>
            </a:r>
            <a:endParaRPr lang="fr-FR" sz="2400" b="1" u="sng" dirty="0"/>
          </a:p>
          <a:p>
            <a:pPr lvl="3" eaLnBrk="1" hangingPunct="1">
              <a:buClr>
                <a:schemeClr val="accent6"/>
              </a:buClr>
              <a:buFont typeface="Courier New" pitchFamily="49" charset="0"/>
              <a:buChar char="o"/>
            </a:pPr>
            <a:r>
              <a:rPr lang="fr-FR" sz="2400" b="1" dirty="0"/>
              <a:t>trouble congénital</a:t>
            </a:r>
          </a:p>
          <a:p>
            <a:pPr lvl="3" eaLnBrk="1" hangingPunct="1">
              <a:buClr>
                <a:schemeClr val="accent6"/>
              </a:buClr>
              <a:buFont typeface="Courier New" pitchFamily="49" charset="0"/>
              <a:buChar char="o"/>
            </a:pPr>
            <a:r>
              <a:rPr lang="fr-FR" sz="2400" b="1" dirty="0"/>
              <a:t>trouble hépatique</a:t>
            </a:r>
          </a:p>
          <a:p>
            <a:pPr lvl="1" eaLnBrk="1" hangingPunct="1">
              <a:buClr>
                <a:schemeClr val="accent3"/>
              </a:buClr>
              <a:buFont typeface="Wingdings" pitchFamily="2" charset="2"/>
              <a:buChar char="§"/>
            </a:pPr>
            <a:r>
              <a:rPr lang="fr-FR" sz="2400" b="1" u="sng" dirty="0"/>
              <a:t>↓ activateurs</a:t>
            </a:r>
          </a:p>
          <a:p>
            <a:pPr lvl="3" eaLnBrk="1" hangingPunct="1">
              <a:buClr>
                <a:schemeClr val="accent6"/>
              </a:buClr>
              <a:buFont typeface="Courier New" pitchFamily="49" charset="0"/>
              <a:buChar char="o"/>
            </a:pPr>
            <a:r>
              <a:rPr lang="fr-FR" sz="2400" b="1" dirty="0"/>
              <a:t>↓ T-Pa</a:t>
            </a:r>
          </a:p>
          <a:p>
            <a:pPr lvl="3" eaLnBrk="1" hangingPunct="1">
              <a:buClr>
                <a:schemeClr val="accent6"/>
              </a:buClr>
              <a:buFont typeface="Courier New" pitchFamily="49" charset="0"/>
              <a:buChar char="o"/>
            </a:pPr>
            <a:r>
              <a:rPr lang="fr-FR" sz="2400" b="1" dirty="0"/>
              <a:t>↑ PAI = post-op(utérus) ou thrombose</a:t>
            </a:r>
          </a:p>
        </p:txBody>
      </p:sp>
      <p:sp>
        <p:nvSpPr>
          <p:cNvPr id="2" name="Interdiction 1">
            <a:extLst>
              <a:ext uri="{FF2B5EF4-FFF2-40B4-BE49-F238E27FC236}">
                <a16:creationId xmlns:a16="http://schemas.microsoft.com/office/drawing/2014/main" id="{E0CF4C9B-B894-7FC8-4F18-BFB29B6C9A5F}"/>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p:txBody>
          <a:bodyPr/>
          <a:lstStyle/>
          <a:p>
            <a:pPr eaLnBrk="1" hangingPunct="1"/>
            <a:r>
              <a:rPr lang="fr-CA" b="1"/>
              <a:t>HYPERFIBRINOLYSE</a:t>
            </a:r>
            <a:endParaRPr lang="fr-FR" b="1"/>
          </a:p>
        </p:txBody>
      </p:sp>
      <p:sp>
        <p:nvSpPr>
          <p:cNvPr id="766979" name="Rectangle 3"/>
          <p:cNvSpPr>
            <a:spLocks noGrp="1" noChangeArrowheads="1"/>
          </p:cNvSpPr>
          <p:nvPr>
            <p:ph sz="quarter" idx="1"/>
            <p:custDataLst>
              <p:tags r:id="rId2"/>
            </p:custDataLst>
          </p:nvPr>
        </p:nvSpPr>
        <p:spPr>
          <a:xfrm>
            <a:off x="1343891" y="2479964"/>
            <a:ext cx="7010400" cy="3726874"/>
          </a:xfrm>
        </p:spPr>
        <p:txBody>
          <a:bodyPr>
            <a:noAutofit/>
          </a:bodyPr>
          <a:lstStyle/>
          <a:p>
            <a:pPr eaLnBrk="1" hangingPunct="1">
              <a:lnSpc>
                <a:spcPct val="90000"/>
              </a:lnSpc>
            </a:pPr>
            <a:r>
              <a:rPr lang="fr-FR" sz="2400" b="1" dirty="0" err="1"/>
              <a:t>Hyperfibrinolyse</a:t>
            </a:r>
            <a:r>
              <a:rPr lang="fr-FR" sz="2400" b="1" dirty="0"/>
              <a:t>:</a:t>
            </a:r>
          </a:p>
          <a:p>
            <a:pPr lvl="1" eaLnBrk="1" hangingPunct="1">
              <a:lnSpc>
                <a:spcPct val="90000"/>
              </a:lnSpc>
              <a:buClr>
                <a:schemeClr val="accent3"/>
              </a:buClr>
              <a:buFont typeface="Wingdings" pitchFamily="2" charset="2"/>
              <a:buChar char="§"/>
            </a:pPr>
            <a:r>
              <a:rPr lang="fr-FR" sz="2400" b="1" u="sng" dirty="0"/>
              <a:t>↑ activateurs</a:t>
            </a:r>
          </a:p>
          <a:p>
            <a:pPr lvl="3" eaLnBrk="1" hangingPunct="1">
              <a:lnSpc>
                <a:spcPct val="90000"/>
              </a:lnSpc>
              <a:buClr>
                <a:schemeClr val="accent6"/>
              </a:buClr>
            </a:pPr>
            <a:r>
              <a:rPr lang="fr-FR" sz="2000" b="1" dirty="0"/>
              <a:t>EX. T-Pa 	</a:t>
            </a:r>
          </a:p>
          <a:p>
            <a:pPr lvl="4" eaLnBrk="1" hangingPunct="1">
              <a:lnSpc>
                <a:spcPct val="90000"/>
              </a:lnSpc>
              <a:buClr>
                <a:schemeClr val="accent6"/>
              </a:buClr>
            </a:pPr>
            <a:r>
              <a:rPr lang="fr-FR" sz="2000" b="1" dirty="0"/>
              <a:t>Chirurgie</a:t>
            </a:r>
          </a:p>
          <a:p>
            <a:pPr lvl="4" eaLnBrk="1" hangingPunct="1">
              <a:lnSpc>
                <a:spcPct val="90000"/>
              </a:lnSpc>
              <a:buClr>
                <a:schemeClr val="accent6"/>
              </a:buClr>
            </a:pPr>
            <a:r>
              <a:rPr lang="fr-FR" sz="2000" b="1" dirty="0"/>
              <a:t>État-choc</a:t>
            </a:r>
          </a:p>
          <a:p>
            <a:pPr lvl="4" eaLnBrk="1" hangingPunct="1">
              <a:lnSpc>
                <a:spcPct val="90000"/>
              </a:lnSpc>
              <a:buClr>
                <a:schemeClr val="accent6"/>
              </a:buClr>
            </a:pPr>
            <a:r>
              <a:rPr lang="fr-FR" sz="2000" b="1" dirty="0"/>
              <a:t>Infarctus</a:t>
            </a:r>
          </a:p>
          <a:p>
            <a:pPr lvl="4" eaLnBrk="1" hangingPunct="1">
              <a:lnSpc>
                <a:spcPct val="90000"/>
              </a:lnSpc>
              <a:buClr>
                <a:schemeClr val="accent6"/>
              </a:buClr>
            </a:pPr>
            <a:r>
              <a:rPr lang="fr-FR" sz="2000" b="1" dirty="0"/>
              <a:t>Prostate (prostatite ou tumeur)</a:t>
            </a:r>
          </a:p>
          <a:p>
            <a:pPr lvl="4" eaLnBrk="1" hangingPunct="1">
              <a:lnSpc>
                <a:spcPct val="90000"/>
              </a:lnSpc>
              <a:buClr>
                <a:schemeClr val="accent6"/>
              </a:buClr>
            </a:pPr>
            <a:r>
              <a:rPr lang="fr-FR" sz="2000" b="1" dirty="0"/>
              <a:t>Cirrhose</a:t>
            </a:r>
          </a:p>
          <a:p>
            <a:pPr lvl="1" eaLnBrk="1" hangingPunct="1">
              <a:lnSpc>
                <a:spcPct val="90000"/>
              </a:lnSpc>
              <a:buClr>
                <a:schemeClr val="accent3"/>
              </a:buClr>
              <a:buFont typeface="Wingdings" pitchFamily="2" charset="2"/>
              <a:buChar char="§"/>
            </a:pPr>
            <a:r>
              <a:rPr lang="fr-FR" sz="2400" b="1" u="sng" dirty="0"/>
              <a:t>↓ inhibiteurs </a:t>
            </a:r>
            <a:r>
              <a:rPr lang="fr-FR" sz="2400" b="1" u="sng" dirty="0" err="1"/>
              <a:t>antiplasmine</a:t>
            </a:r>
            <a:endParaRPr lang="fr-FR" sz="2400" b="1" u="sng" dirty="0"/>
          </a:p>
          <a:p>
            <a:pPr lvl="3" eaLnBrk="1" hangingPunct="1">
              <a:lnSpc>
                <a:spcPct val="90000"/>
              </a:lnSpc>
              <a:buClr>
                <a:schemeClr val="accent6"/>
              </a:buClr>
            </a:pPr>
            <a:r>
              <a:rPr lang="fr-FR" sz="2000" b="1" dirty="0"/>
              <a:t>trouble congénital</a:t>
            </a:r>
          </a:p>
          <a:p>
            <a:pPr lvl="3" eaLnBrk="1" hangingPunct="1">
              <a:lnSpc>
                <a:spcPct val="90000"/>
              </a:lnSpc>
              <a:buClr>
                <a:schemeClr val="accent6"/>
              </a:buClr>
            </a:pPr>
            <a:r>
              <a:rPr lang="fr-FR" sz="2000" b="1" dirty="0"/>
              <a:t>trouble hépatique</a:t>
            </a:r>
          </a:p>
        </p:txBody>
      </p:sp>
      <p:sp>
        <p:nvSpPr>
          <p:cNvPr id="2" name="Interdiction 1">
            <a:extLst>
              <a:ext uri="{FF2B5EF4-FFF2-40B4-BE49-F238E27FC236}">
                <a16:creationId xmlns:a16="http://schemas.microsoft.com/office/drawing/2014/main" id="{C138D3FD-855E-0689-707A-129B54D2C6C1}"/>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custDataLst>
              <p:tags r:id="rId1"/>
            </p:custDataLst>
          </p:nvPr>
        </p:nvSpPr>
        <p:spPr>
          <a:xfrm>
            <a:off x="1265094" y="3101633"/>
            <a:ext cx="6477000" cy="1752600"/>
          </a:xfrm>
        </p:spPr>
        <p:txBody>
          <a:bodyPr/>
          <a:lstStyle/>
          <a:p>
            <a:pPr algn="ctr" eaLnBrk="1" hangingPunct="1"/>
            <a:r>
              <a:rPr lang="fr-CA" sz="4800" b="1" dirty="0"/>
              <a:t>AGENTS THÉRAPEUTIQUES AGISSANT SUR LA FIBRINOLYSE</a:t>
            </a:r>
            <a:endParaRPr lang="fr-FR" sz="4800" b="1" dirty="0"/>
          </a:p>
        </p:txBody>
      </p:sp>
      <p:sp>
        <p:nvSpPr>
          <p:cNvPr id="2" name="Interdiction 1">
            <a:extLst>
              <a:ext uri="{FF2B5EF4-FFF2-40B4-BE49-F238E27FC236}">
                <a16:creationId xmlns:a16="http://schemas.microsoft.com/office/drawing/2014/main" id="{5C6E5AC2-0AEF-8BBF-23E3-3EC88AEA292F}"/>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a:xfrm>
            <a:off x="318653" y="190500"/>
            <a:ext cx="8548255" cy="1527175"/>
          </a:xfrm>
        </p:spPr>
        <p:txBody>
          <a:bodyPr/>
          <a:lstStyle/>
          <a:p>
            <a:pPr eaLnBrk="1" hangingPunct="1"/>
            <a:r>
              <a:rPr lang="fr-CA" sz="3600" b="1" dirty="0"/>
              <a:t>AGENTS THÉRAPEUTIQUES AGISSANT SUR LA FIBRINOLYSE</a:t>
            </a:r>
            <a:endParaRPr lang="fr-FR" sz="3600" b="1" dirty="0"/>
          </a:p>
        </p:txBody>
      </p:sp>
      <p:sp>
        <p:nvSpPr>
          <p:cNvPr id="773123" name="Rectangle 3"/>
          <p:cNvSpPr>
            <a:spLocks noGrp="1" noChangeArrowheads="1"/>
          </p:cNvSpPr>
          <p:nvPr>
            <p:ph sz="quarter" idx="1"/>
            <p:custDataLst>
              <p:tags r:id="rId2"/>
            </p:custDataLst>
          </p:nvPr>
        </p:nvSpPr>
        <p:spPr>
          <a:xfrm>
            <a:off x="1476375" y="3048000"/>
            <a:ext cx="7010400" cy="3189288"/>
          </a:xfrm>
        </p:spPr>
        <p:txBody>
          <a:bodyPr>
            <a:normAutofit fontScale="92500" lnSpcReduction="20000"/>
          </a:bodyPr>
          <a:lstStyle/>
          <a:p>
            <a:pPr eaLnBrk="1" hangingPunct="1"/>
            <a:r>
              <a:rPr lang="fr-CA" sz="2600" b="1" dirty="0">
                <a:solidFill>
                  <a:schemeClr val="tx1"/>
                </a:solidFill>
              </a:rPr>
              <a:t>Agents </a:t>
            </a:r>
            <a:r>
              <a:rPr lang="fr-CA" sz="2600" b="1" dirty="0" err="1">
                <a:solidFill>
                  <a:schemeClr val="tx1"/>
                </a:solidFill>
              </a:rPr>
              <a:t>thrombolytiques</a:t>
            </a:r>
            <a:r>
              <a:rPr lang="fr-CA" sz="2600" b="1" dirty="0">
                <a:solidFill>
                  <a:schemeClr val="tx1"/>
                </a:solidFill>
              </a:rPr>
              <a:t>:</a:t>
            </a:r>
          </a:p>
          <a:p>
            <a:pPr lvl="1" eaLnBrk="1" hangingPunct="1">
              <a:buClr>
                <a:schemeClr val="accent3"/>
              </a:buClr>
              <a:buFont typeface="Wingdings" pitchFamily="2" charset="2"/>
              <a:buChar char="§"/>
            </a:pPr>
            <a:r>
              <a:rPr lang="fr-CA" sz="2600" b="1" dirty="0" err="1">
                <a:solidFill>
                  <a:schemeClr val="tx1"/>
                </a:solidFill>
              </a:rPr>
              <a:t>Streptokinase</a:t>
            </a:r>
            <a:endParaRPr lang="fr-CA" sz="2600" b="1" dirty="0">
              <a:solidFill>
                <a:schemeClr val="tx1"/>
              </a:solidFill>
            </a:endParaRPr>
          </a:p>
          <a:p>
            <a:pPr lvl="1" eaLnBrk="1" hangingPunct="1">
              <a:buClr>
                <a:schemeClr val="accent3"/>
              </a:buClr>
              <a:buFont typeface="Wingdings" pitchFamily="2" charset="2"/>
              <a:buChar char="§"/>
            </a:pPr>
            <a:r>
              <a:rPr lang="fr-CA" sz="2600" b="1" dirty="0" err="1">
                <a:solidFill>
                  <a:schemeClr val="tx1"/>
                </a:solidFill>
              </a:rPr>
              <a:t>Alteplase</a:t>
            </a:r>
            <a:endParaRPr lang="fr-CA" sz="2600" b="1" dirty="0">
              <a:solidFill>
                <a:schemeClr val="tx1"/>
              </a:solidFill>
            </a:endParaRPr>
          </a:p>
          <a:p>
            <a:pPr eaLnBrk="1" hangingPunct="1">
              <a:buFont typeface="Wingdings" pitchFamily="2" charset="2"/>
              <a:buNone/>
            </a:pPr>
            <a:endParaRPr lang="fr-CA" sz="2600" b="1" dirty="0">
              <a:solidFill>
                <a:schemeClr val="tx1"/>
              </a:solidFill>
            </a:endParaRPr>
          </a:p>
          <a:p>
            <a:pPr eaLnBrk="1" hangingPunct="1"/>
            <a:r>
              <a:rPr lang="fr-CA" sz="2600" b="1" dirty="0">
                <a:solidFill>
                  <a:schemeClr val="tx1"/>
                </a:solidFill>
              </a:rPr>
              <a:t>Agent </a:t>
            </a:r>
            <a:r>
              <a:rPr lang="fr-CA" sz="2600" b="1" dirty="0" err="1">
                <a:solidFill>
                  <a:schemeClr val="tx1"/>
                </a:solidFill>
              </a:rPr>
              <a:t>antifibrinolytique</a:t>
            </a:r>
            <a:r>
              <a:rPr lang="fr-CA" sz="2600" b="1" dirty="0">
                <a:solidFill>
                  <a:schemeClr val="tx1"/>
                </a:solidFill>
              </a:rPr>
              <a:t>:</a:t>
            </a:r>
          </a:p>
          <a:p>
            <a:pPr lvl="1" eaLnBrk="1" hangingPunct="1">
              <a:buClr>
                <a:schemeClr val="accent3"/>
              </a:buClr>
              <a:buFont typeface="Wingdings" pitchFamily="2" charset="2"/>
              <a:buChar char="§"/>
            </a:pPr>
            <a:r>
              <a:rPr lang="fr-CA" sz="2600" b="1" dirty="0">
                <a:solidFill>
                  <a:schemeClr val="tx1"/>
                </a:solidFill>
              </a:rPr>
              <a:t>Acide </a:t>
            </a:r>
            <a:r>
              <a:rPr lang="fr-CA" sz="2600" b="1" dirty="0" err="1">
                <a:solidFill>
                  <a:schemeClr val="tx1"/>
                </a:solidFill>
              </a:rPr>
              <a:t>aminocaproïque</a:t>
            </a:r>
            <a:r>
              <a:rPr lang="fr-CA" sz="2600" b="1" dirty="0">
                <a:solidFill>
                  <a:schemeClr val="tx1"/>
                </a:solidFill>
              </a:rPr>
              <a:t> (AMICAR)</a:t>
            </a:r>
          </a:p>
          <a:p>
            <a:pPr lvl="1" eaLnBrk="1" hangingPunct="1">
              <a:buClr>
                <a:schemeClr val="accent3"/>
              </a:buClr>
              <a:buFont typeface="Wingdings" pitchFamily="2" charset="2"/>
              <a:buChar char="§"/>
            </a:pPr>
            <a:r>
              <a:rPr lang="fr-CA" sz="2600" b="1" dirty="0" err="1">
                <a:solidFill>
                  <a:schemeClr val="tx1"/>
                </a:solidFill>
              </a:rPr>
              <a:t>Aprotinine</a:t>
            </a:r>
            <a:endParaRPr lang="fr-CA" sz="2600" b="1" dirty="0">
              <a:solidFill>
                <a:schemeClr val="tx1"/>
              </a:solidFill>
            </a:endParaRPr>
          </a:p>
          <a:p>
            <a:pPr eaLnBrk="1" hangingPunct="1">
              <a:buFont typeface="Wingdings" pitchFamily="2" charset="2"/>
              <a:buNone/>
            </a:pPr>
            <a:endParaRPr lang="fr-FR" b="1" dirty="0">
              <a:solidFill>
                <a:schemeClr val="tx1"/>
              </a:solidFill>
            </a:endParaRPr>
          </a:p>
        </p:txBody>
      </p:sp>
      <p:sp>
        <p:nvSpPr>
          <p:cNvPr id="2" name="Interdiction 1">
            <a:extLst>
              <a:ext uri="{FF2B5EF4-FFF2-40B4-BE49-F238E27FC236}">
                <a16:creationId xmlns:a16="http://schemas.microsoft.com/office/drawing/2014/main" id="{D70AF9DD-1ED6-C3F5-C9D3-1DCAE2FC46CE}"/>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Line 5"/>
          <p:cNvSpPr>
            <a:spLocks noChangeShapeType="1"/>
          </p:cNvSpPr>
          <p:nvPr>
            <p:custDataLst>
              <p:tags r:id="rId1"/>
            </p:custDataLst>
          </p:nvPr>
        </p:nvSpPr>
        <p:spPr bwMode="auto">
          <a:xfrm>
            <a:off x="2147456" y="4383088"/>
            <a:ext cx="3578642" cy="481871"/>
          </a:xfrm>
          <a:prstGeom prst="line">
            <a:avLst/>
          </a:prstGeom>
          <a:noFill/>
          <a:ln w="28575">
            <a:solidFill>
              <a:schemeClr val="accent1"/>
            </a:solidFill>
            <a:round/>
            <a:headEnd/>
            <a:tailEnd type="triangle" w="med" len="med"/>
          </a:ln>
        </p:spPr>
        <p:txBody>
          <a:bodyPr/>
          <a:lstStyle/>
          <a:p>
            <a:endParaRPr lang="fr-CA"/>
          </a:p>
        </p:txBody>
      </p:sp>
      <p:sp>
        <p:nvSpPr>
          <p:cNvPr id="29698" name="Rectangle 2"/>
          <p:cNvSpPr>
            <a:spLocks noGrp="1" noChangeArrowheads="1"/>
          </p:cNvSpPr>
          <p:nvPr>
            <p:ph type="title"/>
            <p:custDataLst>
              <p:tags r:id="rId2"/>
            </p:custDataLst>
          </p:nvPr>
        </p:nvSpPr>
        <p:spPr/>
        <p:txBody>
          <a:bodyPr/>
          <a:lstStyle/>
          <a:p>
            <a:pPr eaLnBrk="1" hangingPunct="1"/>
            <a:r>
              <a:rPr lang="fr-CA" b="1" dirty="0"/>
              <a:t>STREPTOKINASE</a:t>
            </a:r>
            <a:endParaRPr lang="fr-FR" b="1" dirty="0"/>
          </a:p>
        </p:txBody>
      </p:sp>
      <p:sp>
        <p:nvSpPr>
          <p:cNvPr id="29699" name="Rectangle 3"/>
          <p:cNvSpPr>
            <a:spLocks noGrp="1" noChangeArrowheads="1"/>
          </p:cNvSpPr>
          <p:nvPr>
            <p:ph sz="quarter" idx="1"/>
            <p:custDataLst>
              <p:tags r:id="rId3"/>
            </p:custDataLst>
          </p:nvPr>
        </p:nvSpPr>
        <p:spPr>
          <a:xfrm>
            <a:off x="287337" y="2290439"/>
            <a:ext cx="8569325" cy="4383088"/>
          </a:xfrm>
        </p:spPr>
        <p:txBody>
          <a:bodyPr>
            <a:normAutofit lnSpcReduction="10000"/>
          </a:bodyPr>
          <a:lstStyle/>
          <a:p>
            <a:pPr eaLnBrk="1" hangingPunct="1">
              <a:lnSpc>
                <a:spcPct val="90000"/>
              </a:lnSpc>
            </a:pPr>
            <a:r>
              <a:rPr lang="fr-FR" sz="1600" b="1" dirty="0"/>
              <a:t>Protéine extraite de culture de streptocoque β-hémolytique ©</a:t>
            </a:r>
          </a:p>
          <a:p>
            <a:pPr eaLnBrk="1" hangingPunct="1">
              <a:lnSpc>
                <a:spcPct val="90000"/>
              </a:lnSpc>
            </a:pPr>
            <a:r>
              <a:rPr lang="fr-FR" sz="1600" b="1" dirty="0"/>
              <a:t>Protéinase à sérine</a:t>
            </a:r>
          </a:p>
          <a:p>
            <a:pPr eaLnBrk="1" hangingPunct="1">
              <a:lnSpc>
                <a:spcPct val="90000"/>
              </a:lnSpc>
            </a:pPr>
            <a:r>
              <a:rPr lang="fr-FR" sz="1600" b="1" dirty="0"/>
              <a:t>Mode d’action :</a:t>
            </a:r>
          </a:p>
          <a:p>
            <a:pPr lvl="1" eaLnBrk="1" hangingPunct="1">
              <a:lnSpc>
                <a:spcPct val="90000"/>
              </a:lnSpc>
              <a:buClr>
                <a:schemeClr val="accent3"/>
              </a:buClr>
              <a:buNone/>
            </a:pPr>
            <a:r>
              <a:rPr lang="fr-FR" sz="1600" b="1" dirty="0"/>
              <a:t>	SK forme un complexe avec le </a:t>
            </a:r>
            <a:r>
              <a:rPr lang="fr-FR" sz="1600" b="1" dirty="0" err="1"/>
              <a:t>plasminogène</a:t>
            </a:r>
            <a:r>
              <a:rPr lang="fr-FR" sz="1600" b="1" dirty="0"/>
              <a:t> circulant</a:t>
            </a:r>
          </a:p>
          <a:p>
            <a:pPr eaLnBrk="1" hangingPunct="1">
              <a:lnSpc>
                <a:spcPct val="90000"/>
              </a:lnSpc>
              <a:buClr>
                <a:schemeClr val="accent3"/>
              </a:buClr>
              <a:buNone/>
            </a:pPr>
            <a:r>
              <a:rPr lang="fr-FR" sz="1600" b="1" dirty="0"/>
              <a:t>	      SK-</a:t>
            </a:r>
            <a:r>
              <a:rPr lang="fr-FR" sz="1600" b="1" dirty="0" err="1"/>
              <a:t>plasminogène</a:t>
            </a:r>
            <a:r>
              <a:rPr lang="fr-FR" sz="1600" b="1" dirty="0"/>
              <a:t> (effet semblable à la plasmine)</a:t>
            </a:r>
          </a:p>
          <a:p>
            <a:pPr eaLnBrk="1" hangingPunct="1">
              <a:lnSpc>
                <a:spcPct val="90000"/>
              </a:lnSpc>
              <a:buClr>
                <a:schemeClr val="accent3"/>
              </a:buClr>
              <a:buNone/>
            </a:pPr>
            <a:r>
              <a:rPr lang="fr-FR" sz="1600" b="1" dirty="0"/>
              <a:t>	</a:t>
            </a:r>
          </a:p>
          <a:p>
            <a:pPr eaLnBrk="1" hangingPunct="1">
              <a:lnSpc>
                <a:spcPct val="90000"/>
              </a:lnSpc>
              <a:buClr>
                <a:schemeClr val="accent3"/>
              </a:buClr>
              <a:buNone/>
            </a:pPr>
            <a:r>
              <a:rPr lang="fr-FR" sz="1600" b="1" dirty="0"/>
              <a:t>				           </a:t>
            </a:r>
            <a:r>
              <a:rPr lang="fr-FR" sz="1600" b="1" dirty="0" err="1"/>
              <a:t>Plasminogène</a:t>
            </a:r>
            <a:r>
              <a:rPr lang="fr-FR" sz="1600" b="1" dirty="0"/>
              <a:t> 		plasmine</a:t>
            </a:r>
          </a:p>
          <a:p>
            <a:pPr lvl="1" eaLnBrk="1" hangingPunct="1">
              <a:lnSpc>
                <a:spcPct val="90000"/>
              </a:lnSpc>
              <a:buClr>
                <a:schemeClr val="accent3"/>
              </a:buClr>
              <a:buFont typeface="Wingdings" pitchFamily="2" charset="2"/>
              <a:buChar char="§"/>
            </a:pPr>
            <a:r>
              <a:rPr lang="fr-FR" sz="1600" b="1" dirty="0"/>
              <a:t>Sur caillot de fibrine</a:t>
            </a:r>
          </a:p>
          <a:p>
            <a:pPr lvl="1" eaLnBrk="1" hangingPunct="1">
              <a:lnSpc>
                <a:spcPct val="90000"/>
              </a:lnSpc>
              <a:buClr>
                <a:schemeClr val="accent3"/>
              </a:buClr>
              <a:buFont typeface="Wingdings" pitchFamily="2" charset="2"/>
              <a:buChar char="§"/>
            </a:pPr>
            <a:r>
              <a:rPr lang="fr-FR" sz="1600" b="1" dirty="0"/>
              <a:t>Circulant :</a:t>
            </a:r>
          </a:p>
          <a:p>
            <a:pPr lvl="2" eaLnBrk="1" hangingPunct="1">
              <a:lnSpc>
                <a:spcPct val="90000"/>
              </a:lnSpc>
              <a:buClr>
                <a:schemeClr val="accent6"/>
              </a:buClr>
              <a:buFont typeface="Courier New" pitchFamily="49" charset="0"/>
              <a:buChar char="o"/>
            </a:pPr>
            <a:r>
              <a:rPr lang="fr-FR" sz="1600" b="1" dirty="0"/>
              <a:t>Effet systémique : peut agir sur d’autres caillots</a:t>
            </a:r>
          </a:p>
          <a:p>
            <a:pPr lvl="2" eaLnBrk="1" hangingPunct="1">
              <a:lnSpc>
                <a:spcPct val="90000"/>
              </a:lnSpc>
              <a:buClr>
                <a:schemeClr val="accent6"/>
              </a:buClr>
              <a:buFont typeface="Courier New" pitchFamily="49" charset="0"/>
              <a:buChar char="o"/>
            </a:pPr>
            <a:r>
              <a:rPr lang="fr-FR" sz="1600" b="1" dirty="0"/>
              <a:t>Dégrade Va et </a:t>
            </a:r>
            <a:r>
              <a:rPr lang="fr-FR" sz="1600" b="1" dirty="0" err="1"/>
              <a:t>VIIIa</a:t>
            </a:r>
            <a:r>
              <a:rPr lang="fr-FR" sz="1600" b="1" dirty="0"/>
              <a:t> donc ↑TP et ↑TTPA</a:t>
            </a:r>
          </a:p>
          <a:p>
            <a:pPr lvl="2" eaLnBrk="1" hangingPunct="1">
              <a:lnSpc>
                <a:spcPct val="90000"/>
              </a:lnSpc>
              <a:buClr>
                <a:schemeClr val="accent6"/>
              </a:buClr>
              <a:buFont typeface="Courier New" pitchFamily="49" charset="0"/>
              <a:buChar char="o"/>
            </a:pPr>
            <a:r>
              <a:rPr lang="fr-FR" sz="1600" b="1" dirty="0"/>
              <a:t>↓ Fibrinogène et ↑ PDF donc ↑TT</a:t>
            </a:r>
          </a:p>
        </p:txBody>
      </p:sp>
      <p:sp>
        <p:nvSpPr>
          <p:cNvPr id="29700" name="Line 4"/>
          <p:cNvSpPr>
            <a:spLocks noChangeShapeType="1"/>
          </p:cNvSpPr>
          <p:nvPr>
            <p:custDataLst>
              <p:tags r:id="rId4"/>
            </p:custDataLst>
          </p:nvPr>
        </p:nvSpPr>
        <p:spPr bwMode="auto">
          <a:xfrm>
            <a:off x="5119694" y="4965186"/>
            <a:ext cx="1439070" cy="0"/>
          </a:xfrm>
          <a:prstGeom prst="line">
            <a:avLst/>
          </a:prstGeom>
          <a:noFill/>
          <a:ln w="28575">
            <a:solidFill>
              <a:schemeClr val="accent1"/>
            </a:solidFill>
            <a:round/>
            <a:headEnd/>
            <a:tailEnd type="triangle" w="med" len="med"/>
          </a:ln>
        </p:spPr>
        <p:txBody>
          <a:bodyPr/>
          <a:lstStyle/>
          <a:p>
            <a:endParaRPr lang="fr-CA"/>
          </a:p>
        </p:txBody>
      </p:sp>
      <p:sp>
        <p:nvSpPr>
          <p:cNvPr id="29702" name="AutoShape 6"/>
          <p:cNvSpPr>
            <a:spLocks/>
          </p:cNvSpPr>
          <p:nvPr>
            <p:custDataLst>
              <p:tags r:id="rId5"/>
            </p:custDataLst>
          </p:nvPr>
        </p:nvSpPr>
        <p:spPr bwMode="auto">
          <a:xfrm rot="-5400000">
            <a:off x="1873976" y="3112872"/>
            <a:ext cx="215900" cy="2232025"/>
          </a:xfrm>
          <a:prstGeom prst="leftBrace">
            <a:avLst>
              <a:gd name="adj1" fmla="val 86152"/>
              <a:gd name="adj2" fmla="val 55514"/>
            </a:avLst>
          </a:prstGeom>
          <a:noFill/>
          <a:ln w="25400">
            <a:solidFill>
              <a:schemeClr val="accent1"/>
            </a:solidFill>
            <a:round/>
            <a:headEnd/>
            <a:tailEnd/>
          </a:ln>
        </p:spPr>
        <p:txBody>
          <a:bodyPr wrap="none" anchor="ctr"/>
          <a:lstStyle/>
          <a:p>
            <a:endParaRPr lang="fr-CA"/>
          </a:p>
        </p:txBody>
      </p:sp>
      <p:sp>
        <p:nvSpPr>
          <p:cNvPr id="29703" name="AutoShape 7"/>
          <p:cNvSpPr>
            <a:spLocks/>
          </p:cNvSpPr>
          <p:nvPr>
            <p:custDataLst>
              <p:tags r:id="rId6"/>
            </p:custDataLst>
          </p:nvPr>
        </p:nvSpPr>
        <p:spPr bwMode="auto">
          <a:xfrm>
            <a:off x="5940425" y="5607983"/>
            <a:ext cx="144463" cy="863600"/>
          </a:xfrm>
          <a:prstGeom prst="rightBrace">
            <a:avLst>
              <a:gd name="adj1" fmla="val 49817"/>
              <a:gd name="adj2" fmla="val 50000"/>
            </a:avLst>
          </a:prstGeom>
          <a:noFill/>
          <a:ln w="25400">
            <a:solidFill>
              <a:schemeClr val="accent6"/>
            </a:solidFill>
            <a:round/>
            <a:headEnd/>
            <a:tailEnd/>
          </a:ln>
        </p:spPr>
        <p:txBody>
          <a:bodyPr wrap="none" anchor="ctr"/>
          <a:lstStyle/>
          <a:p>
            <a:endParaRPr lang="fr-CA"/>
          </a:p>
        </p:txBody>
      </p:sp>
      <p:sp>
        <p:nvSpPr>
          <p:cNvPr id="29704" name="Text Box 8"/>
          <p:cNvSpPr txBox="1">
            <a:spLocks noChangeArrowheads="1"/>
          </p:cNvSpPr>
          <p:nvPr>
            <p:custDataLst>
              <p:tags r:id="rId7"/>
            </p:custDataLst>
          </p:nvPr>
        </p:nvSpPr>
        <p:spPr bwMode="auto">
          <a:xfrm>
            <a:off x="6157118" y="5763046"/>
            <a:ext cx="2141755" cy="523220"/>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RISQUES HÉMORRAGIQUES</a:t>
            </a:r>
            <a:endParaRPr lang="fr-FR" sz="1400" b="1" dirty="0">
              <a:solidFill>
                <a:schemeClr val="bg1"/>
              </a:solidFill>
            </a:endParaRPr>
          </a:p>
        </p:txBody>
      </p:sp>
      <p:sp>
        <p:nvSpPr>
          <p:cNvPr id="2" name="Interdiction 1">
            <a:extLst>
              <a:ext uri="{FF2B5EF4-FFF2-40B4-BE49-F238E27FC236}">
                <a16:creationId xmlns:a16="http://schemas.microsoft.com/office/drawing/2014/main" id="{05A0C5B0-7BF2-7DAB-B2A6-E152B1010C85}"/>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fr-CA" b="1" dirty="0"/>
              <a:t>ALTEPLASE</a:t>
            </a:r>
            <a:endParaRPr lang="fr-FR" b="1" dirty="0"/>
          </a:p>
        </p:txBody>
      </p:sp>
      <p:sp>
        <p:nvSpPr>
          <p:cNvPr id="779267" name="Rectangle 3"/>
          <p:cNvSpPr>
            <a:spLocks noGrp="1" noChangeArrowheads="1"/>
          </p:cNvSpPr>
          <p:nvPr>
            <p:ph sz="quarter" idx="1"/>
            <p:custDataLst>
              <p:tags r:id="rId2"/>
            </p:custDataLst>
          </p:nvPr>
        </p:nvSpPr>
        <p:spPr>
          <a:xfrm>
            <a:off x="720436" y="2618509"/>
            <a:ext cx="8172739" cy="4050579"/>
          </a:xfrm>
        </p:spPr>
        <p:txBody>
          <a:bodyPr>
            <a:noAutofit/>
          </a:bodyPr>
          <a:lstStyle/>
          <a:p>
            <a:pPr eaLnBrk="1" hangingPunct="1">
              <a:lnSpc>
                <a:spcPct val="90000"/>
              </a:lnSpc>
            </a:pPr>
            <a:r>
              <a:rPr lang="fr-FR" sz="2400" b="1" dirty="0">
                <a:solidFill>
                  <a:schemeClr val="tx1"/>
                </a:solidFill>
              </a:rPr>
              <a:t>Synonyme : r-</a:t>
            </a:r>
            <a:r>
              <a:rPr lang="fr-FR" sz="2400" b="1" dirty="0" err="1">
                <a:solidFill>
                  <a:schemeClr val="tx1"/>
                </a:solidFill>
              </a:rPr>
              <a:t>Tpa</a:t>
            </a:r>
            <a:r>
              <a:rPr lang="fr-FR" sz="2400" b="1" dirty="0">
                <a:solidFill>
                  <a:schemeClr val="tx1"/>
                </a:solidFill>
              </a:rPr>
              <a:t> ou </a:t>
            </a:r>
            <a:r>
              <a:rPr lang="fr-FR" sz="2400" b="1" dirty="0" err="1">
                <a:solidFill>
                  <a:schemeClr val="tx1"/>
                </a:solidFill>
              </a:rPr>
              <a:t>activase</a:t>
            </a:r>
            <a:endParaRPr lang="fr-FR" sz="2400" b="1" dirty="0">
              <a:solidFill>
                <a:schemeClr val="tx1"/>
              </a:solidFill>
            </a:endParaRPr>
          </a:p>
          <a:p>
            <a:pPr eaLnBrk="1" hangingPunct="1">
              <a:lnSpc>
                <a:spcPct val="90000"/>
              </a:lnSpc>
            </a:pPr>
            <a:r>
              <a:rPr lang="fr-FR" sz="2400" b="1" dirty="0">
                <a:solidFill>
                  <a:schemeClr val="tx1"/>
                </a:solidFill>
              </a:rPr>
              <a:t>Protéine produite par génie génétique</a:t>
            </a:r>
          </a:p>
          <a:p>
            <a:pPr eaLnBrk="1" hangingPunct="1">
              <a:lnSpc>
                <a:spcPct val="90000"/>
              </a:lnSpc>
            </a:pPr>
            <a:r>
              <a:rPr lang="fr-CA" sz="2400" b="1" dirty="0">
                <a:solidFill>
                  <a:schemeClr val="tx1"/>
                </a:solidFill>
              </a:rPr>
              <a:t>Protéase à sérine</a:t>
            </a:r>
          </a:p>
          <a:p>
            <a:pPr eaLnBrk="1" hangingPunct="1">
              <a:lnSpc>
                <a:spcPct val="90000"/>
              </a:lnSpc>
            </a:pPr>
            <a:r>
              <a:rPr lang="fr-CA" sz="2400" b="1">
                <a:solidFill>
                  <a:schemeClr val="tx1"/>
                </a:solidFill>
              </a:rPr>
              <a:t>Très coûteux</a:t>
            </a:r>
            <a:endParaRPr lang="fr-FR" sz="2400" b="1" dirty="0">
              <a:solidFill>
                <a:schemeClr val="tx1"/>
              </a:solidFill>
            </a:endParaRPr>
          </a:p>
          <a:p>
            <a:pPr eaLnBrk="1" hangingPunct="1">
              <a:lnSpc>
                <a:spcPct val="90000"/>
              </a:lnSpc>
            </a:pPr>
            <a:r>
              <a:rPr lang="fr-FR" sz="2400" b="1" dirty="0">
                <a:solidFill>
                  <a:schemeClr val="tx1"/>
                </a:solidFill>
              </a:rPr>
              <a:t>Mode d’action :</a:t>
            </a:r>
          </a:p>
          <a:p>
            <a:pPr lvl="1" eaLnBrk="1" hangingPunct="1">
              <a:lnSpc>
                <a:spcPct val="90000"/>
              </a:lnSpc>
              <a:buClr>
                <a:schemeClr val="accent3"/>
              </a:buClr>
              <a:buFont typeface="Wingdings" pitchFamily="2" charset="2"/>
              <a:buChar char="§"/>
            </a:pPr>
            <a:r>
              <a:rPr lang="fr-CA" b="1" dirty="0">
                <a:solidFill>
                  <a:schemeClr val="tx1"/>
                </a:solidFill>
              </a:rPr>
              <a:t>Différent de la SK et UK</a:t>
            </a:r>
          </a:p>
          <a:p>
            <a:pPr lvl="1" eaLnBrk="1" hangingPunct="1">
              <a:lnSpc>
                <a:spcPct val="90000"/>
              </a:lnSpc>
              <a:buClr>
                <a:schemeClr val="accent3"/>
              </a:buClr>
              <a:buFont typeface="Wingdings" pitchFamily="2" charset="2"/>
              <a:buChar char="§"/>
            </a:pPr>
            <a:r>
              <a:rPr lang="fr-CA" b="1" dirty="0">
                <a:solidFill>
                  <a:schemeClr val="tx1"/>
                </a:solidFill>
              </a:rPr>
              <a:t>Agit très peu sur le </a:t>
            </a:r>
            <a:r>
              <a:rPr lang="fr-CA" b="1" dirty="0" err="1">
                <a:solidFill>
                  <a:schemeClr val="tx1"/>
                </a:solidFill>
              </a:rPr>
              <a:t>plasminogène</a:t>
            </a:r>
            <a:r>
              <a:rPr lang="fr-CA" b="1" dirty="0">
                <a:solidFill>
                  <a:schemeClr val="tx1"/>
                </a:solidFill>
              </a:rPr>
              <a:t> non fixé à la fibrine</a:t>
            </a:r>
          </a:p>
          <a:p>
            <a:pPr lvl="1" eaLnBrk="1" hangingPunct="1">
              <a:lnSpc>
                <a:spcPct val="90000"/>
              </a:lnSpc>
              <a:buClr>
                <a:schemeClr val="accent3"/>
              </a:buClr>
              <a:buFont typeface="Wingdings" pitchFamily="2" charset="2"/>
              <a:buChar char="§"/>
            </a:pPr>
            <a:r>
              <a:rPr lang="fr-CA" b="1" dirty="0">
                <a:solidFill>
                  <a:schemeClr val="tx1"/>
                </a:solidFill>
              </a:rPr>
              <a:t>Agit sur la fibrine; elle s’y fixe et active le </a:t>
            </a:r>
            <a:r>
              <a:rPr lang="fr-CA" b="1" dirty="0" err="1">
                <a:solidFill>
                  <a:schemeClr val="tx1"/>
                </a:solidFill>
              </a:rPr>
              <a:t>plasminogène</a:t>
            </a:r>
            <a:r>
              <a:rPr lang="fr-CA" b="1" dirty="0">
                <a:solidFill>
                  <a:schemeClr val="tx1"/>
                </a:solidFill>
              </a:rPr>
              <a:t> en plasmine</a:t>
            </a:r>
            <a:endParaRPr lang="fr-FR" b="1" dirty="0">
              <a:solidFill>
                <a:schemeClr val="tx1"/>
              </a:solidFill>
            </a:endParaRPr>
          </a:p>
        </p:txBody>
      </p:sp>
      <p:sp>
        <p:nvSpPr>
          <p:cNvPr id="2" name="Interdiction 1">
            <a:extLst>
              <a:ext uri="{FF2B5EF4-FFF2-40B4-BE49-F238E27FC236}">
                <a16:creationId xmlns:a16="http://schemas.microsoft.com/office/drawing/2014/main" id="{F34C3215-6A49-C90C-45C5-D9CE69D093B1}"/>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a:xfrm>
            <a:off x="827088" y="190500"/>
            <a:ext cx="7620000" cy="1527175"/>
          </a:xfrm>
        </p:spPr>
        <p:txBody>
          <a:bodyPr/>
          <a:lstStyle/>
          <a:p>
            <a:pPr eaLnBrk="1" hangingPunct="1"/>
            <a:r>
              <a:rPr lang="fr-CA" b="1" dirty="0"/>
              <a:t>AGENTS ANTIFIBRINOLYTIQUES</a:t>
            </a:r>
            <a:endParaRPr lang="fr-FR" b="1" dirty="0"/>
          </a:p>
        </p:txBody>
      </p:sp>
      <p:sp>
        <p:nvSpPr>
          <p:cNvPr id="781315" name="Rectangle 3"/>
          <p:cNvSpPr>
            <a:spLocks noGrp="1" noChangeArrowheads="1"/>
          </p:cNvSpPr>
          <p:nvPr>
            <p:ph sz="quarter" idx="1"/>
            <p:custDataLst>
              <p:tags r:id="rId2"/>
            </p:custDataLst>
          </p:nvPr>
        </p:nvSpPr>
        <p:spPr>
          <a:xfrm>
            <a:off x="827088" y="2507672"/>
            <a:ext cx="7515225" cy="3658177"/>
          </a:xfrm>
        </p:spPr>
        <p:txBody>
          <a:bodyPr/>
          <a:lstStyle/>
          <a:p>
            <a:pPr eaLnBrk="1" hangingPunct="1">
              <a:lnSpc>
                <a:spcPct val="90000"/>
              </a:lnSpc>
            </a:pPr>
            <a:r>
              <a:rPr lang="fr-FR" sz="2400" b="1" dirty="0">
                <a:solidFill>
                  <a:schemeClr val="tx1"/>
                </a:solidFill>
              </a:rPr>
              <a:t>Acide </a:t>
            </a:r>
            <a:r>
              <a:rPr lang="fr-FR" sz="2400" b="1" dirty="0" err="1">
                <a:solidFill>
                  <a:schemeClr val="tx1"/>
                </a:solidFill>
              </a:rPr>
              <a:t>aminocaproïque</a:t>
            </a:r>
            <a:r>
              <a:rPr lang="fr-FR" sz="2400" b="1" dirty="0">
                <a:solidFill>
                  <a:schemeClr val="tx1"/>
                </a:solidFill>
              </a:rPr>
              <a:t> (AMICAR)</a:t>
            </a:r>
          </a:p>
          <a:p>
            <a:pPr lvl="1" eaLnBrk="1" hangingPunct="1">
              <a:lnSpc>
                <a:spcPct val="90000"/>
              </a:lnSpc>
              <a:buClr>
                <a:schemeClr val="accent3"/>
              </a:buClr>
              <a:buFont typeface="Wingdings" pitchFamily="2" charset="2"/>
              <a:buChar char="§"/>
            </a:pPr>
            <a:r>
              <a:rPr lang="fr-FR" sz="2400" b="1" dirty="0">
                <a:solidFill>
                  <a:schemeClr val="tx1"/>
                </a:solidFill>
              </a:rPr>
              <a:t>Voie orale le plus souvent</a:t>
            </a:r>
          </a:p>
          <a:p>
            <a:pPr lvl="1" eaLnBrk="1" hangingPunct="1">
              <a:lnSpc>
                <a:spcPct val="90000"/>
              </a:lnSpc>
              <a:buClr>
                <a:schemeClr val="accent3"/>
              </a:buClr>
              <a:buFont typeface="Wingdings" pitchFamily="2" charset="2"/>
              <a:buChar char="§"/>
            </a:pPr>
            <a:r>
              <a:rPr lang="fr-FR" sz="2400" b="1" dirty="0">
                <a:solidFill>
                  <a:schemeClr val="tx1"/>
                </a:solidFill>
              </a:rPr>
              <a:t>Se lie avec le </a:t>
            </a:r>
            <a:r>
              <a:rPr lang="fr-FR" sz="2400" b="1" dirty="0" err="1">
                <a:solidFill>
                  <a:schemeClr val="tx1"/>
                </a:solidFill>
              </a:rPr>
              <a:t>plasminogène</a:t>
            </a:r>
            <a:r>
              <a:rPr lang="fr-FR" sz="2400" b="1" dirty="0">
                <a:solidFill>
                  <a:schemeClr val="tx1"/>
                </a:solidFill>
              </a:rPr>
              <a:t>, l’empêchant d’être activé par ses activateurs habituels </a:t>
            </a:r>
          </a:p>
          <a:p>
            <a:pPr lvl="1" eaLnBrk="1" hangingPunct="1">
              <a:lnSpc>
                <a:spcPct val="90000"/>
              </a:lnSpc>
              <a:buClr>
                <a:schemeClr val="accent3"/>
              </a:buClr>
              <a:buFont typeface="Wingdings" pitchFamily="2" charset="2"/>
              <a:buChar char="§"/>
            </a:pPr>
            <a:r>
              <a:rPr lang="fr-FR" sz="2400" b="1" dirty="0">
                <a:solidFill>
                  <a:schemeClr val="tx1"/>
                </a:solidFill>
              </a:rPr>
              <a:t>↓ Quantité de plasmine= ↓ fibrinolyse</a:t>
            </a:r>
          </a:p>
          <a:p>
            <a:pPr lvl="1" eaLnBrk="1" hangingPunct="1">
              <a:lnSpc>
                <a:spcPct val="90000"/>
              </a:lnSpc>
              <a:buClr>
                <a:schemeClr val="accent1"/>
              </a:buClr>
              <a:buFont typeface="Wingdings" pitchFamily="2" charset="2"/>
              <a:buNone/>
            </a:pPr>
            <a:endParaRPr lang="fr-FR" sz="2400" b="1" dirty="0">
              <a:solidFill>
                <a:schemeClr val="tx1"/>
              </a:solidFill>
            </a:endParaRPr>
          </a:p>
          <a:p>
            <a:pPr eaLnBrk="1" hangingPunct="1">
              <a:lnSpc>
                <a:spcPct val="90000"/>
              </a:lnSpc>
            </a:pPr>
            <a:r>
              <a:rPr lang="fr-FR" sz="2400" b="1" dirty="0" err="1">
                <a:solidFill>
                  <a:schemeClr val="tx1"/>
                </a:solidFill>
              </a:rPr>
              <a:t>Aprotinine</a:t>
            </a:r>
            <a:endParaRPr lang="fr-FR" sz="2400" b="1" dirty="0">
              <a:solidFill>
                <a:schemeClr val="tx1"/>
              </a:solidFill>
            </a:endParaRPr>
          </a:p>
          <a:p>
            <a:pPr lvl="1" eaLnBrk="1" hangingPunct="1">
              <a:lnSpc>
                <a:spcPct val="90000"/>
              </a:lnSpc>
              <a:buClr>
                <a:schemeClr val="accent3"/>
              </a:buClr>
              <a:buFont typeface="Wingdings" pitchFamily="2" charset="2"/>
              <a:buChar char="§"/>
            </a:pPr>
            <a:r>
              <a:rPr lang="fr-FR" sz="2400" b="1" dirty="0">
                <a:solidFill>
                  <a:schemeClr val="tx1"/>
                </a:solidFill>
              </a:rPr>
              <a:t>Inhibe la plasmine</a:t>
            </a:r>
          </a:p>
          <a:p>
            <a:pPr eaLnBrk="1" hangingPunct="1">
              <a:lnSpc>
                <a:spcPct val="90000"/>
              </a:lnSpc>
              <a:buFont typeface="Wingdings" pitchFamily="2" charset="2"/>
              <a:buNone/>
            </a:pPr>
            <a:endParaRPr lang="fr-FR" b="1" dirty="0">
              <a:solidFill>
                <a:schemeClr val="tx1"/>
              </a:solidFill>
            </a:endParaRPr>
          </a:p>
        </p:txBody>
      </p:sp>
      <p:sp>
        <p:nvSpPr>
          <p:cNvPr id="2" name="Interdiction 1">
            <a:extLst>
              <a:ext uri="{FF2B5EF4-FFF2-40B4-BE49-F238E27FC236}">
                <a16:creationId xmlns:a16="http://schemas.microsoft.com/office/drawing/2014/main" id="{A28243FC-B891-71B0-A136-DF2D9B9C9594}"/>
              </a:ext>
            </a:extLst>
          </p:cNvPr>
          <p:cNvSpPr/>
          <p:nvPr/>
        </p:nvSpPr>
        <p:spPr>
          <a:xfrm>
            <a:off x="726831" y="1019908"/>
            <a:ext cx="1207477" cy="1312984"/>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48658-D4A9-4356-8AE4-806C4E1F8B27}"/>
              </a:ext>
            </a:extLst>
          </p:cNvPr>
          <p:cNvSpPr>
            <a:spLocks noGrp="1"/>
          </p:cNvSpPr>
          <p:nvPr>
            <p:ph type="title"/>
          </p:nvPr>
        </p:nvSpPr>
        <p:spPr>
          <a:xfrm>
            <a:off x="0" y="345141"/>
            <a:ext cx="8686800" cy="1143000"/>
          </a:xfrm>
        </p:spPr>
        <p:txBody>
          <a:bodyPr/>
          <a:lstStyle/>
          <a:p>
            <a:r>
              <a:rPr lang="fr-CA" sz="4000" b="1" cap="all" dirty="0"/>
              <a:t>Pour évaluer la coagulation plasmatique</a:t>
            </a:r>
          </a:p>
        </p:txBody>
      </p:sp>
      <p:sp>
        <p:nvSpPr>
          <p:cNvPr id="3" name="Espace réservé du contenu 2">
            <a:extLst>
              <a:ext uri="{FF2B5EF4-FFF2-40B4-BE49-F238E27FC236}">
                <a16:creationId xmlns:a16="http://schemas.microsoft.com/office/drawing/2014/main" id="{1377988B-DC1F-4BCE-9276-F2A15AFD3B33}"/>
              </a:ext>
            </a:extLst>
          </p:cNvPr>
          <p:cNvSpPr>
            <a:spLocks noGrp="1"/>
          </p:cNvSpPr>
          <p:nvPr>
            <p:ph idx="1"/>
          </p:nvPr>
        </p:nvSpPr>
        <p:spPr>
          <a:xfrm>
            <a:off x="233748" y="2539275"/>
            <a:ext cx="8910252" cy="4092344"/>
          </a:xfrm>
        </p:spPr>
        <p:txBody>
          <a:bodyPr>
            <a:normAutofit fontScale="92500" lnSpcReduction="10000"/>
          </a:bodyPr>
          <a:lstStyle/>
          <a:p>
            <a:r>
              <a:rPr lang="fr-CA" dirty="0"/>
              <a:t>TP (temps de prothrombine) ou (temps de Quick) : Évaluation des voies extrinsèque et commune</a:t>
            </a:r>
          </a:p>
          <a:p>
            <a:pPr lvl="1"/>
            <a:r>
              <a:rPr lang="fr-CA" dirty="0"/>
              <a:t>Résultat en secondes</a:t>
            </a:r>
          </a:p>
          <a:p>
            <a:r>
              <a:rPr lang="fr-CA" dirty="0"/>
              <a:t>TTPa (temps de thromboplastine partielle activée) ou TCA (temps de céphaline activée) : Évaluation des voies intrinsèque et commune</a:t>
            </a:r>
          </a:p>
          <a:p>
            <a:pPr lvl="1">
              <a:buFont typeface="Courier New" panose="02070309020205020404" pitchFamily="49" charset="0"/>
              <a:buChar char="o"/>
            </a:pPr>
            <a:r>
              <a:rPr lang="fr-CA" dirty="0"/>
              <a:t>Résultat en secondes</a:t>
            </a:r>
          </a:p>
          <a:p>
            <a:r>
              <a:rPr lang="fr-CA" dirty="0"/>
              <a:t>TT (temps de thrombine) : Évaluation de la disponibilité du fibrinogène</a:t>
            </a:r>
          </a:p>
          <a:p>
            <a:pPr lvl="1">
              <a:buFont typeface="Courier New" panose="02070309020205020404" pitchFamily="49" charset="0"/>
              <a:buChar char="o"/>
            </a:pPr>
            <a:r>
              <a:rPr lang="fr-CA" dirty="0"/>
              <a:t>Résultat en secondes</a:t>
            </a:r>
          </a:p>
          <a:p>
            <a:r>
              <a:rPr lang="fr-CA" dirty="0"/>
              <a:t>Dosage du fibrinogène : Dosage quantitatif du fibrinogène disponible</a:t>
            </a:r>
          </a:p>
          <a:p>
            <a:pPr lvl="1"/>
            <a:r>
              <a:rPr lang="fr-CA" dirty="0"/>
              <a:t>Résultat en g/L</a:t>
            </a:r>
          </a:p>
          <a:p>
            <a:endParaRPr lang="fr-CA" dirty="0"/>
          </a:p>
          <a:p>
            <a:endParaRPr lang="fr-CA" dirty="0"/>
          </a:p>
        </p:txBody>
      </p:sp>
    </p:spTree>
    <p:extLst>
      <p:ext uri="{BB962C8B-B14F-4D97-AF65-F5344CB8AC3E}">
        <p14:creationId xmlns:p14="http://schemas.microsoft.com/office/powerpoint/2010/main" val="13265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7D7B16-A093-45DB-9E8E-E0DB5A4542F8}"/>
              </a:ext>
            </a:extLst>
          </p:cNvPr>
          <p:cNvSpPr>
            <a:spLocks noGrp="1"/>
          </p:cNvSpPr>
          <p:nvPr>
            <p:ph type="title"/>
          </p:nvPr>
        </p:nvSpPr>
        <p:spPr/>
        <p:txBody>
          <a:bodyPr/>
          <a:lstStyle/>
          <a:p>
            <a:r>
              <a:rPr lang="fr-CA" sz="3600" b="1" cap="all" dirty="0"/>
              <a:t>Cascade de la coagulation plasmatique </a:t>
            </a:r>
            <a:r>
              <a:rPr lang="fr-CA" sz="3600" b="1" u="sng" cap="all" dirty="0"/>
              <a:t>SIMPLIFIÉE</a:t>
            </a:r>
          </a:p>
        </p:txBody>
      </p:sp>
      <p:sp>
        <p:nvSpPr>
          <p:cNvPr id="4" name="Rectangle 3">
            <a:extLst>
              <a:ext uri="{FF2B5EF4-FFF2-40B4-BE49-F238E27FC236}">
                <a16:creationId xmlns:a16="http://schemas.microsoft.com/office/drawing/2014/main" id="{DE156777-6327-411B-9079-B09FC2FC064F}"/>
              </a:ext>
            </a:extLst>
          </p:cNvPr>
          <p:cNvSpPr/>
          <p:nvPr/>
        </p:nvSpPr>
        <p:spPr>
          <a:xfrm>
            <a:off x="4984072" y="6293223"/>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a:t>
            </a:r>
          </a:p>
        </p:txBody>
      </p:sp>
      <p:sp>
        <p:nvSpPr>
          <p:cNvPr id="5" name="Rectangle 4">
            <a:extLst>
              <a:ext uri="{FF2B5EF4-FFF2-40B4-BE49-F238E27FC236}">
                <a16:creationId xmlns:a16="http://schemas.microsoft.com/office/drawing/2014/main" id="{8F0F2560-391D-4EFC-B916-8669CEF11151}"/>
              </a:ext>
            </a:extLst>
          </p:cNvPr>
          <p:cNvSpPr/>
          <p:nvPr/>
        </p:nvSpPr>
        <p:spPr>
          <a:xfrm>
            <a:off x="6592410" y="62932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Ia</a:t>
            </a:r>
          </a:p>
        </p:txBody>
      </p:sp>
      <p:sp>
        <p:nvSpPr>
          <p:cNvPr id="6" name="Flèche : droite 5">
            <a:extLst>
              <a:ext uri="{FF2B5EF4-FFF2-40B4-BE49-F238E27FC236}">
                <a16:creationId xmlns:a16="http://schemas.microsoft.com/office/drawing/2014/main" id="{9C48B281-E972-4AD9-BC73-B46AC80FFD8F}"/>
              </a:ext>
            </a:extLst>
          </p:cNvPr>
          <p:cNvSpPr/>
          <p:nvPr/>
        </p:nvSpPr>
        <p:spPr>
          <a:xfrm>
            <a:off x="5898472" y="6397536"/>
            <a:ext cx="435006" cy="208625"/>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CA"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CFF944FE-A1A6-4D11-8F5A-C768418826CB}"/>
              </a:ext>
            </a:extLst>
          </p:cNvPr>
          <p:cNvSpPr/>
          <p:nvPr/>
        </p:nvSpPr>
        <p:spPr>
          <a:xfrm>
            <a:off x="5759388" y="564663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IIa</a:t>
            </a:r>
          </a:p>
        </p:txBody>
      </p:sp>
      <p:cxnSp>
        <p:nvCxnSpPr>
          <p:cNvPr id="11" name="Connecteur droit avec flèche 10">
            <a:extLst>
              <a:ext uri="{FF2B5EF4-FFF2-40B4-BE49-F238E27FC236}">
                <a16:creationId xmlns:a16="http://schemas.microsoft.com/office/drawing/2014/main" id="{CF54C914-6192-4FA6-A238-265EB1D25C4B}"/>
              </a:ext>
            </a:extLst>
          </p:cNvPr>
          <p:cNvCxnSpPr/>
          <p:nvPr/>
        </p:nvCxnSpPr>
        <p:spPr>
          <a:xfrm>
            <a:off x="6115975" y="6147525"/>
            <a:ext cx="0" cy="250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01FD3D21-26BA-41DC-987C-9A4F9DC6F1FF}"/>
              </a:ext>
            </a:extLst>
          </p:cNvPr>
          <p:cNvSpPr/>
          <p:nvPr/>
        </p:nvSpPr>
        <p:spPr>
          <a:xfrm>
            <a:off x="7835284" y="3524870"/>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III</a:t>
            </a:r>
          </a:p>
        </p:txBody>
      </p:sp>
      <p:sp>
        <p:nvSpPr>
          <p:cNvPr id="13" name="Rectangle 12">
            <a:extLst>
              <a:ext uri="{FF2B5EF4-FFF2-40B4-BE49-F238E27FC236}">
                <a16:creationId xmlns:a16="http://schemas.microsoft.com/office/drawing/2014/main" id="{B73DDCE8-9523-4213-8FA6-3FCA670949E1}"/>
              </a:ext>
            </a:extLst>
          </p:cNvPr>
          <p:cNvSpPr/>
          <p:nvPr/>
        </p:nvSpPr>
        <p:spPr>
          <a:xfrm>
            <a:off x="5745333" y="2451868"/>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IV</a:t>
            </a:r>
          </a:p>
        </p:txBody>
      </p:sp>
      <p:sp>
        <p:nvSpPr>
          <p:cNvPr id="14" name="Rectangle 13">
            <a:extLst>
              <a:ext uri="{FF2B5EF4-FFF2-40B4-BE49-F238E27FC236}">
                <a16:creationId xmlns:a16="http://schemas.microsoft.com/office/drawing/2014/main" id="{DF08FB22-844E-455C-AE22-B69B1C4D2A17}"/>
              </a:ext>
            </a:extLst>
          </p:cNvPr>
          <p:cNvSpPr/>
          <p:nvPr/>
        </p:nvSpPr>
        <p:spPr>
          <a:xfrm>
            <a:off x="5759388" y="4877193"/>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Va</a:t>
            </a:r>
          </a:p>
        </p:txBody>
      </p:sp>
      <p:sp>
        <p:nvSpPr>
          <p:cNvPr id="15" name="Rectangle 14">
            <a:extLst>
              <a:ext uri="{FF2B5EF4-FFF2-40B4-BE49-F238E27FC236}">
                <a16:creationId xmlns:a16="http://schemas.microsoft.com/office/drawing/2014/main" id="{3938467B-8334-4709-8C18-B2409558C380}"/>
              </a:ext>
            </a:extLst>
          </p:cNvPr>
          <p:cNvSpPr/>
          <p:nvPr/>
        </p:nvSpPr>
        <p:spPr>
          <a:xfrm>
            <a:off x="349187" y="62979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VI ?</a:t>
            </a:r>
          </a:p>
        </p:txBody>
      </p:sp>
      <p:sp>
        <p:nvSpPr>
          <p:cNvPr id="16" name="Rectangle 15">
            <a:extLst>
              <a:ext uri="{FF2B5EF4-FFF2-40B4-BE49-F238E27FC236}">
                <a16:creationId xmlns:a16="http://schemas.microsoft.com/office/drawing/2014/main" id="{3C51F6AF-7C9B-4A2E-B5DE-EF1EAD154C3C}"/>
              </a:ext>
            </a:extLst>
          </p:cNvPr>
          <p:cNvSpPr/>
          <p:nvPr/>
        </p:nvSpPr>
        <p:spPr>
          <a:xfrm>
            <a:off x="6817311" y="35255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VIIa</a:t>
            </a:r>
          </a:p>
        </p:txBody>
      </p:sp>
      <p:sp>
        <p:nvSpPr>
          <p:cNvPr id="17" name="Rectangle 16">
            <a:extLst>
              <a:ext uri="{FF2B5EF4-FFF2-40B4-BE49-F238E27FC236}">
                <a16:creationId xmlns:a16="http://schemas.microsoft.com/office/drawing/2014/main" id="{D436D584-2949-44A5-B08D-6F8643FFA19A}"/>
              </a:ext>
            </a:extLst>
          </p:cNvPr>
          <p:cNvSpPr/>
          <p:nvPr/>
        </p:nvSpPr>
        <p:spPr>
          <a:xfrm>
            <a:off x="4522433" y="3941600"/>
            <a:ext cx="759041"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VIIIa</a:t>
            </a:r>
          </a:p>
        </p:txBody>
      </p:sp>
      <p:sp>
        <p:nvSpPr>
          <p:cNvPr id="18" name="Rectangle 17">
            <a:extLst>
              <a:ext uri="{FF2B5EF4-FFF2-40B4-BE49-F238E27FC236}">
                <a16:creationId xmlns:a16="http://schemas.microsoft.com/office/drawing/2014/main" id="{004811C5-A821-46C1-97E8-2B5A11EC5790}"/>
              </a:ext>
            </a:extLst>
          </p:cNvPr>
          <p:cNvSpPr/>
          <p:nvPr/>
        </p:nvSpPr>
        <p:spPr>
          <a:xfrm>
            <a:off x="3667219" y="3941600"/>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IXa</a:t>
            </a:r>
          </a:p>
        </p:txBody>
      </p:sp>
      <p:sp>
        <p:nvSpPr>
          <p:cNvPr id="19" name="Rectangle 18">
            <a:extLst>
              <a:ext uri="{FF2B5EF4-FFF2-40B4-BE49-F238E27FC236}">
                <a16:creationId xmlns:a16="http://schemas.microsoft.com/office/drawing/2014/main" id="{73ED6C7E-590F-481F-ACD5-B7AB7D59462A}"/>
              </a:ext>
            </a:extLst>
          </p:cNvPr>
          <p:cNvSpPr/>
          <p:nvPr/>
        </p:nvSpPr>
        <p:spPr>
          <a:xfrm>
            <a:off x="5759388" y="406127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Xa</a:t>
            </a:r>
          </a:p>
        </p:txBody>
      </p:sp>
      <p:sp>
        <p:nvSpPr>
          <p:cNvPr id="20" name="Rectangle 19">
            <a:extLst>
              <a:ext uri="{FF2B5EF4-FFF2-40B4-BE49-F238E27FC236}">
                <a16:creationId xmlns:a16="http://schemas.microsoft.com/office/drawing/2014/main" id="{80093677-F6C3-4DE1-965C-C7796331D66F}"/>
              </a:ext>
            </a:extLst>
          </p:cNvPr>
          <p:cNvSpPr/>
          <p:nvPr/>
        </p:nvSpPr>
        <p:spPr>
          <a:xfrm>
            <a:off x="2680317" y="3308761"/>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XIa</a:t>
            </a:r>
          </a:p>
        </p:txBody>
      </p:sp>
      <p:sp>
        <p:nvSpPr>
          <p:cNvPr id="21" name="Rectangle 20">
            <a:extLst>
              <a:ext uri="{FF2B5EF4-FFF2-40B4-BE49-F238E27FC236}">
                <a16:creationId xmlns:a16="http://schemas.microsoft.com/office/drawing/2014/main" id="{8B65BEF9-7ABA-4D4D-B796-DD2B38BAD258}"/>
              </a:ext>
            </a:extLst>
          </p:cNvPr>
          <p:cNvSpPr/>
          <p:nvPr/>
        </p:nvSpPr>
        <p:spPr>
          <a:xfrm>
            <a:off x="1634232" y="2940381"/>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err="1"/>
              <a:t>XIIa</a:t>
            </a:r>
            <a:endParaRPr lang="fr-CA" dirty="0"/>
          </a:p>
        </p:txBody>
      </p:sp>
      <p:sp>
        <p:nvSpPr>
          <p:cNvPr id="22" name="Rectangle 21">
            <a:extLst>
              <a:ext uri="{FF2B5EF4-FFF2-40B4-BE49-F238E27FC236}">
                <a16:creationId xmlns:a16="http://schemas.microsoft.com/office/drawing/2014/main" id="{E426DE39-31F0-41C0-BA9D-71DCF3D82D60}"/>
              </a:ext>
            </a:extLst>
          </p:cNvPr>
          <p:cNvSpPr/>
          <p:nvPr/>
        </p:nvSpPr>
        <p:spPr>
          <a:xfrm>
            <a:off x="8110493" y="5729643"/>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XIII</a:t>
            </a:r>
          </a:p>
        </p:txBody>
      </p:sp>
      <p:sp>
        <p:nvSpPr>
          <p:cNvPr id="23" name="Rectangle 22">
            <a:extLst>
              <a:ext uri="{FF2B5EF4-FFF2-40B4-BE49-F238E27FC236}">
                <a16:creationId xmlns:a16="http://schemas.microsoft.com/office/drawing/2014/main" id="{3E75282F-23BE-4751-A80A-2BDBADDAA660}"/>
              </a:ext>
            </a:extLst>
          </p:cNvPr>
          <p:cNvSpPr/>
          <p:nvPr/>
        </p:nvSpPr>
        <p:spPr>
          <a:xfrm>
            <a:off x="349187" y="2189825"/>
            <a:ext cx="921057"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KHPM</a:t>
            </a:r>
          </a:p>
        </p:txBody>
      </p:sp>
      <p:sp>
        <p:nvSpPr>
          <p:cNvPr id="24" name="Rectangle 23">
            <a:extLst>
              <a:ext uri="{FF2B5EF4-FFF2-40B4-BE49-F238E27FC236}">
                <a16:creationId xmlns:a16="http://schemas.microsoft.com/office/drawing/2014/main" id="{BD03BFC5-6689-4430-98E5-B5E6AEE9D38C}"/>
              </a:ext>
            </a:extLst>
          </p:cNvPr>
          <p:cNvSpPr/>
          <p:nvPr/>
        </p:nvSpPr>
        <p:spPr>
          <a:xfrm>
            <a:off x="1511424" y="21898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err="1"/>
              <a:t>Kall</a:t>
            </a:r>
            <a:endParaRPr lang="fr-CA" dirty="0"/>
          </a:p>
        </p:txBody>
      </p:sp>
      <p:cxnSp>
        <p:nvCxnSpPr>
          <p:cNvPr id="25" name="Connecteur droit avec flèche 24">
            <a:extLst>
              <a:ext uri="{FF2B5EF4-FFF2-40B4-BE49-F238E27FC236}">
                <a16:creationId xmlns:a16="http://schemas.microsoft.com/office/drawing/2014/main" id="{EB9EBBC5-FA6D-493C-BB46-EA786289A825}"/>
              </a:ext>
            </a:extLst>
          </p:cNvPr>
          <p:cNvCxnSpPr/>
          <p:nvPr/>
        </p:nvCxnSpPr>
        <p:spPr>
          <a:xfrm>
            <a:off x="6125593" y="5294444"/>
            <a:ext cx="0" cy="250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Connecteur droit avec flèche 25">
            <a:extLst>
              <a:ext uri="{FF2B5EF4-FFF2-40B4-BE49-F238E27FC236}">
                <a16:creationId xmlns:a16="http://schemas.microsoft.com/office/drawing/2014/main" id="{37AA3BC8-A028-447B-B4A9-E62A9284431D}"/>
              </a:ext>
            </a:extLst>
          </p:cNvPr>
          <p:cNvCxnSpPr>
            <a:cxnSpLocks/>
          </p:cNvCxnSpPr>
          <p:nvPr/>
        </p:nvCxnSpPr>
        <p:spPr>
          <a:xfrm flipH="1">
            <a:off x="6522128" y="4183297"/>
            <a:ext cx="542278" cy="6151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Connecteur droit avec flèche 27">
            <a:extLst>
              <a:ext uri="{FF2B5EF4-FFF2-40B4-BE49-F238E27FC236}">
                <a16:creationId xmlns:a16="http://schemas.microsoft.com/office/drawing/2014/main" id="{2C1A9016-37F2-42E8-8436-6AF2F612B7C1}"/>
              </a:ext>
            </a:extLst>
          </p:cNvPr>
          <p:cNvCxnSpPr>
            <a:cxnSpLocks/>
          </p:cNvCxnSpPr>
          <p:nvPr/>
        </p:nvCxnSpPr>
        <p:spPr>
          <a:xfrm>
            <a:off x="5342877" y="4271076"/>
            <a:ext cx="346229" cy="1220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Connecteur droit avec flèche 30">
            <a:extLst>
              <a:ext uri="{FF2B5EF4-FFF2-40B4-BE49-F238E27FC236}">
                <a16:creationId xmlns:a16="http://schemas.microsoft.com/office/drawing/2014/main" id="{CB62AB1C-4765-4426-808D-0F6C59802F09}"/>
              </a:ext>
            </a:extLst>
          </p:cNvPr>
          <p:cNvCxnSpPr>
            <a:cxnSpLocks/>
          </p:cNvCxnSpPr>
          <p:nvPr/>
        </p:nvCxnSpPr>
        <p:spPr>
          <a:xfrm>
            <a:off x="3210759" y="3832847"/>
            <a:ext cx="346229" cy="22842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Connecteur droit avec flèche 32">
            <a:extLst>
              <a:ext uri="{FF2B5EF4-FFF2-40B4-BE49-F238E27FC236}">
                <a16:creationId xmlns:a16="http://schemas.microsoft.com/office/drawing/2014/main" id="{E8698C42-9091-4668-9A7F-0DCE608D7067}"/>
              </a:ext>
            </a:extLst>
          </p:cNvPr>
          <p:cNvCxnSpPr>
            <a:cxnSpLocks/>
          </p:cNvCxnSpPr>
          <p:nvPr/>
        </p:nvCxnSpPr>
        <p:spPr>
          <a:xfrm>
            <a:off x="2153575" y="3409531"/>
            <a:ext cx="412072" cy="1383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Connecteur droit avec flèche 34">
            <a:extLst>
              <a:ext uri="{FF2B5EF4-FFF2-40B4-BE49-F238E27FC236}">
                <a16:creationId xmlns:a16="http://schemas.microsoft.com/office/drawing/2014/main" id="{B3184F5F-7D60-45C8-9CC5-CC5B67832655}"/>
              </a:ext>
            </a:extLst>
          </p:cNvPr>
          <p:cNvCxnSpPr>
            <a:cxnSpLocks/>
          </p:cNvCxnSpPr>
          <p:nvPr/>
        </p:nvCxnSpPr>
        <p:spPr>
          <a:xfrm>
            <a:off x="1381220" y="2686378"/>
            <a:ext cx="130204" cy="2540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2" name="ZoneTexte 41">
            <a:extLst>
              <a:ext uri="{FF2B5EF4-FFF2-40B4-BE49-F238E27FC236}">
                <a16:creationId xmlns:a16="http://schemas.microsoft.com/office/drawing/2014/main" id="{C7A2C102-5192-439B-AE7B-2187BD0458F5}"/>
              </a:ext>
            </a:extLst>
          </p:cNvPr>
          <p:cNvSpPr txBox="1"/>
          <p:nvPr/>
        </p:nvSpPr>
        <p:spPr>
          <a:xfrm>
            <a:off x="5931209" y="4490106"/>
            <a:ext cx="320706" cy="369332"/>
          </a:xfrm>
          <a:prstGeom prst="rect">
            <a:avLst/>
          </a:prstGeom>
          <a:noFill/>
        </p:spPr>
        <p:txBody>
          <a:bodyPr wrap="square" rtlCol="0">
            <a:spAutoFit/>
          </a:bodyPr>
          <a:lstStyle/>
          <a:p>
            <a:r>
              <a:rPr lang="fr-CA" dirty="0"/>
              <a:t>+</a:t>
            </a:r>
          </a:p>
        </p:txBody>
      </p:sp>
      <p:cxnSp>
        <p:nvCxnSpPr>
          <p:cNvPr id="44" name="Connecteur droit avec flèche 43">
            <a:extLst>
              <a:ext uri="{FF2B5EF4-FFF2-40B4-BE49-F238E27FC236}">
                <a16:creationId xmlns:a16="http://schemas.microsoft.com/office/drawing/2014/main" id="{3D00CB71-7CF9-438F-9BB3-BD76E80736B0}"/>
              </a:ext>
            </a:extLst>
          </p:cNvPr>
          <p:cNvCxnSpPr/>
          <p:nvPr/>
        </p:nvCxnSpPr>
        <p:spPr>
          <a:xfrm flipH="1">
            <a:off x="4705165" y="2869119"/>
            <a:ext cx="971365" cy="856893"/>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Connecteur droit avec flèche 44">
            <a:extLst>
              <a:ext uri="{FF2B5EF4-FFF2-40B4-BE49-F238E27FC236}">
                <a16:creationId xmlns:a16="http://schemas.microsoft.com/office/drawing/2014/main" id="{90976DCF-A625-47DE-8F00-390BFC6F856F}"/>
              </a:ext>
            </a:extLst>
          </p:cNvPr>
          <p:cNvCxnSpPr>
            <a:cxnSpLocks/>
          </p:cNvCxnSpPr>
          <p:nvPr/>
        </p:nvCxnSpPr>
        <p:spPr>
          <a:xfrm flipH="1">
            <a:off x="6049392" y="3021519"/>
            <a:ext cx="1" cy="806672"/>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Connecteur droit avec flèche 46">
            <a:extLst>
              <a:ext uri="{FF2B5EF4-FFF2-40B4-BE49-F238E27FC236}">
                <a16:creationId xmlns:a16="http://schemas.microsoft.com/office/drawing/2014/main" id="{911BA061-07B6-415A-A3AF-55B93DD65261}"/>
              </a:ext>
            </a:extLst>
          </p:cNvPr>
          <p:cNvCxnSpPr>
            <a:cxnSpLocks/>
          </p:cNvCxnSpPr>
          <p:nvPr/>
        </p:nvCxnSpPr>
        <p:spPr>
          <a:xfrm flipH="1" flipV="1">
            <a:off x="6506595" y="2880314"/>
            <a:ext cx="778273" cy="477318"/>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Ellipse 48">
            <a:extLst>
              <a:ext uri="{FF2B5EF4-FFF2-40B4-BE49-F238E27FC236}">
                <a16:creationId xmlns:a16="http://schemas.microsoft.com/office/drawing/2014/main" id="{641A9DF6-5718-4980-B21A-1E7B49CDD9ED}"/>
              </a:ext>
            </a:extLst>
          </p:cNvPr>
          <p:cNvSpPr/>
          <p:nvPr/>
        </p:nvSpPr>
        <p:spPr>
          <a:xfrm>
            <a:off x="6522128" y="3357632"/>
            <a:ext cx="2164672" cy="8066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0" name="Ellipse 49">
            <a:extLst>
              <a:ext uri="{FF2B5EF4-FFF2-40B4-BE49-F238E27FC236}">
                <a16:creationId xmlns:a16="http://schemas.microsoft.com/office/drawing/2014/main" id="{E17CE3CF-CE5E-4B3D-A638-5952C6249D87}"/>
              </a:ext>
            </a:extLst>
          </p:cNvPr>
          <p:cNvSpPr/>
          <p:nvPr/>
        </p:nvSpPr>
        <p:spPr>
          <a:xfrm>
            <a:off x="3386461" y="3779960"/>
            <a:ext cx="2164672" cy="85689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1" name="Ellipse 50">
            <a:extLst>
              <a:ext uri="{FF2B5EF4-FFF2-40B4-BE49-F238E27FC236}">
                <a16:creationId xmlns:a16="http://schemas.microsoft.com/office/drawing/2014/main" id="{F45BC32A-B105-4EEE-8FDA-5C585DFD5EA4}"/>
              </a:ext>
            </a:extLst>
          </p:cNvPr>
          <p:cNvSpPr/>
          <p:nvPr/>
        </p:nvSpPr>
        <p:spPr>
          <a:xfrm>
            <a:off x="5640096" y="3769461"/>
            <a:ext cx="970994" cy="171709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2" name="ZoneTexte 51">
            <a:extLst>
              <a:ext uri="{FF2B5EF4-FFF2-40B4-BE49-F238E27FC236}">
                <a16:creationId xmlns:a16="http://schemas.microsoft.com/office/drawing/2014/main" id="{2E5A77AF-AA56-4BC3-98A8-40D3334E3607}"/>
              </a:ext>
            </a:extLst>
          </p:cNvPr>
          <p:cNvSpPr txBox="1"/>
          <p:nvPr/>
        </p:nvSpPr>
        <p:spPr>
          <a:xfrm>
            <a:off x="7479437" y="3571098"/>
            <a:ext cx="320706" cy="369332"/>
          </a:xfrm>
          <a:prstGeom prst="rect">
            <a:avLst/>
          </a:prstGeom>
          <a:noFill/>
        </p:spPr>
        <p:txBody>
          <a:bodyPr wrap="square" rtlCol="0">
            <a:spAutoFit/>
          </a:bodyPr>
          <a:lstStyle/>
          <a:p>
            <a:r>
              <a:rPr lang="fr-CA" dirty="0"/>
              <a:t>+</a:t>
            </a:r>
          </a:p>
        </p:txBody>
      </p:sp>
      <p:sp>
        <p:nvSpPr>
          <p:cNvPr id="53" name="ZoneTexte 52">
            <a:extLst>
              <a:ext uri="{FF2B5EF4-FFF2-40B4-BE49-F238E27FC236}">
                <a16:creationId xmlns:a16="http://schemas.microsoft.com/office/drawing/2014/main" id="{C6C66355-8D41-4C11-94A0-564E6A0F6101}"/>
              </a:ext>
            </a:extLst>
          </p:cNvPr>
          <p:cNvSpPr txBox="1"/>
          <p:nvPr/>
        </p:nvSpPr>
        <p:spPr>
          <a:xfrm>
            <a:off x="6688214" y="2969307"/>
            <a:ext cx="320706" cy="369332"/>
          </a:xfrm>
          <a:prstGeom prst="rect">
            <a:avLst/>
          </a:prstGeom>
          <a:noFill/>
        </p:spPr>
        <p:txBody>
          <a:bodyPr wrap="square" rtlCol="0">
            <a:spAutoFit/>
          </a:bodyPr>
          <a:lstStyle/>
          <a:p>
            <a:r>
              <a:rPr lang="fr-CA" dirty="0"/>
              <a:t>+</a:t>
            </a:r>
          </a:p>
        </p:txBody>
      </p:sp>
      <p:sp>
        <p:nvSpPr>
          <p:cNvPr id="54" name="ZoneTexte 53">
            <a:extLst>
              <a:ext uri="{FF2B5EF4-FFF2-40B4-BE49-F238E27FC236}">
                <a16:creationId xmlns:a16="http://schemas.microsoft.com/office/drawing/2014/main" id="{4E1CC4FD-1A14-4D86-9A60-911BD3E99060}"/>
              </a:ext>
            </a:extLst>
          </p:cNvPr>
          <p:cNvSpPr txBox="1"/>
          <p:nvPr/>
        </p:nvSpPr>
        <p:spPr>
          <a:xfrm>
            <a:off x="5955622" y="3224865"/>
            <a:ext cx="320706" cy="369332"/>
          </a:xfrm>
          <a:prstGeom prst="rect">
            <a:avLst/>
          </a:prstGeom>
          <a:noFill/>
        </p:spPr>
        <p:txBody>
          <a:bodyPr wrap="square" rtlCol="0">
            <a:spAutoFit/>
          </a:bodyPr>
          <a:lstStyle/>
          <a:p>
            <a:r>
              <a:rPr lang="fr-CA" dirty="0"/>
              <a:t>+</a:t>
            </a:r>
          </a:p>
        </p:txBody>
      </p:sp>
      <p:sp>
        <p:nvSpPr>
          <p:cNvPr id="55" name="ZoneTexte 54">
            <a:extLst>
              <a:ext uri="{FF2B5EF4-FFF2-40B4-BE49-F238E27FC236}">
                <a16:creationId xmlns:a16="http://schemas.microsoft.com/office/drawing/2014/main" id="{3A33230B-807C-4D18-B601-EE3F4423F621}"/>
              </a:ext>
            </a:extLst>
          </p:cNvPr>
          <p:cNvSpPr txBox="1"/>
          <p:nvPr/>
        </p:nvSpPr>
        <p:spPr>
          <a:xfrm>
            <a:off x="4965577" y="3040199"/>
            <a:ext cx="320706" cy="369332"/>
          </a:xfrm>
          <a:prstGeom prst="rect">
            <a:avLst/>
          </a:prstGeom>
          <a:noFill/>
        </p:spPr>
        <p:txBody>
          <a:bodyPr wrap="square" rtlCol="0">
            <a:spAutoFit/>
          </a:bodyPr>
          <a:lstStyle/>
          <a:p>
            <a:r>
              <a:rPr lang="fr-CA" dirty="0"/>
              <a:t>+</a:t>
            </a:r>
          </a:p>
        </p:txBody>
      </p:sp>
      <p:sp>
        <p:nvSpPr>
          <p:cNvPr id="56" name="Rectangle 55">
            <a:extLst>
              <a:ext uri="{FF2B5EF4-FFF2-40B4-BE49-F238E27FC236}">
                <a16:creationId xmlns:a16="http://schemas.microsoft.com/office/drawing/2014/main" id="{98473D80-D047-4067-8C7E-0AF03EB27B61}"/>
              </a:ext>
            </a:extLst>
          </p:cNvPr>
          <p:cNvSpPr/>
          <p:nvPr/>
        </p:nvSpPr>
        <p:spPr>
          <a:xfrm>
            <a:off x="3744988" y="5085818"/>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PL</a:t>
            </a:r>
          </a:p>
        </p:txBody>
      </p:sp>
      <p:sp>
        <p:nvSpPr>
          <p:cNvPr id="57" name="ZoneTexte 56">
            <a:extLst>
              <a:ext uri="{FF2B5EF4-FFF2-40B4-BE49-F238E27FC236}">
                <a16:creationId xmlns:a16="http://schemas.microsoft.com/office/drawing/2014/main" id="{0B46A8CE-7462-46B4-86EA-EB46F484A74E}"/>
              </a:ext>
            </a:extLst>
          </p:cNvPr>
          <p:cNvSpPr txBox="1"/>
          <p:nvPr/>
        </p:nvSpPr>
        <p:spPr>
          <a:xfrm>
            <a:off x="4243806" y="4327358"/>
            <a:ext cx="320706" cy="369332"/>
          </a:xfrm>
          <a:prstGeom prst="rect">
            <a:avLst/>
          </a:prstGeom>
          <a:noFill/>
        </p:spPr>
        <p:txBody>
          <a:bodyPr wrap="square" rtlCol="0">
            <a:spAutoFit/>
          </a:bodyPr>
          <a:lstStyle/>
          <a:p>
            <a:r>
              <a:rPr lang="fr-CA" dirty="0"/>
              <a:t>+</a:t>
            </a:r>
          </a:p>
        </p:txBody>
      </p:sp>
      <p:cxnSp>
        <p:nvCxnSpPr>
          <p:cNvPr id="59" name="Connecteur droit avec flèche 58">
            <a:extLst>
              <a:ext uri="{FF2B5EF4-FFF2-40B4-BE49-F238E27FC236}">
                <a16:creationId xmlns:a16="http://schemas.microsoft.com/office/drawing/2014/main" id="{128DB3FF-F419-4F5E-BB9E-957CC023E1A6}"/>
              </a:ext>
            </a:extLst>
          </p:cNvPr>
          <p:cNvCxnSpPr>
            <a:cxnSpLocks/>
            <a:stCxn id="57" idx="1"/>
            <a:endCxn id="56" idx="0"/>
          </p:cNvCxnSpPr>
          <p:nvPr/>
        </p:nvCxnSpPr>
        <p:spPr>
          <a:xfrm flipH="1">
            <a:off x="4091217" y="4512024"/>
            <a:ext cx="152589" cy="573794"/>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Connecteur droit avec flèche 61">
            <a:extLst>
              <a:ext uri="{FF2B5EF4-FFF2-40B4-BE49-F238E27FC236}">
                <a16:creationId xmlns:a16="http://schemas.microsoft.com/office/drawing/2014/main" id="{55F633C8-AF8B-42D8-903E-D009B3788684}"/>
              </a:ext>
            </a:extLst>
          </p:cNvPr>
          <p:cNvCxnSpPr>
            <a:cxnSpLocks/>
          </p:cNvCxnSpPr>
          <p:nvPr/>
        </p:nvCxnSpPr>
        <p:spPr>
          <a:xfrm flipH="1">
            <a:off x="4483269" y="4798493"/>
            <a:ext cx="1243566" cy="491289"/>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5" name="ZoneTexte 64">
            <a:extLst>
              <a:ext uri="{FF2B5EF4-FFF2-40B4-BE49-F238E27FC236}">
                <a16:creationId xmlns:a16="http://schemas.microsoft.com/office/drawing/2014/main" id="{0373AE57-CD56-4F7C-87EB-E1C646A00238}"/>
              </a:ext>
            </a:extLst>
          </p:cNvPr>
          <p:cNvSpPr txBox="1"/>
          <p:nvPr/>
        </p:nvSpPr>
        <p:spPr>
          <a:xfrm>
            <a:off x="4878418" y="4834169"/>
            <a:ext cx="320706" cy="369332"/>
          </a:xfrm>
          <a:prstGeom prst="rect">
            <a:avLst/>
          </a:prstGeom>
          <a:noFill/>
        </p:spPr>
        <p:txBody>
          <a:bodyPr wrap="square" rtlCol="0">
            <a:spAutoFit/>
          </a:bodyPr>
          <a:lstStyle/>
          <a:p>
            <a:r>
              <a:rPr lang="fr-CA" dirty="0"/>
              <a:t>+</a:t>
            </a:r>
          </a:p>
        </p:txBody>
      </p:sp>
      <p:cxnSp>
        <p:nvCxnSpPr>
          <p:cNvPr id="67" name="Connecteur droit avec flèche 66">
            <a:extLst>
              <a:ext uri="{FF2B5EF4-FFF2-40B4-BE49-F238E27FC236}">
                <a16:creationId xmlns:a16="http://schemas.microsoft.com/office/drawing/2014/main" id="{083DA6F7-DBA9-45F0-B5C9-51494C83AEB6}"/>
              </a:ext>
            </a:extLst>
          </p:cNvPr>
          <p:cNvCxnSpPr>
            <a:cxnSpLocks/>
          </p:cNvCxnSpPr>
          <p:nvPr/>
        </p:nvCxnSpPr>
        <p:spPr>
          <a:xfrm flipH="1">
            <a:off x="7435049" y="6172918"/>
            <a:ext cx="471995" cy="250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6151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42" grpId="0"/>
      <p:bldP spid="49" grpId="0" animBg="1"/>
      <p:bldP spid="50" grpId="0" animBg="1"/>
      <p:bldP spid="51" grpId="0" animBg="1"/>
      <p:bldP spid="52" grpId="0"/>
      <p:bldP spid="53" grpId="0"/>
      <p:bldP spid="54" grpId="0"/>
      <p:bldP spid="56" grpId="0" animBg="1"/>
      <p:bldP spid="57"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CFFF251-93B5-4403-AF45-90A0CF8F1B56}"/>
              </a:ext>
            </a:extLst>
          </p:cNvPr>
          <p:cNvSpPr>
            <a:spLocks noGrp="1"/>
          </p:cNvSpPr>
          <p:nvPr>
            <p:ph type="title"/>
          </p:nvPr>
        </p:nvSpPr>
        <p:spPr>
          <a:xfrm>
            <a:off x="457200" y="345141"/>
            <a:ext cx="8229600" cy="1143000"/>
          </a:xfrm>
        </p:spPr>
        <p:txBody>
          <a:bodyPr/>
          <a:lstStyle/>
          <a:p>
            <a:r>
              <a:rPr lang="fr-CA" sz="3200" b="1" cap="all" dirty="0"/>
              <a:t>Cascade de la coagulation plasmatique </a:t>
            </a:r>
            <a:br>
              <a:rPr lang="fr-CA" sz="3200" b="1" cap="all" dirty="0"/>
            </a:br>
            <a:r>
              <a:rPr lang="fr-CA" sz="3200" b="1" u="sng" cap="all" dirty="0"/>
              <a:t>SUPER-SIMPLIFIÉE</a:t>
            </a:r>
          </a:p>
        </p:txBody>
      </p:sp>
      <p:sp>
        <p:nvSpPr>
          <p:cNvPr id="5" name="Rectangle 4">
            <a:extLst>
              <a:ext uri="{FF2B5EF4-FFF2-40B4-BE49-F238E27FC236}">
                <a16:creationId xmlns:a16="http://schemas.microsoft.com/office/drawing/2014/main" id="{115930B7-1EF1-430A-B274-0E839C58755F}"/>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B489A8FA-DE88-47A6-BA08-38BD2DE2D026}"/>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62BE2F65-C3D1-4C0B-AC9A-EE289007DE70}"/>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118BAEE8-B817-4581-B157-7D8850D0C79E}"/>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FF7A6F1D-7547-45A5-8016-DA9FE6D824FC}"/>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9AF81AD2-37EC-430C-92BB-7828CC35B7EA}"/>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A8A74E53-B175-4EBB-97F9-4819C8AD2E1A}"/>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85FC7196-8D86-4E79-9280-D04CFBC41B3D}"/>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3" name="ZoneTexte 12">
            <a:extLst>
              <a:ext uri="{FF2B5EF4-FFF2-40B4-BE49-F238E27FC236}">
                <a16:creationId xmlns:a16="http://schemas.microsoft.com/office/drawing/2014/main" id="{D879AD5B-F364-41AD-9D33-7421E12EA65D}"/>
              </a:ext>
            </a:extLst>
          </p:cNvPr>
          <p:cNvSpPr txBox="1"/>
          <p:nvPr/>
        </p:nvSpPr>
        <p:spPr>
          <a:xfrm>
            <a:off x="5990406" y="5466671"/>
            <a:ext cx="1945970" cy="369332"/>
          </a:xfrm>
          <a:prstGeom prst="rect">
            <a:avLst/>
          </a:prstGeom>
          <a:noFill/>
        </p:spPr>
        <p:txBody>
          <a:bodyPr wrap="square" rtlCol="0">
            <a:spAutoFit/>
          </a:bodyPr>
          <a:lstStyle/>
          <a:p>
            <a:r>
              <a:rPr lang="fr-CA" dirty="0"/>
              <a:t>Voie Commune</a:t>
            </a:r>
          </a:p>
        </p:txBody>
      </p:sp>
      <p:sp>
        <p:nvSpPr>
          <p:cNvPr id="14" name="ZoneTexte 13">
            <a:extLst>
              <a:ext uri="{FF2B5EF4-FFF2-40B4-BE49-F238E27FC236}">
                <a16:creationId xmlns:a16="http://schemas.microsoft.com/office/drawing/2014/main" id="{2D1AA120-88EA-48A9-A592-3CE859030DA8}"/>
              </a:ext>
            </a:extLst>
          </p:cNvPr>
          <p:cNvSpPr txBox="1"/>
          <p:nvPr/>
        </p:nvSpPr>
        <p:spPr>
          <a:xfrm>
            <a:off x="6819809" y="3437384"/>
            <a:ext cx="1945970" cy="369332"/>
          </a:xfrm>
          <a:prstGeom prst="rect">
            <a:avLst/>
          </a:prstGeom>
          <a:noFill/>
        </p:spPr>
        <p:txBody>
          <a:bodyPr wrap="square" rtlCol="0">
            <a:spAutoFit/>
          </a:bodyPr>
          <a:lstStyle/>
          <a:p>
            <a:pPr algn="ctr"/>
            <a:r>
              <a:rPr lang="fr-CA" dirty="0"/>
              <a:t>Voie Extrinsèque</a:t>
            </a:r>
          </a:p>
        </p:txBody>
      </p:sp>
      <p:sp>
        <p:nvSpPr>
          <p:cNvPr id="15" name="ZoneTexte 14">
            <a:extLst>
              <a:ext uri="{FF2B5EF4-FFF2-40B4-BE49-F238E27FC236}">
                <a16:creationId xmlns:a16="http://schemas.microsoft.com/office/drawing/2014/main" id="{AC7BB254-4846-43F6-8491-ADD22D920C09}"/>
              </a:ext>
            </a:extLst>
          </p:cNvPr>
          <p:cNvSpPr txBox="1"/>
          <p:nvPr/>
        </p:nvSpPr>
        <p:spPr>
          <a:xfrm>
            <a:off x="320330" y="4081816"/>
            <a:ext cx="1945970" cy="369332"/>
          </a:xfrm>
          <a:prstGeom prst="rect">
            <a:avLst/>
          </a:prstGeom>
          <a:noFill/>
        </p:spPr>
        <p:txBody>
          <a:bodyPr wrap="square" rtlCol="0">
            <a:spAutoFit/>
          </a:bodyPr>
          <a:lstStyle/>
          <a:p>
            <a:pPr algn="ctr"/>
            <a:r>
              <a:rPr lang="fr-CA" dirty="0"/>
              <a:t>Voie Intrinsèque</a:t>
            </a:r>
          </a:p>
        </p:txBody>
      </p:sp>
    </p:spTree>
    <p:extLst>
      <p:ext uri="{BB962C8B-B14F-4D97-AF65-F5344CB8AC3E}">
        <p14:creationId xmlns:p14="http://schemas.microsoft.com/office/powerpoint/2010/main" val="229201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AD8BB-D1A7-4EFD-ADE8-26FD77C4B4D1}"/>
              </a:ext>
            </a:extLst>
          </p:cNvPr>
          <p:cNvSpPr>
            <a:spLocks noGrp="1"/>
          </p:cNvSpPr>
          <p:nvPr>
            <p:ph type="title"/>
          </p:nvPr>
        </p:nvSpPr>
        <p:spPr/>
        <p:txBody>
          <a:bodyPr/>
          <a:lstStyle/>
          <a:p>
            <a:r>
              <a:rPr lang="fr-CA" b="1" cap="all" dirty="0"/>
              <a:t>TP (Temps de prothrombine)</a:t>
            </a:r>
          </a:p>
        </p:txBody>
      </p:sp>
      <p:sp>
        <p:nvSpPr>
          <p:cNvPr id="3" name="Espace réservé du contenu 2">
            <a:extLst>
              <a:ext uri="{FF2B5EF4-FFF2-40B4-BE49-F238E27FC236}">
                <a16:creationId xmlns:a16="http://schemas.microsoft.com/office/drawing/2014/main" id="{E3F064ED-8811-41A2-84DE-9140302DDAF1}"/>
              </a:ext>
            </a:extLst>
          </p:cNvPr>
          <p:cNvSpPr>
            <a:spLocks noGrp="1"/>
          </p:cNvSpPr>
          <p:nvPr>
            <p:ph idx="1"/>
          </p:nvPr>
        </p:nvSpPr>
        <p:spPr>
          <a:xfrm>
            <a:off x="740568" y="2477131"/>
            <a:ext cx="7662864" cy="3267169"/>
          </a:xfrm>
        </p:spPr>
        <p:txBody>
          <a:bodyPr>
            <a:normAutofit fontScale="92500"/>
          </a:bodyPr>
          <a:lstStyle/>
          <a:p>
            <a:r>
              <a:rPr lang="fr-CA" dirty="0"/>
              <a:t>Pour ce dosage, notre réactif est de la thromboplastine tissulaire avec calcium (facteurs III et IV)</a:t>
            </a:r>
          </a:p>
          <a:p>
            <a:r>
              <a:rPr lang="fr-CA" dirty="0"/>
              <a:t>La thromboplastine calcique est ajoutée à un plasma 2 : 1 prélevé sur un tube avec du citrate de Na (Tube bouchon bleu ciel) </a:t>
            </a:r>
          </a:p>
          <a:p>
            <a:r>
              <a:rPr lang="fr-CA" dirty="0"/>
              <a:t>Le temps requis pour l’apparition d’un caillot de fibrine est mesuré en secondes.</a:t>
            </a:r>
          </a:p>
          <a:p>
            <a:r>
              <a:rPr lang="fr-CA" dirty="0"/>
              <a:t>C’EST TOUT !</a:t>
            </a:r>
          </a:p>
        </p:txBody>
      </p:sp>
    </p:spTree>
    <p:extLst>
      <p:ext uri="{BB962C8B-B14F-4D97-AF65-F5344CB8AC3E}">
        <p14:creationId xmlns:p14="http://schemas.microsoft.com/office/powerpoint/2010/main" val="321729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BC6E2-4B92-450E-98AB-DED66911E8C6}"/>
              </a:ext>
            </a:extLst>
          </p:cNvPr>
          <p:cNvSpPr>
            <a:spLocks noGrp="1"/>
          </p:cNvSpPr>
          <p:nvPr>
            <p:ph type="title"/>
          </p:nvPr>
        </p:nvSpPr>
        <p:spPr>
          <a:xfrm>
            <a:off x="457200" y="345141"/>
            <a:ext cx="8229600" cy="1448148"/>
          </a:xfrm>
        </p:spPr>
        <p:txBody>
          <a:bodyPr/>
          <a:lstStyle/>
          <a:p>
            <a:r>
              <a:rPr lang="fr-CA" sz="4000" dirty="0"/>
              <a:t>Section de l’encart de compagnie retrouvé dans votre cahier de laboratoire</a:t>
            </a:r>
          </a:p>
        </p:txBody>
      </p:sp>
      <p:pic>
        <p:nvPicPr>
          <p:cNvPr id="5" name="Image 4">
            <a:extLst>
              <a:ext uri="{FF2B5EF4-FFF2-40B4-BE49-F238E27FC236}">
                <a16:creationId xmlns:a16="http://schemas.microsoft.com/office/drawing/2014/main" id="{31B5E2CE-5D61-4726-9778-614B001080F3}"/>
              </a:ext>
            </a:extLst>
          </p:cNvPr>
          <p:cNvPicPr>
            <a:picLocks noChangeAspect="1"/>
          </p:cNvPicPr>
          <p:nvPr/>
        </p:nvPicPr>
        <p:blipFill>
          <a:blip r:embed="rId2"/>
          <a:stretch>
            <a:fillRect/>
          </a:stretch>
        </p:blipFill>
        <p:spPr>
          <a:xfrm>
            <a:off x="1669382" y="2337238"/>
            <a:ext cx="5805235" cy="4446260"/>
          </a:xfrm>
          <a:prstGeom prst="rect">
            <a:avLst/>
          </a:prstGeom>
        </p:spPr>
      </p:pic>
      <p:sp>
        <p:nvSpPr>
          <p:cNvPr id="3" name="Interdiction 2">
            <a:extLst>
              <a:ext uri="{FF2B5EF4-FFF2-40B4-BE49-F238E27FC236}">
                <a16:creationId xmlns:a16="http://schemas.microsoft.com/office/drawing/2014/main" id="{DF1DC05C-9C18-89E5-A029-9CC1459620EC}"/>
              </a:ext>
            </a:extLst>
          </p:cNvPr>
          <p:cNvSpPr/>
          <p:nvPr/>
        </p:nvSpPr>
        <p:spPr>
          <a:xfrm>
            <a:off x="457200" y="997527"/>
            <a:ext cx="1554480" cy="114300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900467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BC6E2-4B92-450E-98AB-DED66911E8C6}"/>
              </a:ext>
            </a:extLst>
          </p:cNvPr>
          <p:cNvSpPr>
            <a:spLocks noGrp="1"/>
          </p:cNvSpPr>
          <p:nvPr>
            <p:ph type="title"/>
          </p:nvPr>
        </p:nvSpPr>
        <p:spPr>
          <a:xfrm>
            <a:off x="457200" y="345141"/>
            <a:ext cx="8229600" cy="1448148"/>
          </a:xfrm>
        </p:spPr>
        <p:txBody>
          <a:bodyPr/>
          <a:lstStyle/>
          <a:p>
            <a:r>
              <a:rPr lang="fr-CA" sz="4000" dirty="0"/>
              <a:t>Section de l’encart de compagnie retrouvé dans votre cahier de laboratoire</a:t>
            </a:r>
          </a:p>
        </p:txBody>
      </p:sp>
      <p:pic>
        <p:nvPicPr>
          <p:cNvPr id="4" name="Image 3">
            <a:extLst>
              <a:ext uri="{FF2B5EF4-FFF2-40B4-BE49-F238E27FC236}">
                <a16:creationId xmlns:a16="http://schemas.microsoft.com/office/drawing/2014/main" id="{AFF3640C-B9B6-4EA6-9E6C-BC7024802450}"/>
              </a:ext>
            </a:extLst>
          </p:cNvPr>
          <p:cNvPicPr>
            <a:picLocks noChangeAspect="1"/>
          </p:cNvPicPr>
          <p:nvPr/>
        </p:nvPicPr>
        <p:blipFill>
          <a:blip r:embed="rId2"/>
          <a:stretch>
            <a:fillRect/>
          </a:stretch>
        </p:blipFill>
        <p:spPr>
          <a:xfrm>
            <a:off x="219075" y="2420923"/>
            <a:ext cx="8924925" cy="4324350"/>
          </a:xfrm>
          <a:prstGeom prst="rect">
            <a:avLst/>
          </a:prstGeom>
        </p:spPr>
      </p:pic>
    </p:spTree>
    <p:extLst>
      <p:ext uri="{BB962C8B-B14F-4D97-AF65-F5344CB8AC3E}">
        <p14:creationId xmlns:p14="http://schemas.microsoft.com/office/powerpoint/2010/main" val="35950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a:xfrm>
            <a:off x="457200" y="545841"/>
            <a:ext cx="8229600" cy="1143000"/>
          </a:xfrm>
        </p:spPr>
        <p:txBody>
          <a:bodyPr/>
          <a:lstStyle/>
          <a:p>
            <a:pPr eaLnBrk="1" hangingPunct="1"/>
            <a:r>
              <a:rPr lang="fr-CA" b="1" dirty="0"/>
              <a:t>HISTORIQUE</a:t>
            </a:r>
            <a:endParaRPr lang="fr-FR" b="1" dirty="0"/>
          </a:p>
        </p:txBody>
      </p:sp>
      <p:sp>
        <p:nvSpPr>
          <p:cNvPr id="16387" name="Rectangle 3"/>
          <p:cNvSpPr>
            <a:spLocks noGrp="1" noChangeArrowheads="1"/>
          </p:cNvSpPr>
          <p:nvPr>
            <p:ph sz="quarter" idx="1"/>
            <p:custDataLst>
              <p:tags r:id="rId2"/>
            </p:custDataLst>
          </p:nvPr>
        </p:nvSpPr>
        <p:spPr>
          <a:xfrm>
            <a:off x="468314" y="2584580"/>
            <a:ext cx="8229600" cy="3940045"/>
          </a:xfrm>
        </p:spPr>
        <p:txBody>
          <a:bodyPr>
            <a:normAutofit/>
          </a:bodyPr>
          <a:lstStyle/>
          <a:p>
            <a:pPr marL="452438" lvl="2" indent="-276225" algn="just" eaLnBrk="1" hangingPunct="1"/>
            <a:r>
              <a:rPr lang="fr-CA" sz="2000" dirty="0"/>
              <a:t>Les premiers signes d’un problème d’hémorragie ont été observés lors de la circoncision. Cette dernière était obligatoire à une certaine époque. </a:t>
            </a:r>
          </a:p>
          <a:p>
            <a:pPr marL="176213" lvl="2" indent="0" algn="just" eaLnBrk="1" hangingPunct="1">
              <a:buNone/>
            </a:pPr>
            <a:endParaRPr lang="fr-CA" sz="1000" dirty="0"/>
          </a:p>
          <a:p>
            <a:pPr marL="452438" lvl="2" indent="-276225" algn="just" eaLnBrk="1" hangingPunct="1"/>
            <a:r>
              <a:rPr lang="fr-CA" sz="2000" dirty="0"/>
              <a:t>Si le premier bébé de la famille était atteint, on pouvait donc cesser cette intervention pour les autres garçons de la famille.</a:t>
            </a:r>
          </a:p>
          <a:p>
            <a:pPr marL="176213" lvl="2" indent="0" algn="just" eaLnBrk="1" hangingPunct="1">
              <a:buNone/>
            </a:pPr>
            <a:endParaRPr lang="fr-CA" sz="1000" dirty="0"/>
          </a:p>
          <a:p>
            <a:pPr marL="452438" lvl="2" indent="-276225" algn="just" eaLnBrk="1" hangingPunct="1"/>
            <a:r>
              <a:rPr lang="fr-CA" sz="2000" dirty="0"/>
              <a:t>La famille de la reine Victoria était touchée par cette pathologie.</a:t>
            </a:r>
          </a:p>
          <a:p>
            <a:pPr marL="176213" lvl="2" indent="0" algn="just" eaLnBrk="1" hangingPunct="1">
              <a:buNone/>
            </a:pPr>
            <a:endParaRPr lang="fr-CA" sz="1000" dirty="0"/>
          </a:p>
          <a:p>
            <a:pPr marL="452438" lvl="2" indent="-276225" algn="just" eaLnBrk="1" hangingPunct="1"/>
            <a:r>
              <a:rPr lang="fr-CA" sz="2000" dirty="0"/>
              <a:t>On observait à ce moment, les complications de </a:t>
            </a:r>
            <a:r>
              <a:rPr lang="fr-CA" sz="2000" u="sng" dirty="0"/>
              <a:t>l’hémophilie.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AD8BB-D1A7-4EFD-ADE8-26FD77C4B4D1}"/>
              </a:ext>
            </a:extLst>
          </p:cNvPr>
          <p:cNvSpPr>
            <a:spLocks noGrp="1"/>
          </p:cNvSpPr>
          <p:nvPr>
            <p:ph type="title"/>
          </p:nvPr>
        </p:nvSpPr>
        <p:spPr/>
        <p:txBody>
          <a:bodyPr/>
          <a:lstStyle/>
          <a:p>
            <a:r>
              <a:rPr lang="fr-CA" b="1" cap="all" dirty="0"/>
              <a:t>TT (Temps de thrombine)</a:t>
            </a:r>
          </a:p>
        </p:txBody>
      </p:sp>
      <p:sp>
        <p:nvSpPr>
          <p:cNvPr id="3" name="Espace réservé du contenu 2">
            <a:extLst>
              <a:ext uri="{FF2B5EF4-FFF2-40B4-BE49-F238E27FC236}">
                <a16:creationId xmlns:a16="http://schemas.microsoft.com/office/drawing/2014/main" id="{E3F064ED-8811-41A2-84DE-9140302DDAF1}"/>
              </a:ext>
            </a:extLst>
          </p:cNvPr>
          <p:cNvSpPr>
            <a:spLocks noGrp="1"/>
          </p:cNvSpPr>
          <p:nvPr>
            <p:ph idx="1"/>
          </p:nvPr>
        </p:nvSpPr>
        <p:spPr>
          <a:xfrm>
            <a:off x="740568" y="2477131"/>
            <a:ext cx="7662864" cy="3267169"/>
          </a:xfrm>
        </p:spPr>
        <p:txBody>
          <a:bodyPr/>
          <a:lstStyle/>
          <a:p>
            <a:r>
              <a:rPr lang="fr-CA" dirty="0"/>
              <a:t>Pour ce dosage, notre réactif est de la thrombine bovine (facteur </a:t>
            </a:r>
            <a:r>
              <a:rPr lang="fr-CA" dirty="0" err="1"/>
              <a:t>IIa</a:t>
            </a:r>
            <a:r>
              <a:rPr lang="fr-CA" dirty="0"/>
              <a:t>)</a:t>
            </a:r>
          </a:p>
          <a:p>
            <a:r>
              <a:rPr lang="fr-CA" dirty="0"/>
              <a:t>La thrombine est ajoutée à un plasma 1 : 1 prélevé sur un tube avec du citrate de Na (Tube bouchon bleu ciel) </a:t>
            </a:r>
          </a:p>
          <a:p>
            <a:r>
              <a:rPr lang="fr-CA" dirty="0"/>
              <a:t>Le temps requis pour l’apparition d’un caillot de fibrine est mesuré en secondes.</a:t>
            </a:r>
          </a:p>
          <a:p>
            <a:r>
              <a:rPr lang="fr-CA" dirty="0"/>
              <a:t>C’EST TOUT !</a:t>
            </a:r>
          </a:p>
        </p:txBody>
      </p:sp>
    </p:spTree>
    <p:extLst>
      <p:ext uri="{BB962C8B-B14F-4D97-AF65-F5344CB8AC3E}">
        <p14:creationId xmlns:p14="http://schemas.microsoft.com/office/powerpoint/2010/main" val="2034879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BC6E2-4B92-450E-98AB-DED66911E8C6}"/>
              </a:ext>
            </a:extLst>
          </p:cNvPr>
          <p:cNvSpPr>
            <a:spLocks noGrp="1"/>
          </p:cNvSpPr>
          <p:nvPr>
            <p:ph type="title"/>
          </p:nvPr>
        </p:nvSpPr>
        <p:spPr>
          <a:xfrm>
            <a:off x="457200" y="137604"/>
            <a:ext cx="8229600" cy="1655685"/>
          </a:xfrm>
        </p:spPr>
        <p:txBody>
          <a:bodyPr/>
          <a:lstStyle/>
          <a:p>
            <a:r>
              <a:rPr lang="fr-CA" sz="3600" dirty="0"/>
              <a:t>Section de l’encart de compagnie TT retrouvé dans votre cahier de laboratoire</a:t>
            </a:r>
          </a:p>
        </p:txBody>
      </p:sp>
      <p:pic>
        <p:nvPicPr>
          <p:cNvPr id="4" name="Image 3">
            <a:extLst>
              <a:ext uri="{FF2B5EF4-FFF2-40B4-BE49-F238E27FC236}">
                <a16:creationId xmlns:a16="http://schemas.microsoft.com/office/drawing/2014/main" id="{0B4C9AB9-15BD-41C7-8F7C-43D890E9B38D}"/>
              </a:ext>
            </a:extLst>
          </p:cNvPr>
          <p:cNvPicPr>
            <a:picLocks noChangeAspect="1"/>
          </p:cNvPicPr>
          <p:nvPr/>
        </p:nvPicPr>
        <p:blipFill>
          <a:blip r:embed="rId2"/>
          <a:stretch>
            <a:fillRect/>
          </a:stretch>
        </p:blipFill>
        <p:spPr>
          <a:xfrm>
            <a:off x="0" y="2373473"/>
            <a:ext cx="9144000" cy="4346923"/>
          </a:xfrm>
          <a:prstGeom prst="rect">
            <a:avLst/>
          </a:prstGeom>
        </p:spPr>
      </p:pic>
    </p:spTree>
    <p:extLst>
      <p:ext uri="{BB962C8B-B14F-4D97-AF65-F5344CB8AC3E}">
        <p14:creationId xmlns:p14="http://schemas.microsoft.com/office/powerpoint/2010/main" val="2058440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144729-E233-46D6-BE3C-E4AFCC1DDA72}"/>
              </a:ext>
            </a:extLst>
          </p:cNvPr>
          <p:cNvPicPr>
            <a:picLocks noChangeAspect="1"/>
          </p:cNvPicPr>
          <p:nvPr/>
        </p:nvPicPr>
        <p:blipFill>
          <a:blip r:embed="rId2"/>
          <a:stretch>
            <a:fillRect/>
          </a:stretch>
        </p:blipFill>
        <p:spPr>
          <a:xfrm>
            <a:off x="190500" y="2147656"/>
            <a:ext cx="8953500" cy="4267200"/>
          </a:xfrm>
          <a:prstGeom prst="rect">
            <a:avLst/>
          </a:prstGeom>
        </p:spPr>
      </p:pic>
      <p:sp>
        <p:nvSpPr>
          <p:cNvPr id="10" name="Titre 1">
            <a:extLst>
              <a:ext uri="{FF2B5EF4-FFF2-40B4-BE49-F238E27FC236}">
                <a16:creationId xmlns:a16="http://schemas.microsoft.com/office/drawing/2014/main" id="{9EDD93A8-C2B5-43E3-B160-AD2475AA0B85}"/>
              </a:ext>
            </a:extLst>
          </p:cNvPr>
          <p:cNvSpPr>
            <a:spLocks noGrp="1"/>
          </p:cNvSpPr>
          <p:nvPr>
            <p:ph type="title"/>
          </p:nvPr>
        </p:nvSpPr>
        <p:spPr>
          <a:xfrm>
            <a:off x="457200" y="137604"/>
            <a:ext cx="8229600" cy="1655685"/>
          </a:xfrm>
        </p:spPr>
        <p:txBody>
          <a:bodyPr/>
          <a:lstStyle/>
          <a:p>
            <a:r>
              <a:rPr lang="fr-CA" sz="3600" dirty="0"/>
              <a:t>Section de l’encart de compagnie TT retrouvé dans votre cahier de laboratoire</a:t>
            </a:r>
          </a:p>
        </p:txBody>
      </p:sp>
    </p:spTree>
    <p:extLst>
      <p:ext uri="{BB962C8B-B14F-4D97-AF65-F5344CB8AC3E}">
        <p14:creationId xmlns:p14="http://schemas.microsoft.com/office/powerpoint/2010/main" val="2952527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690466" y="470518"/>
            <a:ext cx="7840975" cy="4927106"/>
          </a:xfrm>
        </p:spPr>
        <p:txBody>
          <a:bodyPr>
            <a:normAutofit fontScale="90000"/>
          </a:bodyPr>
          <a:lstStyle/>
          <a:p>
            <a:r>
              <a:rPr lang="fr-CA" sz="8000" b="1" dirty="0"/>
              <a:t>COURS #2</a:t>
            </a:r>
            <a:br>
              <a:rPr lang="fr-CA" b="1" dirty="0"/>
            </a:br>
            <a:br>
              <a:rPr lang="fr-CA" b="1" dirty="0"/>
            </a:br>
            <a:r>
              <a:rPr lang="fr-CA" sz="6000" b="1" dirty="0"/>
              <a:t>Hémostase primaire </a:t>
            </a:r>
            <a:br>
              <a:rPr lang="fr-CA" sz="6000" b="1" dirty="0"/>
            </a:br>
            <a:r>
              <a:rPr lang="fr-CA" sz="6000" b="1" dirty="0"/>
              <a:t>Coagulation plasmatique</a:t>
            </a:r>
            <a:br>
              <a:rPr lang="fr-CA" sz="6000" b="1" dirty="0"/>
            </a:br>
            <a:r>
              <a:rPr lang="fr-CA" sz="6000" b="1" dirty="0"/>
              <a:t>(partie 1)</a:t>
            </a:r>
            <a:endParaRPr lang="fr-FR" sz="60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sz="6000" b="1" dirty="0"/>
              <a:t>L’HÉMOSTASE PRIMAIRE</a:t>
            </a:r>
            <a:br>
              <a:rPr lang="fr-CA" sz="6000" b="1" dirty="0"/>
            </a:br>
            <a:endParaRPr lang="fr-FR" sz="6000" b="1" dirty="0"/>
          </a:p>
        </p:txBody>
      </p:sp>
      <p:sp>
        <p:nvSpPr>
          <p:cNvPr id="2" name="Interdiction 1">
            <a:extLst>
              <a:ext uri="{FF2B5EF4-FFF2-40B4-BE49-F238E27FC236}">
                <a16:creationId xmlns:a16="http://schemas.microsoft.com/office/drawing/2014/main" id="{7E3E052C-E0C7-DAEE-94CD-9A156F054A16}"/>
              </a:ext>
            </a:extLst>
          </p:cNvPr>
          <p:cNvSpPr/>
          <p:nvPr/>
        </p:nvSpPr>
        <p:spPr>
          <a:xfrm>
            <a:off x="257908" y="961292"/>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709608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3134" y="2093252"/>
            <a:ext cx="8229600" cy="1143000"/>
          </a:xfrm>
        </p:spPr>
        <p:txBody>
          <a:bodyPr/>
          <a:lstStyle/>
          <a:p>
            <a:r>
              <a:rPr lang="fr-CA" b="1" dirty="0">
                <a:solidFill>
                  <a:schemeClr val="tx1"/>
                </a:solidFill>
              </a:rPr>
              <a:t>L’HÉMOSTASE</a:t>
            </a:r>
          </a:p>
        </p:txBody>
      </p:sp>
      <p:graphicFrame>
        <p:nvGraphicFramePr>
          <p:cNvPr id="4" name="Espace réservé du contenu 3"/>
          <p:cNvGraphicFramePr>
            <a:graphicFrameLocks noGrp="1"/>
          </p:cNvGraphicFramePr>
          <p:nvPr>
            <p:ph idx="1"/>
          </p:nvPr>
        </p:nvGraphicFramePr>
        <p:xfrm>
          <a:off x="886503" y="4039340"/>
          <a:ext cx="7662863" cy="3103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èche droite rayée 4"/>
          <p:cNvSpPr/>
          <p:nvPr/>
        </p:nvSpPr>
        <p:spPr>
          <a:xfrm rot="8317560">
            <a:off x="2016417" y="3558330"/>
            <a:ext cx="1907264" cy="535212"/>
          </a:xfrm>
          <a:prstGeom prst="stripedRightArrow">
            <a:avLst/>
          </a:prstGeom>
          <a:solidFill>
            <a:schemeClr val="accent4">
              <a:lumMod val="75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 name="Flèche droite rayée 5"/>
          <p:cNvSpPr/>
          <p:nvPr/>
        </p:nvSpPr>
        <p:spPr>
          <a:xfrm rot="2787594">
            <a:off x="5813822" y="3602816"/>
            <a:ext cx="1907264" cy="535212"/>
          </a:xfrm>
          <a:prstGeom prst="stripedRightArrow">
            <a:avLst/>
          </a:prstGeom>
          <a:solidFill>
            <a:schemeClr val="accent6">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Flèche droite rayée 6"/>
          <p:cNvSpPr/>
          <p:nvPr/>
        </p:nvSpPr>
        <p:spPr>
          <a:xfrm rot="5400000">
            <a:off x="4064039" y="3636018"/>
            <a:ext cx="1307792" cy="535212"/>
          </a:xfrm>
          <a:prstGeom prst="stripedRightArrow">
            <a:avLst/>
          </a:prstGeom>
          <a:solidFill>
            <a:schemeClr val="accent3">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 name="Interdiction 2">
            <a:extLst>
              <a:ext uri="{FF2B5EF4-FFF2-40B4-BE49-F238E27FC236}">
                <a16:creationId xmlns:a16="http://schemas.microsoft.com/office/drawing/2014/main" id="{0A55C6D4-962E-0DEB-B1A0-BE76103B7311}"/>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59706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1"/>
            </p:custDataLst>
          </p:nvPr>
        </p:nvSpPr>
        <p:spPr/>
        <p:txBody>
          <a:bodyPr/>
          <a:lstStyle/>
          <a:p>
            <a:pPr eaLnBrk="1" hangingPunct="1"/>
            <a:r>
              <a:rPr lang="fr-CA" b="1" dirty="0"/>
              <a:t>HÉMOSTASE PRIMAIRE</a:t>
            </a:r>
            <a:endParaRPr lang="fr-FR" b="1" dirty="0"/>
          </a:p>
        </p:txBody>
      </p:sp>
      <p:sp>
        <p:nvSpPr>
          <p:cNvPr id="791555" name="Rectangle 3"/>
          <p:cNvSpPr>
            <a:spLocks noGrp="1" noChangeArrowheads="1"/>
          </p:cNvSpPr>
          <p:nvPr>
            <p:ph sz="quarter" idx="1"/>
            <p:custDataLst>
              <p:tags r:id="rId2"/>
            </p:custDataLst>
          </p:nvPr>
        </p:nvSpPr>
        <p:spPr>
          <a:xfrm>
            <a:off x="665018" y="2369126"/>
            <a:ext cx="8021782" cy="4488873"/>
          </a:xfrm>
        </p:spPr>
        <p:txBody>
          <a:bodyPr>
            <a:normAutofit fontScale="92500" lnSpcReduction="10000"/>
          </a:bodyPr>
          <a:lstStyle/>
          <a:p>
            <a:pPr eaLnBrk="1" hangingPunct="1">
              <a:buClr>
                <a:schemeClr val="accent1"/>
              </a:buClr>
              <a:buSzTx/>
            </a:pPr>
            <a:r>
              <a:rPr lang="fr-FR" sz="2600" b="1" dirty="0"/>
              <a:t>Début de l’hémostase : première réaction de l’organisme face à une lésion</a:t>
            </a:r>
          </a:p>
          <a:p>
            <a:pPr eaLnBrk="1" hangingPunct="1">
              <a:buClr>
                <a:schemeClr val="accent1"/>
              </a:buClr>
              <a:buSzTx/>
            </a:pPr>
            <a:r>
              <a:rPr lang="fr-CA" sz="2600" b="1" dirty="0"/>
              <a:t>But : </a:t>
            </a:r>
            <a:r>
              <a:rPr lang="fr-CA" sz="2600" b="1" u="sng" dirty="0"/>
              <a:t>formation d’un clou plaquettaire</a:t>
            </a:r>
            <a:endParaRPr lang="fr-FR" sz="2600" b="1" u="sng" dirty="0"/>
          </a:p>
          <a:p>
            <a:pPr eaLnBrk="1" hangingPunct="1">
              <a:buClr>
                <a:schemeClr val="accent1"/>
              </a:buClr>
              <a:buSzTx/>
            </a:pPr>
            <a:r>
              <a:rPr lang="fr-FR" sz="2600" b="1" dirty="0"/>
              <a:t>Se fait lors d’interaction entre les plaquettes et la paroi vasculaire.</a:t>
            </a:r>
          </a:p>
          <a:p>
            <a:pPr eaLnBrk="1" hangingPunct="1">
              <a:buClr>
                <a:schemeClr val="accent1"/>
              </a:buClr>
              <a:buSzTx/>
            </a:pPr>
            <a:r>
              <a:rPr lang="fr-CA" sz="2600" b="1" dirty="0"/>
              <a:t>Les 2 principaux médiateurs sont :</a:t>
            </a:r>
            <a:endParaRPr lang="fr-FR" sz="2600" b="1" dirty="0"/>
          </a:p>
          <a:p>
            <a:pPr lvl="1" eaLnBrk="1" hangingPunct="1">
              <a:buClr>
                <a:schemeClr val="accent3"/>
              </a:buClr>
              <a:buSzTx/>
              <a:buFont typeface="Wingdings" pitchFamily="2" charset="2"/>
              <a:buChar char="§"/>
            </a:pPr>
            <a:r>
              <a:rPr lang="fr-CA" sz="2400" b="1" dirty="0"/>
              <a:t>Vaisseaux sanguins </a:t>
            </a:r>
          </a:p>
          <a:p>
            <a:pPr lvl="2" eaLnBrk="1" hangingPunct="1">
              <a:buClr>
                <a:schemeClr val="accent6"/>
              </a:buClr>
              <a:buFont typeface="Courier New" pitchFamily="49" charset="0"/>
              <a:buChar char="o"/>
            </a:pPr>
            <a:r>
              <a:rPr lang="fr-CA" sz="2000" b="1" u="sng" dirty="0"/>
              <a:t>Cellules endothéliales</a:t>
            </a:r>
          </a:p>
          <a:p>
            <a:pPr lvl="2" eaLnBrk="1" hangingPunct="1">
              <a:buClr>
                <a:schemeClr val="accent6"/>
              </a:buClr>
              <a:buFont typeface="Courier New" pitchFamily="49" charset="0"/>
              <a:buChar char="o"/>
            </a:pPr>
            <a:r>
              <a:rPr lang="fr-CA" sz="2000" b="1" u="sng" dirty="0"/>
              <a:t>Collagène</a:t>
            </a:r>
          </a:p>
          <a:p>
            <a:pPr lvl="1" eaLnBrk="1" hangingPunct="1">
              <a:buClr>
                <a:schemeClr val="accent3"/>
              </a:buClr>
              <a:buSzTx/>
              <a:buFont typeface="Wingdings" pitchFamily="2" charset="2"/>
              <a:buChar char="§"/>
            </a:pPr>
            <a:r>
              <a:rPr lang="fr-CA" sz="2400" b="1" dirty="0"/>
              <a:t>Plaquettes</a:t>
            </a:r>
            <a:endParaRPr lang="fr-FR" sz="2000" b="1" dirty="0"/>
          </a:p>
        </p:txBody>
      </p:sp>
      <p:sp>
        <p:nvSpPr>
          <p:cNvPr id="2" name="Interdiction 1">
            <a:extLst>
              <a:ext uri="{FF2B5EF4-FFF2-40B4-BE49-F238E27FC236}">
                <a16:creationId xmlns:a16="http://schemas.microsoft.com/office/drawing/2014/main" id="{777386E6-CCFF-00CA-B2FA-961FD0879567}"/>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44831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1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155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1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algn="ctr" eaLnBrk="1" hangingPunct="1"/>
            <a:r>
              <a:rPr lang="fr-CA" b="1"/>
              <a:t>HÉMOSTASE PRIMAIRE</a:t>
            </a:r>
            <a:endParaRPr lang="fr-FR" b="1"/>
          </a:p>
        </p:txBody>
      </p:sp>
      <p:sp>
        <p:nvSpPr>
          <p:cNvPr id="797699" name="Rectangle 3"/>
          <p:cNvSpPr>
            <a:spLocks noGrp="1" noChangeArrowheads="1"/>
          </p:cNvSpPr>
          <p:nvPr>
            <p:ph sz="quarter" idx="1"/>
            <p:custDataLst>
              <p:tags r:id="rId2"/>
            </p:custDataLst>
          </p:nvPr>
        </p:nvSpPr>
        <p:spPr>
          <a:xfrm>
            <a:off x="395288" y="2479964"/>
            <a:ext cx="8388350" cy="4030374"/>
          </a:xfrm>
        </p:spPr>
        <p:txBody>
          <a:bodyPr>
            <a:normAutofit/>
          </a:bodyPr>
          <a:lstStyle/>
          <a:p>
            <a:pPr eaLnBrk="1" hangingPunct="1">
              <a:lnSpc>
                <a:spcPct val="90000"/>
              </a:lnSpc>
              <a:buFont typeface="Wingdings" pitchFamily="2" charset="2"/>
              <a:buNone/>
            </a:pPr>
            <a:r>
              <a:rPr lang="fr-FR" sz="2400" b="1" dirty="0"/>
              <a:t>Pour bien comprendre l’HP on doit connaître la structure et le fonctionnement des médiateurs.</a:t>
            </a:r>
          </a:p>
          <a:p>
            <a:pPr eaLnBrk="1" hangingPunct="1">
              <a:lnSpc>
                <a:spcPct val="90000"/>
              </a:lnSpc>
              <a:buFont typeface="Wingdings" pitchFamily="2" charset="2"/>
              <a:buNone/>
            </a:pPr>
            <a:r>
              <a:rPr lang="fr-FR" sz="2400" b="1" dirty="0"/>
              <a:t>On verra donc :</a:t>
            </a:r>
          </a:p>
          <a:p>
            <a:pPr lvl="1" eaLnBrk="1" hangingPunct="1">
              <a:lnSpc>
                <a:spcPct val="90000"/>
              </a:lnSpc>
            </a:pPr>
            <a:r>
              <a:rPr lang="fr-FR" sz="2200" b="1" dirty="0"/>
              <a:t>La structure des plaquettes</a:t>
            </a:r>
          </a:p>
          <a:p>
            <a:pPr lvl="1" eaLnBrk="1" hangingPunct="1">
              <a:lnSpc>
                <a:spcPct val="90000"/>
              </a:lnSpc>
            </a:pPr>
            <a:r>
              <a:rPr lang="fr-FR" sz="2200" b="1" dirty="0"/>
              <a:t>Le rôle des plaquettes</a:t>
            </a:r>
          </a:p>
          <a:p>
            <a:pPr lvl="1" eaLnBrk="1" hangingPunct="1">
              <a:lnSpc>
                <a:spcPct val="90000"/>
              </a:lnSpc>
            </a:pPr>
            <a:r>
              <a:rPr lang="fr-FR" sz="2200" b="1" dirty="0"/>
              <a:t>Le processus de l’hémostase primaire</a:t>
            </a:r>
          </a:p>
          <a:p>
            <a:pPr lvl="2"/>
            <a:r>
              <a:rPr lang="fr-FR" sz="1900" b="1" dirty="0"/>
              <a:t>Activité antithrombotique</a:t>
            </a:r>
          </a:p>
          <a:p>
            <a:pPr lvl="2"/>
            <a:r>
              <a:rPr lang="fr-FR" sz="1900" b="1" dirty="0"/>
              <a:t>Activité thrombotique</a:t>
            </a:r>
          </a:p>
        </p:txBody>
      </p:sp>
      <p:sp>
        <p:nvSpPr>
          <p:cNvPr id="2" name="Interdiction 1">
            <a:extLst>
              <a:ext uri="{FF2B5EF4-FFF2-40B4-BE49-F238E27FC236}">
                <a16:creationId xmlns:a16="http://schemas.microsoft.com/office/drawing/2014/main" id="{AD9FE819-151F-8010-1509-7BD48AC7E67F}"/>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45677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custDataLst>
              <p:tags r:id="rId1"/>
            </p:custDataLst>
          </p:nvPr>
        </p:nvSpPr>
        <p:spPr>
          <a:xfrm>
            <a:off x="159798" y="1260764"/>
            <a:ext cx="8771138" cy="2739736"/>
          </a:xfrm>
        </p:spPr>
        <p:txBody>
          <a:bodyPr/>
          <a:lstStyle/>
          <a:p>
            <a:pPr algn="ctr" eaLnBrk="1" hangingPunct="1"/>
            <a:r>
              <a:rPr lang="fr-CA" sz="4800" b="1" strike="sngStrike" dirty="0"/>
              <a:t>STRUCTURE </a:t>
            </a:r>
            <a:br>
              <a:rPr lang="fr-CA" sz="4800" b="1" strike="sngStrike" dirty="0"/>
            </a:br>
            <a:r>
              <a:rPr lang="fr-CA" sz="4800" b="1" strike="sngStrike" dirty="0"/>
              <a:t>DES</a:t>
            </a:r>
            <a:br>
              <a:rPr lang="fr-CA" sz="4800" b="1" strike="sngStrike" dirty="0"/>
            </a:br>
            <a:r>
              <a:rPr lang="fr-CA" sz="4800" b="1" strike="sngStrike" dirty="0"/>
              <a:t>  PLAQUETTES (PLT)</a:t>
            </a:r>
            <a:endParaRPr lang="fr-FR" sz="4800" b="1" strike="sngStrike" dirty="0"/>
          </a:p>
        </p:txBody>
      </p:sp>
    </p:spTree>
    <p:extLst>
      <p:ext uri="{BB962C8B-B14F-4D97-AF65-F5344CB8AC3E}">
        <p14:creationId xmlns:p14="http://schemas.microsoft.com/office/powerpoint/2010/main" val="604667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a:xfrm>
            <a:off x="457200" y="345141"/>
            <a:ext cx="8229600" cy="1143000"/>
          </a:xfrm>
        </p:spPr>
        <p:txBody>
          <a:bodyPr>
            <a:noAutofit/>
          </a:bodyPr>
          <a:lstStyle/>
          <a:p>
            <a:pPr algn="ctr" eaLnBrk="1" hangingPunct="1"/>
            <a:r>
              <a:rPr lang="fr-CA" b="1" dirty="0"/>
              <a:t>STRUCTURE </a:t>
            </a:r>
            <a:br>
              <a:rPr lang="fr-CA" b="1" dirty="0"/>
            </a:br>
            <a:r>
              <a:rPr lang="fr-CA" b="1" dirty="0"/>
              <a:t>DES PLAQUETTES</a:t>
            </a:r>
            <a:endParaRPr lang="fr-FR" b="1" dirty="0"/>
          </a:p>
        </p:txBody>
      </p:sp>
      <p:sp>
        <p:nvSpPr>
          <p:cNvPr id="830467" name="Rectangle 3"/>
          <p:cNvSpPr>
            <a:spLocks noGrp="1" noChangeArrowheads="1"/>
          </p:cNvSpPr>
          <p:nvPr>
            <p:ph sz="quarter" idx="1"/>
            <p:custDataLst>
              <p:tags r:id="rId2"/>
            </p:custDataLst>
          </p:nvPr>
        </p:nvSpPr>
        <p:spPr>
          <a:xfrm>
            <a:off x="1116013" y="2202872"/>
            <a:ext cx="7859311" cy="4655127"/>
          </a:xfrm>
        </p:spPr>
        <p:txBody>
          <a:bodyPr>
            <a:noAutofit/>
          </a:bodyPr>
          <a:lstStyle/>
          <a:p>
            <a:pPr eaLnBrk="1" hangingPunct="1">
              <a:buFont typeface="Wingdings" pitchFamily="2" charset="2"/>
              <a:buNone/>
            </a:pPr>
            <a:r>
              <a:rPr lang="fr-CA" sz="2400" b="1" dirty="0"/>
              <a:t>GÉNÉRALITÉS</a:t>
            </a:r>
          </a:p>
          <a:p>
            <a:pPr eaLnBrk="1" hangingPunct="1">
              <a:buClr>
                <a:schemeClr val="accent1"/>
              </a:buClr>
            </a:pPr>
            <a:r>
              <a:rPr lang="fr-CA" sz="2000" b="1" dirty="0"/>
              <a:t>Synonyme : </a:t>
            </a:r>
            <a:r>
              <a:rPr lang="fr-CA" sz="2000" b="1" u="sng" dirty="0"/>
              <a:t>thrombocyte</a:t>
            </a:r>
          </a:p>
          <a:p>
            <a:pPr eaLnBrk="1" hangingPunct="1">
              <a:buClr>
                <a:schemeClr val="accent1"/>
              </a:buClr>
            </a:pPr>
            <a:r>
              <a:rPr lang="fr-CA" sz="2000" b="1" u="sng" dirty="0"/>
              <a:t>Petites cellules anucléées </a:t>
            </a:r>
          </a:p>
          <a:p>
            <a:pPr eaLnBrk="1" hangingPunct="1">
              <a:buClr>
                <a:schemeClr val="accent1"/>
              </a:buClr>
            </a:pPr>
            <a:r>
              <a:rPr lang="fr-CA" sz="2000" b="1" dirty="0"/>
              <a:t>Obtenues par fragmentation des mégacaryocytes</a:t>
            </a:r>
          </a:p>
          <a:p>
            <a:pPr lvl="1" eaLnBrk="1" hangingPunct="1">
              <a:buClr>
                <a:schemeClr val="accent3"/>
              </a:buClr>
              <a:buFont typeface="Wingdings" pitchFamily="2" charset="2"/>
              <a:buChar char="§"/>
            </a:pPr>
            <a:r>
              <a:rPr lang="fr-CA" b="1" u="sng" dirty="0"/>
              <a:t>Le 2/3 se retrouve dans le sang</a:t>
            </a:r>
          </a:p>
          <a:p>
            <a:pPr lvl="1" eaLnBrk="1" hangingPunct="1">
              <a:buClr>
                <a:schemeClr val="accent3"/>
              </a:buClr>
              <a:buFont typeface="Wingdings" pitchFamily="2" charset="2"/>
              <a:buChar char="§"/>
            </a:pPr>
            <a:r>
              <a:rPr lang="fr-CA" b="1" u="sng" dirty="0"/>
              <a:t>Le 1/3 sont mises en réserve </a:t>
            </a:r>
            <a:r>
              <a:rPr lang="fr-CA" b="1" u="sng" dirty="0">
                <a:highlight>
                  <a:srgbClr val="FFFFFF"/>
                </a:highlight>
              </a:rPr>
              <a:t>dans la rate</a:t>
            </a:r>
          </a:p>
          <a:p>
            <a:pPr eaLnBrk="1" hangingPunct="1">
              <a:buClr>
                <a:schemeClr val="accent1"/>
              </a:buClr>
            </a:pPr>
            <a:r>
              <a:rPr lang="fr-CA" sz="2000" b="1" dirty="0"/>
              <a:t>Durée de vie de </a:t>
            </a:r>
            <a:r>
              <a:rPr lang="fr-CA" sz="2000" b="1" u="sng" dirty="0"/>
              <a:t>8-12 jours</a:t>
            </a:r>
          </a:p>
          <a:p>
            <a:pPr eaLnBrk="1" hangingPunct="1">
              <a:buClr>
                <a:schemeClr val="accent1"/>
              </a:buClr>
            </a:pPr>
            <a:r>
              <a:rPr lang="fr-CA" sz="2000" b="1" dirty="0"/>
              <a:t>Valeurs normales : </a:t>
            </a:r>
            <a:r>
              <a:rPr lang="fr-CA" sz="2000" b="1" u="sng" dirty="0"/>
              <a:t>200-400 X 10</a:t>
            </a:r>
            <a:r>
              <a:rPr lang="fr-CA" sz="2000" b="1" u="sng" baseline="30000" dirty="0"/>
              <a:t>9</a:t>
            </a:r>
            <a:r>
              <a:rPr lang="fr-CA" sz="2000" b="1" u="sng" dirty="0"/>
              <a:t>/L</a:t>
            </a:r>
          </a:p>
          <a:p>
            <a:pPr eaLnBrk="1" hangingPunct="1">
              <a:buClr>
                <a:schemeClr val="accent1"/>
              </a:buClr>
            </a:pPr>
            <a:r>
              <a:rPr lang="fr-CA" sz="2000" b="1" dirty="0"/>
              <a:t>Elles ont un rôle très important dans l’HP (Hémostase primaire)</a:t>
            </a:r>
            <a:endParaRPr lang="fr-FR" sz="2000" b="1" dirty="0"/>
          </a:p>
        </p:txBody>
      </p:sp>
      <p:sp>
        <p:nvSpPr>
          <p:cNvPr id="2" name="Interdiction 1">
            <a:extLst>
              <a:ext uri="{FF2B5EF4-FFF2-40B4-BE49-F238E27FC236}">
                <a16:creationId xmlns:a16="http://schemas.microsoft.com/office/drawing/2014/main" id="{C0718372-5A96-8572-7E2A-DFD0CFA446C7}"/>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8240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04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046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046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04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457200" y="471883"/>
            <a:ext cx="8229600" cy="1143000"/>
          </a:xfrm>
        </p:spPr>
        <p:txBody>
          <a:bodyPr/>
          <a:lstStyle/>
          <a:p>
            <a:pPr eaLnBrk="1" hangingPunct="1"/>
            <a:r>
              <a:rPr lang="fr-CA" b="1" strike="sngStrike" dirty="0"/>
              <a:t>HISTORIQUE</a:t>
            </a:r>
            <a:endParaRPr lang="fr-FR" b="1" strike="sngStrike" dirty="0"/>
          </a:p>
        </p:txBody>
      </p:sp>
      <p:sp>
        <p:nvSpPr>
          <p:cNvPr id="1117187" name="Rectangle 3"/>
          <p:cNvSpPr>
            <a:spLocks noGrp="1" noChangeArrowheads="1"/>
          </p:cNvSpPr>
          <p:nvPr>
            <p:ph sz="quarter" idx="1"/>
            <p:custDataLst>
              <p:tags r:id="rId2"/>
            </p:custDataLst>
          </p:nvPr>
        </p:nvSpPr>
        <p:spPr>
          <a:xfrm>
            <a:off x="468313" y="2659223"/>
            <a:ext cx="7848600" cy="3865401"/>
          </a:xfrm>
        </p:spPr>
        <p:txBody>
          <a:bodyPr>
            <a:normAutofit/>
          </a:bodyPr>
          <a:lstStyle/>
          <a:p>
            <a:pPr marL="541338" lvl="2" indent="-365125" algn="just"/>
            <a:r>
              <a:rPr lang="fr-CA" sz="2000" dirty="0"/>
              <a:t>Au 19</a:t>
            </a:r>
            <a:r>
              <a:rPr lang="fr-CA" sz="2000" baseline="30000" dirty="0"/>
              <a:t>e</a:t>
            </a:r>
            <a:r>
              <a:rPr lang="fr-CA" sz="2000" dirty="0"/>
              <a:t> siècle, des chercheurs ont commencé à s’intéresser à la formation du caillot.</a:t>
            </a:r>
          </a:p>
          <a:p>
            <a:pPr marL="176213" lvl="2" indent="0" algn="just">
              <a:buNone/>
            </a:pPr>
            <a:endParaRPr lang="fr-CA" sz="900" dirty="0"/>
          </a:p>
          <a:p>
            <a:pPr marL="541338" lvl="2" indent="-365125" algn="just" eaLnBrk="1" hangingPunct="1"/>
            <a:r>
              <a:rPr lang="fr-CA" sz="2000" dirty="0"/>
              <a:t>On s’intéresse aussi particulièrement aux ions calcium.</a:t>
            </a:r>
          </a:p>
          <a:p>
            <a:pPr marL="176213" lvl="2" indent="0" algn="just" eaLnBrk="1" hangingPunct="1">
              <a:buNone/>
            </a:pPr>
            <a:endParaRPr lang="fr-CA" sz="1000" dirty="0"/>
          </a:p>
          <a:p>
            <a:pPr marL="541338" lvl="2" indent="-365125" algn="just" eaLnBrk="1" hangingPunct="1"/>
            <a:r>
              <a:rPr lang="fr-CA" sz="2000" dirty="0"/>
              <a:t>On commence à faire des schémas de l’hémostase.</a:t>
            </a:r>
          </a:p>
          <a:p>
            <a:pPr marL="176213" lvl="2" indent="0" algn="just" eaLnBrk="1" hangingPunct="1">
              <a:buNone/>
            </a:pPr>
            <a:endParaRPr lang="fr-CA" sz="1000" dirty="0"/>
          </a:p>
          <a:p>
            <a:pPr marL="541338" lvl="2" indent="-365125" algn="just" eaLnBrk="1" hangingPunct="1"/>
            <a:r>
              <a:rPr lang="fr-CA" sz="2000" dirty="0"/>
              <a:t>Dans les environs de 1950, les protéines impliquées dans l’hémostase ont été numérotées.</a:t>
            </a:r>
          </a:p>
          <a:p>
            <a:pPr lvl="2" algn="just" eaLnBrk="1" hangingPunct="1">
              <a:buNone/>
            </a:pPr>
            <a:endParaRPr lang="fr-CA" sz="20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221673" y="949037"/>
            <a:ext cx="4073236" cy="3304308"/>
          </a:xfrm>
        </p:spPr>
        <p:txBody>
          <a:bodyPr>
            <a:normAutofit/>
          </a:bodyPr>
          <a:lstStyle/>
          <a:p>
            <a:pPr algn="ctr" eaLnBrk="1" hangingPunct="1"/>
            <a:r>
              <a:rPr lang="fr-CA" b="1" dirty="0"/>
              <a:t>STRUCTURE </a:t>
            </a:r>
            <a:br>
              <a:rPr lang="fr-CA" b="1" dirty="0"/>
            </a:br>
            <a:r>
              <a:rPr lang="fr-CA" b="1" dirty="0"/>
              <a:t>DES PLAQUETTES</a:t>
            </a:r>
            <a:endParaRPr lang="fr-FR" b="1" dirty="0"/>
          </a:p>
        </p:txBody>
      </p:sp>
      <p:sp>
        <p:nvSpPr>
          <p:cNvPr id="1248259" name="Rectangle 3"/>
          <p:cNvSpPr>
            <a:spLocks noGrp="1" noChangeArrowheads="1"/>
          </p:cNvSpPr>
          <p:nvPr>
            <p:ph idx="1"/>
            <p:custDataLst>
              <p:tags r:id="rId2"/>
            </p:custDataLst>
          </p:nvPr>
        </p:nvSpPr>
        <p:spPr>
          <a:xfrm>
            <a:off x="5029200" y="273050"/>
            <a:ext cx="3920836" cy="6321714"/>
          </a:xfrm>
        </p:spPr>
        <p:txBody>
          <a:bodyPr>
            <a:normAutofit/>
          </a:bodyPr>
          <a:lstStyle/>
          <a:p>
            <a:pPr eaLnBrk="1" hangingPunct="1">
              <a:lnSpc>
                <a:spcPct val="80000"/>
              </a:lnSpc>
              <a:buFont typeface="Wingdings" pitchFamily="2" charset="2"/>
              <a:buNone/>
            </a:pPr>
            <a:r>
              <a:rPr lang="fr-CA" sz="2000" b="1" dirty="0"/>
              <a:t>GÉNÉRALITÉS</a:t>
            </a:r>
          </a:p>
          <a:p>
            <a:pPr eaLnBrk="1" hangingPunct="1">
              <a:lnSpc>
                <a:spcPct val="80000"/>
              </a:lnSpc>
              <a:buClr>
                <a:schemeClr val="accent1"/>
              </a:buClr>
            </a:pPr>
            <a:r>
              <a:rPr lang="fr-CA" sz="2000" b="1" dirty="0"/>
              <a:t>Forme :</a:t>
            </a:r>
          </a:p>
          <a:p>
            <a:pPr lvl="1" eaLnBrk="1" hangingPunct="1">
              <a:lnSpc>
                <a:spcPct val="80000"/>
              </a:lnSpc>
              <a:buClr>
                <a:schemeClr val="accent3"/>
              </a:buClr>
              <a:buFont typeface="Wingdings" pitchFamily="2" charset="2"/>
              <a:buChar char="§"/>
            </a:pPr>
            <a:r>
              <a:rPr lang="fr-CA" b="1" dirty="0"/>
              <a:t>Disque aux surfaces biconvexes</a:t>
            </a:r>
          </a:p>
          <a:p>
            <a:pPr eaLnBrk="1" hangingPunct="1">
              <a:lnSpc>
                <a:spcPct val="80000"/>
              </a:lnSpc>
              <a:buClr>
                <a:schemeClr val="accent1"/>
              </a:buClr>
            </a:pPr>
            <a:r>
              <a:rPr lang="fr-CA" sz="2000" b="1" dirty="0"/>
              <a:t>Grosseur :</a:t>
            </a:r>
          </a:p>
          <a:p>
            <a:pPr lvl="1" eaLnBrk="1" hangingPunct="1">
              <a:lnSpc>
                <a:spcPct val="80000"/>
              </a:lnSpc>
              <a:buClr>
                <a:schemeClr val="accent3"/>
              </a:buClr>
              <a:buFont typeface="Wingdings" pitchFamily="2" charset="2"/>
              <a:buChar char="§"/>
            </a:pPr>
            <a:r>
              <a:rPr lang="fr-CA" b="1" dirty="0"/>
              <a:t>Diamètre : 2 - 3.5 </a:t>
            </a:r>
            <a:r>
              <a:rPr lang="fr-CA" b="1" dirty="0" err="1"/>
              <a:t>um</a:t>
            </a:r>
            <a:r>
              <a:rPr lang="fr-CA" b="1" dirty="0"/>
              <a:t> </a:t>
            </a:r>
          </a:p>
          <a:p>
            <a:pPr lvl="1" eaLnBrk="1" hangingPunct="1">
              <a:lnSpc>
                <a:spcPct val="80000"/>
              </a:lnSpc>
              <a:buClr>
                <a:schemeClr val="accent3"/>
              </a:buClr>
              <a:buFont typeface="Wingdings" pitchFamily="2" charset="2"/>
              <a:buChar char="§"/>
            </a:pPr>
            <a:r>
              <a:rPr lang="fr-CA" b="1" dirty="0"/>
              <a:t>Épaisseur : 0.5 - 1 </a:t>
            </a:r>
            <a:r>
              <a:rPr lang="fr-CA" b="1" dirty="0" err="1"/>
              <a:t>um</a:t>
            </a:r>
            <a:endParaRPr lang="fr-CA" b="1" dirty="0"/>
          </a:p>
          <a:p>
            <a:pPr eaLnBrk="1" hangingPunct="1">
              <a:lnSpc>
                <a:spcPct val="80000"/>
              </a:lnSpc>
              <a:buClr>
                <a:schemeClr val="accent1"/>
              </a:buClr>
            </a:pPr>
            <a:r>
              <a:rPr lang="fr-CA" sz="2000" b="1" dirty="0"/>
              <a:t>Volume :</a:t>
            </a:r>
          </a:p>
          <a:p>
            <a:pPr lvl="1" eaLnBrk="1" hangingPunct="1">
              <a:lnSpc>
                <a:spcPct val="80000"/>
              </a:lnSpc>
              <a:buClr>
                <a:schemeClr val="accent3"/>
              </a:buClr>
              <a:buFont typeface="Wingdings" pitchFamily="2" charset="2"/>
              <a:buChar char="§"/>
            </a:pPr>
            <a:r>
              <a:rPr lang="fr-CA" b="1" dirty="0"/>
              <a:t>Mesuré par impédance</a:t>
            </a:r>
          </a:p>
          <a:p>
            <a:pPr lvl="1" eaLnBrk="1" hangingPunct="1">
              <a:lnSpc>
                <a:spcPct val="80000"/>
              </a:lnSpc>
              <a:buClr>
                <a:schemeClr val="accent3"/>
              </a:buClr>
              <a:buFont typeface="Wingdings" pitchFamily="2" charset="2"/>
              <a:buChar char="§"/>
            </a:pPr>
            <a:r>
              <a:rPr lang="fr-CA" b="1" u="sng" dirty="0"/>
              <a:t>VPM </a:t>
            </a:r>
            <a:r>
              <a:rPr lang="fr-CA" sz="1400" b="1" u="sng" dirty="0"/>
              <a:t>(volume plaquettaire moyen)</a:t>
            </a:r>
          </a:p>
          <a:p>
            <a:pPr lvl="1" eaLnBrk="1" hangingPunct="1">
              <a:lnSpc>
                <a:spcPct val="80000"/>
              </a:lnSpc>
              <a:buClr>
                <a:schemeClr val="accent3"/>
              </a:buClr>
              <a:buFont typeface="Wingdings" pitchFamily="2" charset="2"/>
              <a:buChar char="§"/>
            </a:pPr>
            <a:r>
              <a:rPr lang="fr-CA" b="1" u="sng" dirty="0"/>
              <a:t>7.4 – 10 </a:t>
            </a:r>
            <a:r>
              <a:rPr lang="fr-CA" b="1" u="sng" dirty="0" err="1"/>
              <a:t>fL</a:t>
            </a:r>
            <a:endParaRPr lang="fr-CA" b="1" u="sng" dirty="0"/>
          </a:p>
          <a:p>
            <a:pPr eaLnBrk="1" hangingPunct="1">
              <a:lnSpc>
                <a:spcPct val="80000"/>
              </a:lnSpc>
              <a:buClr>
                <a:schemeClr val="accent1"/>
              </a:buClr>
            </a:pPr>
            <a:r>
              <a:rPr lang="fr-CA" sz="2000" b="1" dirty="0"/>
              <a:t>Aspect :</a:t>
            </a:r>
          </a:p>
          <a:p>
            <a:pPr lvl="1" eaLnBrk="1" hangingPunct="1">
              <a:lnSpc>
                <a:spcPct val="80000"/>
              </a:lnSpc>
              <a:buClr>
                <a:schemeClr val="accent3"/>
              </a:buClr>
              <a:buFont typeface="Wingdings" pitchFamily="2" charset="2"/>
              <a:buChar char="§"/>
            </a:pPr>
            <a:r>
              <a:rPr lang="fr-CA" b="1" u="sng" dirty="0"/>
              <a:t>Rondes ou ovales</a:t>
            </a:r>
          </a:p>
          <a:p>
            <a:pPr lvl="1" eaLnBrk="1" hangingPunct="1">
              <a:lnSpc>
                <a:spcPct val="80000"/>
              </a:lnSpc>
              <a:buClr>
                <a:schemeClr val="accent3"/>
              </a:buClr>
              <a:buFont typeface="Wingdings" pitchFamily="2" charset="2"/>
              <a:buChar char="§"/>
            </a:pPr>
            <a:r>
              <a:rPr lang="fr-CA" b="1" u="sng" dirty="0"/>
              <a:t>Contours irréguliers</a:t>
            </a:r>
          </a:p>
          <a:p>
            <a:pPr lvl="1" eaLnBrk="1" hangingPunct="1">
              <a:lnSpc>
                <a:spcPct val="80000"/>
              </a:lnSpc>
              <a:buClr>
                <a:schemeClr val="accent3"/>
              </a:buClr>
              <a:buFont typeface="Wingdings" pitchFamily="2" charset="2"/>
              <a:buChar char="§"/>
            </a:pPr>
            <a:r>
              <a:rPr lang="fr-CA" b="1" u="sng" dirty="0"/>
              <a:t>Cytoplasme bleu pâle</a:t>
            </a:r>
          </a:p>
          <a:p>
            <a:pPr lvl="1" eaLnBrk="1" hangingPunct="1">
              <a:lnSpc>
                <a:spcPct val="80000"/>
              </a:lnSpc>
              <a:buClr>
                <a:schemeClr val="accent3"/>
              </a:buClr>
              <a:buFont typeface="Wingdings" pitchFamily="2" charset="2"/>
              <a:buChar char="§"/>
            </a:pPr>
            <a:r>
              <a:rPr lang="fr-CA" b="1" u="sng" dirty="0"/>
              <a:t>Granulations </a:t>
            </a:r>
            <a:r>
              <a:rPr lang="fr-CA" b="1" u="sng" dirty="0" err="1"/>
              <a:t>azurophiles</a:t>
            </a:r>
            <a:r>
              <a:rPr lang="fr-CA" b="1" u="sng" dirty="0"/>
              <a:t> rouge-violet</a:t>
            </a:r>
          </a:p>
        </p:txBody>
      </p:sp>
      <p:sp>
        <p:nvSpPr>
          <p:cNvPr id="2" name="Interdiction 1">
            <a:extLst>
              <a:ext uri="{FF2B5EF4-FFF2-40B4-BE49-F238E27FC236}">
                <a16:creationId xmlns:a16="http://schemas.microsoft.com/office/drawing/2014/main" id="{2C518261-AEFE-35F0-9667-32F9628746A6}"/>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7506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8259">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8259">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8259">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8259">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8259">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825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grpSp>
        <p:nvGrpSpPr>
          <p:cNvPr id="2" name="Group 15"/>
          <p:cNvGrpSpPr>
            <a:grpSpLocks/>
          </p:cNvGrpSpPr>
          <p:nvPr>
            <p:custDataLst>
              <p:tags r:id="rId2"/>
            </p:custDataLst>
          </p:nvPr>
        </p:nvGrpSpPr>
        <p:grpSpPr bwMode="auto">
          <a:xfrm>
            <a:off x="457200" y="2187875"/>
            <a:ext cx="8686135" cy="4508497"/>
            <a:chOff x="0" y="1117"/>
            <a:chExt cx="5892" cy="3203"/>
          </a:xfrm>
        </p:grpSpPr>
        <p:pic>
          <p:nvPicPr>
            <p:cNvPr id="15364" name="Picture 3"/>
            <p:cNvPicPr>
              <a:picLocks noChangeAspect="1" noChangeArrowheads="1"/>
            </p:cNvPicPr>
            <p:nvPr/>
          </p:nvPicPr>
          <p:blipFill>
            <a:blip r:embed="rId5" cstate="print"/>
            <a:srcRect/>
            <a:stretch>
              <a:fillRect/>
            </a:stretch>
          </p:blipFill>
          <p:spPr bwMode="auto">
            <a:xfrm>
              <a:off x="839" y="1117"/>
              <a:ext cx="4536" cy="3067"/>
            </a:xfrm>
            <a:prstGeom prst="rect">
              <a:avLst/>
            </a:prstGeom>
            <a:noFill/>
            <a:ln w="9525">
              <a:noFill/>
              <a:miter lim="800000"/>
              <a:headEnd/>
              <a:tailEnd/>
            </a:ln>
          </p:spPr>
        </p:pic>
        <p:sp>
          <p:nvSpPr>
            <p:cNvPr id="15365" name="Text Box 6"/>
            <p:cNvSpPr txBox="1">
              <a:spLocks noChangeArrowheads="1"/>
            </p:cNvSpPr>
            <p:nvPr/>
          </p:nvSpPr>
          <p:spPr bwMode="auto">
            <a:xfrm>
              <a:off x="4694" y="1389"/>
              <a:ext cx="865" cy="459"/>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Membrane</a:t>
              </a:r>
            </a:p>
            <a:p>
              <a:r>
                <a:rPr lang="fr-CA" b="1" u="sng" dirty="0">
                  <a:solidFill>
                    <a:schemeClr val="bg1"/>
                  </a:solidFill>
                </a:rPr>
                <a:t>plasmique</a:t>
              </a:r>
              <a:endParaRPr lang="fr-FR" b="1" u="sng" dirty="0">
                <a:solidFill>
                  <a:schemeClr val="bg1"/>
                </a:solidFill>
              </a:endParaRPr>
            </a:p>
          </p:txBody>
        </p:sp>
        <p:sp>
          <p:nvSpPr>
            <p:cNvPr id="15366" name="Text Box 7"/>
            <p:cNvSpPr txBox="1">
              <a:spLocks noChangeArrowheads="1"/>
            </p:cNvSpPr>
            <p:nvPr/>
          </p:nvSpPr>
          <p:spPr bwMode="auto">
            <a:xfrm>
              <a:off x="4628" y="2523"/>
              <a:ext cx="1182"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Microfilaments</a:t>
              </a:r>
              <a:endParaRPr lang="fr-FR" b="1" u="sng" dirty="0">
                <a:solidFill>
                  <a:schemeClr val="bg1"/>
                </a:solidFill>
              </a:endParaRPr>
            </a:p>
          </p:txBody>
        </p:sp>
        <p:sp>
          <p:nvSpPr>
            <p:cNvPr id="15367" name="Text Box 8"/>
            <p:cNvSpPr txBox="1">
              <a:spLocks noChangeArrowheads="1"/>
            </p:cNvSpPr>
            <p:nvPr/>
          </p:nvSpPr>
          <p:spPr bwMode="auto">
            <a:xfrm>
              <a:off x="4879" y="3643"/>
              <a:ext cx="1013" cy="656"/>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fr-CA" b="1" u="sng" dirty="0">
                  <a:solidFill>
                    <a:schemeClr val="bg1"/>
                  </a:solidFill>
                </a:rPr>
                <a:t>Système canaliculaire ouvert</a:t>
              </a:r>
              <a:endParaRPr lang="fr-FR" b="1" u="sng" dirty="0">
                <a:solidFill>
                  <a:schemeClr val="bg1"/>
                </a:solidFill>
              </a:endParaRPr>
            </a:p>
          </p:txBody>
        </p:sp>
        <p:sp>
          <p:nvSpPr>
            <p:cNvPr id="15368" name="Text Box 9"/>
            <p:cNvSpPr txBox="1">
              <a:spLocks noChangeArrowheads="1"/>
            </p:cNvSpPr>
            <p:nvPr/>
          </p:nvSpPr>
          <p:spPr bwMode="auto">
            <a:xfrm>
              <a:off x="1035" y="4058"/>
              <a:ext cx="1765"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Système tubulaire dense</a:t>
              </a:r>
              <a:endParaRPr lang="fr-FR" b="1" u="sng" dirty="0">
                <a:solidFill>
                  <a:schemeClr val="bg1"/>
                </a:solidFill>
              </a:endParaRPr>
            </a:p>
          </p:txBody>
        </p:sp>
        <p:sp>
          <p:nvSpPr>
            <p:cNvPr id="15369" name="Text Box 10"/>
            <p:cNvSpPr txBox="1">
              <a:spLocks noChangeArrowheads="1"/>
            </p:cNvSpPr>
            <p:nvPr/>
          </p:nvSpPr>
          <p:spPr bwMode="auto">
            <a:xfrm>
              <a:off x="0" y="3067"/>
              <a:ext cx="1035"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Microtubules</a:t>
              </a:r>
              <a:endParaRPr lang="fr-FR" b="1" u="sng" dirty="0">
                <a:solidFill>
                  <a:schemeClr val="bg1"/>
                </a:solidFill>
              </a:endParaRPr>
            </a:p>
          </p:txBody>
        </p:sp>
        <p:sp>
          <p:nvSpPr>
            <p:cNvPr id="15370" name="Text Box 11"/>
            <p:cNvSpPr txBox="1">
              <a:spLocks noChangeArrowheads="1"/>
            </p:cNvSpPr>
            <p:nvPr/>
          </p:nvSpPr>
          <p:spPr bwMode="auto">
            <a:xfrm>
              <a:off x="404" y="2148"/>
              <a:ext cx="801" cy="459"/>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Granules</a:t>
              </a:r>
            </a:p>
            <a:p>
              <a:r>
                <a:rPr lang="fr-CA" b="1" u="sng" dirty="0">
                  <a:solidFill>
                    <a:schemeClr val="bg1"/>
                  </a:solidFill>
                </a:rPr>
                <a:t>glycogène</a:t>
              </a:r>
              <a:endParaRPr lang="fr-FR" b="1" u="sng" dirty="0">
                <a:solidFill>
                  <a:schemeClr val="bg1"/>
                </a:solidFill>
              </a:endParaRPr>
            </a:p>
          </p:txBody>
        </p:sp>
        <p:sp>
          <p:nvSpPr>
            <p:cNvPr id="15371" name="Text Box 12"/>
            <p:cNvSpPr txBox="1">
              <a:spLocks noChangeArrowheads="1"/>
            </p:cNvSpPr>
            <p:nvPr/>
          </p:nvSpPr>
          <p:spPr bwMode="auto">
            <a:xfrm>
              <a:off x="1020" y="1480"/>
              <a:ext cx="1068"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Mitochondrie</a:t>
              </a:r>
              <a:endParaRPr lang="fr-FR" b="1" u="sng" dirty="0">
                <a:solidFill>
                  <a:schemeClr val="bg1"/>
                </a:solidFill>
              </a:endParaRPr>
            </a:p>
          </p:txBody>
        </p:sp>
        <p:sp>
          <p:nvSpPr>
            <p:cNvPr id="15372" name="Text Box 13"/>
            <p:cNvSpPr txBox="1">
              <a:spLocks noChangeArrowheads="1"/>
            </p:cNvSpPr>
            <p:nvPr/>
          </p:nvSpPr>
          <p:spPr bwMode="auto">
            <a:xfrm>
              <a:off x="1519" y="1162"/>
              <a:ext cx="1116"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Granule dense</a:t>
              </a:r>
              <a:endParaRPr lang="fr-FR" b="1" u="sng" dirty="0">
                <a:solidFill>
                  <a:schemeClr val="bg1"/>
                </a:solidFill>
              </a:endParaRPr>
            </a:p>
          </p:txBody>
        </p:sp>
        <p:sp>
          <p:nvSpPr>
            <p:cNvPr id="15373" name="Text Box 14"/>
            <p:cNvSpPr txBox="1">
              <a:spLocks noChangeArrowheads="1"/>
            </p:cNvSpPr>
            <p:nvPr/>
          </p:nvSpPr>
          <p:spPr bwMode="auto">
            <a:xfrm>
              <a:off x="3696" y="1162"/>
              <a:ext cx="829"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Granule </a:t>
              </a:r>
              <a:r>
                <a:rPr lang="el-GR" b="1" u="sng" dirty="0">
                  <a:solidFill>
                    <a:schemeClr val="bg1"/>
                  </a:solidFill>
                  <a:cs typeface="Arial" charset="0"/>
                </a:rPr>
                <a:t>α</a:t>
              </a:r>
            </a:p>
          </p:txBody>
        </p:sp>
      </p:grpSp>
      <p:sp>
        <p:nvSpPr>
          <p:cNvPr id="3" name="Interdiction 2">
            <a:extLst>
              <a:ext uri="{FF2B5EF4-FFF2-40B4-BE49-F238E27FC236}">
                <a16:creationId xmlns:a16="http://schemas.microsoft.com/office/drawing/2014/main" id="{E54D6904-713A-F845-8256-4D701759D0B0}"/>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757886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B5A0C5-A006-4A6D-B1A3-20B1A0C562BB}"/>
              </a:ext>
            </a:extLst>
          </p:cNvPr>
          <p:cNvPicPr>
            <a:picLocks noChangeAspect="1"/>
          </p:cNvPicPr>
          <p:nvPr/>
        </p:nvPicPr>
        <p:blipFill>
          <a:blip r:embed="rId5"/>
          <a:stretch>
            <a:fillRect/>
          </a:stretch>
        </p:blipFill>
        <p:spPr>
          <a:xfrm>
            <a:off x="5713009" y="3004619"/>
            <a:ext cx="2755497" cy="1967051"/>
          </a:xfrm>
          <a:prstGeom prst="rect">
            <a:avLst/>
          </a:prstGeom>
        </p:spPr>
      </p:pic>
      <p:sp>
        <p:nvSpPr>
          <p:cNvPr id="16386"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46851" name="Rectangle 3"/>
          <p:cNvSpPr>
            <a:spLocks noGrp="1" noChangeArrowheads="1"/>
          </p:cNvSpPr>
          <p:nvPr>
            <p:ph sz="quarter" idx="1"/>
            <p:custDataLst>
              <p:tags r:id="rId2"/>
            </p:custDataLst>
          </p:nvPr>
        </p:nvSpPr>
        <p:spPr>
          <a:xfrm>
            <a:off x="259543" y="2221839"/>
            <a:ext cx="8538227" cy="4655127"/>
          </a:xfrm>
        </p:spPr>
        <p:txBody>
          <a:bodyPr>
            <a:normAutofit/>
          </a:bodyPr>
          <a:lstStyle/>
          <a:p>
            <a:pPr lvl="1" eaLnBrk="1" hangingPunct="1">
              <a:buFont typeface="Wingdings" pitchFamily="2" charset="2"/>
              <a:buNone/>
            </a:pPr>
            <a:r>
              <a:rPr lang="fr-CA" sz="2400" b="1" u="sng" dirty="0"/>
              <a:t>1-	MEMBRANE PLASMIQUE</a:t>
            </a:r>
            <a:endParaRPr lang="fr-FR" sz="2400" b="1" u="sng" dirty="0"/>
          </a:p>
          <a:p>
            <a:pPr lvl="1" eaLnBrk="1" hangingPunct="1">
              <a:buClr>
                <a:schemeClr val="accent3"/>
              </a:buClr>
              <a:buFont typeface="Wingdings" pitchFamily="2" charset="2"/>
              <a:buChar char="§"/>
            </a:pPr>
            <a:r>
              <a:rPr lang="fr-FR" sz="2400" b="1" dirty="0"/>
              <a:t>Double couche phospholipidique (8 nm d’épaisseur)</a:t>
            </a:r>
          </a:p>
          <a:p>
            <a:pPr lvl="2" eaLnBrk="1" hangingPunct="1">
              <a:buClr>
                <a:schemeClr val="accent6"/>
              </a:buClr>
              <a:buFont typeface="Courier New" pitchFamily="49" charset="0"/>
              <a:buChar char="o"/>
            </a:pPr>
            <a:r>
              <a:rPr lang="fr-CA" sz="2400" b="1" u="sng" dirty="0"/>
              <a:t>57 % protéines</a:t>
            </a:r>
          </a:p>
          <a:p>
            <a:pPr lvl="2" eaLnBrk="1" hangingPunct="1">
              <a:buClr>
                <a:schemeClr val="accent6"/>
              </a:buClr>
              <a:buFont typeface="Courier New" pitchFamily="49" charset="0"/>
              <a:buChar char="o"/>
            </a:pPr>
            <a:r>
              <a:rPr lang="fr-CA" sz="2400" b="1" u="sng" dirty="0"/>
              <a:t>35 % lipides</a:t>
            </a:r>
          </a:p>
          <a:p>
            <a:pPr lvl="2" eaLnBrk="1" hangingPunct="1">
              <a:buClr>
                <a:schemeClr val="accent6"/>
              </a:buClr>
              <a:buFont typeface="Courier New" pitchFamily="49" charset="0"/>
              <a:buChar char="o"/>
            </a:pPr>
            <a:r>
              <a:rPr lang="fr-CA" sz="2400" b="1" u="sng" dirty="0"/>
              <a:t>8 % glucides</a:t>
            </a:r>
            <a:endParaRPr lang="fr-FR" sz="2400" b="1" u="sng" dirty="0"/>
          </a:p>
          <a:p>
            <a:pPr lvl="1" eaLnBrk="1" hangingPunct="1">
              <a:buClr>
                <a:schemeClr val="accent3"/>
              </a:buClr>
              <a:buFont typeface="Wingdings" pitchFamily="2" charset="2"/>
              <a:buChar char="§"/>
            </a:pPr>
            <a:r>
              <a:rPr lang="fr-FR" sz="2400" b="1" dirty="0"/>
              <a:t>Protéines :</a:t>
            </a:r>
          </a:p>
          <a:p>
            <a:pPr lvl="2">
              <a:buClr>
                <a:schemeClr val="accent6"/>
              </a:buClr>
              <a:buFont typeface="Courier New" pitchFamily="49" charset="0"/>
              <a:buChar char="o"/>
            </a:pPr>
            <a:r>
              <a:rPr lang="fr-FR" sz="2000" b="1" dirty="0"/>
              <a:t>Glycoprotéines</a:t>
            </a:r>
            <a:r>
              <a:rPr lang="fr-FR" sz="2000" b="1" dirty="0">
                <a:solidFill>
                  <a:srgbClr val="FF0000"/>
                </a:solidFill>
              </a:rPr>
              <a:t> </a:t>
            </a:r>
            <a:r>
              <a:rPr lang="fr-FR" sz="2000" b="1" dirty="0">
                <a:solidFill>
                  <a:schemeClr val="tx1"/>
                </a:solidFill>
              </a:rPr>
              <a:t>(</a:t>
            </a:r>
            <a:r>
              <a:rPr lang="fr-FR" sz="2000" b="1" dirty="0">
                <a:sym typeface="Symbol" pitchFamily="18" charset="2"/>
              </a:rPr>
              <a:t> </a:t>
            </a:r>
            <a:r>
              <a:rPr lang="fr-FR" sz="2000" b="1" dirty="0"/>
              <a:t>50 Récepteurs cellulaires différents)</a:t>
            </a:r>
          </a:p>
          <a:p>
            <a:pPr lvl="2" eaLnBrk="1" hangingPunct="1">
              <a:buClr>
                <a:schemeClr val="accent6"/>
              </a:buClr>
              <a:buFont typeface="Courier New" pitchFamily="49" charset="0"/>
              <a:buChar char="o"/>
            </a:pPr>
            <a:r>
              <a:rPr lang="fr-FR" sz="2000" b="1" dirty="0"/>
              <a:t>Enzymes :	</a:t>
            </a:r>
          </a:p>
          <a:p>
            <a:pPr lvl="3" eaLnBrk="1" hangingPunct="1">
              <a:buClr>
                <a:schemeClr val="accent2"/>
              </a:buClr>
              <a:buFont typeface="Arial" pitchFamily="34" charset="0"/>
              <a:buChar char="•"/>
            </a:pPr>
            <a:r>
              <a:rPr lang="fr-FR" sz="2000" b="1" u="sng" dirty="0" err="1"/>
              <a:t>Phospholipase</a:t>
            </a:r>
            <a:r>
              <a:rPr lang="fr-FR" sz="2000" b="1" u="sng" dirty="0"/>
              <a:t> A2</a:t>
            </a:r>
          </a:p>
          <a:p>
            <a:pPr lvl="3" eaLnBrk="1" hangingPunct="1">
              <a:buClr>
                <a:schemeClr val="accent2"/>
              </a:buClr>
              <a:buFont typeface="Arial" pitchFamily="34" charset="0"/>
              <a:buChar char="•"/>
            </a:pPr>
            <a:r>
              <a:rPr lang="fr-FR" sz="2000" b="1" u="sng" dirty="0" err="1"/>
              <a:t>Phospholipase</a:t>
            </a:r>
            <a:r>
              <a:rPr lang="fr-FR" sz="2000" b="1" u="sng" dirty="0"/>
              <a:t> C</a:t>
            </a:r>
          </a:p>
          <a:p>
            <a:pPr lvl="3" eaLnBrk="1" hangingPunct="1">
              <a:buClr>
                <a:schemeClr val="accent2"/>
              </a:buClr>
              <a:buFont typeface="Arial" pitchFamily="34" charset="0"/>
              <a:buChar char="•"/>
            </a:pPr>
            <a:r>
              <a:rPr lang="fr-FR" sz="2000" b="1" u="sng" dirty="0" err="1"/>
              <a:t>Adenylcyclase</a:t>
            </a:r>
            <a:endParaRPr lang="fr-FR" sz="2000" b="1" u="sng" dirty="0"/>
          </a:p>
          <a:p>
            <a:pPr eaLnBrk="1" hangingPunct="1">
              <a:buFont typeface="Wingdings" pitchFamily="2" charset="2"/>
              <a:buNone/>
            </a:pPr>
            <a:endParaRPr lang="fr-FR" sz="2400" b="1" dirty="0"/>
          </a:p>
        </p:txBody>
      </p:sp>
      <p:sp>
        <p:nvSpPr>
          <p:cNvPr id="5" name="Bulle narrative : rectangle 4">
            <a:extLst>
              <a:ext uri="{FF2B5EF4-FFF2-40B4-BE49-F238E27FC236}">
                <a16:creationId xmlns:a16="http://schemas.microsoft.com/office/drawing/2014/main" id="{F0826FCD-BC70-4F58-9FF7-2DB12F0F816E}"/>
              </a:ext>
            </a:extLst>
          </p:cNvPr>
          <p:cNvSpPr/>
          <p:nvPr/>
        </p:nvSpPr>
        <p:spPr>
          <a:xfrm>
            <a:off x="7704631" y="4971670"/>
            <a:ext cx="1385048" cy="1322773"/>
          </a:xfrm>
          <a:prstGeom prst="wedgeRectCallout">
            <a:avLst>
              <a:gd name="adj1" fmla="val -72884"/>
              <a:gd name="adj2" fmla="val -3644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fr-CA" dirty="0">
                <a:solidFill>
                  <a:schemeClr val="tx1"/>
                </a:solidFill>
              </a:rPr>
              <a:t>Les plus importantes sur diapo suivante</a:t>
            </a:r>
          </a:p>
        </p:txBody>
      </p:sp>
      <p:sp>
        <p:nvSpPr>
          <p:cNvPr id="8" name="Bulle narrative : rectangle 7">
            <a:extLst>
              <a:ext uri="{FF2B5EF4-FFF2-40B4-BE49-F238E27FC236}">
                <a16:creationId xmlns:a16="http://schemas.microsoft.com/office/drawing/2014/main" id="{C68B9617-488E-4571-9786-F8AEE2B47E87}"/>
              </a:ext>
            </a:extLst>
          </p:cNvPr>
          <p:cNvSpPr/>
          <p:nvPr/>
        </p:nvSpPr>
        <p:spPr>
          <a:xfrm>
            <a:off x="4528656" y="5736344"/>
            <a:ext cx="1527750" cy="1012164"/>
          </a:xfrm>
          <a:prstGeom prst="wedgeRectCallout">
            <a:avLst>
              <a:gd name="adj1" fmla="val -85668"/>
              <a:gd name="adj2" fmla="val -1238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fr-CA" dirty="0">
                <a:solidFill>
                  <a:schemeClr val="tx1"/>
                </a:solidFill>
              </a:rPr>
              <a:t>Les 3 plus importantes</a:t>
            </a:r>
          </a:p>
        </p:txBody>
      </p:sp>
      <p:sp>
        <p:nvSpPr>
          <p:cNvPr id="2" name="Interdiction 1">
            <a:extLst>
              <a:ext uri="{FF2B5EF4-FFF2-40B4-BE49-F238E27FC236}">
                <a16:creationId xmlns:a16="http://schemas.microsoft.com/office/drawing/2014/main" id="{CD4EBB5A-8CF2-E110-E7FF-A30F52C12B5E}"/>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17435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68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68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685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685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685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6851">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854AD-CE6D-23F8-5732-1B63F22DA0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D76409-AB3A-E306-D132-D2E649700C57}"/>
              </a:ext>
            </a:extLst>
          </p:cNvPr>
          <p:cNvSpPr>
            <a:spLocks noGrp="1"/>
          </p:cNvSpPr>
          <p:nvPr>
            <p:ph type="title"/>
          </p:nvPr>
        </p:nvSpPr>
        <p:spPr/>
        <p:txBody>
          <a:bodyPr/>
          <a:lstStyle/>
          <a:p>
            <a:r>
              <a:rPr lang="fr-CA" b="1" dirty="0"/>
              <a:t>STRUCTURE </a:t>
            </a:r>
            <a:br>
              <a:rPr lang="fr-CA" b="1" dirty="0"/>
            </a:br>
            <a:r>
              <a:rPr lang="fr-CA" b="1" dirty="0"/>
              <a:t>DES PLAQUETTES</a:t>
            </a:r>
            <a:endParaRPr lang="fr-FR" b="1" dirty="0"/>
          </a:p>
        </p:txBody>
      </p:sp>
      <p:graphicFrame>
        <p:nvGraphicFramePr>
          <p:cNvPr id="4" name="Espace réservé du contenu 3">
            <a:extLst>
              <a:ext uri="{FF2B5EF4-FFF2-40B4-BE49-F238E27FC236}">
                <a16:creationId xmlns:a16="http://schemas.microsoft.com/office/drawing/2014/main" id="{87644D5C-10DA-409D-C265-DC7374FBE82E}"/>
              </a:ext>
            </a:extLst>
          </p:cNvPr>
          <p:cNvGraphicFramePr>
            <a:graphicFrameLocks noGrp="1"/>
          </p:cNvGraphicFramePr>
          <p:nvPr>
            <p:ph idx="1"/>
            <p:extLst>
              <p:ext uri="{D42A27DB-BD31-4B8C-83A1-F6EECF244321}">
                <p14:modId xmlns:p14="http://schemas.microsoft.com/office/powerpoint/2010/main" val="2849764893"/>
              </p:ext>
            </p:extLst>
          </p:nvPr>
        </p:nvGraphicFramePr>
        <p:xfrm>
          <a:off x="457199" y="2393743"/>
          <a:ext cx="8492836" cy="2109216"/>
        </p:xfrm>
        <a:graphic>
          <a:graphicData uri="http://schemas.openxmlformats.org/drawingml/2006/table">
            <a:tbl>
              <a:tblPr firstRow="1" bandRow="1">
                <a:tableStyleId>{93296810-A885-4BE3-A3E7-6D5BEEA58F35}</a:tableStyleId>
              </a:tblPr>
              <a:tblGrid>
                <a:gridCol w="3031725">
                  <a:extLst>
                    <a:ext uri="{9D8B030D-6E8A-4147-A177-3AD203B41FA5}">
                      <a16:colId xmlns:a16="http://schemas.microsoft.com/office/drawing/2014/main" val="20000"/>
                    </a:ext>
                  </a:extLst>
                </a:gridCol>
                <a:gridCol w="5461111">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bg1"/>
                          </a:solidFill>
                          <a:effectLst/>
                          <a:latin typeface="+mn-lt"/>
                        </a:rPr>
                        <a:t>GLYCOPROTÉINE</a:t>
                      </a:r>
                    </a:p>
                  </a:txBody>
                  <a:tcPr horzOverflow="overflow">
                    <a:cell3D prstMaterial="dkEdge">
                      <a:bevel prst="coolSlant"/>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bg1"/>
                          </a:solidFill>
                          <a:effectLst/>
                          <a:latin typeface="+mn-lt"/>
                        </a:rPr>
                        <a:t>RÔLES</a:t>
                      </a:r>
                    </a:p>
                  </a:txBody>
                  <a:tcPr horzOverflow="overflow">
                    <a:cell3D prstMaterial="dkEdge">
                      <a:bevel prst="coolSlant"/>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tx1">
                              <a:lumMod val="75000"/>
                              <a:lumOff val="25000"/>
                            </a:schemeClr>
                          </a:solidFill>
                          <a:effectLst/>
                          <a:latin typeface="+mn-lt"/>
                        </a:rPr>
                        <a:t>GP </a:t>
                      </a:r>
                      <a:r>
                        <a:rPr kumimoji="0" lang="fr-FR" sz="2200" b="1" i="0" u="none" strike="noStrike" cap="none" normalizeH="0" baseline="0" dirty="0" err="1">
                          <a:ln>
                            <a:noFill/>
                          </a:ln>
                          <a:solidFill>
                            <a:schemeClr val="tx1">
                              <a:lumMod val="75000"/>
                              <a:lumOff val="25000"/>
                            </a:schemeClr>
                          </a:solidFill>
                          <a:effectLst/>
                          <a:latin typeface="+mn-lt"/>
                        </a:rPr>
                        <a:t>Ib</a:t>
                      </a:r>
                      <a:endParaRPr kumimoji="0" lang="fr-FR" sz="22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none" strike="noStrike" cap="none" normalizeH="0" baseline="0" dirty="0">
                          <a:ln>
                            <a:noFill/>
                          </a:ln>
                          <a:solidFill>
                            <a:schemeClr val="tx1">
                              <a:lumMod val="75000"/>
                              <a:lumOff val="25000"/>
                            </a:schemeClr>
                          </a:solidFill>
                          <a:effectLst/>
                          <a:latin typeface="+mn-lt"/>
                        </a:rPr>
                        <a:t>Récepteur du </a:t>
                      </a:r>
                      <a:r>
                        <a:rPr kumimoji="0" lang="fr-FR" sz="2200" b="0" i="0" u="sng" strike="noStrike" cap="none" normalizeH="0" baseline="0" dirty="0" err="1">
                          <a:ln>
                            <a:noFill/>
                          </a:ln>
                          <a:solidFill>
                            <a:schemeClr val="tx1">
                              <a:lumMod val="75000"/>
                              <a:lumOff val="25000"/>
                            </a:schemeClr>
                          </a:solidFill>
                          <a:effectLst/>
                          <a:latin typeface="+mn-lt"/>
                        </a:rPr>
                        <a:t>FvW</a:t>
                      </a:r>
                      <a:r>
                        <a:rPr kumimoji="0" lang="fr-FR" sz="2200" b="0" i="0" u="sng" strike="noStrike" cap="none" normalizeH="0" baseline="0" dirty="0">
                          <a:ln>
                            <a:noFill/>
                          </a:ln>
                          <a:solidFill>
                            <a:schemeClr val="tx1">
                              <a:lumMod val="75000"/>
                              <a:lumOff val="25000"/>
                            </a:schemeClr>
                          </a:solidFill>
                          <a:effectLst/>
                          <a:latin typeface="+mn-lt"/>
                        </a:rPr>
                        <a:t> et de la thrombine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none" strike="noStrike" cap="none" normalizeH="0" baseline="0" dirty="0">
                          <a:ln>
                            <a:noFill/>
                          </a:ln>
                          <a:solidFill>
                            <a:schemeClr val="tx1">
                              <a:lumMod val="75000"/>
                              <a:lumOff val="25000"/>
                            </a:schemeClr>
                          </a:solidFill>
                          <a:effectLst/>
                          <a:latin typeface="+mn-lt"/>
                        </a:rPr>
                        <a:t>Attachement au cytosquelette</a:t>
                      </a:r>
                    </a:p>
                  </a:txBody>
                  <a:tcPr horzOverflow="overflow">
                    <a:cell3D prstMaterial="dkEdge">
                      <a:bevel prst="coolSlant"/>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tx1">
                              <a:lumMod val="75000"/>
                              <a:lumOff val="25000"/>
                            </a:schemeClr>
                          </a:solidFill>
                          <a:effectLst/>
                          <a:latin typeface="+mn-lt"/>
                        </a:rPr>
                        <a:t>GP </a:t>
                      </a:r>
                      <a:r>
                        <a:rPr kumimoji="0" lang="fr-FR" sz="2200" b="1" i="0" u="none" strike="noStrike" cap="none" normalizeH="0" baseline="0" dirty="0" err="1">
                          <a:ln>
                            <a:noFill/>
                          </a:ln>
                          <a:solidFill>
                            <a:schemeClr val="tx1">
                              <a:lumMod val="75000"/>
                              <a:lumOff val="25000"/>
                            </a:schemeClr>
                          </a:solidFill>
                          <a:effectLst/>
                          <a:latin typeface="+mn-lt"/>
                        </a:rPr>
                        <a:t>IIb</a:t>
                      </a:r>
                      <a:endParaRPr kumimoji="0" lang="fr-FR" sz="22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sng" strike="noStrike" cap="none" normalizeH="0" baseline="0" dirty="0">
                          <a:ln>
                            <a:noFill/>
                          </a:ln>
                          <a:solidFill>
                            <a:schemeClr val="tx1">
                              <a:lumMod val="75000"/>
                              <a:lumOff val="25000"/>
                            </a:schemeClr>
                          </a:solidFill>
                          <a:effectLst/>
                          <a:latin typeface="+mn-lt"/>
                        </a:rPr>
                        <a:t>Portion</a:t>
                      </a:r>
                      <a:r>
                        <a:rPr kumimoji="0" lang="fr-FR" sz="2200" b="0" i="0" u="none" strike="noStrike" cap="none" normalizeH="0" baseline="0" dirty="0">
                          <a:ln>
                            <a:noFill/>
                          </a:ln>
                          <a:solidFill>
                            <a:schemeClr val="tx1">
                              <a:lumMod val="75000"/>
                              <a:lumOff val="25000"/>
                            </a:schemeClr>
                          </a:solidFill>
                          <a:effectLst/>
                          <a:latin typeface="+mn-lt"/>
                        </a:rPr>
                        <a:t> du récepteur </a:t>
                      </a:r>
                      <a:r>
                        <a:rPr kumimoji="0" lang="fr-FR" sz="2200" b="0" i="0" u="sng" strike="noStrike" cap="none" normalizeH="0" baseline="0" dirty="0">
                          <a:ln>
                            <a:noFill/>
                          </a:ln>
                          <a:solidFill>
                            <a:schemeClr val="tx1">
                              <a:lumMod val="75000"/>
                              <a:lumOff val="25000"/>
                            </a:schemeClr>
                          </a:solidFill>
                          <a:effectLst/>
                          <a:latin typeface="+mn-lt"/>
                        </a:rPr>
                        <a:t>du fibrinogène</a:t>
                      </a:r>
                    </a:p>
                  </a:txBody>
                  <a:tcPr horzOverflow="overflow">
                    <a:cell3D prstMaterial="dkEdge">
                      <a:bevel prst="coolSlant"/>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tx1">
                              <a:lumMod val="75000"/>
                              <a:lumOff val="25000"/>
                            </a:schemeClr>
                          </a:solidFill>
                          <a:effectLst/>
                          <a:latin typeface="+mn-lt"/>
                        </a:rPr>
                        <a:t>GP </a:t>
                      </a:r>
                      <a:r>
                        <a:rPr kumimoji="0" lang="fr-FR" sz="2200" b="1" i="0" u="none" strike="noStrike" cap="none" normalizeH="0" baseline="0" dirty="0" err="1">
                          <a:ln>
                            <a:noFill/>
                          </a:ln>
                          <a:solidFill>
                            <a:schemeClr val="tx1">
                              <a:lumMod val="75000"/>
                              <a:lumOff val="25000"/>
                            </a:schemeClr>
                          </a:solidFill>
                          <a:effectLst/>
                          <a:latin typeface="+mn-lt"/>
                        </a:rPr>
                        <a:t>IIIa</a:t>
                      </a:r>
                      <a:endParaRPr kumimoji="0" lang="fr-FR" sz="22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sng" strike="noStrike" cap="none" normalizeH="0" baseline="0" dirty="0">
                          <a:ln>
                            <a:noFill/>
                          </a:ln>
                          <a:solidFill>
                            <a:schemeClr val="tx1">
                              <a:lumMod val="75000"/>
                              <a:lumOff val="25000"/>
                            </a:schemeClr>
                          </a:solidFill>
                          <a:effectLst/>
                          <a:latin typeface="+mn-lt"/>
                        </a:rPr>
                        <a:t>Portion</a:t>
                      </a:r>
                      <a:r>
                        <a:rPr kumimoji="0" lang="fr-FR" sz="2200" b="0" i="0" u="none" strike="noStrike" cap="none" normalizeH="0" baseline="0" dirty="0">
                          <a:ln>
                            <a:noFill/>
                          </a:ln>
                          <a:solidFill>
                            <a:schemeClr val="tx1">
                              <a:lumMod val="75000"/>
                              <a:lumOff val="25000"/>
                            </a:schemeClr>
                          </a:solidFill>
                          <a:effectLst/>
                          <a:latin typeface="+mn-lt"/>
                        </a:rPr>
                        <a:t> du récepteur </a:t>
                      </a:r>
                      <a:r>
                        <a:rPr kumimoji="0" lang="fr-FR" sz="2200" b="0" i="0" u="sng" strike="noStrike" cap="none" normalizeH="0" baseline="0" dirty="0">
                          <a:ln>
                            <a:noFill/>
                          </a:ln>
                          <a:solidFill>
                            <a:schemeClr val="tx1">
                              <a:lumMod val="75000"/>
                              <a:lumOff val="25000"/>
                            </a:schemeClr>
                          </a:solidFill>
                          <a:effectLst/>
                          <a:latin typeface="+mn-lt"/>
                        </a:rPr>
                        <a:t>du fibrinogène</a:t>
                      </a:r>
                    </a:p>
                  </a:txBody>
                  <a:tcPr horzOverflow="overflow">
                    <a:cell3D prstMaterial="dkEdge">
                      <a:bevel prst="coolSlant"/>
                      <a:lightRig rig="flood" dir="t"/>
                    </a:cell3D>
                  </a:tcPr>
                </a:tc>
                <a:extLst>
                  <a:ext uri="{0D108BD9-81ED-4DB2-BD59-A6C34878D82A}">
                    <a16:rowId xmlns:a16="http://schemas.microsoft.com/office/drawing/2014/main" val="10004"/>
                  </a:ext>
                </a:extLst>
              </a:tr>
            </a:tbl>
          </a:graphicData>
        </a:graphic>
      </p:graphicFrame>
      <p:sp>
        <p:nvSpPr>
          <p:cNvPr id="3" name="Interdiction 2">
            <a:extLst>
              <a:ext uri="{FF2B5EF4-FFF2-40B4-BE49-F238E27FC236}">
                <a16:creationId xmlns:a16="http://schemas.microsoft.com/office/drawing/2014/main" id="{3C5A6503-5DED-2500-05AB-A34BFAB63A17}"/>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52890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50947" name="Rectangle 3"/>
          <p:cNvSpPr>
            <a:spLocks noGrp="1" noChangeArrowheads="1"/>
          </p:cNvSpPr>
          <p:nvPr>
            <p:ph sz="quarter" idx="1"/>
            <p:custDataLst>
              <p:tags r:id="rId2"/>
            </p:custDataLst>
          </p:nvPr>
        </p:nvSpPr>
        <p:spPr>
          <a:xfrm>
            <a:off x="755650" y="2382982"/>
            <a:ext cx="8208963" cy="4129878"/>
          </a:xfrm>
        </p:spPr>
        <p:txBody>
          <a:bodyPr/>
          <a:lstStyle/>
          <a:p>
            <a:pPr lvl="1" eaLnBrk="1" hangingPunct="1">
              <a:buFont typeface="Wingdings" pitchFamily="2" charset="2"/>
              <a:buNone/>
            </a:pPr>
            <a:r>
              <a:rPr lang="fr-CA" sz="2400" b="1" dirty="0"/>
              <a:t>1-	</a:t>
            </a:r>
            <a:r>
              <a:rPr lang="fr-CA" sz="2400" b="1" dirty="0">
                <a:highlight>
                  <a:srgbClr val="FFFFFF"/>
                </a:highlight>
              </a:rPr>
              <a:t>MEMBRANE PLASMIQUE</a:t>
            </a:r>
            <a:endParaRPr lang="fr-FR" sz="2400" b="1" dirty="0">
              <a:highlight>
                <a:srgbClr val="FFFFFF"/>
              </a:highlight>
            </a:endParaRPr>
          </a:p>
          <a:p>
            <a:pPr lvl="1" eaLnBrk="1" hangingPunct="1"/>
            <a:r>
              <a:rPr lang="fr-FR" sz="2400" b="1" dirty="0"/>
              <a:t>Lipides (surtout phospholipides) </a:t>
            </a:r>
          </a:p>
          <a:p>
            <a:pPr lvl="1" eaLnBrk="1" hangingPunct="1"/>
            <a:r>
              <a:rPr lang="fr-FR" sz="2400" b="1" dirty="0"/>
              <a:t>Enrobées de glycocalyx (qui contient certaines substances plasmatiques dissoutes) </a:t>
            </a:r>
          </a:p>
        </p:txBody>
      </p:sp>
      <p:sp>
        <p:nvSpPr>
          <p:cNvPr id="2" name="Interdiction 1">
            <a:extLst>
              <a:ext uri="{FF2B5EF4-FFF2-40B4-BE49-F238E27FC236}">
                <a16:creationId xmlns:a16="http://schemas.microsoft.com/office/drawing/2014/main" id="{5FBE95A1-A4D0-82B4-503D-0CA75ACED23A}"/>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268905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52995" name="Rectangle 3"/>
          <p:cNvSpPr>
            <a:spLocks noGrp="1" noChangeArrowheads="1"/>
          </p:cNvSpPr>
          <p:nvPr>
            <p:ph sz="quarter" idx="1"/>
            <p:custDataLst>
              <p:tags r:id="rId2"/>
            </p:custDataLst>
          </p:nvPr>
        </p:nvSpPr>
        <p:spPr>
          <a:xfrm>
            <a:off x="755650" y="2535382"/>
            <a:ext cx="7931150" cy="4031673"/>
          </a:xfrm>
        </p:spPr>
        <p:txBody>
          <a:bodyPr>
            <a:normAutofit/>
          </a:bodyPr>
          <a:lstStyle/>
          <a:p>
            <a:pPr lvl="1" eaLnBrk="1" hangingPunct="1">
              <a:buFont typeface="Wingdings" pitchFamily="2" charset="2"/>
              <a:buNone/>
            </a:pPr>
            <a:r>
              <a:rPr lang="fr-CA" sz="2400" b="1" dirty="0"/>
              <a:t>2- </a:t>
            </a:r>
            <a:r>
              <a:rPr lang="fr-CA" sz="2400" b="1" dirty="0">
                <a:highlight>
                  <a:srgbClr val="FFFFFF"/>
                </a:highlight>
              </a:rPr>
              <a:t>MICROFILAMENTS SOUS-MEMBRANAIRES</a:t>
            </a:r>
            <a:endParaRPr lang="fr-FR" sz="2400" b="1" dirty="0">
              <a:highlight>
                <a:srgbClr val="FFFFFF"/>
              </a:highlight>
            </a:endParaRPr>
          </a:p>
          <a:p>
            <a:pPr lvl="1" eaLnBrk="1" hangingPunct="1"/>
            <a:r>
              <a:rPr lang="fr-FR" sz="2400" b="1" dirty="0"/>
              <a:t>7 nm de diamètre</a:t>
            </a:r>
          </a:p>
          <a:p>
            <a:pPr lvl="1" eaLnBrk="1" hangingPunct="1"/>
            <a:r>
              <a:rPr lang="fr-FR" sz="2400" b="1" dirty="0"/>
              <a:t>Fait majoritairement d’actine et de myosine</a:t>
            </a:r>
          </a:p>
          <a:p>
            <a:pPr lvl="1" eaLnBrk="1" hangingPunct="1"/>
            <a:r>
              <a:rPr lang="fr-FR" sz="2400" b="1" dirty="0"/>
              <a:t>Ils ont un pouvoir contractile lorsqu’ils sont associés à la membrane;  ↑ dans les plaquettes activées</a:t>
            </a:r>
          </a:p>
          <a:p>
            <a:pPr lvl="1" eaLnBrk="1" hangingPunct="1"/>
            <a:r>
              <a:rPr lang="fr-CA" sz="2400" b="1" dirty="0"/>
              <a:t>Rôle :</a:t>
            </a:r>
          </a:p>
          <a:p>
            <a:pPr lvl="2" eaLnBrk="1" hangingPunct="1">
              <a:buClr>
                <a:schemeClr val="accent3"/>
              </a:buClr>
              <a:buFont typeface="Wingdings" pitchFamily="2" charset="2"/>
              <a:buChar char="§"/>
            </a:pPr>
            <a:r>
              <a:rPr lang="fr-CA" sz="2000" b="1" u="sng" dirty="0"/>
              <a:t>Charpente protéique qui lui donne sa forme discoïde et sa forme activée</a:t>
            </a:r>
            <a:endParaRPr lang="fr-FR" sz="2000" b="1" u="sng" dirty="0"/>
          </a:p>
          <a:p>
            <a:pPr eaLnBrk="1" hangingPunct="1"/>
            <a:endParaRPr lang="fr-FR" sz="2400" b="1" dirty="0"/>
          </a:p>
        </p:txBody>
      </p:sp>
      <p:sp>
        <p:nvSpPr>
          <p:cNvPr id="2" name="Interdiction 1">
            <a:extLst>
              <a:ext uri="{FF2B5EF4-FFF2-40B4-BE49-F238E27FC236}">
                <a16:creationId xmlns:a16="http://schemas.microsoft.com/office/drawing/2014/main" id="{0BC3D61A-47FF-47C2-8EA3-53B6A1E4AB1A}"/>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2698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2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55043" name="Rectangle 3"/>
          <p:cNvSpPr>
            <a:spLocks noGrp="1" noChangeArrowheads="1"/>
          </p:cNvSpPr>
          <p:nvPr>
            <p:ph sz="quarter" idx="1"/>
            <p:custDataLst>
              <p:tags r:id="rId2"/>
            </p:custDataLst>
          </p:nvPr>
        </p:nvSpPr>
        <p:spPr>
          <a:xfrm>
            <a:off x="457201" y="2565647"/>
            <a:ext cx="8438224" cy="3036163"/>
          </a:xfrm>
        </p:spPr>
        <p:txBody>
          <a:bodyPr>
            <a:normAutofit lnSpcReduction="10000"/>
          </a:bodyPr>
          <a:lstStyle/>
          <a:p>
            <a:pPr lvl="1" eaLnBrk="1" hangingPunct="1">
              <a:lnSpc>
                <a:spcPct val="90000"/>
              </a:lnSpc>
              <a:buFont typeface="Wingdings" pitchFamily="2" charset="2"/>
              <a:buNone/>
            </a:pPr>
            <a:r>
              <a:rPr lang="fr-CA" sz="2400" b="1" dirty="0"/>
              <a:t>3- </a:t>
            </a:r>
            <a:r>
              <a:rPr lang="fr-CA" sz="2400" b="1" dirty="0">
                <a:highlight>
                  <a:srgbClr val="FFFFFF"/>
                </a:highlight>
              </a:rPr>
              <a:t>SYSTÈME CANALICULAIRE OUVERT (SCO)</a:t>
            </a:r>
            <a:endParaRPr lang="fr-FR" sz="2400" b="1" dirty="0">
              <a:highlight>
                <a:srgbClr val="FFFFFF"/>
              </a:highlight>
            </a:endParaRPr>
          </a:p>
          <a:p>
            <a:pPr lvl="1">
              <a:lnSpc>
                <a:spcPct val="90000"/>
              </a:lnSpc>
            </a:pPr>
            <a:r>
              <a:rPr lang="fr-FR" sz="2400" b="1" dirty="0"/>
              <a:t>Ce système est </a:t>
            </a:r>
            <a:r>
              <a:rPr lang="fr-FR" sz="2400" b="1" u="sng" dirty="0"/>
              <a:t>en contact avec l’extérieur</a:t>
            </a:r>
          </a:p>
          <a:p>
            <a:pPr lvl="1" eaLnBrk="1" hangingPunct="1">
              <a:lnSpc>
                <a:spcPct val="90000"/>
              </a:lnSpc>
            </a:pPr>
            <a:r>
              <a:rPr lang="fr-FR" sz="2400" b="1" dirty="0"/>
              <a:t>Invagination de la membrane plasmique dont la partie la plus profonde est près des granules</a:t>
            </a:r>
          </a:p>
          <a:p>
            <a:pPr lvl="1" eaLnBrk="1" hangingPunct="1">
              <a:lnSpc>
                <a:spcPct val="90000"/>
              </a:lnSpc>
            </a:pPr>
            <a:r>
              <a:rPr lang="fr-CA" sz="2400" b="1" dirty="0"/>
              <a:t>Disposé aléatoirement</a:t>
            </a:r>
            <a:endParaRPr lang="fr-FR" sz="2400" b="1" dirty="0"/>
          </a:p>
          <a:p>
            <a:pPr lvl="1" eaLnBrk="1" hangingPunct="1">
              <a:lnSpc>
                <a:spcPct val="90000"/>
              </a:lnSpc>
            </a:pPr>
            <a:r>
              <a:rPr lang="fr-FR" sz="2400" b="1" dirty="0"/>
              <a:t>Recouvert de </a:t>
            </a:r>
            <a:r>
              <a:rPr lang="fr-FR" sz="2400" b="1" u="sng" dirty="0" err="1"/>
              <a:t>glycocalyx</a:t>
            </a:r>
            <a:endParaRPr lang="fr-FR" sz="2400" b="1" u="sng" dirty="0"/>
          </a:p>
          <a:p>
            <a:pPr lvl="1" eaLnBrk="1" hangingPunct="1">
              <a:lnSpc>
                <a:spcPct val="90000"/>
              </a:lnSpc>
            </a:pPr>
            <a:r>
              <a:rPr lang="fr-FR" sz="2400" b="1" u="sng" dirty="0"/>
              <a:t>Rôle :</a:t>
            </a:r>
          </a:p>
          <a:p>
            <a:pPr lvl="2" eaLnBrk="1" hangingPunct="1">
              <a:lnSpc>
                <a:spcPct val="90000"/>
              </a:lnSpc>
              <a:buClr>
                <a:schemeClr val="accent3"/>
              </a:buClr>
              <a:buFont typeface="Wingdings" pitchFamily="2" charset="2"/>
              <a:buChar char="§"/>
            </a:pPr>
            <a:r>
              <a:rPr lang="fr-FR" b="1" u="sng" dirty="0"/>
              <a:t>Voie de communication vers l’extérieur</a:t>
            </a:r>
          </a:p>
        </p:txBody>
      </p:sp>
      <p:sp>
        <p:nvSpPr>
          <p:cNvPr id="2" name="Interdiction 1">
            <a:extLst>
              <a:ext uri="{FF2B5EF4-FFF2-40B4-BE49-F238E27FC236}">
                <a16:creationId xmlns:a16="http://schemas.microsoft.com/office/drawing/2014/main" id="{4EE8867C-26E0-AD7E-4B29-0183E29257BE}"/>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7941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50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50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50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sp>
        <p:nvSpPr>
          <p:cNvPr id="857091" name="Rectangle 3"/>
          <p:cNvSpPr>
            <a:spLocks noGrp="1" noChangeArrowheads="1"/>
          </p:cNvSpPr>
          <p:nvPr>
            <p:ph sz="quarter" idx="1"/>
            <p:custDataLst>
              <p:tags r:id="rId2"/>
            </p:custDataLst>
          </p:nvPr>
        </p:nvSpPr>
        <p:spPr>
          <a:xfrm>
            <a:off x="755650" y="2410691"/>
            <a:ext cx="8137525" cy="4258397"/>
          </a:xfrm>
        </p:spPr>
        <p:txBody>
          <a:bodyPr/>
          <a:lstStyle/>
          <a:p>
            <a:pPr lvl="1" eaLnBrk="1" hangingPunct="1">
              <a:buFont typeface="Wingdings" pitchFamily="2" charset="2"/>
              <a:buNone/>
            </a:pPr>
            <a:r>
              <a:rPr lang="fr-CA" sz="2400" b="1" dirty="0"/>
              <a:t>4- </a:t>
            </a:r>
            <a:r>
              <a:rPr lang="fr-CA" sz="2400" b="1" dirty="0">
                <a:highlight>
                  <a:srgbClr val="FFFFFF"/>
                </a:highlight>
              </a:rPr>
              <a:t>SYSTÈME TUBULAIRE DENSE (STD)</a:t>
            </a:r>
            <a:endParaRPr lang="fr-FR" sz="2400" b="1" dirty="0">
              <a:highlight>
                <a:srgbClr val="FFFFFF"/>
              </a:highlight>
            </a:endParaRPr>
          </a:p>
          <a:p>
            <a:pPr lvl="1" eaLnBrk="1" hangingPunct="1"/>
            <a:r>
              <a:rPr lang="fr-FR" sz="2400" b="1" dirty="0"/>
              <a:t>Ce système n’est pas en contact avec l’extérieur</a:t>
            </a:r>
          </a:p>
          <a:p>
            <a:pPr lvl="1" eaLnBrk="1" hangingPunct="1"/>
            <a:r>
              <a:rPr lang="fr-CA" sz="2400" b="1" dirty="0"/>
              <a:t>Composé de tubules (vestiges du réticulum endoplasmique) </a:t>
            </a:r>
          </a:p>
          <a:p>
            <a:pPr lvl="1" eaLnBrk="1" hangingPunct="1"/>
            <a:r>
              <a:rPr lang="fr-CA" sz="2400" b="1" dirty="0"/>
              <a:t>Habituellement près du SCO</a:t>
            </a:r>
            <a:endParaRPr lang="fr-FR" sz="2400" b="1" dirty="0"/>
          </a:p>
          <a:p>
            <a:pPr lvl="1" eaLnBrk="1" hangingPunct="1"/>
            <a:r>
              <a:rPr lang="fr-FR" sz="2400" b="1" dirty="0"/>
              <a:t>Rôles : </a:t>
            </a:r>
          </a:p>
          <a:p>
            <a:pPr lvl="2" eaLnBrk="1" hangingPunct="1">
              <a:buClr>
                <a:schemeClr val="accent3"/>
              </a:buClr>
              <a:buFont typeface="Wingdings" pitchFamily="2" charset="2"/>
              <a:buChar char="§"/>
            </a:pPr>
            <a:r>
              <a:rPr lang="fr-FR" sz="2000" b="1" u="sng" dirty="0"/>
              <a:t>Réserve de Ca</a:t>
            </a:r>
            <a:r>
              <a:rPr lang="fr-FR" sz="2000" b="1" u="sng" baseline="30000" dirty="0"/>
              <a:t>2+</a:t>
            </a:r>
            <a:r>
              <a:rPr lang="fr-FR" sz="2000" b="1" dirty="0"/>
              <a:t> dans les plaquettes au repos</a:t>
            </a:r>
          </a:p>
          <a:p>
            <a:pPr lvl="2" eaLnBrk="1" hangingPunct="1">
              <a:buClr>
                <a:schemeClr val="accent3"/>
              </a:buClr>
              <a:buFont typeface="Wingdings" pitchFamily="2" charset="2"/>
              <a:buChar char="§"/>
            </a:pPr>
            <a:r>
              <a:rPr lang="fr-FR" sz="2000" b="1" u="sng" dirty="0"/>
              <a:t>Fait sortir le Ca</a:t>
            </a:r>
            <a:r>
              <a:rPr lang="fr-FR" sz="2000" b="1" u="sng" baseline="30000" dirty="0"/>
              <a:t>2+</a:t>
            </a:r>
            <a:r>
              <a:rPr lang="fr-FR" sz="2000" b="1" dirty="0"/>
              <a:t> lorsque les plaquettes sont activées</a:t>
            </a:r>
          </a:p>
        </p:txBody>
      </p:sp>
      <p:sp>
        <p:nvSpPr>
          <p:cNvPr id="2" name="Interdiction 1">
            <a:extLst>
              <a:ext uri="{FF2B5EF4-FFF2-40B4-BE49-F238E27FC236}">
                <a16:creationId xmlns:a16="http://schemas.microsoft.com/office/drawing/2014/main" id="{32A09270-7439-8707-8026-1D968F76F5DF}"/>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35546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709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70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sp>
        <p:nvSpPr>
          <p:cNvPr id="859139" name="Rectangle 3"/>
          <p:cNvSpPr>
            <a:spLocks noGrp="1" noChangeArrowheads="1"/>
          </p:cNvSpPr>
          <p:nvPr>
            <p:ph sz="quarter" idx="1"/>
            <p:custDataLst>
              <p:tags r:id="rId2"/>
            </p:custDataLst>
          </p:nvPr>
        </p:nvSpPr>
        <p:spPr>
          <a:xfrm>
            <a:off x="900113" y="2576945"/>
            <a:ext cx="7200900" cy="3804805"/>
          </a:xfrm>
        </p:spPr>
        <p:txBody>
          <a:bodyPr/>
          <a:lstStyle/>
          <a:p>
            <a:pPr lvl="1" eaLnBrk="1" hangingPunct="1">
              <a:buFont typeface="Wingdings" pitchFamily="2" charset="2"/>
              <a:buNone/>
            </a:pPr>
            <a:r>
              <a:rPr lang="fr-CA" sz="2400" b="1" dirty="0"/>
              <a:t>5- </a:t>
            </a:r>
            <a:r>
              <a:rPr lang="fr-CA" sz="2400" b="1" dirty="0">
                <a:highlight>
                  <a:srgbClr val="FFFFFF"/>
                </a:highlight>
              </a:rPr>
              <a:t>MICROTUBULES</a:t>
            </a:r>
            <a:endParaRPr lang="fr-FR" sz="2400" b="1" dirty="0">
              <a:highlight>
                <a:srgbClr val="FFFFFF"/>
              </a:highlight>
            </a:endParaRPr>
          </a:p>
          <a:p>
            <a:pPr lvl="1" eaLnBrk="1" hangingPunct="1"/>
            <a:r>
              <a:rPr lang="fr-FR" sz="2400" b="1" dirty="0"/>
              <a:t>25 nm de diamètre</a:t>
            </a:r>
          </a:p>
          <a:p>
            <a:pPr lvl="1" eaLnBrk="1" hangingPunct="1"/>
            <a:r>
              <a:rPr lang="fr-FR" sz="2400" b="1" dirty="0"/>
              <a:t>Filaments épais et creux </a:t>
            </a:r>
          </a:p>
          <a:p>
            <a:pPr lvl="1" eaLnBrk="1" hangingPunct="1"/>
            <a:r>
              <a:rPr lang="fr-FR" sz="2400" b="1" dirty="0"/>
              <a:t>Fait de tubuline </a:t>
            </a:r>
            <a:r>
              <a:rPr lang="el-GR" sz="2400" b="1" dirty="0">
                <a:cs typeface="Arial" charset="0"/>
              </a:rPr>
              <a:t>α</a:t>
            </a:r>
            <a:r>
              <a:rPr lang="en-US" sz="2400" b="1" dirty="0">
                <a:cs typeface="Arial" charset="0"/>
              </a:rPr>
              <a:t> et </a:t>
            </a:r>
            <a:r>
              <a:rPr lang="el-GR" sz="2400" b="1" dirty="0">
                <a:cs typeface="Arial" charset="0"/>
              </a:rPr>
              <a:t>β</a:t>
            </a:r>
          </a:p>
          <a:p>
            <a:pPr lvl="1" eaLnBrk="1" hangingPunct="1"/>
            <a:r>
              <a:rPr lang="fr-FR" sz="2400" b="1" u="sng" dirty="0"/>
              <a:t>NON-CONTRACTILE</a:t>
            </a:r>
          </a:p>
          <a:p>
            <a:pPr lvl="1" eaLnBrk="1" hangingPunct="1"/>
            <a:r>
              <a:rPr lang="fr-FR" sz="2400" b="1" u="sng" dirty="0"/>
              <a:t>Rôle :</a:t>
            </a:r>
          </a:p>
          <a:p>
            <a:pPr lvl="2" eaLnBrk="1" hangingPunct="1">
              <a:buClr>
                <a:schemeClr val="accent3"/>
              </a:buClr>
              <a:buFont typeface="Wingdings" pitchFamily="2" charset="2"/>
              <a:buChar char="§"/>
            </a:pPr>
            <a:r>
              <a:rPr lang="fr-FR" sz="2000" b="1" u="sng" dirty="0"/>
              <a:t>Donne la forme discoïde (cytosquelette)</a:t>
            </a:r>
          </a:p>
          <a:p>
            <a:pPr eaLnBrk="1" hangingPunct="1">
              <a:buFont typeface="Wingdings" pitchFamily="2" charset="2"/>
              <a:buNone/>
            </a:pPr>
            <a:endParaRPr lang="fr-FR" sz="2800" b="1" dirty="0"/>
          </a:p>
        </p:txBody>
      </p:sp>
      <p:sp>
        <p:nvSpPr>
          <p:cNvPr id="2" name="Interdiction 1">
            <a:extLst>
              <a:ext uri="{FF2B5EF4-FFF2-40B4-BE49-F238E27FC236}">
                <a16:creationId xmlns:a16="http://schemas.microsoft.com/office/drawing/2014/main" id="{29937934-AC13-4EA0-16EE-B0B563CAAD78}"/>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84810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13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91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sp>
        <p:nvSpPr>
          <p:cNvPr id="861187" name="Rectangle 3"/>
          <p:cNvSpPr>
            <a:spLocks noGrp="1" noChangeArrowheads="1"/>
          </p:cNvSpPr>
          <p:nvPr>
            <p:ph sz="quarter" idx="1"/>
            <p:custDataLst>
              <p:tags r:id="rId2"/>
            </p:custDataLst>
          </p:nvPr>
        </p:nvSpPr>
        <p:spPr>
          <a:xfrm>
            <a:off x="1042988" y="2812472"/>
            <a:ext cx="7887948" cy="3048001"/>
          </a:xfrm>
        </p:spPr>
        <p:txBody>
          <a:bodyPr>
            <a:noAutofit/>
          </a:bodyPr>
          <a:lstStyle/>
          <a:p>
            <a:pPr lvl="1" eaLnBrk="1" hangingPunct="1">
              <a:buFont typeface="Wingdings" pitchFamily="2" charset="2"/>
              <a:buNone/>
            </a:pPr>
            <a:r>
              <a:rPr lang="fr-CA" sz="2400" b="1" dirty="0"/>
              <a:t>6- </a:t>
            </a:r>
            <a:r>
              <a:rPr lang="fr-CA" sz="2400" b="1" dirty="0">
                <a:highlight>
                  <a:srgbClr val="FFFFFF"/>
                </a:highlight>
              </a:rPr>
              <a:t>GRANULES </a:t>
            </a:r>
            <a:r>
              <a:rPr lang="fr-FR" sz="2400" b="1" dirty="0">
                <a:highlight>
                  <a:srgbClr val="FFFFFF"/>
                </a:highlight>
              </a:rPr>
              <a:t>DE GLYCOGÈNE</a:t>
            </a:r>
          </a:p>
          <a:p>
            <a:pPr lvl="1" eaLnBrk="1" hangingPunct="1"/>
            <a:r>
              <a:rPr lang="fr-FR" sz="2400" b="1" dirty="0"/>
              <a:t>Rôle :</a:t>
            </a:r>
          </a:p>
          <a:p>
            <a:pPr lvl="3"/>
            <a:r>
              <a:rPr lang="fr-FR" sz="2200" b="1" u="sng" dirty="0"/>
              <a:t>Réserve énergétique</a:t>
            </a:r>
          </a:p>
          <a:p>
            <a:pPr lvl="1" eaLnBrk="1" hangingPunct="1">
              <a:buFont typeface="Wingdings" pitchFamily="2" charset="2"/>
              <a:buNone/>
            </a:pPr>
            <a:endParaRPr lang="fr-CA" sz="2400" b="1" dirty="0"/>
          </a:p>
          <a:p>
            <a:pPr lvl="1" eaLnBrk="1" hangingPunct="1">
              <a:buFont typeface="Wingdings" pitchFamily="2" charset="2"/>
              <a:buNone/>
            </a:pPr>
            <a:r>
              <a:rPr lang="fr-CA" sz="2400" b="1" dirty="0"/>
              <a:t>7- </a:t>
            </a:r>
            <a:r>
              <a:rPr lang="fr-CA" sz="2400" b="1" dirty="0">
                <a:highlight>
                  <a:srgbClr val="FFFFFF"/>
                </a:highlight>
              </a:rPr>
              <a:t>MITOCHONDRIES</a:t>
            </a:r>
            <a:endParaRPr lang="fr-FR" sz="2400" b="1" dirty="0">
              <a:highlight>
                <a:srgbClr val="FFFFFF"/>
              </a:highlight>
            </a:endParaRPr>
          </a:p>
          <a:p>
            <a:pPr lvl="1"/>
            <a:r>
              <a:rPr lang="fr-FR" sz="2400" b="1" dirty="0"/>
              <a:t>Rôle :</a:t>
            </a:r>
          </a:p>
          <a:p>
            <a:pPr lvl="3"/>
            <a:r>
              <a:rPr lang="fr-FR" sz="2200" b="1" u="sng" dirty="0"/>
              <a:t>Métabolisme énergétique (production d’énergie)</a:t>
            </a:r>
          </a:p>
        </p:txBody>
      </p:sp>
      <p:sp>
        <p:nvSpPr>
          <p:cNvPr id="2" name="Interdiction 1">
            <a:extLst>
              <a:ext uri="{FF2B5EF4-FFF2-40B4-BE49-F238E27FC236}">
                <a16:creationId xmlns:a16="http://schemas.microsoft.com/office/drawing/2014/main" id="{2EF4AC68-686D-B0D5-E90A-22AA7DC88CBB}"/>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70818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11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11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L’HÉMOSTASE</a:t>
            </a:r>
          </a:p>
        </p:txBody>
      </p:sp>
      <p:graphicFrame>
        <p:nvGraphicFramePr>
          <p:cNvPr id="4" name="Espace réservé du contenu 3"/>
          <p:cNvGraphicFramePr>
            <a:graphicFrameLocks noGrp="1"/>
          </p:cNvGraphicFramePr>
          <p:nvPr>
            <p:ph idx="1"/>
          </p:nvPr>
        </p:nvGraphicFramePr>
        <p:xfrm>
          <a:off x="739775" y="2393003"/>
          <a:ext cx="7662863" cy="3521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èche droite rayée 4"/>
          <p:cNvSpPr/>
          <p:nvPr/>
        </p:nvSpPr>
        <p:spPr>
          <a:xfrm rot="8317560">
            <a:off x="2420766" y="2125397"/>
            <a:ext cx="1907264" cy="535212"/>
          </a:xfrm>
          <a:prstGeom prst="stripedRightArrow">
            <a:avLst/>
          </a:prstGeom>
          <a:solidFill>
            <a:schemeClr val="accent4">
              <a:lumMod val="75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6" name="Flèche droite rayée 5"/>
          <p:cNvSpPr/>
          <p:nvPr/>
        </p:nvSpPr>
        <p:spPr>
          <a:xfrm rot="2787594">
            <a:off x="5144105" y="2197566"/>
            <a:ext cx="1907264" cy="535212"/>
          </a:xfrm>
          <a:prstGeom prst="stripedRightArrow">
            <a:avLst/>
          </a:prstGeom>
          <a:solidFill>
            <a:schemeClr val="accent6">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7" name="Flèche droite rayée 6"/>
          <p:cNvSpPr/>
          <p:nvPr/>
        </p:nvSpPr>
        <p:spPr>
          <a:xfrm rot="5400000">
            <a:off x="4064039" y="2302639"/>
            <a:ext cx="1307792" cy="535212"/>
          </a:xfrm>
          <a:prstGeom prst="stripedRightArrow">
            <a:avLst/>
          </a:prstGeom>
          <a:solidFill>
            <a:schemeClr val="accent3">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1813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normAutofit fontScale="90000"/>
          </a:bodyPr>
          <a:lstStyle/>
          <a:p>
            <a:pPr algn="ctr" eaLnBrk="1" hangingPunct="1"/>
            <a:r>
              <a:rPr lang="fr-CA" b="1" dirty="0"/>
              <a:t>STRUCTURE </a:t>
            </a:r>
            <a:br>
              <a:rPr lang="fr-CA" b="1" dirty="0"/>
            </a:br>
            <a:r>
              <a:rPr lang="fr-CA" b="1" dirty="0"/>
              <a:t>DES PLAQUETTES</a:t>
            </a:r>
            <a:endParaRPr lang="fr-FR" b="1" dirty="0"/>
          </a:p>
        </p:txBody>
      </p:sp>
      <p:sp>
        <p:nvSpPr>
          <p:cNvPr id="863235" name="Rectangle 3"/>
          <p:cNvSpPr>
            <a:spLocks noGrp="1" noChangeArrowheads="1"/>
          </p:cNvSpPr>
          <p:nvPr>
            <p:ph sz="quarter" idx="1"/>
            <p:custDataLst>
              <p:tags r:id="rId2"/>
            </p:custDataLst>
          </p:nvPr>
        </p:nvSpPr>
        <p:spPr>
          <a:xfrm>
            <a:off x="1149927" y="2646217"/>
            <a:ext cx="7309861" cy="3662507"/>
          </a:xfrm>
        </p:spPr>
        <p:txBody>
          <a:bodyPr>
            <a:normAutofit/>
          </a:bodyPr>
          <a:lstStyle/>
          <a:p>
            <a:pPr lvl="1" eaLnBrk="1" hangingPunct="1">
              <a:buFont typeface="Wingdings" pitchFamily="2" charset="2"/>
              <a:buNone/>
            </a:pPr>
            <a:r>
              <a:rPr lang="fr-CA" sz="2400" b="1" dirty="0"/>
              <a:t>8- </a:t>
            </a:r>
            <a:r>
              <a:rPr lang="fr-CA" sz="2400" b="1" dirty="0">
                <a:highlight>
                  <a:srgbClr val="FFFFFF"/>
                </a:highlight>
              </a:rPr>
              <a:t>GRANULES DENSES</a:t>
            </a:r>
            <a:endParaRPr lang="fr-FR" sz="2400" b="1" dirty="0">
              <a:highlight>
                <a:srgbClr val="FFFFFF"/>
              </a:highlight>
            </a:endParaRPr>
          </a:p>
          <a:p>
            <a:pPr lvl="1" eaLnBrk="1" hangingPunct="1"/>
            <a:r>
              <a:rPr lang="fr-FR" sz="2400" b="1" u="sng" dirty="0">
                <a:sym typeface="Symbol" pitchFamily="18" charset="2"/>
              </a:rPr>
              <a:t></a:t>
            </a:r>
            <a:r>
              <a:rPr lang="fr-FR" sz="2400" b="1" u="sng" dirty="0"/>
              <a:t> 10</a:t>
            </a:r>
            <a:r>
              <a:rPr lang="fr-FR" sz="2400" b="1" dirty="0"/>
              <a:t> par plaquettes</a:t>
            </a:r>
          </a:p>
          <a:p>
            <a:pPr lvl="1" eaLnBrk="1" hangingPunct="1"/>
            <a:r>
              <a:rPr lang="fr-FR" sz="2400" b="1" u="sng" dirty="0"/>
              <a:t>Nucléotides de réserve </a:t>
            </a:r>
            <a:r>
              <a:rPr lang="fr-FR" sz="2400" b="1" dirty="0"/>
              <a:t>(ADP, ATP, GTP, GDP)</a:t>
            </a:r>
          </a:p>
          <a:p>
            <a:pPr lvl="1" eaLnBrk="1" hangingPunct="1"/>
            <a:r>
              <a:rPr lang="fr-FR" sz="2400" b="1" u="sng" dirty="0"/>
              <a:t>Sérotonine</a:t>
            </a:r>
          </a:p>
          <a:p>
            <a:pPr lvl="1" eaLnBrk="1" hangingPunct="1"/>
            <a:r>
              <a:rPr lang="fr-FR" sz="2400" b="1" u="sng" dirty="0"/>
              <a:t>Ca</a:t>
            </a:r>
            <a:r>
              <a:rPr lang="fr-FR" sz="2400" b="1" u="sng" baseline="30000" dirty="0"/>
              <a:t>2+</a:t>
            </a:r>
          </a:p>
        </p:txBody>
      </p:sp>
      <p:sp>
        <p:nvSpPr>
          <p:cNvPr id="2" name="Interdiction 1">
            <a:extLst>
              <a:ext uri="{FF2B5EF4-FFF2-40B4-BE49-F238E27FC236}">
                <a16:creationId xmlns:a16="http://schemas.microsoft.com/office/drawing/2014/main" id="{C96E769F-5CF4-06C8-2694-82934AC234DC}"/>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3775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32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32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32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32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p:txBody>
          <a:bodyPr>
            <a:normAutofit fontScale="90000"/>
          </a:bodyPr>
          <a:lstStyle/>
          <a:p>
            <a:pPr algn="ctr" eaLnBrk="1" hangingPunct="1"/>
            <a:r>
              <a:rPr lang="fr-CA" b="1"/>
              <a:t>STRUCTURE </a:t>
            </a:r>
            <a:br>
              <a:rPr lang="fr-CA" b="1"/>
            </a:br>
            <a:r>
              <a:rPr lang="fr-CA" b="1"/>
              <a:t>DES PLAQUETTES</a:t>
            </a:r>
            <a:endParaRPr lang="fr-FR" b="1"/>
          </a:p>
        </p:txBody>
      </p:sp>
      <p:sp>
        <p:nvSpPr>
          <p:cNvPr id="865283" name="Rectangle 3"/>
          <p:cNvSpPr>
            <a:spLocks noGrp="1" noChangeArrowheads="1"/>
          </p:cNvSpPr>
          <p:nvPr>
            <p:ph sz="quarter" idx="1"/>
            <p:custDataLst>
              <p:tags r:id="rId2"/>
            </p:custDataLst>
          </p:nvPr>
        </p:nvSpPr>
        <p:spPr>
          <a:xfrm>
            <a:off x="684213" y="2299854"/>
            <a:ext cx="8280400" cy="4558145"/>
          </a:xfrm>
        </p:spPr>
        <p:txBody>
          <a:bodyPr>
            <a:normAutofit lnSpcReduction="10000"/>
          </a:bodyPr>
          <a:lstStyle/>
          <a:p>
            <a:pPr lvl="1" eaLnBrk="1" hangingPunct="1">
              <a:buFont typeface="Wingdings" pitchFamily="2" charset="2"/>
              <a:buNone/>
            </a:pPr>
            <a:r>
              <a:rPr lang="fr-CA" b="1" dirty="0"/>
              <a:t>9- </a:t>
            </a:r>
            <a:r>
              <a:rPr lang="fr-CA" sz="2400" b="1" dirty="0">
                <a:highlight>
                  <a:srgbClr val="FFFFFF"/>
                </a:highlight>
              </a:rPr>
              <a:t>GRANULES </a:t>
            </a:r>
            <a:r>
              <a:rPr lang="fr-FR" sz="2400" b="1" dirty="0">
                <a:highlight>
                  <a:srgbClr val="FFFFFF"/>
                </a:highlight>
              </a:rPr>
              <a:t>α </a:t>
            </a:r>
          </a:p>
          <a:p>
            <a:pPr lvl="1" eaLnBrk="1" hangingPunct="1"/>
            <a:r>
              <a:rPr lang="fr-FR" sz="2400" b="1" u="sng" dirty="0">
                <a:sym typeface="Symbol" pitchFamily="18" charset="2"/>
              </a:rPr>
              <a:t></a:t>
            </a:r>
            <a:r>
              <a:rPr lang="fr-FR" sz="2400" b="1" u="sng" dirty="0"/>
              <a:t> 20</a:t>
            </a:r>
            <a:r>
              <a:rPr lang="fr-FR" sz="2400" b="1" dirty="0"/>
              <a:t> par plaquettes</a:t>
            </a:r>
          </a:p>
          <a:p>
            <a:pPr lvl="1" eaLnBrk="1" hangingPunct="1"/>
            <a:r>
              <a:rPr lang="fr-FR" sz="2400" b="1" dirty="0"/>
              <a:t>Protéines typiquement plaquettaires</a:t>
            </a:r>
          </a:p>
          <a:p>
            <a:pPr lvl="2" eaLnBrk="1" hangingPunct="1">
              <a:buClr>
                <a:schemeClr val="accent3"/>
              </a:buClr>
              <a:buFont typeface="Wingdings" pitchFamily="2" charset="2"/>
              <a:buChar char="§"/>
            </a:pPr>
            <a:r>
              <a:rPr lang="fr-FR" b="1" u="sng" dirty="0" err="1"/>
              <a:t>Thrombomoduline</a:t>
            </a:r>
            <a:endParaRPr lang="fr-FR" b="1" u="sng" dirty="0"/>
          </a:p>
          <a:p>
            <a:pPr lvl="2" eaLnBrk="1" hangingPunct="1">
              <a:buClr>
                <a:schemeClr val="accent3"/>
              </a:buClr>
              <a:buFont typeface="Wingdings" pitchFamily="2" charset="2"/>
              <a:buChar char="§"/>
            </a:pPr>
            <a:r>
              <a:rPr lang="fr-FR" b="1" u="sng" dirty="0"/>
              <a:t>F</a:t>
            </a:r>
            <a:r>
              <a:rPr lang="fr-FR" b="1" u="sng" baseline="-25000" dirty="0"/>
              <a:t>4</a:t>
            </a:r>
            <a:r>
              <a:rPr lang="fr-FR" b="1" u="sng" dirty="0"/>
              <a:t>P (facteur 4 plaquettaire)</a:t>
            </a:r>
            <a:r>
              <a:rPr lang="fr-FR" b="1" dirty="0"/>
              <a:t>     </a:t>
            </a:r>
            <a:r>
              <a:rPr lang="fr-FR" sz="1600" b="1" dirty="0"/>
              <a:t>N.B.: pas confondre avec facteur IV</a:t>
            </a:r>
          </a:p>
          <a:p>
            <a:pPr lvl="1" eaLnBrk="1" hangingPunct="1"/>
            <a:r>
              <a:rPr lang="fr-FR" sz="2400" b="1" dirty="0"/>
              <a:t>Protéines adhésives</a:t>
            </a:r>
          </a:p>
          <a:p>
            <a:pPr lvl="2" eaLnBrk="1" hangingPunct="1">
              <a:buClr>
                <a:schemeClr val="accent3"/>
              </a:buClr>
              <a:buFont typeface="Wingdings" pitchFamily="2" charset="2"/>
              <a:buChar char="§"/>
            </a:pPr>
            <a:r>
              <a:rPr lang="fr-FR" b="1" u="sng" dirty="0" err="1"/>
              <a:t>FvW</a:t>
            </a:r>
            <a:r>
              <a:rPr lang="fr-FR" b="1" u="sng" dirty="0"/>
              <a:t> (Facteur Von Willebrand)</a:t>
            </a:r>
          </a:p>
          <a:p>
            <a:pPr lvl="2" eaLnBrk="1" hangingPunct="1">
              <a:buClr>
                <a:schemeClr val="accent3"/>
              </a:buClr>
              <a:buFont typeface="Wingdings" pitchFamily="2" charset="2"/>
              <a:buChar char="§"/>
            </a:pPr>
            <a:r>
              <a:rPr lang="fr-FR" b="1" u="sng" dirty="0" err="1"/>
              <a:t>Fibronectine</a:t>
            </a:r>
            <a:endParaRPr lang="fr-FR" b="1" u="sng" dirty="0"/>
          </a:p>
          <a:p>
            <a:pPr lvl="2" eaLnBrk="1" hangingPunct="1">
              <a:buClr>
                <a:schemeClr val="accent3"/>
              </a:buClr>
              <a:buFont typeface="Wingdings" pitchFamily="2" charset="2"/>
              <a:buChar char="§"/>
            </a:pPr>
            <a:r>
              <a:rPr lang="fr-FR" b="1" u="sng" dirty="0" err="1"/>
              <a:t>Thrombospondine</a:t>
            </a:r>
            <a:endParaRPr lang="fr-FR" b="1" u="sng" dirty="0"/>
          </a:p>
          <a:p>
            <a:pPr lvl="2" eaLnBrk="1" hangingPunct="1">
              <a:buClr>
                <a:schemeClr val="accent3"/>
              </a:buClr>
              <a:buFont typeface="Wingdings" pitchFamily="2" charset="2"/>
              <a:buChar char="§"/>
            </a:pPr>
            <a:r>
              <a:rPr lang="fr-FR" b="1" u="sng" dirty="0"/>
              <a:t>Fibrinogène</a:t>
            </a:r>
          </a:p>
          <a:p>
            <a:pPr lvl="2" eaLnBrk="1" hangingPunct="1">
              <a:buClr>
                <a:schemeClr val="accent3"/>
              </a:buClr>
              <a:buFont typeface="Wingdings" pitchFamily="2" charset="2"/>
              <a:buChar char="§"/>
            </a:pPr>
            <a:r>
              <a:rPr lang="fr-CA" b="1" u="sng" dirty="0"/>
              <a:t>Facteur V </a:t>
            </a:r>
          </a:p>
          <a:p>
            <a:pPr lvl="2" eaLnBrk="1" hangingPunct="1">
              <a:buClr>
                <a:schemeClr val="accent3"/>
              </a:buClr>
              <a:buFont typeface="Wingdings" pitchFamily="2" charset="2"/>
              <a:buChar char="§"/>
            </a:pPr>
            <a:r>
              <a:rPr lang="fr-CA" b="1" u="sng" dirty="0" err="1"/>
              <a:t>Kallicréine</a:t>
            </a:r>
            <a:r>
              <a:rPr lang="fr-CA" b="1" u="sng" dirty="0"/>
              <a:t>, PAI-I, </a:t>
            </a:r>
            <a:r>
              <a:rPr lang="el-GR" b="1" u="sng" dirty="0">
                <a:cs typeface="Arial" charset="0"/>
              </a:rPr>
              <a:t>α</a:t>
            </a:r>
            <a:r>
              <a:rPr lang="fr-CA" b="1" u="sng" dirty="0">
                <a:cs typeface="Arial" charset="0"/>
              </a:rPr>
              <a:t>2-</a:t>
            </a:r>
            <a:r>
              <a:rPr lang="fr-CA" b="1" u="sng" dirty="0" err="1">
                <a:cs typeface="Arial" charset="0"/>
              </a:rPr>
              <a:t>antiplasmine</a:t>
            </a:r>
            <a:endParaRPr lang="el-GR" b="1" u="sng" dirty="0">
              <a:cs typeface="Arial" charset="0"/>
            </a:endParaRPr>
          </a:p>
        </p:txBody>
      </p:sp>
      <p:sp>
        <p:nvSpPr>
          <p:cNvPr id="2" name="Interdiction 1">
            <a:extLst>
              <a:ext uri="{FF2B5EF4-FFF2-40B4-BE49-F238E27FC236}">
                <a16:creationId xmlns:a16="http://schemas.microsoft.com/office/drawing/2014/main" id="{E3A1CA4A-CC7E-51EE-F1E5-6CD4A6298E59}"/>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5106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2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28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2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28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28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28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2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2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custDataLst>
              <p:tags r:id="rId1"/>
            </p:custDataLst>
          </p:nvPr>
        </p:nvSpPr>
        <p:spPr>
          <a:xfrm>
            <a:off x="1274618" y="1136342"/>
            <a:ext cx="6759575" cy="2864158"/>
          </a:xfrm>
        </p:spPr>
        <p:txBody>
          <a:bodyPr/>
          <a:lstStyle/>
          <a:p>
            <a:pPr algn="ctr" eaLnBrk="1" hangingPunct="1"/>
            <a:r>
              <a:rPr lang="fr-CA" sz="4800" b="1" dirty="0"/>
              <a:t>RÔLE </a:t>
            </a:r>
            <a:br>
              <a:rPr lang="fr-CA" sz="4800" b="1" dirty="0"/>
            </a:br>
            <a:r>
              <a:rPr lang="fr-CA" sz="4800" b="1" dirty="0"/>
              <a:t>DES PLAQUETTES</a:t>
            </a:r>
            <a:endParaRPr lang="fr-FR" sz="4800" b="1" dirty="0"/>
          </a:p>
        </p:txBody>
      </p:sp>
      <p:sp>
        <p:nvSpPr>
          <p:cNvPr id="2" name="Interdiction 1">
            <a:extLst>
              <a:ext uri="{FF2B5EF4-FFF2-40B4-BE49-F238E27FC236}">
                <a16:creationId xmlns:a16="http://schemas.microsoft.com/office/drawing/2014/main" id="{9DA87DFF-67EF-8799-F524-BFEE21ABA7F5}"/>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240559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p:txBody>
          <a:bodyPr/>
          <a:lstStyle/>
          <a:p>
            <a:pPr eaLnBrk="1" hangingPunct="1"/>
            <a:r>
              <a:rPr lang="fr-CA" b="1" dirty="0"/>
              <a:t>RÔLE DES PLAQUETTES</a:t>
            </a:r>
            <a:endParaRPr lang="fr-FR" b="1" dirty="0"/>
          </a:p>
        </p:txBody>
      </p:sp>
      <p:sp>
        <p:nvSpPr>
          <p:cNvPr id="939011" name="Rectangle 3"/>
          <p:cNvSpPr>
            <a:spLocks noGrp="1" noChangeArrowheads="1"/>
          </p:cNvSpPr>
          <p:nvPr>
            <p:ph sz="quarter" idx="1"/>
            <p:custDataLst>
              <p:tags r:id="rId2"/>
            </p:custDataLst>
          </p:nvPr>
        </p:nvSpPr>
        <p:spPr>
          <a:xfrm>
            <a:off x="1187450" y="2826327"/>
            <a:ext cx="7346950" cy="3629892"/>
          </a:xfrm>
        </p:spPr>
        <p:txBody>
          <a:bodyPr>
            <a:normAutofit/>
          </a:bodyPr>
          <a:lstStyle/>
          <a:p>
            <a:pPr eaLnBrk="1" hangingPunct="1">
              <a:buClr>
                <a:schemeClr val="accent1"/>
              </a:buClr>
              <a:buSzTx/>
            </a:pPr>
            <a:r>
              <a:rPr lang="fr-FR" sz="2400" b="1" dirty="0"/>
              <a:t>Leur rôle est principalement en hémostase primaire.</a:t>
            </a:r>
          </a:p>
          <a:p>
            <a:pPr eaLnBrk="1" hangingPunct="1">
              <a:buClr>
                <a:schemeClr val="accent1"/>
              </a:buClr>
              <a:buSzTx/>
            </a:pPr>
            <a:r>
              <a:rPr lang="fr-FR" sz="2400" b="1" dirty="0"/>
              <a:t>Les plaquettes circulent sans activité hémostatique, c’est-à-dire au repos.  Mais elles peuvent réagir en cas de lésion en s’activant.</a:t>
            </a:r>
          </a:p>
          <a:p>
            <a:pPr eaLnBrk="1" hangingPunct="1">
              <a:buClr>
                <a:schemeClr val="accent1"/>
              </a:buClr>
              <a:buSzTx/>
            </a:pPr>
            <a:r>
              <a:rPr lang="fr-FR" sz="2400" b="1" dirty="0"/>
              <a:t>Leur activité hémostatique </a:t>
            </a:r>
            <a:r>
              <a:rPr lang="fr-FR" sz="2400" b="1" u="sng" dirty="0"/>
              <a:t>dépend essentiellement de leur Ca</a:t>
            </a:r>
            <a:r>
              <a:rPr lang="fr-FR" sz="2400" b="1" u="sng" baseline="30000" dirty="0"/>
              <a:t>2+</a:t>
            </a:r>
            <a:r>
              <a:rPr lang="fr-FR" sz="2400" b="1" u="sng" dirty="0"/>
              <a:t> </a:t>
            </a:r>
            <a:r>
              <a:rPr lang="fr-FR" sz="2400" b="1" u="sng" dirty="0" err="1"/>
              <a:t>intraplaquettaire</a:t>
            </a:r>
            <a:endParaRPr lang="fr-FR" sz="2400" b="1" u="sng" dirty="0"/>
          </a:p>
        </p:txBody>
      </p:sp>
      <p:sp>
        <p:nvSpPr>
          <p:cNvPr id="2" name="Interdiction 1">
            <a:extLst>
              <a:ext uri="{FF2B5EF4-FFF2-40B4-BE49-F238E27FC236}">
                <a16:creationId xmlns:a16="http://schemas.microsoft.com/office/drawing/2014/main" id="{E9D8AD5D-C7D6-2861-112D-BE8428C03641}"/>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766744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
            </p:custDataLst>
          </p:nvPr>
        </p:nvSpPr>
        <p:spPr/>
        <p:txBody>
          <a:bodyPr/>
          <a:lstStyle/>
          <a:p>
            <a:pPr eaLnBrk="1" hangingPunct="1"/>
            <a:r>
              <a:rPr lang="fr-CA" b="1" dirty="0"/>
              <a:t>RÔLE DES PLAQUETTES</a:t>
            </a:r>
            <a:endParaRPr lang="fr-FR" b="1" dirty="0"/>
          </a:p>
        </p:txBody>
      </p:sp>
      <p:sp>
        <p:nvSpPr>
          <p:cNvPr id="941059" name="Rectangle 3"/>
          <p:cNvSpPr>
            <a:spLocks noGrp="1" noChangeArrowheads="1"/>
          </p:cNvSpPr>
          <p:nvPr>
            <p:ph sz="quarter" idx="1"/>
            <p:custDataLst>
              <p:tags r:id="rId2"/>
            </p:custDataLst>
          </p:nvPr>
        </p:nvSpPr>
        <p:spPr>
          <a:xfrm>
            <a:off x="707640" y="2299182"/>
            <a:ext cx="7979160" cy="4461164"/>
          </a:xfrm>
        </p:spPr>
        <p:txBody>
          <a:bodyPr>
            <a:noAutofit/>
          </a:bodyPr>
          <a:lstStyle/>
          <a:p>
            <a:pPr marL="571500" indent="-571500" eaLnBrk="1" hangingPunct="1">
              <a:buClr>
                <a:schemeClr val="accent1"/>
              </a:buClr>
              <a:buSzTx/>
            </a:pPr>
            <a:r>
              <a:rPr lang="fr-FR" sz="2400" b="1" dirty="0"/>
              <a:t>PLAQUETTE AU REPOS</a:t>
            </a:r>
          </a:p>
          <a:p>
            <a:pPr marL="990600" lvl="1" indent="-533400" eaLnBrk="1" hangingPunct="1">
              <a:buClr>
                <a:schemeClr val="accent3"/>
              </a:buClr>
              <a:buSzTx/>
              <a:buFont typeface="Wingdings" pitchFamily="2" charset="2"/>
              <a:buChar char="§"/>
            </a:pPr>
            <a:r>
              <a:rPr lang="fr-FR" sz="2400" b="1" u="sng" dirty="0"/>
              <a:t>Il y a peu d’ions Ca</a:t>
            </a:r>
            <a:r>
              <a:rPr lang="fr-FR" sz="2400" b="1" u="sng" baseline="30000" dirty="0"/>
              <a:t>2+</a:t>
            </a:r>
            <a:r>
              <a:rPr lang="fr-FR" sz="2400" b="1" u="sng" dirty="0"/>
              <a:t> libre </a:t>
            </a:r>
            <a:r>
              <a:rPr lang="fr-FR" sz="2400" b="1" dirty="0"/>
              <a:t>dans le cytosol de la plaquette.</a:t>
            </a:r>
          </a:p>
          <a:p>
            <a:pPr marL="990600" lvl="1" indent="-533400" eaLnBrk="1" hangingPunct="1">
              <a:buClr>
                <a:schemeClr val="accent3"/>
              </a:buClr>
              <a:buSzTx/>
              <a:buFont typeface="Wingdings" pitchFamily="2" charset="2"/>
              <a:buChar char="§"/>
            </a:pPr>
            <a:r>
              <a:rPr lang="fr-FR" sz="2400" b="1" dirty="0"/>
              <a:t>Le Ca</a:t>
            </a:r>
            <a:r>
              <a:rPr lang="fr-FR" sz="2400" b="1" baseline="30000" dirty="0"/>
              <a:t>2+</a:t>
            </a:r>
            <a:r>
              <a:rPr lang="fr-FR" sz="2400" b="1" dirty="0"/>
              <a:t> est entreposé dans :</a:t>
            </a:r>
          </a:p>
          <a:p>
            <a:pPr marL="1371600" lvl="2" indent="-457200" eaLnBrk="1" hangingPunct="1">
              <a:buClr>
                <a:schemeClr val="accent6"/>
              </a:buClr>
              <a:buFont typeface="Courier New" pitchFamily="49" charset="0"/>
              <a:buChar char="o"/>
            </a:pPr>
            <a:r>
              <a:rPr lang="fr-FR" sz="2000" b="1" u="sng" dirty="0"/>
              <a:t>Granules denses = 60%</a:t>
            </a:r>
          </a:p>
          <a:p>
            <a:pPr marL="1371600" lvl="2" indent="-457200" eaLnBrk="1" hangingPunct="1">
              <a:buClr>
                <a:schemeClr val="accent6"/>
              </a:buClr>
              <a:buFont typeface="Courier New" pitchFamily="49" charset="0"/>
              <a:buChar char="o"/>
            </a:pPr>
            <a:r>
              <a:rPr lang="fr-FR" sz="2000" b="1" u="sng" dirty="0"/>
              <a:t>STD =</a:t>
            </a:r>
            <a:r>
              <a:rPr lang="fr-FR" sz="2000" b="1" dirty="0"/>
              <a:t> principale source pour augmenter le calcium</a:t>
            </a:r>
          </a:p>
          <a:p>
            <a:pPr marL="990600" lvl="1" indent="-533400" eaLnBrk="1" hangingPunct="1">
              <a:buClr>
                <a:schemeClr val="accent3"/>
              </a:buClr>
              <a:buSzTx/>
              <a:buFont typeface="Wingdings" pitchFamily="2" charset="2"/>
              <a:buChar char="§"/>
            </a:pPr>
            <a:r>
              <a:rPr lang="fr-FR" sz="2400" b="1" dirty="0"/>
              <a:t>La concentration en ions calcium dans une plaquette au repos est de </a:t>
            </a:r>
            <a:r>
              <a:rPr lang="fr-FR" sz="2400" b="1" u="sng" dirty="0"/>
              <a:t>0.1 </a:t>
            </a:r>
            <a:r>
              <a:rPr lang="fr-FR" sz="2400" b="1" u="sng" dirty="0" err="1"/>
              <a:t>umol</a:t>
            </a:r>
            <a:r>
              <a:rPr lang="fr-FR" sz="2400" b="1" u="sng" dirty="0"/>
              <a:t>/L</a:t>
            </a:r>
            <a:r>
              <a:rPr lang="fr-FR" sz="2400" b="1" dirty="0"/>
              <a:t>.</a:t>
            </a:r>
          </a:p>
          <a:p>
            <a:pPr marL="990600" lvl="1" indent="-533400" eaLnBrk="1" hangingPunct="1">
              <a:buClr>
                <a:schemeClr val="accent3"/>
              </a:buClr>
              <a:buSzTx/>
              <a:buFont typeface="Wingdings" pitchFamily="2" charset="2"/>
              <a:buChar char="§"/>
            </a:pPr>
            <a:r>
              <a:rPr lang="fr-FR" sz="2400" b="1" dirty="0"/>
              <a:t>L’</a:t>
            </a:r>
            <a:r>
              <a:rPr lang="fr-FR" sz="2400" b="1" dirty="0" err="1"/>
              <a:t>adenyl</a:t>
            </a:r>
            <a:r>
              <a:rPr lang="fr-FR" sz="2400" b="1" dirty="0"/>
              <a:t> </a:t>
            </a:r>
            <a:r>
              <a:rPr lang="fr-FR" sz="2400" b="1" dirty="0" err="1"/>
              <a:t>cyclase</a:t>
            </a:r>
            <a:r>
              <a:rPr lang="fr-FR" sz="2400" b="1" dirty="0"/>
              <a:t> de la membrane plaquettaire active l’</a:t>
            </a:r>
            <a:r>
              <a:rPr lang="fr-FR" sz="2400" b="1" dirty="0" err="1"/>
              <a:t>AMPc</a:t>
            </a:r>
            <a:r>
              <a:rPr lang="fr-FR" sz="2400" b="1" dirty="0"/>
              <a:t> qui force le Ca</a:t>
            </a:r>
            <a:r>
              <a:rPr lang="fr-FR" sz="2400" b="1" baseline="30000" dirty="0"/>
              <a:t>2+</a:t>
            </a:r>
            <a:r>
              <a:rPr lang="fr-FR" sz="2400" b="1" dirty="0"/>
              <a:t> à entrer dans STD pour qu’elle demeure au repos.</a:t>
            </a:r>
          </a:p>
        </p:txBody>
      </p:sp>
      <p:sp>
        <p:nvSpPr>
          <p:cNvPr id="2" name="Interdiction 1">
            <a:extLst>
              <a:ext uri="{FF2B5EF4-FFF2-40B4-BE49-F238E27FC236}">
                <a16:creationId xmlns:a16="http://schemas.microsoft.com/office/drawing/2014/main" id="{7AD6EE29-CA16-E64D-9454-D975EA967759}"/>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147317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p:txBody>
          <a:bodyPr/>
          <a:lstStyle/>
          <a:p>
            <a:pPr eaLnBrk="1" hangingPunct="1"/>
            <a:r>
              <a:rPr lang="fr-CA" b="1" dirty="0"/>
              <a:t>RÔLE DES PLAQUETTES</a:t>
            </a:r>
            <a:endParaRPr lang="fr-FR" b="1" dirty="0"/>
          </a:p>
        </p:txBody>
      </p:sp>
      <p:sp>
        <p:nvSpPr>
          <p:cNvPr id="943107" name="Rectangle 3"/>
          <p:cNvSpPr>
            <a:spLocks noGrp="1" noChangeArrowheads="1"/>
          </p:cNvSpPr>
          <p:nvPr>
            <p:ph sz="quarter" idx="1"/>
            <p:custDataLst>
              <p:tags r:id="rId2"/>
            </p:custDataLst>
          </p:nvPr>
        </p:nvSpPr>
        <p:spPr>
          <a:xfrm>
            <a:off x="611188" y="2798618"/>
            <a:ext cx="7851775" cy="3854594"/>
          </a:xfrm>
        </p:spPr>
        <p:txBody>
          <a:bodyPr>
            <a:noAutofit/>
          </a:bodyPr>
          <a:lstStyle/>
          <a:p>
            <a:pPr marL="571500" indent="-571500" eaLnBrk="1" hangingPunct="1">
              <a:buClr>
                <a:schemeClr val="accent1"/>
              </a:buClr>
              <a:buSzTx/>
            </a:pPr>
            <a:r>
              <a:rPr lang="fr-FR" sz="2400" b="1" dirty="0"/>
              <a:t>PLAQUETTE ACTIVÉE (</a:t>
            </a:r>
            <a:r>
              <a:rPr lang="fr-FR" sz="2400" b="1" u="sng" dirty="0">
                <a:cs typeface="Arial" charset="0"/>
              </a:rPr>
              <a:t>↑ </a:t>
            </a:r>
            <a:r>
              <a:rPr lang="fr-FR" sz="2400" b="1" u="sng" dirty="0"/>
              <a:t>Ca</a:t>
            </a:r>
            <a:r>
              <a:rPr lang="fr-FR" sz="2400" b="1" u="sng" baseline="30000" dirty="0"/>
              <a:t>2+</a:t>
            </a:r>
            <a:r>
              <a:rPr lang="fr-FR" sz="2400" b="1" u="sng" dirty="0"/>
              <a:t> à 3 </a:t>
            </a:r>
            <a:r>
              <a:rPr lang="el-GR" sz="2400" b="1" u="sng" dirty="0">
                <a:cs typeface="Arial" charset="0"/>
              </a:rPr>
              <a:t>μ</a:t>
            </a:r>
            <a:r>
              <a:rPr lang="fr-CA" sz="2400" b="1" u="sng" dirty="0">
                <a:cs typeface="Arial" charset="0"/>
              </a:rPr>
              <a:t>mol/L</a:t>
            </a:r>
            <a:r>
              <a:rPr lang="fr-CA" sz="2400" b="1" dirty="0">
                <a:cs typeface="Arial" charset="0"/>
              </a:rPr>
              <a:t>)</a:t>
            </a:r>
            <a:endParaRPr lang="fr-FR" sz="2400" b="1" dirty="0"/>
          </a:p>
          <a:p>
            <a:pPr marL="990600" lvl="1" indent="-533400" eaLnBrk="1" hangingPunct="1">
              <a:buFont typeface="Wingdings" pitchFamily="2" charset="2"/>
              <a:buNone/>
            </a:pPr>
            <a:endParaRPr lang="fr-FR" sz="2400" b="1" u="sng" dirty="0"/>
          </a:p>
          <a:p>
            <a:pPr marL="990600" lvl="1" indent="-533400" eaLnBrk="1" hangingPunct="1">
              <a:buFont typeface="Wingdings" pitchFamily="2" charset="2"/>
              <a:buNone/>
            </a:pPr>
            <a:r>
              <a:rPr lang="fr-FR" sz="2400" b="1" dirty="0"/>
              <a:t>1-</a:t>
            </a:r>
            <a:r>
              <a:rPr lang="fr-FR" sz="2400" b="1" dirty="0">
                <a:highlight>
                  <a:srgbClr val="FFFFFF"/>
                </a:highlight>
              </a:rPr>
              <a:t>↓ ACTIVITÉ DE L’ADENYL CYCLASE</a:t>
            </a:r>
          </a:p>
          <a:p>
            <a:pPr marL="990600" lvl="1" indent="-533400" eaLnBrk="1" hangingPunct="1"/>
            <a:r>
              <a:rPr lang="fr-FR" sz="2400" b="1" dirty="0"/>
              <a:t>↓ activité de l’</a:t>
            </a:r>
            <a:r>
              <a:rPr lang="fr-FR" sz="2400" b="1" dirty="0" err="1"/>
              <a:t>adényl</a:t>
            </a:r>
            <a:r>
              <a:rPr lang="fr-FR" sz="2400" b="1" dirty="0"/>
              <a:t> </a:t>
            </a:r>
            <a:r>
              <a:rPr lang="fr-FR" sz="2400" b="1" dirty="0" err="1"/>
              <a:t>cyclase</a:t>
            </a:r>
            <a:r>
              <a:rPr lang="fr-FR" sz="2400" b="1" dirty="0"/>
              <a:t> causée par inhibiteur :</a:t>
            </a:r>
          </a:p>
          <a:p>
            <a:pPr marL="1371600" lvl="2" indent="-457200" eaLnBrk="1" hangingPunct="1">
              <a:buClr>
                <a:schemeClr val="accent3"/>
              </a:buClr>
              <a:buFont typeface="Wingdings" pitchFamily="2" charset="2"/>
              <a:buChar char="§"/>
            </a:pPr>
            <a:r>
              <a:rPr lang="fr-FR" sz="2000" b="1" dirty="0"/>
              <a:t>Thromboxane A2</a:t>
            </a:r>
          </a:p>
          <a:p>
            <a:pPr marL="990600" lvl="1" indent="-533400" eaLnBrk="1" hangingPunct="1"/>
            <a:r>
              <a:rPr lang="fr-FR" sz="2400" b="1" dirty="0"/>
              <a:t>↓ </a:t>
            </a:r>
            <a:r>
              <a:rPr lang="fr-FR" sz="2400" b="1" dirty="0" err="1"/>
              <a:t>AMPc</a:t>
            </a:r>
            <a:r>
              <a:rPr lang="fr-FR" sz="2400" b="1" dirty="0"/>
              <a:t> = moins d’entrée de Ca</a:t>
            </a:r>
            <a:r>
              <a:rPr lang="fr-FR" sz="2400" b="1" baseline="30000" dirty="0"/>
              <a:t>2+</a:t>
            </a:r>
            <a:r>
              <a:rPr lang="fr-FR" sz="2400" b="1" dirty="0"/>
              <a:t> dans STD</a:t>
            </a:r>
          </a:p>
        </p:txBody>
      </p:sp>
      <p:sp>
        <p:nvSpPr>
          <p:cNvPr id="2" name="Interdiction 1">
            <a:extLst>
              <a:ext uri="{FF2B5EF4-FFF2-40B4-BE49-F238E27FC236}">
                <a16:creationId xmlns:a16="http://schemas.microsoft.com/office/drawing/2014/main" id="{3E5AFF38-B50D-8E73-3254-EC6F26EC3C96}"/>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233182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fr-CA" b="1"/>
              <a:t>RÔLE DES PLAQUETTES</a:t>
            </a:r>
            <a:endParaRPr lang="fr-FR" b="1"/>
          </a:p>
        </p:txBody>
      </p:sp>
      <p:sp>
        <p:nvSpPr>
          <p:cNvPr id="945155" name="Rectangle 3"/>
          <p:cNvSpPr>
            <a:spLocks noGrp="1" noChangeArrowheads="1"/>
          </p:cNvSpPr>
          <p:nvPr>
            <p:ph sz="quarter" idx="1"/>
            <p:custDataLst>
              <p:tags r:id="rId2"/>
            </p:custDataLst>
          </p:nvPr>
        </p:nvSpPr>
        <p:spPr>
          <a:xfrm>
            <a:off x="611188" y="2424545"/>
            <a:ext cx="8532812" cy="4433455"/>
          </a:xfrm>
        </p:spPr>
        <p:txBody>
          <a:bodyPr>
            <a:normAutofit lnSpcReduction="10000"/>
          </a:bodyPr>
          <a:lstStyle/>
          <a:p>
            <a:pPr marL="571500" indent="-571500" eaLnBrk="1" hangingPunct="1">
              <a:lnSpc>
                <a:spcPct val="80000"/>
              </a:lnSpc>
              <a:buClr>
                <a:schemeClr val="accent1"/>
              </a:buClr>
              <a:buSzTx/>
            </a:pPr>
            <a:r>
              <a:rPr lang="fr-FR" sz="2400" b="1" dirty="0"/>
              <a:t>PLAQUETTE ACTIVÉE (</a:t>
            </a:r>
            <a:r>
              <a:rPr lang="fr-FR" sz="2400" b="1" dirty="0">
                <a:cs typeface="Arial" charset="0"/>
              </a:rPr>
              <a:t>↑ </a:t>
            </a:r>
            <a:r>
              <a:rPr lang="fr-FR" sz="2400" b="1" dirty="0"/>
              <a:t>Ca</a:t>
            </a:r>
            <a:r>
              <a:rPr lang="fr-FR" sz="2400" b="1" baseline="30000" dirty="0"/>
              <a:t>2+</a:t>
            </a:r>
            <a:r>
              <a:rPr lang="fr-FR" sz="2400" b="1" dirty="0"/>
              <a:t> à 3 </a:t>
            </a:r>
            <a:r>
              <a:rPr lang="el-GR" sz="2400" b="1" dirty="0">
                <a:cs typeface="Arial" charset="0"/>
              </a:rPr>
              <a:t>μ</a:t>
            </a:r>
            <a:r>
              <a:rPr lang="fr-CA" sz="2400" b="1" dirty="0">
                <a:cs typeface="Arial" charset="0"/>
              </a:rPr>
              <a:t>mol/L)</a:t>
            </a:r>
            <a:endParaRPr lang="fr-FR" sz="2400" b="1" dirty="0"/>
          </a:p>
          <a:p>
            <a:pPr marL="990600" lvl="1" indent="-533400" eaLnBrk="1" hangingPunct="1">
              <a:lnSpc>
                <a:spcPct val="80000"/>
              </a:lnSpc>
              <a:buFont typeface="Wingdings" pitchFamily="2" charset="2"/>
              <a:buNone/>
            </a:pPr>
            <a:endParaRPr lang="fr-FR" sz="2400" b="1" u="sng" dirty="0"/>
          </a:p>
          <a:p>
            <a:pPr marL="990600" lvl="1" indent="-533400" eaLnBrk="1" hangingPunct="1">
              <a:lnSpc>
                <a:spcPct val="80000"/>
              </a:lnSpc>
              <a:buFont typeface="Wingdings" pitchFamily="2" charset="2"/>
              <a:buNone/>
            </a:pPr>
            <a:r>
              <a:rPr lang="fr-FR" sz="2400" b="1" dirty="0"/>
              <a:t>2-</a:t>
            </a:r>
            <a:r>
              <a:rPr lang="fr-FR" sz="2400" b="1" dirty="0">
                <a:highlight>
                  <a:srgbClr val="FFFFFF"/>
                </a:highlight>
              </a:rPr>
              <a:t>↑ [ INOSITOL TRIPHOSPHATE] (IP3)</a:t>
            </a:r>
          </a:p>
          <a:p>
            <a:pPr marL="990600" lvl="1" indent="-533400" eaLnBrk="1" hangingPunct="1">
              <a:lnSpc>
                <a:spcPct val="80000"/>
              </a:lnSpc>
              <a:buClr>
                <a:schemeClr val="accent3"/>
              </a:buClr>
              <a:buFont typeface="Wingdings" pitchFamily="2" charset="2"/>
              <a:buChar char="§"/>
            </a:pPr>
            <a:r>
              <a:rPr lang="fr-FR" sz="2400" b="1" dirty="0"/>
              <a:t>Normalement en faible quantité (IP3 dans cytosol)</a:t>
            </a:r>
          </a:p>
          <a:p>
            <a:pPr marL="990600" lvl="1" indent="-533400" eaLnBrk="1" hangingPunct="1">
              <a:lnSpc>
                <a:spcPct val="80000"/>
              </a:lnSpc>
              <a:buClr>
                <a:schemeClr val="accent3"/>
              </a:buClr>
              <a:buFont typeface="Wingdings" pitchFamily="2" charset="2"/>
              <a:buChar char="§"/>
            </a:pPr>
            <a:r>
              <a:rPr lang="fr-FR" sz="2400" b="1" dirty="0"/>
              <a:t>PLT activée :</a:t>
            </a:r>
          </a:p>
          <a:p>
            <a:pPr marL="1371600" lvl="2" indent="-457200" eaLnBrk="1" hangingPunct="1">
              <a:lnSpc>
                <a:spcPct val="80000"/>
              </a:lnSpc>
              <a:buClr>
                <a:srgbClr val="9966FF"/>
              </a:buClr>
              <a:buFont typeface="Courier New" pitchFamily="49" charset="0"/>
              <a:buChar char="o"/>
            </a:pPr>
            <a:r>
              <a:rPr lang="fr-FR" sz="2000" b="1" dirty="0"/>
              <a:t>↑ IP3</a:t>
            </a:r>
          </a:p>
          <a:p>
            <a:pPr marL="1371600" lvl="2" indent="-457200" eaLnBrk="1" hangingPunct="1">
              <a:lnSpc>
                <a:spcPct val="80000"/>
              </a:lnSpc>
              <a:buClr>
                <a:srgbClr val="9966FF"/>
              </a:buClr>
              <a:buFont typeface="Courier New" pitchFamily="49" charset="0"/>
              <a:buChar char="o"/>
            </a:pPr>
            <a:r>
              <a:rPr lang="fr-FR" sz="2000" b="1" dirty="0"/>
              <a:t>Agit sur le STD qui relâche du </a:t>
            </a:r>
            <a:r>
              <a:rPr lang="fr-FR" sz="1700" b="1" dirty="0"/>
              <a:t>Ca</a:t>
            </a:r>
            <a:r>
              <a:rPr lang="fr-FR" sz="1700" b="1" baseline="30000" dirty="0"/>
              <a:t>2+</a:t>
            </a:r>
            <a:endParaRPr lang="fr-CA" sz="2000" b="1" dirty="0"/>
          </a:p>
          <a:p>
            <a:pPr marL="1371600" lvl="2" indent="-457200" eaLnBrk="1" hangingPunct="1">
              <a:lnSpc>
                <a:spcPct val="80000"/>
              </a:lnSpc>
              <a:buClr>
                <a:srgbClr val="9966FF"/>
              </a:buClr>
              <a:buFont typeface="Courier New" pitchFamily="49" charset="0"/>
              <a:buChar char="o"/>
            </a:pPr>
            <a:r>
              <a:rPr lang="fr-FR" sz="2000" b="1" dirty="0"/>
              <a:t>Donc ↑ Ca</a:t>
            </a:r>
            <a:r>
              <a:rPr lang="fr-FR" sz="2000" b="1" baseline="30000" dirty="0"/>
              <a:t>2+ </a:t>
            </a:r>
            <a:r>
              <a:rPr lang="fr-FR" sz="2000" b="1" dirty="0"/>
              <a:t>dans le cytosol </a:t>
            </a:r>
          </a:p>
          <a:p>
            <a:pPr marL="990600" lvl="1" indent="-533400" eaLnBrk="1" hangingPunct="1">
              <a:lnSpc>
                <a:spcPct val="80000"/>
              </a:lnSpc>
              <a:buClr>
                <a:schemeClr val="accent3"/>
              </a:buClr>
              <a:buFont typeface="Wingdings" pitchFamily="2" charset="2"/>
              <a:buChar char="§"/>
            </a:pPr>
            <a:r>
              <a:rPr lang="fr-FR" sz="2400" b="1" dirty="0"/>
              <a:t>Comment?</a:t>
            </a:r>
          </a:p>
          <a:p>
            <a:pPr marL="1371600" lvl="2" indent="-457200" eaLnBrk="1" hangingPunct="1">
              <a:lnSpc>
                <a:spcPct val="80000"/>
              </a:lnSpc>
              <a:buClr>
                <a:srgbClr val="9966FF"/>
              </a:buClr>
              <a:buFont typeface="Courier New" pitchFamily="49" charset="0"/>
              <a:buChar char="o"/>
            </a:pPr>
            <a:r>
              <a:rPr lang="fr-FR" sz="2000" b="1" dirty="0"/>
              <a:t>Substances externes qui activent PLC qui hydrolyse les PL membranaires </a:t>
            </a:r>
          </a:p>
          <a:p>
            <a:pPr marL="1371600" lvl="2" indent="-457200" eaLnBrk="1" hangingPunct="1">
              <a:lnSpc>
                <a:spcPct val="80000"/>
              </a:lnSpc>
              <a:buClr>
                <a:srgbClr val="9966FF"/>
              </a:buClr>
              <a:buFont typeface="Courier New" pitchFamily="49" charset="0"/>
              <a:buChar char="o"/>
            </a:pPr>
            <a:r>
              <a:rPr lang="fr-FR" sz="2000" b="1" dirty="0"/>
              <a:t>↑ IP3 intracellulaire</a:t>
            </a:r>
          </a:p>
          <a:p>
            <a:pPr marL="990600" lvl="1" indent="-533400" eaLnBrk="1" hangingPunct="1">
              <a:lnSpc>
                <a:spcPct val="80000"/>
              </a:lnSpc>
              <a:buClr>
                <a:schemeClr val="accent3"/>
              </a:buClr>
              <a:buFont typeface="Wingdings" pitchFamily="2" charset="2"/>
              <a:buChar char="§"/>
            </a:pPr>
            <a:r>
              <a:rPr lang="fr-FR" sz="2400" b="1" dirty="0"/>
              <a:t>Probablement la première étape de l’activation plaquettaire.</a:t>
            </a:r>
          </a:p>
        </p:txBody>
      </p:sp>
      <p:sp>
        <p:nvSpPr>
          <p:cNvPr id="2" name="Interdiction 1">
            <a:extLst>
              <a:ext uri="{FF2B5EF4-FFF2-40B4-BE49-F238E27FC236}">
                <a16:creationId xmlns:a16="http://schemas.microsoft.com/office/drawing/2014/main" id="{35480C39-2272-A1C6-3C0B-6D50D7AD4238}"/>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294127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p:txBody>
          <a:bodyPr/>
          <a:lstStyle/>
          <a:p>
            <a:pPr eaLnBrk="1" hangingPunct="1"/>
            <a:r>
              <a:rPr lang="fr-CA" b="1"/>
              <a:t>RÔLE DES PLAQUETTES</a:t>
            </a:r>
            <a:endParaRPr lang="fr-FR" b="1"/>
          </a:p>
        </p:txBody>
      </p:sp>
      <p:sp>
        <p:nvSpPr>
          <p:cNvPr id="947203" name="Rectangle 3"/>
          <p:cNvSpPr>
            <a:spLocks noGrp="1" noChangeArrowheads="1"/>
          </p:cNvSpPr>
          <p:nvPr>
            <p:ph sz="quarter" idx="1"/>
            <p:custDataLst>
              <p:tags r:id="rId2"/>
            </p:custDataLst>
          </p:nvPr>
        </p:nvSpPr>
        <p:spPr>
          <a:xfrm>
            <a:off x="611188" y="2369126"/>
            <a:ext cx="7851775" cy="4488873"/>
          </a:xfrm>
        </p:spPr>
        <p:txBody>
          <a:bodyPr>
            <a:normAutofit fontScale="92500" lnSpcReduction="10000"/>
          </a:bodyPr>
          <a:lstStyle/>
          <a:p>
            <a:pPr marL="571500" indent="-571500" eaLnBrk="1" hangingPunct="1">
              <a:buClr>
                <a:schemeClr val="accent1"/>
              </a:buClr>
              <a:buSzTx/>
            </a:pPr>
            <a:r>
              <a:rPr lang="fr-FR" sz="2600" b="1" dirty="0"/>
              <a:t>PLAQUETTE ACTIVÉE (</a:t>
            </a:r>
            <a:r>
              <a:rPr lang="fr-FR" sz="2600" b="1" dirty="0">
                <a:cs typeface="Arial" charset="0"/>
              </a:rPr>
              <a:t>↑ </a:t>
            </a:r>
            <a:r>
              <a:rPr lang="fr-FR" sz="2600" b="1" dirty="0"/>
              <a:t>Ca</a:t>
            </a:r>
            <a:r>
              <a:rPr lang="fr-FR" sz="2600" b="1" baseline="30000" dirty="0"/>
              <a:t>2+</a:t>
            </a:r>
            <a:r>
              <a:rPr lang="fr-FR" sz="2600" b="1" dirty="0"/>
              <a:t> à 3 </a:t>
            </a:r>
            <a:r>
              <a:rPr lang="el-GR" sz="2600" b="1" dirty="0">
                <a:cs typeface="Arial" charset="0"/>
              </a:rPr>
              <a:t>μ</a:t>
            </a:r>
            <a:r>
              <a:rPr lang="fr-CA" sz="2600" b="1" dirty="0">
                <a:cs typeface="Arial" charset="0"/>
              </a:rPr>
              <a:t>mol/L)</a:t>
            </a:r>
            <a:endParaRPr lang="fr-FR" sz="2600" b="1" dirty="0"/>
          </a:p>
          <a:p>
            <a:pPr marL="990600" lvl="1" indent="-533400" eaLnBrk="1" hangingPunct="1">
              <a:buFont typeface="Wingdings" pitchFamily="2" charset="2"/>
              <a:buNone/>
            </a:pPr>
            <a:endParaRPr lang="fr-FR" sz="2600" b="1" u="sng" dirty="0"/>
          </a:p>
          <a:p>
            <a:pPr marL="990600" lvl="1" indent="-533400" eaLnBrk="1" hangingPunct="1">
              <a:buFont typeface="Wingdings" pitchFamily="2" charset="2"/>
              <a:buNone/>
            </a:pPr>
            <a:r>
              <a:rPr lang="fr-FR" sz="2600" b="1" dirty="0">
                <a:highlight>
                  <a:srgbClr val="FFFFFF"/>
                </a:highlight>
              </a:rPr>
              <a:t>3-↑ MÉTABOLISME DES LIPIDES DANS PLT</a:t>
            </a:r>
          </a:p>
          <a:p>
            <a:pPr marL="990600" lvl="1" indent="-533400" eaLnBrk="1" hangingPunct="1">
              <a:buClr>
                <a:schemeClr val="accent3"/>
              </a:buClr>
              <a:buFont typeface="Wingdings" pitchFamily="2" charset="2"/>
              <a:buChar char="§"/>
            </a:pPr>
            <a:r>
              <a:rPr lang="fr-FR" sz="2600" b="1" dirty="0"/>
              <a:t>Activateurs externes comme le collagène, la thrombine = activité PLA2</a:t>
            </a:r>
          </a:p>
          <a:p>
            <a:pPr marL="990600" lvl="1" indent="-533400" eaLnBrk="1" hangingPunct="1">
              <a:buClr>
                <a:schemeClr val="accent3"/>
              </a:buClr>
              <a:buFont typeface="Wingdings" pitchFamily="2" charset="2"/>
              <a:buChar char="§"/>
            </a:pPr>
            <a:r>
              <a:rPr lang="fr-FR" sz="2600" b="1" dirty="0"/>
              <a:t>Dans la plaquette: </a:t>
            </a:r>
          </a:p>
          <a:p>
            <a:pPr marL="1371600" lvl="2" indent="-457200" eaLnBrk="1" hangingPunct="1">
              <a:buClr>
                <a:srgbClr val="9966FF"/>
              </a:buClr>
              <a:buFont typeface="Courier New" pitchFamily="49" charset="0"/>
              <a:buChar char="o"/>
            </a:pPr>
            <a:r>
              <a:rPr lang="fr-FR" sz="2200" b="1" dirty="0"/>
              <a:t>Principal métabolite = THROMBOXANE A2</a:t>
            </a:r>
          </a:p>
          <a:p>
            <a:pPr marL="1371600" lvl="2" indent="-457200" eaLnBrk="1" hangingPunct="1">
              <a:buClr>
                <a:srgbClr val="9966FF"/>
              </a:buClr>
              <a:buFont typeface="Courier New" pitchFamily="49" charset="0"/>
              <a:buChar char="o"/>
            </a:pPr>
            <a:r>
              <a:rPr lang="fr-FR" sz="2200" b="1" dirty="0"/>
              <a:t>Sécrété hors de la plaquette</a:t>
            </a:r>
          </a:p>
          <a:p>
            <a:pPr marL="1371600" lvl="2" indent="-457200" eaLnBrk="1" hangingPunct="1">
              <a:buClr>
                <a:srgbClr val="9966FF"/>
              </a:buClr>
              <a:buFont typeface="Courier New" pitchFamily="49" charset="0"/>
              <a:buChar char="o"/>
            </a:pPr>
            <a:r>
              <a:rPr lang="fr-FR" sz="2200" b="1" dirty="0"/>
              <a:t>Puissant activateur de PLC et PLA2</a:t>
            </a:r>
          </a:p>
          <a:p>
            <a:pPr marL="1371600" lvl="2" indent="-457200" eaLnBrk="1" hangingPunct="1">
              <a:buClr>
                <a:srgbClr val="9966FF"/>
              </a:buClr>
              <a:buFont typeface="Courier New" pitchFamily="49" charset="0"/>
              <a:buChar char="o"/>
            </a:pPr>
            <a:r>
              <a:rPr lang="fr-FR" sz="2200" b="1" dirty="0"/>
              <a:t>↓ Activation de l’</a:t>
            </a:r>
            <a:r>
              <a:rPr lang="fr-FR" sz="2200" b="1" dirty="0" err="1"/>
              <a:t>adényl</a:t>
            </a:r>
            <a:r>
              <a:rPr lang="fr-FR" sz="2200" b="1" dirty="0"/>
              <a:t> </a:t>
            </a:r>
            <a:r>
              <a:rPr lang="fr-FR" sz="2200" b="1" dirty="0" err="1"/>
              <a:t>cyclase</a:t>
            </a:r>
            <a:r>
              <a:rPr lang="fr-FR" sz="2200" b="1" dirty="0"/>
              <a:t> (TXA2)</a:t>
            </a:r>
          </a:p>
          <a:p>
            <a:pPr marL="1371600" lvl="2" indent="-457200" eaLnBrk="1" hangingPunct="1">
              <a:buClr>
                <a:srgbClr val="9966FF"/>
              </a:buClr>
              <a:buFont typeface="Courier New" pitchFamily="49" charset="0"/>
              <a:buChar char="o"/>
            </a:pPr>
            <a:r>
              <a:rPr lang="fr-FR" sz="2200" b="1" dirty="0"/>
              <a:t>↑ Sécrétion des granules denses = ↑ agrégation</a:t>
            </a:r>
          </a:p>
          <a:p>
            <a:pPr marL="1371600" lvl="2" indent="-457200" eaLnBrk="1" hangingPunct="1">
              <a:buClr>
                <a:srgbClr val="9966FF"/>
              </a:buClr>
              <a:buFont typeface="Courier New" pitchFamily="49" charset="0"/>
              <a:buChar char="o"/>
            </a:pPr>
            <a:r>
              <a:rPr lang="fr-FR" sz="2200" b="1" dirty="0"/>
              <a:t>Puissant vasoconstricteur</a:t>
            </a:r>
          </a:p>
        </p:txBody>
      </p:sp>
      <p:sp>
        <p:nvSpPr>
          <p:cNvPr id="2" name="Interdiction 1">
            <a:extLst>
              <a:ext uri="{FF2B5EF4-FFF2-40B4-BE49-F238E27FC236}">
                <a16:creationId xmlns:a16="http://schemas.microsoft.com/office/drawing/2014/main" id="{13139489-1FBC-5C79-B02F-B7C2988C0F6D}"/>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380192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custDataLst>
              <p:tags r:id="rId1"/>
            </p:custDataLst>
          </p:nvPr>
        </p:nvSpPr>
        <p:spPr>
          <a:xfrm>
            <a:off x="1357745" y="1197204"/>
            <a:ext cx="6759575" cy="2817782"/>
          </a:xfrm>
        </p:spPr>
        <p:txBody>
          <a:bodyPr/>
          <a:lstStyle/>
          <a:p>
            <a:pPr algn="ctr" eaLnBrk="1" hangingPunct="1"/>
            <a:r>
              <a:rPr lang="fr-CA" sz="4800" b="1" strike="sngStrike" dirty="0"/>
              <a:t>PROCESSUS DE L’HÉMOSTASE</a:t>
            </a:r>
            <a:br>
              <a:rPr lang="fr-CA" sz="4800" b="1" strike="sngStrike" dirty="0"/>
            </a:br>
            <a:r>
              <a:rPr lang="fr-CA" sz="4800" b="1" strike="sngStrike" dirty="0"/>
              <a:t>PRIMAIRE</a:t>
            </a:r>
            <a:endParaRPr lang="fr-FR" sz="4800" b="1" strike="sngStrike" dirty="0"/>
          </a:p>
        </p:txBody>
      </p:sp>
      <p:sp>
        <p:nvSpPr>
          <p:cNvPr id="2" name="Interdiction 1">
            <a:extLst>
              <a:ext uri="{FF2B5EF4-FFF2-40B4-BE49-F238E27FC236}">
                <a16:creationId xmlns:a16="http://schemas.microsoft.com/office/drawing/2014/main" id="{2194FF6A-8C4A-8607-6CD1-895C4B311C0C}"/>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948466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p:txBody>
          <a:bodyPr/>
          <a:lstStyle/>
          <a:p>
            <a:pPr eaLnBrk="1" hangingPunct="1"/>
            <a:r>
              <a:rPr lang="fr-CA" b="1" dirty="0"/>
              <a:t>L’HÉMOSTASE PRIMAIRE</a:t>
            </a:r>
            <a:endParaRPr lang="fr-FR" b="1" dirty="0"/>
          </a:p>
        </p:txBody>
      </p:sp>
      <p:sp>
        <p:nvSpPr>
          <p:cNvPr id="951299" name="Rectangle 3"/>
          <p:cNvSpPr>
            <a:spLocks noGrp="1" noChangeArrowheads="1"/>
          </p:cNvSpPr>
          <p:nvPr>
            <p:ph sz="quarter" idx="1"/>
            <p:custDataLst>
              <p:tags r:id="rId2"/>
            </p:custDataLst>
          </p:nvPr>
        </p:nvSpPr>
        <p:spPr>
          <a:xfrm>
            <a:off x="528222" y="2363881"/>
            <a:ext cx="8158578" cy="4281055"/>
          </a:xfrm>
        </p:spPr>
        <p:txBody>
          <a:bodyPr>
            <a:normAutofit lnSpcReduction="10000"/>
          </a:bodyPr>
          <a:lstStyle/>
          <a:p>
            <a:pPr marL="0" indent="0" eaLnBrk="1" hangingPunct="1">
              <a:buClr>
                <a:schemeClr val="accent1"/>
              </a:buClr>
              <a:buSzTx/>
              <a:buNone/>
            </a:pPr>
            <a:r>
              <a:rPr lang="fr-CA" sz="2800" b="1" dirty="0"/>
              <a:t>5 étapes de l’hémostase primaire à la suite d'une lésion vasculaire:</a:t>
            </a:r>
          </a:p>
          <a:p>
            <a:pPr eaLnBrk="1" hangingPunct="1">
              <a:buClr>
                <a:schemeClr val="accent1"/>
              </a:buClr>
              <a:buSzTx/>
            </a:pPr>
            <a:r>
              <a:rPr lang="fr-CA" sz="2400" b="1" u="sng" dirty="0"/>
              <a:t>Vasoconstriction réflexe</a:t>
            </a:r>
          </a:p>
          <a:p>
            <a:pPr>
              <a:buSzTx/>
            </a:pPr>
            <a:r>
              <a:rPr lang="fr-CA" sz="2400" b="1" u="sng" dirty="0"/>
              <a:t>Adhésion</a:t>
            </a:r>
            <a:r>
              <a:rPr lang="fr-CA" sz="2400" b="1" dirty="0"/>
              <a:t>: Les plaquettes s’approchent de la paroi vasculaire, car la répulsion est moins forte. </a:t>
            </a:r>
          </a:p>
          <a:p>
            <a:pPr eaLnBrk="1" hangingPunct="1">
              <a:buClr>
                <a:schemeClr val="accent1"/>
              </a:buClr>
              <a:buSzTx/>
            </a:pPr>
            <a:r>
              <a:rPr lang="fr-CA" sz="2400" b="1" u="sng" dirty="0"/>
              <a:t>Activation</a:t>
            </a:r>
            <a:r>
              <a:rPr lang="fr-CA" sz="2400" b="1" dirty="0"/>
              <a:t>: Exposition du sous-endothélium (collagène)</a:t>
            </a:r>
          </a:p>
          <a:p>
            <a:pPr eaLnBrk="1" hangingPunct="1">
              <a:buClr>
                <a:schemeClr val="accent1"/>
              </a:buClr>
              <a:buSzTx/>
            </a:pPr>
            <a:r>
              <a:rPr lang="fr-CA" sz="2400" b="1" u="sng" dirty="0"/>
              <a:t>Agrégation</a:t>
            </a:r>
          </a:p>
          <a:p>
            <a:pPr eaLnBrk="1" hangingPunct="1">
              <a:buClr>
                <a:schemeClr val="accent1"/>
              </a:buClr>
              <a:buSzTx/>
            </a:pPr>
            <a:r>
              <a:rPr lang="fr-CA" sz="2400" b="1" u="sng" dirty="0"/>
              <a:t>Sécrétion </a:t>
            </a:r>
          </a:p>
          <a:p>
            <a:pPr eaLnBrk="1" hangingPunct="1"/>
            <a:endParaRPr lang="fr-FR" sz="2400" b="1" dirty="0"/>
          </a:p>
        </p:txBody>
      </p:sp>
      <p:sp>
        <p:nvSpPr>
          <p:cNvPr id="2" name="Flèche : angle droit à deux pointes 1">
            <a:extLst>
              <a:ext uri="{FF2B5EF4-FFF2-40B4-BE49-F238E27FC236}">
                <a16:creationId xmlns:a16="http://schemas.microsoft.com/office/drawing/2014/main" id="{BFE511EC-EA4B-478D-8CCB-BC0CC1A752CF}"/>
              </a:ext>
            </a:extLst>
          </p:cNvPr>
          <p:cNvSpPr/>
          <p:nvPr/>
        </p:nvSpPr>
        <p:spPr>
          <a:xfrm rot="18427938">
            <a:off x="2787588" y="5690586"/>
            <a:ext cx="692459" cy="674703"/>
          </a:xfrm>
          <a:prstGeom prst="lef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 name="Interdiction 2">
            <a:extLst>
              <a:ext uri="{FF2B5EF4-FFF2-40B4-BE49-F238E27FC236}">
                <a16:creationId xmlns:a16="http://schemas.microsoft.com/office/drawing/2014/main" id="{B594EDF7-060A-87A4-3914-09930265E95F}"/>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78441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5"/>
          <p:cNvSpPr>
            <a:spLocks noChangeShapeType="1"/>
          </p:cNvSpPr>
          <p:nvPr>
            <p:custDataLst>
              <p:tags r:id="rId1"/>
            </p:custDataLst>
          </p:nvPr>
        </p:nvSpPr>
        <p:spPr bwMode="auto">
          <a:xfrm>
            <a:off x="900113" y="6597650"/>
            <a:ext cx="7937500" cy="0"/>
          </a:xfrm>
          <a:prstGeom prst="line">
            <a:avLst/>
          </a:prstGeom>
          <a:noFill/>
          <a:ln w="38100">
            <a:solidFill>
              <a:srgbClr val="000000"/>
            </a:solidFill>
            <a:round/>
            <a:headEnd/>
            <a:tailEnd type="triangle" w="med" len="med"/>
          </a:ln>
        </p:spPr>
        <p:txBody>
          <a:bodyPr/>
          <a:lstStyle/>
          <a:p>
            <a:endParaRPr lang="fr-CA" dirty="0"/>
          </a:p>
        </p:txBody>
      </p:sp>
      <p:sp>
        <p:nvSpPr>
          <p:cNvPr id="15363" name="Line 6"/>
          <p:cNvSpPr>
            <a:spLocks noChangeShapeType="1"/>
          </p:cNvSpPr>
          <p:nvPr>
            <p:custDataLst>
              <p:tags r:id="rId2"/>
            </p:custDataLst>
          </p:nvPr>
        </p:nvSpPr>
        <p:spPr bwMode="auto">
          <a:xfrm flipV="1">
            <a:off x="900113" y="2852738"/>
            <a:ext cx="0" cy="3733800"/>
          </a:xfrm>
          <a:prstGeom prst="line">
            <a:avLst/>
          </a:prstGeom>
          <a:noFill/>
          <a:ln w="38100">
            <a:solidFill>
              <a:srgbClr val="000000"/>
            </a:solidFill>
            <a:round/>
            <a:headEnd/>
            <a:tailEnd type="triangle" w="med" len="med"/>
          </a:ln>
        </p:spPr>
        <p:txBody>
          <a:bodyPr/>
          <a:lstStyle/>
          <a:p>
            <a:endParaRPr lang="fr-CA" dirty="0"/>
          </a:p>
        </p:txBody>
      </p:sp>
      <p:sp>
        <p:nvSpPr>
          <p:cNvPr id="15364" name="AutoShape 26"/>
          <p:cNvSpPr>
            <a:spLocks noChangeArrowheads="1"/>
          </p:cNvSpPr>
          <p:nvPr>
            <p:custDataLst>
              <p:tags r:id="rId3"/>
            </p:custDataLst>
          </p:nvPr>
        </p:nvSpPr>
        <p:spPr bwMode="auto">
          <a:xfrm rot="5400000">
            <a:off x="2975667" y="1135961"/>
            <a:ext cx="3551441" cy="1511300"/>
          </a:xfrm>
          <a:prstGeom prst="rightArrow">
            <a:avLst>
              <a:gd name="adj1" fmla="val 50000"/>
              <a:gd name="adj2" fmla="val 35741"/>
            </a:avLst>
          </a:prstGeom>
          <a:solidFill>
            <a:schemeClr val="accent3">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b="1" dirty="0">
                <a:solidFill>
                  <a:schemeClr val="bg1"/>
                </a:solidFill>
              </a:rPr>
              <a:t>COAGULATION</a:t>
            </a:r>
          </a:p>
          <a:p>
            <a:pPr algn="ctr"/>
            <a:r>
              <a:rPr lang="fr-CA" b="1" dirty="0">
                <a:solidFill>
                  <a:schemeClr val="bg1"/>
                </a:solidFill>
              </a:rPr>
              <a:t>PLASMATIQUE</a:t>
            </a:r>
            <a:endParaRPr lang="fr-FR" b="1" dirty="0">
              <a:solidFill>
                <a:schemeClr val="bg1"/>
              </a:solidFill>
            </a:endParaRPr>
          </a:p>
        </p:txBody>
      </p:sp>
      <p:sp>
        <p:nvSpPr>
          <p:cNvPr id="15365" name="Oval 29"/>
          <p:cNvSpPr>
            <a:spLocks noChangeArrowheads="1"/>
          </p:cNvSpPr>
          <p:nvPr>
            <p:custDataLst>
              <p:tags r:id="rId4"/>
            </p:custDataLst>
          </p:nvPr>
        </p:nvSpPr>
        <p:spPr bwMode="auto">
          <a:xfrm>
            <a:off x="1476375" y="4149725"/>
            <a:ext cx="792163" cy="574675"/>
          </a:xfrm>
          <a:prstGeom prst="ellipse">
            <a:avLst/>
          </a:prstGeom>
          <a:solidFill>
            <a:schemeClr val="accent4">
              <a:lumMod val="75000"/>
            </a:schemeClr>
          </a:solidFill>
          <a:ln w="285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HP</a:t>
            </a:r>
            <a:endParaRPr lang="fr-FR" b="1" dirty="0">
              <a:solidFill>
                <a:schemeClr val="bg1"/>
              </a:solidFill>
            </a:endParaRPr>
          </a:p>
        </p:txBody>
      </p:sp>
      <p:sp>
        <p:nvSpPr>
          <p:cNvPr id="15366" name="Oval 31"/>
          <p:cNvSpPr>
            <a:spLocks noChangeArrowheads="1"/>
          </p:cNvSpPr>
          <p:nvPr>
            <p:custDataLst>
              <p:tags r:id="rId5"/>
            </p:custDataLst>
          </p:nvPr>
        </p:nvSpPr>
        <p:spPr bwMode="auto">
          <a:xfrm>
            <a:off x="3779838" y="4149725"/>
            <a:ext cx="1800225" cy="792163"/>
          </a:xfrm>
          <a:prstGeom prst="ellipse">
            <a:avLst/>
          </a:prstGeom>
          <a:solidFill>
            <a:schemeClr val="accent3">
              <a:lumMod val="75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CP</a:t>
            </a:r>
            <a:endParaRPr lang="fr-FR" b="1" dirty="0">
              <a:solidFill>
                <a:schemeClr val="bg1"/>
              </a:solidFill>
            </a:endParaRPr>
          </a:p>
        </p:txBody>
      </p:sp>
      <p:sp>
        <p:nvSpPr>
          <p:cNvPr id="15367" name="Oval 32"/>
          <p:cNvSpPr>
            <a:spLocks noChangeArrowheads="1"/>
          </p:cNvSpPr>
          <p:nvPr>
            <p:custDataLst>
              <p:tags r:id="rId6"/>
            </p:custDataLst>
          </p:nvPr>
        </p:nvSpPr>
        <p:spPr bwMode="auto">
          <a:xfrm>
            <a:off x="7235825" y="4292600"/>
            <a:ext cx="792163" cy="574675"/>
          </a:xfrm>
          <a:prstGeom prst="ellipse">
            <a:avLst/>
          </a:prstGeom>
          <a:solidFill>
            <a:schemeClr val="accent6">
              <a:lumMod val="75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FIBRI</a:t>
            </a:r>
            <a:endParaRPr lang="fr-FR" b="1" dirty="0">
              <a:solidFill>
                <a:schemeClr val="bg1"/>
              </a:solidFill>
            </a:endParaRPr>
          </a:p>
        </p:txBody>
      </p:sp>
      <p:sp>
        <p:nvSpPr>
          <p:cNvPr id="15368" name="Freeform 34"/>
          <p:cNvSpPr>
            <a:spLocks/>
          </p:cNvSpPr>
          <p:nvPr>
            <p:custDataLst>
              <p:tags r:id="rId7"/>
            </p:custDataLst>
          </p:nvPr>
        </p:nvSpPr>
        <p:spPr bwMode="auto">
          <a:xfrm>
            <a:off x="900113" y="2984500"/>
            <a:ext cx="7583487" cy="3205163"/>
          </a:xfrm>
          <a:custGeom>
            <a:avLst/>
            <a:gdLst>
              <a:gd name="T0" fmla="*/ 0 w 4777"/>
              <a:gd name="T1" fmla="*/ 2147483647 h 2019"/>
              <a:gd name="T2" fmla="*/ 569555241 w 4777"/>
              <a:gd name="T3" fmla="*/ 2147483647 h 2019"/>
              <a:gd name="T4" fmla="*/ 569555241 w 4777"/>
              <a:gd name="T5" fmla="*/ 2147483647 h 2019"/>
              <a:gd name="T6" fmla="*/ 1257556975 w 4777"/>
              <a:gd name="T7" fmla="*/ 20161254 h 2019"/>
              <a:gd name="T8" fmla="*/ 2147483647 w 4777"/>
              <a:gd name="T9" fmla="*/ 2147483647 h 2019"/>
              <a:gd name="T10" fmla="*/ 2147483647 w 4777"/>
              <a:gd name="T11" fmla="*/ 2147483647 h 2019"/>
              <a:gd name="T12" fmla="*/ 2147483647 w 4777"/>
              <a:gd name="T13" fmla="*/ 2147483647 h 2019"/>
              <a:gd name="T14" fmla="*/ 0 60000 65536"/>
              <a:gd name="T15" fmla="*/ 0 60000 65536"/>
              <a:gd name="T16" fmla="*/ 0 60000 65536"/>
              <a:gd name="T17" fmla="*/ 0 60000 65536"/>
              <a:gd name="T18" fmla="*/ 0 60000 65536"/>
              <a:gd name="T19" fmla="*/ 0 60000 65536"/>
              <a:gd name="T20" fmla="*/ 0 60000 65536"/>
              <a:gd name="T21" fmla="*/ 0 w 4777"/>
              <a:gd name="T22" fmla="*/ 0 h 2019"/>
              <a:gd name="T23" fmla="*/ 4777 w 4777"/>
              <a:gd name="T24" fmla="*/ 2019 h 2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77" h="2019">
                <a:moveTo>
                  <a:pt x="0" y="1732"/>
                </a:moveTo>
                <a:cubicBezTo>
                  <a:pt x="94" y="1736"/>
                  <a:pt x="188" y="1740"/>
                  <a:pt x="226" y="1732"/>
                </a:cubicBezTo>
                <a:cubicBezTo>
                  <a:pt x="264" y="1724"/>
                  <a:pt x="181" y="1973"/>
                  <a:pt x="226" y="1686"/>
                </a:cubicBezTo>
                <a:cubicBezTo>
                  <a:pt x="271" y="1399"/>
                  <a:pt x="287" y="0"/>
                  <a:pt x="499" y="8"/>
                </a:cubicBezTo>
                <a:cubicBezTo>
                  <a:pt x="711" y="16"/>
                  <a:pt x="870" y="1445"/>
                  <a:pt x="1497" y="1732"/>
                </a:cubicBezTo>
                <a:cubicBezTo>
                  <a:pt x="2124" y="2019"/>
                  <a:pt x="3749" y="1732"/>
                  <a:pt x="4263" y="1732"/>
                </a:cubicBezTo>
                <a:cubicBezTo>
                  <a:pt x="4777" y="1732"/>
                  <a:pt x="4679" y="1732"/>
                  <a:pt x="4581" y="1732"/>
                </a:cubicBezTo>
              </a:path>
            </a:pathLst>
          </a:custGeom>
          <a:noFill/>
          <a:ln w="34925">
            <a:solidFill>
              <a:schemeClr val="accent4">
                <a:lumMod val="75000"/>
              </a:schemeClr>
            </a:solidFill>
            <a:round/>
            <a:headEnd/>
            <a:tailEnd/>
          </a:ln>
        </p:spPr>
        <p:txBody>
          <a:bodyPr/>
          <a:lstStyle/>
          <a:p>
            <a:endParaRPr lang="fr-CA" dirty="0"/>
          </a:p>
        </p:txBody>
      </p:sp>
      <p:sp>
        <p:nvSpPr>
          <p:cNvPr id="15369" name="Freeform 35"/>
          <p:cNvSpPr>
            <a:spLocks/>
          </p:cNvSpPr>
          <p:nvPr>
            <p:custDataLst>
              <p:tags r:id="rId8"/>
            </p:custDataLst>
          </p:nvPr>
        </p:nvSpPr>
        <p:spPr bwMode="auto">
          <a:xfrm>
            <a:off x="900113" y="2444750"/>
            <a:ext cx="7715250" cy="4044950"/>
          </a:xfrm>
          <a:custGeom>
            <a:avLst/>
            <a:gdLst>
              <a:gd name="T0" fmla="*/ 0 w 4860"/>
              <a:gd name="T1" fmla="*/ 2147483647 h 2548"/>
              <a:gd name="T2" fmla="*/ 798888615 w 4860"/>
              <a:gd name="T3" fmla="*/ 2147483647 h 2548"/>
              <a:gd name="T4" fmla="*/ 914815954 w 4860"/>
              <a:gd name="T5" fmla="*/ 2147483647 h 2548"/>
              <a:gd name="T6" fmla="*/ 2147483647 w 4860"/>
              <a:gd name="T7" fmla="*/ 75604683 h 2548"/>
              <a:gd name="T8" fmla="*/ 2147483647 w 4860"/>
              <a:gd name="T9" fmla="*/ 2147483647 h 2548"/>
              <a:gd name="T10" fmla="*/ 2147483647 w 4860"/>
              <a:gd name="T11" fmla="*/ 2147483647 h 2548"/>
              <a:gd name="T12" fmla="*/ 2147483647 w 4860"/>
              <a:gd name="T13" fmla="*/ 2147483647 h 2548"/>
              <a:gd name="T14" fmla="*/ 0 60000 65536"/>
              <a:gd name="T15" fmla="*/ 0 60000 65536"/>
              <a:gd name="T16" fmla="*/ 0 60000 65536"/>
              <a:gd name="T17" fmla="*/ 0 60000 65536"/>
              <a:gd name="T18" fmla="*/ 0 60000 65536"/>
              <a:gd name="T19" fmla="*/ 0 60000 65536"/>
              <a:gd name="T20" fmla="*/ 0 60000 65536"/>
              <a:gd name="T21" fmla="*/ 0 w 4860"/>
              <a:gd name="T22" fmla="*/ 0 h 2548"/>
              <a:gd name="T23" fmla="*/ 4860 w 4860"/>
              <a:gd name="T24" fmla="*/ 2548 h 25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60" h="2548">
                <a:moveTo>
                  <a:pt x="0" y="2026"/>
                </a:moveTo>
                <a:cubicBezTo>
                  <a:pt x="128" y="2026"/>
                  <a:pt x="257" y="2026"/>
                  <a:pt x="317" y="2026"/>
                </a:cubicBezTo>
                <a:cubicBezTo>
                  <a:pt x="377" y="2026"/>
                  <a:pt x="15" y="2359"/>
                  <a:pt x="363" y="2026"/>
                </a:cubicBezTo>
                <a:cubicBezTo>
                  <a:pt x="711" y="1693"/>
                  <a:pt x="1762" y="0"/>
                  <a:pt x="2404" y="30"/>
                </a:cubicBezTo>
                <a:cubicBezTo>
                  <a:pt x="3046" y="60"/>
                  <a:pt x="3825" y="1868"/>
                  <a:pt x="4218" y="2208"/>
                </a:cubicBezTo>
                <a:cubicBezTo>
                  <a:pt x="4611" y="2548"/>
                  <a:pt x="4664" y="2095"/>
                  <a:pt x="4762" y="2072"/>
                </a:cubicBezTo>
                <a:cubicBezTo>
                  <a:pt x="4860" y="2049"/>
                  <a:pt x="4793" y="2072"/>
                  <a:pt x="4808" y="2072"/>
                </a:cubicBezTo>
              </a:path>
            </a:pathLst>
          </a:custGeom>
          <a:noFill/>
          <a:ln w="31750">
            <a:solidFill>
              <a:schemeClr val="accent3">
                <a:lumMod val="75000"/>
              </a:schemeClr>
            </a:solidFill>
            <a:round/>
            <a:headEnd/>
            <a:tailEnd/>
          </a:ln>
        </p:spPr>
        <p:txBody>
          <a:bodyPr/>
          <a:lstStyle/>
          <a:p>
            <a:endParaRPr lang="fr-CA" dirty="0"/>
          </a:p>
        </p:txBody>
      </p:sp>
      <p:sp>
        <p:nvSpPr>
          <p:cNvPr id="15370" name="Freeform 36"/>
          <p:cNvSpPr>
            <a:spLocks/>
          </p:cNvSpPr>
          <p:nvPr>
            <p:custDataLst>
              <p:tags r:id="rId9"/>
            </p:custDataLst>
          </p:nvPr>
        </p:nvSpPr>
        <p:spPr bwMode="auto">
          <a:xfrm>
            <a:off x="900113" y="2625725"/>
            <a:ext cx="7775575" cy="4090988"/>
          </a:xfrm>
          <a:custGeom>
            <a:avLst/>
            <a:gdLst>
              <a:gd name="T0" fmla="*/ 0 w 4898"/>
              <a:gd name="T1" fmla="*/ 2147483647 h 2577"/>
              <a:gd name="T2" fmla="*/ 456147504 w 4898"/>
              <a:gd name="T3" fmla="*/ 2147483647 h 2577"/>
              <a:gd name="T4" fmla="*/ 2056447474 w 4898"/>
              <a:gd name="T5" fmla="*/ 2147483647 h 2577"/>
              <a:gd name="T6" fmla="*/ 2147483647 w 4898"/>
              <a:gd name="T7" fmla="*/ 2147483647 h 2577"/>
              <a:gd name="T8" fmla="*/ 2147483647 w 4898"/>
              <a:gd name="T9" fmla="*/ 1960681853 h 2577"/>
              <a:gd name="T10" fmla="*/ 2147483647 w 4898"/>
              <a:gd name="T11" fmla="*/ 246975348 h 2577"/>
              <a:gd name="T12" fmla="*/ 2147483647 w 4898"/>
              <a:gd name="T13" fmla="*/ 2147483647 h 2577"/>
              <a:gd name="T14" fmla="*/ 2147483647 w 4898"/>
              <a:gd name="T15" fmla="*/ 2147483647 h 2577"/>
              <a:gd name="T16" fmla="*/ 2147483647 w 4898"/>
              <a:gd name="T17" fmla="*/ 2147483647 h 2577"/>
              <a:gd name="T18" fmla="*/ 2147483647 w 4898"/>
              <a:gd name="T19" fmla="*/ 2147483647 h 25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98"/>
              <a:gd name="T31" fmla="*/ 0 h 2577"/>
              <a:gd name="T32" fmla="*/ 4898 w 4898"/>
              <a:gd name="T33" fmla="*/ 2577 h 25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98" h="2577">
                <a:moveTo>
                  <a:pt x="0" y="2048"/>
                </a:moveTo>
                <a:cubicBezTo>
                  <a:pt x="22" y="2025"/>
                  <a:pt x="45" y="2003"/>
                  <a:pt x="181" y="2048"/>
                </a:cubicBezTo>
                <a:cubicBezTo>
                  <a:pt x="317" y="2093"/>
                  <a:pt x="294" y="2275"/>
                  <a:pt x="816" y="2320"/>
                </a:cubicBezTo>
                <a:cubicBezTo>
                  <a:pt x="1338" y="2365"/>
                  <a:pt x="2797" y="2577"/>
                  <a:pt x="3311" y="2320"/>
                </a:cubicBezTo>
                <a:cubicBezTo>
                  <a:pt x="3825" y="2063"/>
                  <a:pt x="3757" y="1148"/>
                  <a:pt x="3901" y="778"/>
                </a:cubicBezTo>
                <a:cubicBezTo>
                  <a:pt x="4045" y="408"/>
                  <a:pt x="4052" y="0"/>
                  <a:pt x="4173" y="98"/>
                </a:cubicBezTo>
                <a:cubicBezTo>
                  <a:pt x="4294" y="196"/>
                  <a:pt x="4520" y="1066"/>
                  <a:pt x="4626" y="1368"/>
                </a:cubicBezTo>
                <a:cubicBezTo>
                  <a:pt x="4732" y="1670"/>
                  <a:pt x="4770" y="1814"/>
                  <a:pt x="4808" y="1912"/>
                </a:cubicBezTo>
                <a:cubicBezTo>
                  <a:pt x="4846" y="2010"/>
                  <a:pt x="4838" y="1958"/>
                  <a:pt x="4853" y="1958"/>
                </a:cubicBezTo>
                <a:cubicBezTo>
                  <a:pt x="4868" y="1958"/>
                  <a:pt x="4891" y="1920"/>
                  <a:pt x="4898" y="1912"/>
                </a:cubicBezTo>
              </a:path>
            </a:pathLst>
          </a:custGeom>
          <a:noFill/>
          <a:ln w="31750">
            <a:solidFill>
              <a:schemeClr val="accent6">
                <a:lumMod val="75000"/>
              </a:schemeClr>
            </a:solidFill>
            <a:round/>
            <a:headEnd/>
            <a:tailEnd/>
          </a:ln>
        </p:spPr>
        <p:txBody>
          <a:bodyPr/>
          <a:lstStyle/>
          <a:p>
            <a:endParaRPr lang="fr-CA" dirty="0"/>
          </a:p>
        </p:txBody>
      </p:sp>
      <p:sp>
        <p:nvSpPr>
          <p:cNvPr id="15371" name="AutoShape 40"/>
          <p:cNvSpPr>
            <a:spLocks noChangeArrowheads="1"/>
          </p:cNvSpPr>
          <p:nvPr>
            <p:custDataLst>
              <p:tags r:id="rId10"/>
            </p:custDataLst>
          </p:nvPr>
        </p:nvSpPr>
        <p:spPr bwMode="auto">
          <a:xfrm rot="17245515">
            <a:off x="909304" y="1374354"/>
            <a:ext cx="3365489" cy="950913"/>
          </a:xfrm>
          <a:prstGeom prst="leftArrow">
            <a:avLst>
              <a:gd name="adj1" fmla="val 50000"/>
              <a:gd name="adj2" fmla="val 79424"/>
            </a:avLst>
          </a:prstGeom>
          <a:solidFill>
            <a:schemeClr val="accent4">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sz="1600" b="1" dirty="0">
                <a:solidFill>
                  <a:schemeClr val="bg1"/>
                </a:solidFill>
              </a:rPr>
              <a:t>HÉMOSTASE PRIMAIRE</a:t>
            </a:r>
            <a:endParaRPr lang="fr-FR" sz="1600" b="1" dirty="0">
              <a:solidFill>
                <a:schemeClr val="bg1"/>
              </a:solidFill>
            </a:endParaRPr>
          </a:p>
        </p:txBody>
      </p:sp>
      <p:sp>
        <p:nvSpPr>
          <p:cNvPr id="15372" name="AutoShape 42"/>
          <p:cNvSpPr>
            <a:spLocks noChangeArrowheads="1"/>
          </p:cNvSpPr>
          <p:nvPr>
            <p:custDataLst>
              <p:tags r:id="rId11"/>
            </p:custDataLst>
          </p:nvPr>
        </p:nvSpPr>
        <p:spPr bwMode="auto">
          <a:xfrm rot="3448137">
            <a:off x="5341964" y="1066477"/>
            <a:ext cx="2603549" cy="936625"/>
          </a:xfrm>
          <a:prstGeom prst="rightArrow">
            <a:avLst>
              <a:gd name="adj1" fmla="val 50000"/>
              <a:gd name="adj2" fmla="val 67754"/>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b="1" dirty="0">
                <a:solidFill>
                  <a:schemeClr val="bg1"/>
                </a:solidFill>
              </a:rPr>
              <a:t>FIBRINOLYSE</a:t>
            </a:r>
            <a:endParaRPr lang="fr-FR" dirty="0">
              <a:solidFill>
                <a:schemeClr val="bg1"/>
              </a:solidFill>
            </a:endParaRPr>
          </a:p>
        </p:txBody>
      </p:sp>
      <p:sp>
        <p:nvSpPr>
          <p:cNvPr id="15373" name="Line 44"/>
          <p:cNvSpPr>
            <a:spLocks noChangeShapeType="1"/>
          </p:cNvSpPr>
          <p:nvPr>
            <p:custDataLst>
              <p:tags r:id="rId12"/>
            </p:custDataLst>
          </p:nvPr>
        </p:nvSpPr>
        <p:spPr bwMode="auto">
          <a:xfrm flipH="1">
            <a:off x="6516688" y="6381750"/>
            <a:ext cx="360362" cy="476250"/>
          </a:xfrm>
          <a:prstGeom prst="line">
            <a:avLst/>
          </a:prstGeom>
          <a:noFill/>
          <a:ln w="28575">
            <a:solidFill>
              <a:schemeClr val="tx2"/>
            </a:solidFill>
            <a:round/>
            <a:headEnd/>
            <a:tailEnd/>
          </a:ln>
        </p:spPr>
        <p:txBody>
          <a:bodyPr/>
          <a:lstStyle/>
          <a:p>
            <a:endParaRPr lang="fr-CA" dirty="0"/>
          </a:p>
        </p:txBody>
      </p:sp>
      <p:sp>
        <p:nvSpPr>
          <p:cNvPr id="15374" name="Line 45"/>
          <p:cNvSpPr>
            <a:spLocks noChangeShapeType="1"/>
          </p:cNvSpPr>
          <p:nvPr>
            <p:custDataLst>
              <p:tags r:id="rId13"/>
            </p:custDataLst>
          </p:nvPr>
        </p:nvSpPr>
        <p:spPr bwMode="auto">
          <a:xfrm flipH="1">
            <a:off x="6659563" y="6381750"/>
            <a:ext cx="360362" cy="476250"/>
          </a:xfrm>
          <a:prstGeom prst="line">
            <a:avLst/>
          </a:prstGeom>
          <a:noFill/>
          <a:ln w="28575">
            <a:solidFill>
              <a:schemeClr val="tx2"/>
            </a:solidFill>
            <a:round/>
            <a:headEnd/>
            <a:tailEnd/>
          </a:ln>
        </p:spPr>
        <p:txBody>
          <a:bodyPr/>
          <a:lstStyle/>
          <a:p>
            <a:endParaRPr lang="fr-CA" dirty="0"/>
          </a:p>
        </p:txBody>
      </p:sp>
    </p:spTree>
    <p:extLst>
      <p:ext uri="{BB962C8B-B14F-4D97-AF65-F5344CB8AC3E}">
        <p14:creationId xmlns:p14="http://schemas.microsoft.com/office/powerpoint/2010/main" val="29439639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Adhésion et Activation</a:t>
            </a:r>
            <a:endParaRPr lang="fr-FR" b="1" dirty="0"/>
          </a:p>
        </p:txBody>
      </p:sp>
      <p:sp>
        <p:nvSpPr>
          <p:cNvPr id="1233923" name="Rectangle 3"/>
          <p:cNvSpPr>
            <a:spLocks noGrp="1" noChangeArrowheads="1"/>
          </p:cNvSpPr>
          <p:nvPr>
            <p:ph sz="quarter" idx="1"/>
            <p:custDataLst>
              <p:tags r:id="rId2"/>
            </p:custDataLst>
          </p:nvPr>
        </p:nvSpPr>
        <p:spPr>
          <a:xfrm>
            <a:off x="457200" y="2452255"/>
            <a:ext cx="8624656" cy="4405744"/>
          </a:xfrm>
        </p:spPr>
        <p:txBody>
          <a:bodyPr>
            <a:normAutofit/>
          </a:bodyPr>
          <a:lstStyle/>
          <a:p>
            <a:pPr eaLnBrk="1" hangingPunct="1">
              <a:lnSpc>
                <a:spcPct val="90000"/>
              </a:lnSpc>
              <a:buClr>
                <a:schemeClr val="accent1"/>
              </a:buClr>
              <a:buSzTx/>
            </a:pPr>
            <a:r>
              <a:rPr lang="fr-CA" sz="2400" b="1" dirty="0"/>
              <a:t>La </a:t>
            </a:r>
            <a:r>
              <a:rPr lang="fr-CA" sz="2400" b="1" dirty="0" err="1"/>
              <a:t>GPIb</a:t>
            </a:r>
            <a:r>
              <a:rPr lang="fr-CA" sz="2400" b="1" dirty="0"/>
              <a:t> se fixe au </a:t>
            </a:r>
            <a:r>
              <a:rPr lang="fr-CA" sz="2400" b="1" dirty="0" err="1"/>
              <a:t>FvW</a:t>
            </a:r>
            <a:r>
              <a:rPr lang="fr-CA" sz="2400" b="1" dirty="0"/>
              <a:t> (=ADHÉSION PLAQUETTAIRE)</a:t>
            </a:r>
          </a:p>
          <a:p>
            <a:pPr lvl="1" eaLnBrk="1" hangingPunct="1">
              <a:lnSpc>
                <a:spcPct val="90000"/>
              </a:lnSpc>
              <a:buClr>
                <a:schemeClr val="accent3"/>
              </a:buClr>
              <a:buSzTx/>
              <a:buFont typeface="Wingdings" pitchFamily="2" charset="2"/>
              <a:buChar char="§"/>
            </a:pPr>
            <a:r>
              <a:rPr lang="fr-CA" sz="2200" b="1" dirty="0"/>
              <a:t>Le </a:t>
            </a:r>
            <a:r>
              <a:rPr lang="fr-CA" sz="2200" b="1" dirty="0" err="1"/>
              <a:t>FvW</a:t>
            </a:r>
            <a:r>
              <a:rPr lang="fr-CA" sz="2200" b="1" dirty="0"/>
              <a:t> est produit par les cellules endothéliales et par les plaquettes (granules </a:t>
            </a:r>
            <a:r>
              <a:rPr lang="el-GR" sz="2200" b="1" dirty="0">
                <a:cs typeface="Arial" charset="0"/>
              </a:rPr>
              <a:t>α</a:t>
            </a:r>
            <a:r>
              <a:rPr lang="fr-CA" sz="2200" b="1" dirty="0">
                <a:cs typeface="Arial" charset="0"/>
              </a:rPr>
              <a:t>)</a:t>
            </a:r>
            <a:endParaRPr lang="el-GR" sz="2200" b="1" dirty="0">
              <a:cs typeface="Arial" charset="0"/>
            </a:endParaRPr>
          </a:p>
          <a:p>
            <a:pPr eaLnBrk="1" hangingPunct="1">
              <a:lnSpc>
                <a:spcPct val="90000"/>
              </a:lnSpc>
              <a:buClr>
                <a:schemeClr val="accent1"/>
              </a:buClr>
              <a:buSzTx/>
            </a:pPr>
            <a:r>
              <a:rPr lang="fr-CA" sz="2400" b="1" dirty="0"/>
              <a:t>Une fois les plaquettes accolées, les charges positives déclenchent l’activation des </a:t>
            </a:r>
            <a:r>
              <a:rPr lang="fr-CA" sz="2000" b="1" u="sng" dirty="0"/>
              <a:t>PLA2</a:t>
            </a:r>
            <a:r>
              <a:rPr lang="fr-CA" sz="2400" b="1" dirty="0"/>
              <a:t> et </a:t>
            </a:r>
            <a:r>
              <a:rPr lang="fr-CA" sz="2000" b="1" u="sng" dirty="0"/>
              <a:t>PLC</a:t>
            </a:r>
            <a:r>
              <a:rPr lang="fr-CA" sz="2400" b="1" dirty="0"/>
              <a:t> (=ACTIVATION).</a:t>
            </a:r>
          </a:p>
          <a:p>
            <a:pPr lvl="1" eaLnBrk="1" hangingPunct="1">
              <a:lnSpc>
                <a:spcPct val="90000"/>
              </a:lnSpc>
              <a:buClr>
                <a:schemeClr val="accent3"/>
              </a:buClr>
              <a:buSzTx/>
              <a:buFont typeface="Wingdings" pitchFamily="2" charset="2"/>
              <a:buChar char="§"/>
            </a:pPr>
            <a:r>
              <a:rPr lang="fr-CA" sz="2200" b="1" dirty="0"/>
              <a:t>PLA2 : active TXA2 qui inhibe </a:t>
            </a:r>
            <a:r>
              <a:rPr lang="fr-CA" sz="2200" b="1" dirty="0" err="1"/>
              <a:t>adénylcyclase</a:t>
            </a:r>
            <a:r>
              <a:rPr lang="fr-CA" sz="2200" b="1" dirty="0"/>
              <a:t> qui arrête l’entrée de Calcium dans le STD</a:t>
            </a:r>
          </a:p>
          <a:p>
            <a:pPr lvl="1" eaLnBrk="1" hangingPunct="1">
              <a:lnSpc>
                <a:spcPct val="90000"/>
              </a:lnSpc>
              <a:buClr>
                <a:schemeClr val="accent3"/>
              </a:buClr>
              <a:buSzTx/>
              <a:buFont typeface="Wingdings" pitchFamily="2" charset="2"/>
              <a:buChar char="§"/>
            </a:pPr>
            <a:r>
              <a:rPr lang="fr-CA" sz="2200" b="1" dirty="0"/>
              <a:t>TXA2: fait une rétroaction positive en activant la PLA2</a:t>
            </a:r>
          </a:p>
          <a:p>
            <a:pPr lvl="1" eaLnBrk="1" hangingPunct="1">
              <a:lnSpc>
                <a:spcPct val="90000"/>
              </a:lnSpc>
              <a:buClr>
                <a:schemeClr val="accent3"/>
              </a:buClr>
              <a:buSzTx/>
              <a:buFont typeface="Wingdings" pitchFamily="2" charset="2"/>
              <a:buChar char="§"/>
            </a:pPr>
            <a:r>
              <a:rPr lang="fr-CA" sz="2200" b="1" dirty="0"/>
              <a:t>PLC : active l’IP3 donc favorise la sortie du calcium du STD</a:t>
            </a:r>
          </a:p>
          <a:p>
            <a:pPr eaLnBrk="1" hangingPunct="1">
              <a:lnSpc>
                <a:spcPct val="90000"/>
              </a:lnSpc>
              <a:buClr>
                <a:schemeClr val="accent1"/>
              </a:buClr>
              <a:buSzTx/>
            </a:pPr>
            <a:endParaRPr lang="fr-CA" sz="2500" b="1" dirty="0"/>
          </a:p>
          <a:p>
            <a:pPr eaLnBrk="1" hangingPunct="1">
              <a:lnSpc>
                <a:spcPct val="90000"/>
              </a:lnSpc>
            </a:pPr>
            <a:endParaRPr lang="fr-FR" sz="2500" b="1" dirty="0"/>
          </a:p>
        </p:txBody>
      </p:sp>
      <p:sp>
        <p:nvSpPr>
          <p:cNvPr id="2" name="Interdiction 1">
            <a:extLst>
              <a:ext uri="{FF2B5EF4-FFF2-40B4-BE49-F238E27FC236}">
                <a16:creationId xmlns:a16="http://schemas.microsoft.com/office/drawing/2014/main" id="{7C3BFD8B-3B16-0EC0-E6F6-A92204938CA9}"/>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310235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Activation</a:t>
            </a:r>
            <a:endParaRPr lang="fr-FR" b="1" dirty="0"/>
          </a:p>
        </p:txBody>
      </p:sp>
      <p:sp>
        <p:nvSpPr>
          <p:cNvPr id="953347" name="Rectangle 3"/>
          <p:cNvSpPr>
            <a:spLocks noGrp="1" noChangeArrowheads="1"/>
          </p:cNvSpPr>
          <p:nvPr>
            <p:ph sz="quarter" idx="1"/>
            <p:custDataLst>
              <p:tags r:id="rId2"/>
            </p:custDataLst>
          </p:nvPr>
        </p:nvSpPr>
        <p:spPr>
          <a:xfrm>
            <a:off x="827088" y="2535382"/>
            <a:ext cx="7993062" cy="4322618"/>
          </a:xfrm>
        </p:spPr>
        <p:txBody>
          <a:bodyPr>
            <a:normAutofit/>
          </a:bodyPr>
          <a:lstStyle/>
          <a:p>
            <a:pPr eaLnBrk="1" hangingPunct="1">
              <a:buClr>
                <a:schemeClr val="accent1"/>
              </a:buClr>
              <a:buSzTx/>
            </a:pPr>
            <a:r>
              <a:rPr lang="fr-CA" sz="2400" b="1" dirty="0"/>
              <a:t>La concentration en calcium augmente dans la plaquette jusqu’à 3 </a:t>
            </a:r>
            <a:r>
              <a:rPr lang="fr-CA" sz="2400" b="1" dirty="0" err="1"/>
              <a:t>umol</a:t>
            </a:r>
            <a:r>
              <a:rPr lang="fr-CA" sz="2400" b="1" dirty="0"/>
              <a:t>/L.</a:t>
            </a:r>
          </a:p>
          <a:p>
            <a:pPr eaLnBrk="1" hangingPunct="1">
              <a:buClr>
                <a:schemeClr val="accent1"/>
              </a:buClr>
              <a:buSzTx/>
            </a:pPr>
            <a:r>
              <a:rPr lang="fr-CA" sz="2400" b="1" dirty="0"/>
              <a:t>La plaquette se déforme :</a:t>
            </a:r>
          </a:p>
          <a:p>
            <a:pPr lvl="1" eaLnBrk="1" hangingPunct="1">
              <a:buClr>
                <a:schemeClr val="accent3"/>
              </a:buClr>
              <a:buSzTx/>
              <a:buFont typeface="Wingdings" pitchFamily="2" charset="2"/>
              <a:buChar char="§"/>
            </a:pPr>
            <a:r>
              <a:rPr lang="fr-CA" sz="2400" b="1" u="sng" dirty="0"/>
              <a:t>Réarrangement de la plaquette (flip-flop)</a:t>
            </a:r>
          </a:p>
          <a:p>
            <a:pPr lvl="1" eaLnBrk="1" hangingPunct="1">
              <a:buClr>
                <a:schemeClr val="accent3"/>
              </a:buClr>
              <a:buSzTx/>
              <a:buFont typeface="Wingdings" pitchFamily="2" charset="2"/>
              <a:buChar char="§"/>
            </a:pPr>
            <a:r>
              <a:rPr lang="fr-CA" sz="2400" b="1" u="sng" dirty="0"/>
              <a:t>Association actine-myosine</a:t>
            </a:r>
          </a:p>
          <a:p>
            <a:pPr lvl="1" eaLnBrk="1" hangingPunct="1">
              <a:buClr>
                <a:schemeClr val="accent3"/>
              </a:buClr>
              <a:buSzTx/>
              <a:buFont typeface="Wingdings" pitchFamily="2" charset="2"/>
              <a:buChar char="§"/>
            </a:pPr>
            <a:r>
              <a:rPr lang="fr-CA" sz="2400" b="1" u="sng" dirty="0"/>
              <a:t>Glissement des filaments</a:t>
            </a:r>
          </a:p>
          <a:p>
            <a:pPr lvl="1" eaLnBrk="1" hangingPunct="1">
              <a:buClr>
                <a:schemeClr val="accent3"/>
              </a:buClr>
              <a:buSzTx/>
              <a:buFont typeface="Wingdings" pitchFamily="2" charset="2"/>
              <a:buChar char="§"/>
            </a:pPr>
            <a:r>
              <a:rPr lang="fr-CA" sz="2400" b="1" u="sng" dirty="0"/>
              <a:t>Déformation de la plaquette donc activation</a:t>
            </a:r>
          </a:p>
          <a:p>
            <a:pPr lvl="1" eaLnBrk="1" hangingPunct="1">
              <a:buClr>
                <a:schemeClr val="accent3"/>
              </a:buClr>
              <a:buSzTx/>
              <a:buFont typeface="Wingdings" pitchFamily="2" charset="2"/>
              <a:buChar char="§"/>
            </a:pPr>
            <a:r>
              <a:rPr lang="fr-CA" sz="2400" b="1" u="sng" dirty="0"/>
              <a:t>Formation de pseudopodes</a:t>
            </a:r>
            <a:endParaRPr lang="fr-CA" b="1" u="sng" dirty="0"/>
          </a:p>
        </p:txBody>
      </p:sp>
      <p:sp>
        <p:nvSpPr>
          <p:cNvPr id="2" name="Interdiction 1">
            <a:extLst>
              <a:ext uri="{FF2B5EF4-FFF2-40B4-BE49-F238E27FC236}">
                <a16:creationId xmlns:a16="http://schemas.microsoft.com/office/drawing/2014/main" id="{7658628D-ED7B-8E7E-AAEB-9DFD1ABB8B9F}"/>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2102139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Sécrétion</a:t>
            </a:r>
            <a:endParaRPr lang="fr-FR" b="1" dirty="0"/>
          </a:p>
        </p:txBody>
      </p:sp>
      <p:sp>
        <p:nvSpPr>
          <p:cNvPr id="955395" name="Rectangle 3"/>
          <p:cNvSpPr>
            <a:spLocks noGrp="1" noChangeArrowheads="1"/>
          </p:cNvSpPr>
          <p:nvPr>
            <p:ph sz="quarter" idx="1"/>
            <p:custDataLst>
              <p:tags r:id="rId2"/>
            </p:custDataLst>
          </p:nvPr>
        </p:nvSpPr>
        <p:spPr>
          <a:xfrm>
            <a:off x="827088" y="1773382"/>
            <a:ext cx="7993062" cy="5084618"/>
          </a:xfrm>
        </p:spPr>
        <p:txBody>
          <a:bodyPr>
            <a:normAutofit lnSpcReduction="10000"/>
          </a:bodyPr>
          <a:lstStyle/>
          <a:p>
            <a:pPr eaLnBrk="1" hangingPunct="1">
              <a:lnSpc>
                <a:spcPct val="90000"/>
              </a:lnSpc>
              <a:buClr>
                <a:schemeClr val="accent1"/>
              </a:buClr>
              <a:buSzTx/>
              <a:buFont typeface="Wingdings" pitchFamily="2" charset="2"/>
              <a:buNone/>
            </a:pPr>
            <a:endParaRPr lang="fr-CA" sz="2600" b="1" dirty="0"/>
          </a:p>
          <a:p>
            <a:pPr eaLnBrk="1" hangingPunct="1">
              <a:lnSpc>
                <a:spcPct val="90000"/>
              </a:lnSpc>
              <a:buClr>
                <a:schemeClr val="accent1"/>
              </a:buClr>
              <a:buSzTx/>
            </a:pPr>
            <a:r>
              <a:rPr lang="fr-CA" sz="2400" b="1" dirty="0"/>
              <a:t>Libération des granules par le SCO (=SÉCRÉTION)</a:t>
            </a:r>
          </a:p>
          <a:p>
            <a:pPr lvl="1" eaLnBrk="1" hangingPunct="1">
              <a:lnSpc>
                <a:spcPct val="90000"/>
              </a:lnSpc>
              <a:buClr>
                <a:schemeClr val="accent3"/>
              </a:buClr>
              <a:buSzTx/>
              <a:buFont typeface="Wingdings" pitchFamily="2" charset="2"/>
              <a:buChar char="§"/>
            </a:pPr>
            <a:r>
              <a:rPr lang="fr-CA" sz="2400" b="1" dirty="0"/>
              <a:t>Les granules alpha contiennent:</a:t>
            </a:r>
          </a:p>
          <a:p>
            <a:pPr lvl="2" eaLnBrk="1" hangingPunct="1">
              <a:lnSpc>
                <a:spcPct val="90000"/>
              </a:lnSpc>
              <a:buClr>
                <a:schemeClr val="accent6"/>
              </a:buClr>
              <a:buFont typeface="Courier New" pitchFamily="49" charset="0"/>
              <a:buChar char="o"/>
            </a:pPr>
            <a:r>
              <a:rPr lang="fr-FR" sz="2000" b="1" u="sng" dirty="0" err="1"/>
              <a:t>Thrombomoduline</a:t>
            </a:r>
            <a:r>
              <a:rPr lang="fr-FR" sz="2000" b="1" u="sng" dirty="0"/>
              <a:t> et F</a:t>
            </a:r>
            <a:r>
              <a:rPr lang="fr-FR" sz="2000" b="1" u="sng" baseline="-25000" dirty="0"/>
              <a:t>4</a:t>
            </a:r>
            <a:r>
              <a:rPr lang="fr-FR" sz="2000" b="1" u="sng" dirty="0"/>
              <a:t>P</a:t>
            </a:r>
          </a:p>
          <a:p>
            <a:pPr lvl="2" eaLnBrk="1" hangingPunct="1">
              <a:lnSpc>
                <a:spcPct val="90000"/>
              </a:lnSpc>
              <a:buClr>
                <a:schemeClr val="accent6"/>
              </a:buClr>
              <a:buFont typeface="Courier New" pitchFamily="49" charset="0"/>
              <a:buChar char="o"/>
            </a:pPr>
            <a:r>
              <a:rPr lang="fr-FR" sz="2000" b="1" u="sng" dirty="0" err="1"/>
              <a:t>FvW</a:t>
            </a:r>
            <a:r>
              <a:rPr lang="fr-FR" sz="2000" b="1" dirty="0"/>
              <a:t> : adhésion</a:t>
            </a:r>
          </a:p>
          <a:p>
            <a:pPr lvl="2" eaLnBrk="1" hangingPunct="1">
              <a:lnSpc>
                <a:spcPct val="90000"/>
              </a:lnSpc>
              <a:buClr>
                <a:schemeClr val="accent6"/>
              </a:buClr>
              <a:buFont typeface="Courier New" pitchFamily="49" charset="0"/>
              <a:buChar char="o"/>
            </a:pPr>
            <a:r>
              <a:rPr lang="fr-FR" sz="2000" b="1" u="sng" dirty="0"/>
              <a:t>Fibronectine</a:t>
            </a:r>
            <a:r>
              <a:rPr lang="fr-FR" sz="2000" b="1" dirty="0"/>
              <a:t> :  adhésion</a:t>
            </a:r>
          </a:p>
          <a:p>
            <a:pPr lvl="2" eaLnBrk="1" hangingPunct="1">
              <a:lnSpc>
                <a:spcPct val="90000"/>
              </a:lnSpc>
              <a:buClr>
                <a:schemeClr val="accent6"/>
              </a:buClr>
              <a:buFont typeface="Courier New" pitchFamily="49" charset="0"/>
              <a:buChar char="o"/>
            </a:pPr>
            <a:r>
              <a:rPr lang="fr-FR" sz="2000" b="1" u="sng" dirty="0"/>
              <a:t>Thrombospondine</a:t>
            </a:r>
            <a:r>
              <a:rPr lang="fr-FR" sz="2000" b="1" dirty="0"/>
              <a:t> :adhésion</a:t>
            </a:r>
          </a:p>
          <a:p>
            <a:pPr lvl="2" eaLnBrk="1" hangingPunct="1">
              <a:lnSpc>
                <a:spcPct val="90000"/>
              </a:lnSpc>
              <a:buClr>
                <a:schemeClr val="accent6"/>
              </a:buClr>
              <a:buFont typeface="Courier New" pitchFamily="49" charset="0"/>
              <a:buChar char="o"/>
            </a:pPr>
            <a:r>
              <a:rPr lang="fr-FR" sz="2000" b="1" u="sng" dirty="0"/>
              <a:t>Fibrinogène</a:t>
            </a:r>
            <a:r>
              <a:rPr lang="fr-FR" sz="2000" b="1" dirty="0"/>
              <a:t> :agrégation</a:t>
            </a:r>
          </a:p>
          <a:p>
            <a:pPr lvl="2" eaLnBrk="1" hangingPunct="1">
              <a:lnSpc>
                <a:spcPct val="90000"/>
              </a:lnSpc>
              <a:buClr>
                <a:schemeClr val="accent6"/>
              </a:buClr>
              <a:buFont typeface="Courier New" pitchFamily="49" charset="0"/>
              <a:buChar char="o"/>
            </a:pPr>
            <a:r>
              <a:rPr lang="fr-CA" sz="2000" b="1" u="sng" dirty="0"/>
              <a:t>Facteur V</a:t>
            </a:r>
            <a:r>
              <a:rPr lang="fr-CA" sz="2000" b="1" dirty="0"/>
              <a:t>, </a:t>
            </a:r>
            <a:r>
              <a:rPr lang="fr-CA" sz="2000" b="1" dirty="0" err="1"/>
              <a:t>Kallicréine</a:t>
            </a:r>
            <a:r>
              <a:rPr lang="fr-CA" sz="2000" b="1" dirty="0"/>
              <a:t>: favorise CP</a:t>
            </a:r>
          </a:p>
          <a:p>
            <a:pPr lvl="2" eaLnBrk="1" hangingPunct="1">
              <a:lnSpc>
                <a:spcPct val="90000"/>
              </a:lnSpc>
              <a:buClr>
                <a:schemeClr val="accent6"/>
              </a:buClr>
              <a:buFont typeface="Courier New" pitchFamily="49" charset="0"/>
              <a:buChar char="o"/>
            </a:pPr>
            <a:r>
              <a:rPr lang="fr-CA" sz="2000" b="1" dirty="0"/>
              <a:t>PAI-I: Défavorise la fibrinolyse</a:t>
            </a:r>
          </a:p>
          <a:p>
            <a:pPr lvl="2" eaLnBrk="1" hangingPunct="1">
              <a:lnSpc>
                <a:spcPct val="90000"/>
              </a:lnSpc>
              <a:buClr>
                <a:schemeClr val="accent6"/>
              </a:buClr>
              <a:buFont typeface="Courier New" pitchFamily="49" charset="0"/>
              <a:buChar char="o"/>
            </a:pPr>
            <a:r>
              <a:rPr lang="el-GR" sz="2000" b="1" dirty="0">
                <a:cs typeface="Arial" charset="0"/>
              </a:rPr>
              <a:t>α</a:t>
            </a:r>
            <a:r>
              <a:rPr lang="fr-CA" sz="2000" b="1" dirty="0">
                <a:cs typeface="Arial" charset="0"/>
              </a:rPr>
              <a:t>2-</a:t>
            </a:r>
            <a:r>
              <a:rPr lang="fr-CA" sz="2000" b="1" dirty="0" err="1">
                <a:cs typeface="Arial" charset="0"/>
              </a:rPr>
              <a:t>antiplasmine</a:t>
            </a:r>
            <a:r>
              <a:rPr lang="fr-CA" sz="2000" b="1" dirty="0">
                <a:cs typeface="Arial" charset="0"/>
              </a:rPr>
              <a:t>: défavorise la fibrinolyse</a:t>
            </a:r>
            <a:endParaRPr lang="fr-CA" sz="2000" b="1" dirty="0"/>
          </a:p>
          <a:p>
            <a:pPr lvl="1" eaLnBrk="1" hangingPunct="1">
              <a:lnSpc>
                <a:spcPct val="90000"/>
              </a:lnSpc>
              <a:buClr>
                <a:schemeClr val="accent3"/>
              </a:buClr>
              <a:buSzTx/>
              <a:buFont typeface="Wingdings" pitchFamily="2" charset="2"/>
              <a:buChar char="§"/>
            </a:pPr>
            <a:r>
              <a:rPr lang="fr-CA" sz="2400" b="1" dirty="0"/>
              <a:t>Les granules denses contiennent:</a:t>
            </a:r>
          </a:p>
          <a:p>
            <a:pPr lvl="2" eaLnBrk="1" hangingPunct="1">
              <a:lnSpc>
                <a:spcPct val="90000"/>
              </a:lnSpc>
              <a:buClr>
                <a:schemeClr val="accent6"/>
              </a:buClr>
              <a:buFont typeface="Courier New" pitchFamily="49" charset="0"/>
              <a:buChar char="o"/>
            </a:pPr>
            <a:r>
              <a:rPr lang="fr-CA" sz="2000" b="1" u="sng" dirty="0"/>
              <a:t>Sérotonine</a:t>
            </a:r>
            <a:r>
              <a:rPr lang="fr-CA" sz="2000" b="1" dirty="0"/>
              <a:t> : maintien la vasoconstriction</a:t>
            </a:r>
          </a:p>
          <a:p>
            <a:pPr lvl="2" eaLnBrk="1" hangingPunct="1">
              <a:lnSpc>
                <a:spcPct val="90000"/>
              </a:lnSpc>
              <a:buClr>
                <a:schemeClr val="accent6"/>
              </a:buClr>
              <a:buFont typeface="Courier New" pitchFamily="49" charset="0"/>
              <a:buChar char="o"/>
            </a:pPr>
            <a:r>
              <a:rPr lang="fr-FR" sz="2000" b="1" u="sng" dirty="0"/>
              <a:t>Ca</a:t>
            </a:r>
            <a:r>
              <a:rPr lang="fr-FR" sz="2000" b="1" u="sng" baseline="30000" dirty="0"/>
              <a:t>2</a:t>
            </a:r>
            <a:r>
              <a:rPr lang="fr-FR" sz="2000" b="1" baseline="30000" dirty="0"/>
              <a:t>+</a:t>
            </a:r>
            <a:endParaRPr lang="fr-FR" sz="2000" b="1" dirty="0"/>
          </a:p>
        </p:txBody>
      </p:sp>
      <p:sp>
        <p:nvSpPr>
          <p:cNvPr id="2" name="Interdiction 1">
            <a:extLst>
              <a:ext uri="{FF2B5EF4-FFF2-40B4-BE49-F238E27FC236}">
                <a16:creationId xmlns:a16="http://schemas.microsoft.com/office/drawing/2014/main" id="{01C55C28-2D11-C67C-7490-2F2636285B1E}"/>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925696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Agrégation</a:t>
            </a:r>
            <a:endParaRPr lang="fr-FR" b="1" dirty="0"/>
          </a:p>
        </p:txBody>
      </p:sp>
      <p:sp>
        <p:nvSpPr>
          <p:cNvPr id="957443" name="Rectangle 3"/>
          <p:cNvSpPr>
            <a:spLocks noGrp="1" noChangeArrowheads="1"/>
          </p:cNvSpPr>
          <p:nvPr>
            <p:ph sz="quarter" idx="1"/>
            <p:custDataLst>
              <p:tags r:id="rId2"/>
            </p:custDataLst>
          </p:nvPr>
        </p:nvSpPr>
        <p:spPr>
          <a:xfrm>
            <a:off x="827088" y="2618508"/>
            <a:ext cx="7993062" cy="4239491"/>
          </a:xfrm>
        </p:spPr>
        <p:txBody>
          <a:bodyPr>
            <a:normAutofit lnSpcReduction="10000"/>
          </a:bodyPr>
          <a:lstStyle/>
          <a:p>
            <a:pPr eaLnBrk="1" hangingPunct="1">
              <a:buClr>
                <a:schemeClr val="accent1"/>
              </a:buClr>
              <a:buSzTx/>
            </a:pPr>
            <a:r>
              <a:rPr lang="fr-CA" sz="2400" b="1" dirty="0"/>
              <a:t>Suite à la modification de la structure de la plaquette, les glycoprotéines </a:t>
            </a:r>
            <a:r>
              <a:rPr lang="fr-CA" sz="2400" b="1" dirty="0" err="1"/>
              <a:t>GPIIb</a:t>
            </a:r>
            <a:r>
              <a:rPr lang="fr-CA" sz="2400" b="1" dirty="0"/>
              <a:t> et </a:t>
            </a:r>
            <a:r>
              <a:rPr lang="fr-CA" sz="2400" b="1" dirty="0" err="1"/>
              <a:t>GPIIIa</a:t>
            </a:r>
            <a:r>
              <a:rPr lang="fr-CA" sz="2400" b="1" dirty="0"/>
              <a:t> se sont associées pour </a:t>
            </a:r>
            <a:r>
              <a:rPr lang="fr-CA" sz="2400" b="1" u="sng" dirty="0"/>
              <a:t>former le site actif </a:t>
            </a:r>
            <a:r>
              <a:rPr lang="fr-CA" sz="2400" b="1" dirty="0"/>
              <a:t>du fibrinogène.</a:t>
            </a:r>
          </a:p>
          <a:p>
            <a:pPr lvl="1" eaLnBrk="1" hangingPunct="1">
              <a:buClr>
                <a:schemeClr val="accent3"/>
              </a:buClr>
              <a:buSzTx/>
              <a:buFont typeface="Wingdings" pitchFamily="2" charset="2"/>
              <a:buChar char="§"/>
            </a:pPr>
            <a:r>
              <a:rPr lang="fr-CA" sz="2400" b="1" dirty="0"/>
              <a:t>Fibrinogène fabriqué par le foie	</a:t>
            </a:r>
          </a:p>
          <a:p>
            <a:pPr marL="349250" lvl="1" indent="0" eaLnBrk="1" hangingPunct="1">
              <a:buClr>
                <a:schemeClr val="accent3"/>
              </a:buClr>
              <a:buSzTx/>
              <a:buNone/>
            </a:pPr>
            <a:r>
              <a:rPr lang="fr-CA" sz="2400" b="1" dirty="0"/>
              <a:t>ET</a:t>
            </a:r>
          </a:p>
          <a:p>
            <a:pPr lvl="1" eaLnBrk="1" hangingPunct="1">
              <a:buClr>
                <a:schemeClr val="accent3"/>
              </a:buClr>
              <a:buSzTx/>
              <a:buFont typeface="Wingdings" pitchFamily="2" charset="2"/>
              <a:buChar char="§"/>
            </a:pPr>
            <a:r>
              <a:rPr lang="fr-CA" sz="2400" b="1" dirty="0"/>
              <a:t>Fibrinogène fabriqué par les plaquettes, entreposé dans les granules alpha</a:t>
            </a:r>
          </a:p>
          <a:p>
            <a:pPr lvl="1" eaLnBrk="1" hangingPunct="1">
              <a:buClr>
                <a:schemeClr val="accent2"/>
              </a:buClr>
              <a:buSzTx/>
              <a:buFont typeface="Wingdings" pitchFamily="2" charset="2"/>
              <a:buNone/>
            </a:pPr>
            <a:endParaRPr lang="fr-CA" sz="2400" b="1" dirty="0"/>
          </a:p>
          <a:p>
            <a:pPr eaLnBrk="1" hangingPunct="1">
              <a:buClr>
                <a:schemeClr val="accent1"/>
              </a:buClr>
              <a:buSzTx/>
            </a:pPr>
            <a:r>
              <a:rPr lang="fr-CA" sz="2400" b="1" dirty="0"/>
              <a:t>Le fibrinogène lie 2 sites actifs de 2 plaquettes différentes (=AGRÉGATION PLAQUETTAIRE)</a:t>
            </a:r>
          </a:p>
          <a:p>
            <a:pPr eaLnBrk="1" hangingPunct="1"/>
            <a:endParaRPr lang="fr-FR" b="1" dirty="0"/>
          </a:p>
        </p:txBody>
      </p:sp>
      <p:sp>
        <p:nvSpPr>
          <p:cNvPr id="2" name="Interdiction 1">
            <a:extLst>
              <a:ext uri="{FF2B5EF4-FFF2-40B4-BE49-F238E27FC236}">
                <a16:creationId xmlns:a16="http://schemas.microsoft.com/office/drawing/2014/main" id="{05C1DCEE-36D5-9AF2-0C22-2F3F4CA90CE9}"/>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550336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custDataLst>
              <p:tags r:id="rId1"/>
            </p:custDataLst>
          </p:nvPr>
        </p:nvPicPr>
        <p:blipFill>
          <a:blip r:embed="rId4" cstate="print"/>
          <a:srcRect/>
          <a:stretch>
            <a:fillRect/>
          </a:stretch>
        </p:blipFill>
        <p:spPr>
          <a:xfrm>
            <a:off x="565295" y="595745"/>
            <a:ext cx="8066087" cy="5838825"/>
          </a:xfrm>
          <a:noFill/>
        </p:spPr>
      </p:pic>
      <p:sp>
        <p:nvSpPr>
          <p:cNvPr id="2" name="Interdiction 1">
            <a:extLst>
              <a:ext uri="{FF2B5EF4-FFF2-40B4-BE49-F238E27FC236}">
                <a16:creationId xmlns:a16="http://schemas.microsoft.com/office/drawing/2014/main" id="{3F0CA035-D420-6288-732F-B87FC16C48F5}"/>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844672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4294967295"/>
            <p:custDataLst>
              <p:tags r:id="rId1"/>
            </p:custDataLst>
          </p:nvPr>
        </p:nvPicPr>
        <p:blipFill>
          <a:blip r:embed="rId4" cstate="print"/>
          <a:stretch>
            <a:fillRect/>
          </a:stretch>
        </p:blipFill>
        <p:spPr>
          <a:xfrm>
            <a:off x="227811" y="1388962"/>
            <a:ext cx="8696270" cy="5295855"/>
          </a:xfrm>
        </p:spPr>
      </p:pic>
    </p:spTree>
    <p:extLst>
      <p:ext uri="{BB962C8B-B14F-4D97-AF65-F5344CB8AC3E}">
        <p14:creationId xmlns:p14="http://schemas.microsoft.com/office/powerpoint/2010/main" val="2672301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4294967295"/>
            <p:custDataLst>
              <p:tags r:id="rId1"/>
            </p:custDataLst>
          </p:nvPr>
        </p:nvPicPr>
        <p:blipFill>
          <a:blip r:embed="rId4" cstate="print"/>
          <a:stretch>
            <a:fillRect/>
          </a:stretch>
        </p:blipFill>
        <p:spPr>
          <a:xfrm>
            <a:off x="218692" y="1516284"/>
            <a:ext cx="8624366" cy="5154678"/>
          </a:xfrm>
        </p:spPr>
      </p:pic>
    </p:spTree>
    <p:extLst>
      <p:ext uri="{BB962C8B-B14F-4D97-AF65-F5344CB8AC3E}">
        <p14:creationId xmlns:p14="http://schemas.microsoft.com/office/powerpoint/2010/main" val="812610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4294967295"/>
            <p:custDataLst>
              <p:tags r:id="rId1"/>
            </p:custDataLst>
          </p:nvPr>
        </p:nvPicPr>
        <p:blipFill>
          <a:blip r:embed="rId4" cstate="print"/>
          <a:stretch>
            <a:fillRect/>
          </a:stretch>
        </p:blipFill>
        <p:spPr>
          <a:xfrm>
            <a:off x="300941" y="1458409"/>
            <a:ext cx="8496300" cy="5186865"/>
          </a:xfrm>
        </p:spPr>
      </p:pic>
    </p:spTree>
    <p:extLst>
      <p:ext uri="{BB962C8B-B14F-4D97-AF65-F5344CB8AC3E}">
        <p14:creationId xmlns:p14="http://schemas.microsoft.com/office/powerpoint/2010/main" val="346779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25474-D092-6F1F-4A73-203D2C3A9749}"/>
              </a:ext>
            </a:extLst>
          </p:cNvPr>
          <p:cNvSpPr>
            <a:spLocks noGrp="1"/>
          </p:cNvSpPr>
          <p:nvPr>
            <p:ph type="title"/>
          </p:nvPr>
        </p:nvSpPr>
        <p:spPr/>
        <p:txBody>
          <a:bodyPr/>
          <a:lstStyle/>
          <a:p>
            <a:r>
              <a:rPr lang="fr-CA" sz="4600" b="1" cap="all" dirty="0"/>
              <a:t>Travail sur schéma</a:t>
            </a:r>
          </a:p>
        </p:txBody>
      </p:sp>
      <p:sp>
        <p:nvSpPr>
          <p:cNvPr id="3" name="Espace réservé du contenu 2">
            <a:extLst>
              <a:ext uri="{FF2B5EF4-FFF2-40B4-BE49-F238E27FC236}">
                <a16:creationId xmlns:a16="http://schemas.microsoft.com/office/drawing/2014/main" id="{7B62BAD9-3AF8-9976-490B-7FDC5472CE90}"/>
              </a:ext>
            </a:extLst>
          </p:cNvPr>
          <p:cNvSpPr>
            <a:spLocks noGrp="1"/>
          </p:cNvSpPr>
          <p:nvPr>
            <p:ph idx="1"/>
          </p:nvPr>
        </p:nvSpPr>
        <p:spPr/>
        <p:txBody>
          <a:bodyPr/>
          <a:lstStyle/>
          <a:p>
            <a:endParaRPr lang="fr-CA"/>
          </a:p>
        </p:txBody>
      </p:sp>
      <p:sp>
        <p:nvSpPr>
          <p:cNvPr id="4" name="Espace réservé du texte 3">
            <a:extLst>
              <a:ext uri="{FF2B5EF4-FFF2-40B4-BE49-F238E27FC236}">
                <a16:creationId xmlns:a16="http://schemas.microsoft.com/office/drawing/2014/main" id="{1FB0A1AD-D1FC-CD6D-4C9C-A00C43BA6A61}"/>
              </a:ext>
            </a:extLst>
          </p:cNvPr>
          <p:cNvSpPr>
            <a:spLocks noGrp="1"/>
          </p:cNvSpPr>
          <p:nvPr>
            <p:ph type="body" sz="half" idx="2"/>
          </p:nvPr>
        </p:nvSpPr>
        <p:spPr/>
        <p:txBody>
          <a:bodyPr/>
          <a:lstStyle/>
          <a:p>
            <a:endParaRPr lang="fr-CA" sz="4600" dirty="0"/>
          </a:p>
          <a:p>
            <a:r>
              <a:rPr lang="fr-CA" sz="4600" dirty="0"/>
              <a:t>Hémostase primaire</a:t>
            </a:r>
          </a:p>
        </p:txBody>
      </p:sp>
      <p:sp>
        <p:nvSpPr>
          <p:cNvPr id="5" name="Interdiction 4">
            <a:extLst>
              <a:ext uri="{FF2B5EF4-FFF2-40B4-BE49-F238E27FC236}">
                <a16:creationId xmlns:a16="http://schemas.microsoft.com/office/drawing/2014/main" id="{B6AE5A5D-08E2-C827-E375-3965D502AA9C}"/>
              </a:ext>
            </a:extLst>
          </p:cNvPr>
          <p:cNvSpPr/>
          <p:nvPr/>
        </p:nvSpPr>
        <p:spPr>
          <a:xfrm>
            <a:off x="257908" y="949569"/>
            <a:ext cx="1582615" cy="1530395"/>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493884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6F3BF-0ED8-179B-A7B5-C5EC7A3A0C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7D8FC1-8C9F-6469-1AD2-FA14DB92BBE8}"/>
              </a:ext>
            </a:extLst>
          </p:cNvPr>
          <p:cNvSpPr>
            <a:spLocks noGrp="1"/>
          </p:cNvSpPr>
          <p:nvPr>
            <p:ph type="title"/>
          </p:nvPr>
        </p:nvSpPr>
        <p:spPr>
          <a:xfrm>
            <a:off x="181069" y="1245526"/>
            <a:ext cx="4092167" cy="4114800"/>
          </a:xfrm>
        </p:spPr>
        <p:txBody>
          <a:bodyPr/>
          <a:lstStyle/>
          <a:p>
            <a:pPr algn="ctr"/>
            <a:r>
              <a:rPr lang="fr-CA" sz="4000" b="1" dirty="0">
                <a:solidFill>
                  <a:schemeClr val="accent1"/>
                </a:solidFill>
              </a:rPr>
              <a:t>La cascade de </a:t>
            </a:r>
            <a:br>
              <a:rPr lang="fr-CA" sz="4000" b="1" dirty="0">
                <a:solidFill>
                  <a:schemeClr val="accent1"/>
                </a:solidFill>
              </a:rPr>
            </a:br>
            <a:r>
              <a:rPr lang="fr-CA" sz="4000" b="1" dirty="0">
                <a:solidFill>
                  <a:schemeClr val="accent1"/>
                </a:solidFill>
              </a:rPr>
              <a:t>l’hémostase primaire </a:t>
            </a:r>
            <a:br>
              <a:rPr lang="fr-CA" sz="4000" b="1" dirty="0">
                <a:solidFill>
                  <a:schemeClr val="accent1"/>
                </a:solidFill>
              </a:rPr>
            </a:br>
            <a:r>
              <a:rPr lang="fr-CA" sz="4000" b="1" dirty="0">
                <a:solidFill>
                  <a:schemeClr val="accent1"/>
                </a:solidFill>
              </a:rPr>
              <a:t>et de la coagulation plasmatique</a:t>
            </a:r>
          </a:p>
        </p:txBody>
      </p:sp>
      <p:pic>
        <p:nvPicPr>
          <p:cNvPr id="5" name="Picture 6" descr="hemo">
            <a:extLst>
              <a:ext uri="{FF2B5EF4-FFF2-40B4-BE49-F238E27FC236}">
                <a16:creationId xmlns:a16="http://schemas.microsoft.com/office/drawing/2014/main" id="{8BDE03A1-CF2D-48FE-E75F-DEF6DD8FA434}"/>
              </a:ext>
            </a:extLst>
          </p:cNvPr>
          <p:cNvPicPr>
            <a:picLocks noGrp="1" noChangeAspect="1" noChangeArrowheads="1"/>
          </p:cNvPicPr>
          <p:nvPr>
            <p:ph idx="1"/>
            <p:custDataLst>
              <p:tags r:id="rId1"/>
            </p:custDataLst>
          </p:nvPr>
        </p:nvPicPr>
        <p:blipFill>
          <a:blip r:embed="rId3" cstate="print"/>
          <a:stretch>
            <a:fillRect/>
          </a:stretch>
        </p:blipFill>
        <p:spPr>
          <a:xfrm>
            <a:off x="5029200" y="749905"/>
            <a:ext cx="3657600" cy="4899403"/>
          </a:xfrm>
          <a:noFill/>
        </p:spPr>
      </p:pic>
    </p:spTree>
    <p:extLst>
      <p:ext uri="{BB962C8B-B14F-4D97-AF65-F5344CB8AC3E}">
        <p14:creationId xmlns:p14="http://schemas.microsoft.com/office/powerpoint/2010/main" val="278535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noAutofit/>
          </a:bodyPr>
          <a:lstStyle/>
          <a:p>
            <a:pPr eaLnBrk="1" hangingPunct="1"/>
            <a:r>
              <a:rPr lang="fr-CA" b="1" dirty="0"/>
              <a:t>PHÉNOMÈNE HÉMOSTATIQUE</a:t>
            </a:r>
            <a:endParaRPr lang="fr-FR" b="1" dirty="0"/>
          </a:p>
        </p:txBody>
      </p:sp>
      <p:sp>
        <p:nvSpPr>
          <p:cNvPr id="17411" name="Rectangle 3"/>
          <p:cNvSpPr>
            <a:spLocks noGrp="1" noChangeArrowheads="1"/>
          </p:cNvSpPr>
          <p:nvPr>
            <p:ph sz="quarter" idx="1"/>
            <p:custDataLst>
              <p:tags r:id="rId2"/>
            </p:custDataLst>
          </p:nvPr>
        </p:nvSpPr>
        <p:spPr>
          <a:xfrm>
            <a:off x="611981" y="2565918"/>
            <a:ext cx="7920037" cy="3958707"/>
          </a:xfrm>
        </p:spPr>
        <p:txBody>
          <a:bodyPr>
            <a:normAutofit lnSpcReduction="10000"/>
          </a:bodyPr>
          <a:lstStyle/>
          <a:p>
            <a:pPr algn="just" eaLnBrk="1" hangingPunct="1">
              <a:buFont typeface="Wingdings" pitchFamily="2" charset="2"/>
              <a:buNone/>
            </a:pPr>
            <a:r>
              <a:rPr lang="fr-CA" sz="2400" b="1" dirty="0"/>
              <a:t>DÉFINITION :</a:t>
            </a:r>
          </a:p>
          <a:p>
            <a:pPr marL="628650" lvl="2" indent="-363538" algn="just" eaLnBrk="1" hangingPunct="1"/>
            <a:r>
              <a:rPr lang="fr-CA" sz="2000" dirty="0"/>
              <a:t>Phénomène simple qui se produit plusieurs fois par jour dans l’organisme.</a:t>
            </a:r>
          </a:p>
          <a:p>
            <a:pPr marL="628650" lvl="2" indent="-363538" algn="just" eaLnBrk="1" hangingPunct="1"/>
            <a:r>
              <a:rPr lang="fr-CA" sz="2000" dirty="0"/>
              <a:t>Phénomène physiologique qui arrête l’hémorragie.</a:t>
            </a:r>
          </a:p>
          <a:p>
            <a:pPr marL="628650" lvl="2" indent="-363538" algn="just" eaLnBrk="1" hangingPunct="1"/>
            <a:r>
              <a:rPr lang="fr-CA" sz="2000" dirty="0"/>
              <a:t>La propriété du système circulatoire par laquelle le sang est maintenu à l’intérieur des vaisseaux s’appelle hémostase.</a:t>
            </a:r>
          </a:p>
          <a:p>
            <a:pPr marL="628650" lvl="2" indent="-363538" algn="just" eaLnBrk="1" hangingPunct="1"/>
            <a:r>
              <a:rPr lang="fr-CA" sz="2000" dirty="0"/>
              <a:t>Dépend de 4 systèmes :</a:t>
            </a:r>
          </a:p>
          <a:p>
            <a:pPr marL="1258888" lvl="4" indent="-276225" algn="just" eaLnBrk="1" hangingPunct="1">
              <a:buFont typeface="Wingdings" pitchFamily="2" charset="2"/>
              <a:buChar char="Ø"/>
            </a:pPr>
            <a:r>
              <a:rPr lang="fr-CA" sz="1800" u="sng" dirty="0"/>
              <a:t>Système vasculaire</a:t>
            </a:r>
          </a:p>
          <a:p>
            <a:pPr marL="1258888" lvl="4" indent="-276225" algn="just" eaLnBrk="1" hangingPunct="1">
              <a:buFont typeface="Wingdings" pitchFamily="2" charset="2"/>
              <a:buChar char="Ø"/>
            </a:pPr>
            <a:r>
              <a:rPr lang="fr-CA" sz="1800" u="sng" dirty="0"/>
              <a:t>Système plaquettaire</a:t>
            </a:r>
          </a:p>
          <a:p>
            <a:pPr marL="1258888" lvl="4" indent="-276225" algn="just" eaLnBrk="1" hangingPunct="1">
              <a:buFont typeface="Wingdings" pitchFamily="2" charset="2"/>
              <a:buChar char="Ø"/>
            </a:pPr>
            <a:r>
              <a:rPr lang="fr-CA" sz="1800" u="sng" dirty="0"/>
              <a:t>Facteurs de coagulation</a:t>
            </a:r>
          </a:p>
          <a:p>
            <a:pPr marL="1258888" lvl="4" indent="-276225" algn="just" eaLnBrk="1" hangingPunct="1">
              <a:buFont typeface="Wingdings" pitchFamily="2" charset="2"/>
              <a:buChar char="Ø"/>
            </a:pPr>
            <a:r>
              <a:rPr lang="fr-CA" sz="1800" u="sng" dirty="0"/>
              <a:t>Système fibrinolytique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7FDD-D250-9538-B83A-8A2116E9E231}"/>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62B32DB8-3A21-F44F-B963-CE57F198C24E}"/>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COAGULATION PLASMATIQUE</a:t>
            </a:r>
            <a:br>
              <a:rPr lang="fr-CA" sz="6000" b="1" dirty="0"/>
            </a:br>
            <a:endParaRPr lang="fr-FR" sz="6000" b="1" dirty="0"/>
          </a:p>
        </p:txBody>
      </p:sp>
    </p:spTree>
    <p:extLst>
      <p:ext uri="{BB962C8B-B14F-4D97-AF65-F5344CB8AC3E}">
        <p14:creationId xmlns:p14="http://schemas.microsoft.com/office/powerpoint/2010/main" val="2535363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1"/>
            </p:custDataLst>
          </p:nvPr>
        </p:nvSpPr>
        <p:spPr/>
        <p:txBody>
          <a:bodyPr/>
          <a:lstStyle/>
          <a:p>
            <a:pPr eaLnBrk="1" hangingPunct="1"/>
            <a:r>
              <a:rPr lang="fr-CA" b="1" cap="all" dirty="0"/>
              <a:t>La coagulation plasmatique</a:t>
            </a:r>
            <a:endParaRPr lang="fr-FR" b="1" cap="all" dirty="0"/>
          </a:p>
        </p:txBody>
      </p:sp>
      <p:sp>
        <p:nvSpPr>
          <p:cNvPr id="197635" name="Rectangle 3"/>
          <p:cNvSpPr>
            <a:spLocks noGrp="1" noChangeArrowheads="1"/>
          </p:cNvSpPr>
          <p:nvPr>
            <p:ph sz="quarter" idx="1"/>
            <p:custDataLst>
              <p:tags r:id="rId2"/>
            </p:custDataLst>
          </p:nvPr>
        </p:nvSpPr>
        <p:spPr>
          <a:xfrm>
            <a:off x="148383" y="2470177"/>
            <a:ext cx="8995617" cy="4042682"/>
          </a:xfrm>
        </p:spPr>
        <p:txBody>
          <a:bodyPr>
            <a:normAutofit/>
          </a:bodyPr>
          <a:lstStyle/>
          <a:p>
            <a:pPr eaLnBrk="1" hangingPunct="1">
              <a:lnSpc>
                <a:spcPct val="90000"/>
              </a:lnSpc>
              <a:buClr>
                <a:schemeClr val="accent1"/>
              </a:buClr>
            </a:pPr>
            <a:r>
              <a:rPr lang="fr-CA" sz="2400" b="1" dirty="0"/>
              <a:t>Constituée de </a:t>
            </a:r>
            <a:r>
              <a:rPr lang="fr-CA" sz="2400" b="1" u="sng" dirty="0"/>
              <a:t>12</a:t>
            </a:r>
            <a:r>
              <a:rPr lang="fr-CA" sz="2400" b="1" dirty="0"/>
              <a:t> protéines plasmatiques, </a:t>
            </a:r>
            <a:r>
              <a:rPr lang="fr-CA" sz="2400" b="1" u="sng" dirty="0"/>
              <a:t>1 protéine tissulaire </a:t>
            </a:r>
            <a:r>
              <a:rPr lang="fr-CA" sz="2400" b="1" dirty="0"/>
              <a:t>et d’ions </a:t>
            </a:r>
            <a:r>
              <a:rPr lang="fr-CA" sz="2400" b="1" u="sng" dirty="0"/>
              <a:t>calcium</a:t>
            </a:r>
            <a:r>
              <a:rPr lang="fr-CA" sz="2400" b="1" dirty="0"/>
              <a:t>. (total = </a:t>
            </a:r>
            <a:r>
              <a:rPr lang="fr-CA" sz="2400" b="1" u="sng" dirty="0"/>
              <a:t>14 substances</a:t>
            </a:r>
            <a:r>
              <a:rPr lang="fr-CA" sz="2400" b="1" dirty="0"/>
              <a:t>)</a:t>
            </a:r>
          </a:p>
          <a:p>
            <a:pPr eaLnBrk="1" hangingPunct="1">
              <a:lnSpc>
                <a:spcPct val="90000"/>
              </a:lnSpc>
              <a:buClr>
                <a:schemeClr val="accent1"/>
              </a:buClr>
            </a:pPr>
            <a:r>
              <a:rPr lang="fr-CA" sz="2400" b="1" dirty="0"/>
              <a:t>Ces protéines interagissent entre elles ainsi qu’avec des surfaces cellulaires qui favorisent la coagulation.</a:t>
            </a:r>
          </a:p>
          <a:p>
            <a:pPr eaLnBrk="1" hangingPunct="1">
              <a:lnSpc>
                <a:spcPct val="90000"/>
              </a:lnSpc>
              <a:buClr>
                <a:schemeClr val="accent1"/>
              </a:buClr>
            </a:pPr>
            <a:r>
              <a:rPr lang="fr-CA" sz="2400" b="1" dirty="0"/>
              <a:t>Certaines d’entre elles ont besoins d’ions de calcium pour être active.</a:t>
            </a:r>
          </a:p>
          <a:p>
            <a:pPr eaLnBrk="1" hangingPunct="1">
              <a:lnSpc>
                <a:spcPct val="90000"/>
              </a:lnSpc>
              <a:buClr>
                <a:schemeClr val="accent1"/>
              </a:buClr>
            </a:pPr>
            <a:r>
              <a:rPr lang="fr-CA" sz="2400" b="1" dirty="0"/>
              <a:t>La coagulation à comme produit final </a:t>
            </a:r>
            <a:r>
              <a:rPr lang="fr-CA" sz="2400" b="1" u="sng" dirty="0"/>
              <a:t>la fibrine</a:t>
            </a:r>
            <a:r>
              <a:rPr lang="fr-CA" sz="2400" b="1" dirty="0"/>
              <a:t>.</a:t>
            </a:r>
          </a:p>
          <a:p>
            <a:pPr eaLnBrk="1" hangingPunct="1">
              <a:lnSpc>
                <a:spcPct val="90000"/>
              </a:lnSpc>
              <a:buClr>
                <a:schemeClr val="accent1"/>
              </a:buClr>
            </a:pPr>
            <a:r>
              <a:rPr lang="fr-CA" sz="2400" b="1" dirty="0"/>
              <a:t>La thrombine</a:t>
            </a:r>
            <a:r>
              <a:rPr lang="fr-CA" sz="2400" b="1" dirty="0">
                <a:highlight>
                  <a:srgbClr val="FFFFFF"/>
                </a:highlight>
              </a:rPr>
              <a:t> est </a:t>
            </a:r>
            <a:r>
              <a:rPr lang="fr-CA" sz="2400" b="1" u="sng" dirty="0"/>
              <a:t>l’enzyme pivot </a:t>
            </a:r>
            <a:r>
              <a:rPr lang="fr-CA" sz="2400" b="1" dirty="0"/>
              <a:t>de l’hémostase.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idx="1"/>
            <p:custDataLst>
              <p:tags r:id="rId1"/>
            </p:custDataLst>
          </p:nvPr>
        </p:nvSpPr>
        <p:spPr>
          <a:xfrm>
            <a:off x="739775" y="2519266"/>
            <a:ext cx="7662864" cy="3517998"/>
          </a:xfrm>
        </p:spPr>
        <p:txBody>
          <a:bodyPr>
            <a:noAutofit/>
          </a:bodyPr>
          <a:lstStyle/>
          <a:p>
            <a:pPr>
              <a:buSzTx/>
            </a:pPr>
            <a:r>
              <a:rPr lang="fr-CA" sz="2400" b="1" dirty="0"/>
              <a:t>La thrombine agit sur le fibrinogène (</a:t>
            </a:r>
            <a:r>
              <a:rPr lang="fr-CA" sz="2400" b="1" u="sng" dirty="0"/>
              <a:t>I</a:t>
            </a:r>
            <a:r>
              <a:rPr lang="fr-CA" sz="2400" b="1" dirty="0"/>
              <a:t>) pour en arriver finalement à la formation de la fibrine (</a:t>
            </a:r>
            <a:r>
              <a:rPr lang="fr-CA" sz="2400" b="1" u="sng" dirty="0"/>
              <a:t>Ia</a:t>
            </a:r>
            <a:r>
              <a:rPr lang="fr-CA" sz="2400" b="1" dirty="0"/>
              <a:t>).</a:t>
            </a:r>
          </a:p>
          <a:p>
            <a:pPr eaLnBrk="1" hangingPunct="1">
              <a:buClr>
                <a:schemeClr val="accent1"/>
              </a:buClr>
              <a:buSzTx/>
            </a:pPr>
            <a:r>
              <a:rPr lang="fr-CA" sz="2400" b="1" dirty="0"/>
              <a:t>La thrombine et la fibrine stabilisent le clou plaquettaire et parachèvent le bouchon hémostatique.</a:t>
            </a:r>
          </a:p>
          <a:p>
            <a:pPr eaLnBrk="1" hangingPunct="1">
              <a:buClr>
                <a:schemeClr val="accent1"/>
              </a:buClr>
              <a:buSzTx/>
            </a:pPr>
            <a:r>
              <a:rPr lang="fr-CA" sz="2400" b="1" dirty="0"/>
              <a:t>La coagulation plasmatique est composée de 2 types de médiateurs :</a:t>
            </a:r>
          </a:p>
          <a:p>
            <a:pPr lvl="1" eaLnBrk="1" hangingPunct="1">
              <a:buClr>
                <a:schemeClr val="accent3"/>
              </a:buClr>
              <a:buSzTx/>
              <a:buFont typeface="Wingdings" pitchFamily="2" charset="2"/>
              <a:buChar char="§"/>
            </a:pPr>
            <a:r>
              <a:rPr lang="fr-CA" b="1" dirty="0"/>
              <a:t>les facteurs de la coagulation (effet </a:t>
            </a:r>
            <a:r>
              <a:rPr lang="fr-CA" b="1" u="sng" dirty="0" err="1"/>
              <a:t>procoagulant</a:t>
            </a:r>
            <a:r>
              <a:rPr lang="fr-CA" b="1" dirty="0"/>
              <a:t>)</a:t>
            </a:r>
          </a:p>
          <a:p>
            <a:pPr lvl="1" eaLnBrk="1" hangingPunct="1">
              <a:buClr>
                <a:schemeClr val="accent3"/>
              </a:buClr>
              <a:buSzTx/>
              <a:buFont typeface="Wingdings" pitchFamily="2" charset="2"/>
              <a:buChar char="§"/>
            </a:pPr>
            <a:r>
              <a:rPr lang="fr-CA" b="1" dirty="0"/>
              <a:t>les inhibiteurs physiologiques (effet </a:t>
            </a:r>
            <a:r>
              <a:rPr lang="fr-CA" b="1" u="sng" dirty="0"/>
              <a:t>anticoagulant</a:t>
            </a:r>
            <a:r>
              <a:rPr lang="fr-CA" b="1" dirty="0"/>
              <a:t>)</a:t>
            </a:r>
          </a:p>
        </p:txBody>
      </p:sp>
      <p:sp>
        <p:nvSpPr>
          <p:cNvPr id="6" name="Rectangle 2">
            <a:extLst>
              <a:ext uri="{FF2B5EF4-FFF2-40B4-BE49-F238E27FC236}">
                <a16:creationId xmlns:a16="http://schemas.microsoft.com/office/drawing/2014/main" id="{9BD52C2B-C076-4A07-AC42-61D4D627111D}"/>
              </a:ext>
            </a:extLst>
          </p:cNvPr>
          <p:cNvSpPr txBox="1">
            <a:spLocks noChangeArrowheads="1"/>
          </p:cNvSpPr>
          <p:nvPr>
            <p:custDataLst>
              <p:tags r:id="rId2"/>
            </p:custDataLst>
          </p:nvPr>
        </p:nvSpPr>
        <p:spPr>
          <a:xfrm>
            <a:off x="609600" y="49754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b="1" cap="all" dirty="0"/>
              <a:t>La coagulation plasmatique</a:t>
            </a:r>
            <a:endParaRPr lang="fr-FR" b="1" cap="all"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b="1" cap="all" dirty="0"/>
              <a:t>La coagulation plasmatique</a:t>
            </a:r>
            <a:endParaRPr lang="fr-FR" b="1" cap="all" dirty="0"/>
          </a:p>
        </p:txBody>
      </p:sp>
      <p:sp>
        <p:nvSpPr>
          <p:cNvPr id="199682" name="Rectangle 2"/>
          <p:cNvSpPr>
            <a:spLocks noGrp="1" noChangeArrowheads="1"/>
          </p:cNvSpPr>
          <p:nvPr>
            <p:ph idx="1"/>
            <p:custDataLst>
              <p:tags r:id="rId1"/>
            </p:custDataLst>
          </p:nvPr>
        </p:nvSpPr>
        <p:spPr>
          <a:xfrm>
            <a:off x="739775" y="2323957"/>
            <a:ext cx="7662864" cy="3517998"/>
          </a:xfrm>
        </p:spPr>
        <p:txBody>
          <a:bodyPr>
            <a:noAutofit/>
          </a:bodyPr>
          <a:lstStyle/>
          <a:p>
            <a:pPr>
              <a:lnSpc>
                <a:spcPct val="90000"/>
              </a:lnSpc>
              <a:buSzTx/>
            </a:pPr>
            <a:r>
              <a:rPr lang="fr-CA" sz="2400" b="1" dirty="0"/>
              <a:t>La coagulation plasmatique est composée de 3 étapes :</a:t>
            </a:r>
          </a:p>
          <a:p>
            <a:pPr lvl="1">
              <a:lnSpc>
                <a:spcPct val="90000"/>
              </a:lnSpc>
              <a:buClr>
                <a:schemeClr val="accent3"/>
              </a:buClr>
              <a:buSzTx/>
              <a:buFont typeface="Wingdings" pitchFamily="2" charset="2"/>
              <a:buChar char="§"/>
            </a:pPr>
            <a:r>
              <a:rPr lang="fr-CA" sz="2400" b="1" u="sng" dirty="0" err="1"/>
              <a:t>Prothrombinoformation</a:t>
            </a:r>
            <a:endParaRPr lang="fr-CA" sz="2400" b="1" u="sng" dirty="0"/>
          </a:p>
          <a:p>
            <a:pPr lvl="1">
              <a:lnSpc>
                <a:spcPct val="90000"/>
              </a:lnSpc>
              <a:buClr>
                <a:schemeClr val="accent3"/>
              </a:buClr>
              <a:buSzTx/>
              <a:buFont typeface="Wingdings" pitchFamily="2" charset="2"/>
              <a:buChar char="§"/>
            </a:pPr>
            <a:r>
              <a:rPr lang="fr-CA" sz="2400" b="1" u="sng" dirty="0" err="1"/>
              <a:t>Thrombinoformation</a:t>
            </a:r>
            <a:r>
              <a:rPr lang="fr-CA" sz="2400" b="1" u="sng" dirty="0"/>
              <a:t>   </a:t>
            </a:r>
          </a:p>
          <a:p>
            <a:pPr lvl="1">
              <a:lnSpc>
                <a:spcPct val="90000"/>
              </a:lnSpc>
              <a:buClr>
                <a:schemeClr val="accent3"/>
              </a:buClr>
              <a:buSzTx/>
              <a:buFont typeface="Wingdings" pitchFamily="2" charset="2"/>
              <a:buChar char="§"/>
            </a:pPr>
            <a:r>
              <a:rPr lang="fr-CA" sz="2400" b="1" u="sng" dirty="0"/>
              <a:t>Fibrinoformation</a:t>
            </a:r>
          </a:p>
          <a:p>
            <a:pPr>
              <a:lnSpc>
                <a:spcPct val="90000"/>
              </a:lnSpc>
              <a:buSzTx/>
            </a:pPr>
            <a:r>
              <a:rPr lang="fr-CA" sz="2400" b="1" dirty="0"/>
              <a:t>La coagulation débute simultanément par deux voies distinctes qui aboutissent toutes les deux à la formation d’un complexe enzymatique : </a:t>
            </a:r>
            <a:r>
              <a:rPr lang="fr-CA" sz="2400" b="1" u="sng" dirty="0">
                <a:solidFill>
                  <a:srgbClr val="FF0000"/>
                </a:solidFill>
              </a:rPr>
              <a:t>le complexe </a:t>
            </a:r>
            <a:r>
              <a:rPr lang="fr-CA" sz="2400" b="1" u="sng" dirty="0" err="1">
                <a:solidFill>
                  <a:srgbClr val="FF0000"/>
                </a:solidFill>
              </a:rPr>
              <a:t>prothrombinique</a:t>
            </a:r>
            <a:r>
              <a:rPr lang="fr-CA" sz="2400" b="1" u="sng" dirty="0">
                <a:solidFill>
                  <a:srgbClr val="FF0000"/>
                </a:solidFill>
              </a:rPr>
              <a:t> ou prothrombinase</a:t>
            </a:r>
            <a:r>
              <a:rPr lang="fr-CA" sz="2800" b="1" dirty="0"/>
              <a:t>.</a:t>
            </a:r>
            <a:r>
              <a:rPr lang="fr-CA" dirty="0"/>
              <a:t> </a:t>
            </a:r>
          </a:p>
          <a:p>
            <a:pPr>
              <a:lnSpc>
                <a:spcPct val="90000"/>
              </a:lnSpc>
              <a:buSzTx/>
            </a:pPr>
            <a:r>
              <a:rPr lang="fr-CA" sz="2400" b="1" dirty="0"/>
              <a:t>Est-ce que vous pouvez nommer les 2 voies ?</a:t>
            </a:r>
          </a:p>
        </p:txBody>
      </p:sp>
      <p:sp>
        <p:nvSpPr>
          <p:cNvPr id="4" name="AutoShape 3"/>
          <p:cNvSpPr>
            <a:spLocks/>
          </p:cNvSpPr>
          <p:nvPr>
            <p:custDataLst>
              <p:tags r:id="rId2"/>
            </p:custDataLst>
          </p:nvPr>
        </p:nvSpPr>
        <p:spPr bwMode="auto">
          <a:xfrm>
            <a:off x="5667699" y="2887027"/>
            <a:ext cx="215900" cy="1295400"/>
          </a:xfrm>
          <a:prstGeom prst="rightBrace">
            <a:avLst>
              <a:gd name="adj1" fmla="val 50000"/>
              <a:gd name="adj2" fmla="val 50000"/>
            </a:avLst>
          </a:prstGeom>
          <a:noFill/>
          <a:ln w="25400">
            <a:solidFill>
              <a:schemeClr val="accent6"/>
            </a:solidFill>
            <a:round/>
            <a:headEnd/>
            <a:tailEnd/>
          </a:ln>
          <a:effectLst>
            <a:glow rad="63500">
              <a:schemeClr val="accent5">
                <a:satMod val="175000"/>
                <a:alpha val="40000"/>
              </a:schemeClr>
            </a:glow>
            <a:innerShdw blurRad="63500" dist="50800" dir="8100000">
              <a:prstClr val="black">
                <a:alpha val="50000"/>
              </a:prstClr>
            </a:innerShdw>
          </a:effectLst>
          <a:scene3d>
            <a:camera prst="orthographicFront"/>
            <a:lightRig rig="threePt" dir="t"/>
          </a:scene3d>
          <a:sp3d>
            <a:bevelT w="139700" h="139700" prst="divot"/>
          </a:sp3d>
        </p:spPr>
        <p:txBody>
          <a:bodyPr wrap="none" anchor="ctr"/>
          <a:lstStyle/>
          <a:p>
            <a:endParaRPr lang="fr-CA"/>
          </a:p>
        </p:txBody>
      </p:sp>
      <p:sp>
        <p:nvSpPr>
          <p:cNvPr id="5" name="Rectangle 4"/>
          <p:cNvSpPr>
            <a:spLocks noChangeArrowheads="1"/>
          </p:cNvSpPr>
          <p:nvPr>
            <p:custDataLst>
              <p:tags r:id="rId3"/>
            </p:custDataLst>
          </p:nvPr>
        </p:nvSpPr>
        <p:spPr bwMode="auto">
          <a:xfrm>
            <a:off x="6089320" y="3102927"/>
            <a:ext cx="1565859" cy="863600"/>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b="1" dirty="0">
                <a:solidFill>
                  <a:schemeClr val="bg1"/>
                </a:solidFill>
              </a:rPr>
              <a:t>CAILLOT</a:t>
            </a:r>
          </a:p>
          <a:p>
            <a:pPr algn="ctr"/>
            <a:r>
              <a:rPr lang="fr-CA" b="1" dirty="0">
                <a:solidFill>
                  <a:schemeClr val="bg1"/>
                </a:solidFill>
              </a:rPr>
              <a:t>FIBRINE</a:t>
            </a:r>
            <a:endParaRPr lang="fr-FR"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99682">
                                            <p:txEl>
                                              <p:pRg st="4" end="4"/>
                                            </p:txEl>
                                          </p:spTgt>
                                        </p:tgtEl>
                                        <p:attrNameLst>
                                          <p:attrName>style.visibility</p:attrName>
                                        </p:attrNameLst>
                                      </p:cBhvr>
                                      <p:to>
                                        <p:strVal val="visible"/>
                                      </p:to>
                                    </p:set>
                                    <p:anim calcmode="lin" valueType="num">
                                      <p:cBhvr>
                                        <p:cTn id="21" dur="500" decel="50000" fill="hold">
                                          <p:stCondLst>
                                            <p:cond delay="0"/>
                                          </p:stCondLst>
                                        </p:cTn>
                                        <p:tgtEl>
                                          <p:spTgt spid="199682">
                                            <p:txEl>
                                              <p:pRg st="4" end="4"/>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99682">
                                            <p:txEl>
                                              <p:pRg st="4" end="4"/>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99682">
                                            <p:txEl>
                                              <p:pRg st="4" end="4"/>
                                            </p:txEl>
                                          </p:spTgt>
                                        </p:tgtEl>
                                        <p:attrNameLst>
                                          <p:attrName>ppt_w</p:attrName>
                                        </p:attrNameLst>
                                      </p:cBhvr>
                                      <p:tavLst>
                                        <p:tav tm="0">
                                          <p:val>
                                            <p:strVal val="#ppt_w*.05"/>
                                          </p:val>
                                        </p:tav>
                                        <p:tav tm="100000">
                                          <p:val>
                                            <p:strVal val="#ppt_w"/>
                                          </p:val>
                                        </p:tav>
                                      </p:tavLst>
                                    </p:anim>
                                    <p:anim calcmode="lin" valueType="num">
                                      <p:cBhvr>
                                        <p:cTn id="24" dur="1000" fill="hold"/>
                                        <p:tgtEl>
                                          <p:spTgt spid="199682">
                                            <p:txEl>
                                              <p:pRg st="4" end="4"/>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99682">
                                            <p:txEl>
                                              <p:pRg st="4" end="4"/>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99682">
                                            <p:txEl>
                                              <p:pRg st="4" end="4"/>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99682">
                                            <p:txEl>
                                              <p:pRg st="4" end="4"/>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9968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nodeType="clickEffect">
                                  <p:stCondLst>
                                    <p:cond delay="0"/>
                                  </p:stCondLst>
                                  <p:childTnLst>
                                    <p:set>
                                      <p:cBhvr>
                                        <p:cTn id="32" dur="1" fill="hold">
                                          <p:stCondLst>
                                            <p:cond delay="0"/>
                                          </p:stCondLst>
                                        </p:cTn>
                                        <p:tgtEl>
                                          <p:spTgt spid="199682">
                                            <p:txEl>
                                              <p:pRg st="5" end="5"/>
                                            </p:txEl>
                                          </p:spTgt>
                                        </p:tgtEl>
                                        <p:attrNameLst>
                                          <p:attrName>style.visibility</p:attrName>
                                        </p:attrNameLst>
                                      </p:cBhvr>
                                      <p:to>
                                        <p:strVal val="visible"/>
                                      </p:to>
                                    </p:set>
                                    <p:anim calcmode="lin" valueType="num">
                                      <p:cBhvr>
                                        <p:cTn id="33" dur="500" decel="50000" fill="hold">
                                          <p:stCondLst>
                                            <p:cond delay="0"/>
                                          </p:stCondLst>
                                        </p:cTn>
                                        <p:tgtEl>
                                          <p:spTgt spid="199682">
                                            <p:txEl>
                                              <p:pRg st="5" end="5"/>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99682">
                                            <p:txEl>
                                              <p:pRg st="5" end="5"/>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99682">
                                            <p:txEl>
                                              <p:pRg st="5" end="5"/>
                                            </p:txEl>
                                          </p:spTgt>
                                        </p:tgtEl>
                                        <p:attrNameLst>
                                          <p:attrName>ppt_w</p:attrName>
                                        </p:attrNameLst>
                                      </p:cBhvr>
                                      <p:tavLst>
                                        <p:tav tm="0">
                                          <p:val>
                                            <p:strVal val="#ppt_w*.05"/>
                                          </p:val>
                                        </p:tav>
                                        <p:tav tm="100000">
                                          <p:val>
                                            <p:strVal val="#ppt_w"/>
                                          </p:val>
                                        </p:tav>
                                      </p:tavLst>
                                    </p:anim>
                                    <p:anim calcmode="lin" valueType="num">
                                      <p:cBhvr>
                                        <p:cTn id="36" dur="1000" fill="hold"/>
                                        <p:tgtEl>
                                          <p:spTgt spid="199682">
                                            <p:txEl>
                                              <p:pRg st="5" end="5"/>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99682">
                                            <p:txEl>
                                              <p:pRg st="5" end="5"/>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99682">
                                            <p:txEl>
                                              <p:pRg st="5" end="5"/>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99682">
                                            <p:txEl>
                                              <p:pRg st="5" end="5"/>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996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5930B7-1EF1-430A-B274-0E839C58755F}"/>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B489A8FA-DE88-47A6-BA08-38BD2DE2D026}"/>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62BE2F65-C3D1-4C0B-AC9A-EE289007DE70}"/>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118BAEE8-B817-4581-B157-7D8850D0C79E}"/>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FF7A6F1D-7547-45A5-8016-DA9FE6D824FC}"/>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9AF81AD2-37EC-430C-92BB-7828CC35B7EA}"/>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A8A74E53-B175-4EBB-97F9-4819C8AD2E1A}"/>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85FC7196-8D86-4E79-9280-D04CFBC41B3D}"/>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3" name="ZoneTexte 12">
            <a:extLst>
              <a:ext uri="{FF2B5EF4-FFF2-40B4-BE49-F238E27FC236}">
                <a16:creationId xmlns:a16="http://schemas.microsoft.com/office/drawing/2014/main" id="{D879AD5B-F364-41AD-9D33-7421E12EA65D}"/>
              </a:ext>
            </a:extLst>
          </p:cNvPr>
          <p:cNvSpPr txBox="1"/>
          <p:nvPr/>
        </p:nvSpPr>
        <p:spPr>
          <a:xfrm>
            <a:off x="5990406" y="5466671"/>
            <a:ext cx="1945970" cy="369332"/>
          </a:xfrm>
          <a:prstGeom prst="rect">
            <a:avLst/>
          </a:prstGeom>
          <a:noFill/>
        </p:spPr>
        <p:txBody>
          <a:bodyPr wrap="square" rtlCol="0">
            <a:spAutoFit/>
          </a:bodyPr>
          <a:lstStyle/>
          <a:p>
            <a:r>
              <a:rPr lang="fr-CA" dirty="0"/>
              <a:t>Voie Commune</a:t>
            </a:r>
          </a:p>
        </p:txBody>
      </p:sp>
      <p:sp>
        <p:nvSpPr>
          <p:cNvPr id="14" name="ZoneTexte 13">
            <a:extLst>
              <a:ext uri="{FF2B5EF4-FFF2-40B4-BE49-F238E27FC236}">
                <a16:creationId xmlns:a16="http://schemas.microsoft.com/office/drawing/2014/main" id="{2D1AA120-88EA-48A9-A592-3CE859030DA8}"/>
              </a:ext>
            </a:extLst>
          </p:cNvPr>
          <p:cNvSpPr txBox="1"/>
          <p:nvPr/>
        </p:nvSpPr>
        <p:spPr>
          <a:xfrm>
            <a:off x="6819809" y="3437384"/>
            <a:ext cx="1945970" cy="369332"/>
          </a:xfrm>
          <a:prstGeom prst="rect">
            <a:avLst/>
          </a:prstGeom>
          <a:noFill/>
        </p:spPr>
        <p:txBody>
          <a:bodyPr wrap="square" rtlCol="0">
            <a:spAutoFit/>
          </a:bodyPr>
          <a:lstStyle/>
          <a:p>
            <a:pPr algn="ctr"/>
            <a:r>
              <a:rPr lang="fr-CA" dirty="0"/>
              <a:t>Voie Extrinsèque</a:t>
            </a:r>
          </a:p>
        </p:txBody>
      </p:sp>
      <p:sp>
        <p:nvSpPr>
          <p:cNvPr id="15" name="ZoneTexte 14">
            <a:extLst>
              <a:ext uri="{FF2B5EF4-FFF2-40B4-BE49-F238E27FC236}">
                <a16:creationId xmlns:a16="http://schemas.microsoft.com/office/drawing/2014/main" id="{AC7BB254-4846-43F6-8491-ADD22D920C09}"/>
              </a:ext>
            </a:extLst>
          </p:cNvPr>
          <p:cNvSpPr txBox="1"/>
          <p:nvPr/>
        </p:nvSpPr>
        <p:spPr>
          <a:xfrm>
            <a:off x="320330" y="4081816"/>
            <a:ext cx="1945970" cy="369332"/>
          </a:xfrm>
          <a:prstGeom prst="rect">
            <a:avLst/>
          </a:prstGeom>
          <a:noFill/>
        </p:spPr>
        <p:txBody>
          <a:bodyPr wrap="square" rtlCol="0">
            <a:spAutoFit/>
          </a:bodyPr>
          <a:lstStyle/>
          <a:p>
            <a:pPr algn="ctr"/>
            <a:r>
              <a:rPr lang="fr-CA" dirty="0"/>
              <a:t>Voie Intrinsèque</a:t>
            </a:r>
          </a:p>
        </p:txBody>
      </p:sp>
      <p:sp>
        <p:nvSpPr>
          <p:cNvPr id="2" name="Titre 1">
            <a:extLst>
              <a:ext uri="{FF2B5EF4-FFF2-40B4-BE49-F238E27FC236}">
                <a16:creationId xmlns:a16="http://schemas.microsoft.com/office/drawing/2014/main" id="{06663EE3-8ABC-7106-F6B9-846E59E585AF}"/>
              </a:ext>
            </a:extLst>
          </p:cNvPr>
          <p:cNvSpPr>
            <a:spLocks noGrp="1"/>
          </p:cNvSpPr>
          <p:nvPr>
            <p:ph type="title"/>
          </p:nvPr>
        </p:nvSpPr>
        <p:spPr>
          <a:xfrm>
            <a:off x="457200" y="345141"/>
            <a:ext cx="8229600" cy="1143000"/>
          </a:xfrm>
        </p:spPr>
        <p:txBody>
          <a:bodyPr/>
          <a:lstStyle/>
          <a:p>
            <a:r>
              <a:rPr lang="fr-CA" sz="3600" b="1" cap="all" dirty="0"/>
              <a:t>Cascade de la coagulation plasmatique </a:t>
            </a:r>
            <a:br>
              <a:rPr lang="fr-CA" sz="3600" b="1" cap="all" dirty="0"/>
            </a:br>
            <a:r>
              <a:rPr lang="fr-CA" sz="3600" b="1" u="sng" cap="all" dirty="0"/>
              <a:t>SUPER-SIMPLIFIÉE</a:t>
            </a:r>
          </a:p>
        </p:txBody>
      </p:sp>
    </p:spTree>
    <p:extLst>
      <p:ext uri="{BB962C8B-B14F-4D97-AF65-F5344CB8AC3E}">
        <p14:creationId xmlns:p14="http://schemas.microsoft.com/office/powerpoint/2010/main" val="319712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183DD860-BE25-468B-B4FF-E30B3835D2B9}"/>
              </a:ext>
            </a:extLst>
          </p:cNvPr>
          <p:cNvGrpSpPr/>
          <p:nvPr/>
        </p:nvGrpSpPr>
        <p:grpSpPr>
          <a:xfrm>
            <a:off x="1423526" y="1366673"/>
            <a:ext cx="6473825" cy="5318665"/>
            <a:chOff x="1423526" y="1695147"/>
            <a:chExt cx="6473825" cy="5318665"/>
          </a:xfrm>
        </p:grpSpPr>
        <p:sp>
          <p:nvSpPr>
            <p:cNvPr id="9218" name="Line 2"/>
            <p:cNvSpPr>
              <a:spLocks noChangeShapeType="1"/>
            </p:cNvSpPr>
            <p:nvPr>
              <p:custDataLst>
                <p:tags r:id="rId1"/>
              </p:custDataLst>
            </p:nvPr>
          </p:nvSpPr>
          <p:spPr bwMode="auto">
            <a:xfrm flipH="1">
              <a:off x="4700126" y="3146930"/>
              <a:ext cx="685800" cy="800100"/>
            </a:xfrm>
            <a:prstGeom prst="line">
              <a:avLst/>
            </a:prstGeom>
            <a:ln>
              <a:solidFill>
                <a:schemeClr val="tx1">
                  <a:lumMod val="65000"/>
                  <a:lumOff val="35000"/>
                </a:schemeClr>
              </a:solidFill>
              <a:headEnd/>
              <a:tailEnd/>
            </a:ln>
          </p:spPr>
          <p:style>
            <a:lnRef idx="3">
              <a:schemeClr val="dk1"/>
            </a:lnRef>
            <a:fillRef idx="0">
              <a:schemeClr val="dk1"/>
            </a:fillRef>
            <a:effectRef idx="2">
              <a:schemeClr val="dk1"/>
            </a:effectRef>
            <a:fontRef idx="minor">
              <a:schemeClr val="tx1"/>
            </a:fontRef>
          </p:style>
          <p:txBody>
            <a:bodyPr/>
            <a:lstStyle/>
            <a:p>
              <a:endParaRPr lang="fr-CA"/>
            </a:p>
          </p:txBody>
        </p:sp>
        <p:grpSp>
          <p:nvGrpSpPr>
            <p:cNvPr id="2" name="Groupe 1">
              <a:extLst>
                <a:ext uri="{FF2B5EF4-FFF2-40B4-BE49-F238E27FC236}">
                  <a16:creationId xmlns:a16="http://schemas.microsoft.com/office/drawing/2014/main" id="{2A8C416A-B8EF-4A0B-B54E-F31A1D379B9D}"/>
                </a:ext>
              </a:extLst>
            </p:cNvPr>
            <p:cNvGrpSpPr/>
            <p:nvPr/>
          </p:nvGrpSpPr>
          <p:grpSpPr>
            <a:xfrm>
              <a:off x="1423526" y="1695147"/>
              <a:ext cx="6473825" cy="5318665"/>
              <a:chOff x="1547813" y="504285"/>
              <a:chExt cx="6473825" cy="5318665"/>
            </a:xfrm>
          </p:grpSpPr>
          <p:sp>
            <p:nvSpPr>
              <p:cNvPr id="9219" name="Line 3"/>
              <p:cNvSpPr>
                <a:spLocks noChangeShapeType="1"/>
              </p:cNvSpPr>
              <p:nvPr>
                <p:custDataLst>
                  <p:tags r:id="rId2"/>
                </p:custDataLst>
              </p:nvPr>
            </p:nvSpPr>
            <p:spPr bwMode="auto">
              <a:xfrm>
                <a:off x="3224213" y="1035050"/>
                <a:ext cx="1600200" cy="1714500"/>
              </a:xfrm>
              <a:prstGeom prst="line">
                <a:avLst/>
              </a:prstGeom>
              <a:noFill/>
              <a:ln w="38100">
                <a:solidFill>
                  <a:schemeClr val="tx1">
                    <a:lumMod val="65000"/>
                    <a:lumOff val="35000"/>
                  </a:schemeClr>
                </a:solidFill>
                <a:round/>
                <a:headEnd/>
                <a:tailEnd/>
              </a:ln>
              <a:effectLst>
                <a:outerShdw blurRad="50800" dist="38100" dir="10800000" algn="r" rotWithShape="0">
                  <a:prstClr val="black">
                    <a:alpha val="40000"/>
                  </a:prstClr>
                </a:outerShdw>
              </a:effectLst>
            </p:spPr>
            <p:txBody>
              <a:bodyPr/>
              <a:lstStyle/>
              <a:p>
                <a:endParaRPr lang="fr-CA"/>
              </a:p>
            </p:txBody>
          </p:sp>
          <p:sp>
            <p:nvSpPr>
              <p:cNvPr id="9220" name="Line 4"/>
              <p:cNvSpPr>
                <a:spLocks noChangeShapeType="1"/>
              </p:cNvSpPr>
              <p:nvPr>
                <p:custDataLst>
                  <p:tags r:id="rId3"/>
                </p:custDataLst>
              </p:nvPr>
            </p:nvSpPr>
            <p:spPr bwMode="auto">
              <a:xfrm>
                <a:off x="4824413" y="2749550"/>
                <a:ext cx="0" cy="319088"/>
              </a:xfrm>
              <a:prstGeom prst="line">
                <a:avLst/>
              </a:prstGeom>
              <a:ln>
                <a:solidFill>
                  <a:schemeClr val="tx1">
                    <a:lumMod val="65000"/>
                    <a:lumOff val="35000"/>
                  </a:schemeClr>
                </a:solidFill>
                <a:headEnd/>
                <a:tailEnd/>
              </a:ln>
              <a:effectLst>
                <a:outerShdw blurRad="50800" dist="38100" dir="8100000" algn="tr" rotWithShape="0">
                  <a:prstClr val="black">
                    <a:alpha val="40000"/>
                  </a:prstClr>
                </a:outerShdw>
              </a:effectLst>
            </p:spPr>
            <p:style>
              <a:lnRef idx="3">
                <a:schemeClr val="dk1"/>
              </a:lnRef>
              <a:fillRef idx="0">
                <a:schemeClr val="dk1"/>
              </a:fillRef>
              <a:effectRef idx="2">
                <a:schemeClr val="dk1"/>
              </a:effectRef>
              <a:fontRef idx="minor">
                <a:schemeClr val="tx1"/>
              </a:fontRef>
            </p:style>
            <p:txBody>
              <a:bodyPr/>
              <a:lstStyle/>
              <a:p>
                <a:endParaRPr lang="fr-CA"/>
              </a:p>
            </p:txBody>
          </p:sp>
          <p:sp>
            <p:nvSpPr>
              <p:cNvPr id="9221" name="Text Box 5"/>
              <p:cNvSpPr txBox="1">
                <a:spLocks noChangeArrowheads="1"/>
              </p:cNvSpPr>
              <p:nvPr>
                <p:custDataLst>
                  <p:tags r:id="rId4"/>
                </p:custDataLst>
              </p:nvPr>
            </p:nvSpPr>
            <p:spPr bwMode="auto">
              <a:xfrm>
                <a:off x="4932363" y="1484313"/>
                <a:ext cx="3089275" cy="850325"/>
              </a:xfrm>
              <a:prstGeom prst="rect">
                <a:avLst/>
              </a:prstGeom>
              <a:solidFill>
                <a:schemeClr val="accent6"/>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Voie extrinsèque</a:t>
                </a:r>
              </a:p>
              <a:p>
                <a:pPr algn="ctr"/>
                <a:r>
                  <a:rPr lang="fr-FR" sz="2000" b="1" dirty="0">
                    <a:solidFill>
                      <a:schemeClr val="bg1"/>
                    </a:solidFill>
                  </a:rPr>
                  <a:t>(rapide, courte durée)</a:t>
                </a:r>
                <a:endParaRPr lang="fr-FR" sz="2000" dirty="0">
                  <a:solidFill>
                    <a:schemeClr val="bg1"/>
                  </a:solidFill>
                </a:endParaRPr>
              </a:p>
            </p:txBody>
          </p:sp>
          <p:sp>
            <p:nvSpPr>
              <p:cNvPr id="9222" name="Text Box 6"/>
              <p:cNvSpPr txBox="1">
                <a:spLocks noChangeArrowheads="1"/>
              </p:cNvSpPr>
              <p:nvPr>
                <p:custDataLst>
                  <p:tags r:id="rId5"/>
                </p:custDataLst>
              </p:nvPr>
            </p:nvSpPr>
            <p:spPr bwMode="auto">
              <a:xfrm>
                <a:off x="1547813" y="504285"/>
                <a:ext cx="2806700" cy="863600"/>
              </a:xfrm>
              <a:prstGeom prst="rect">
                <a:avLst/>
              </a:prstGeom>
              <a:solidFill>
                <a:schemeClr val="accent6"/>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Voie intrinsèque</a:t>
                </a:r>
              </a:p>
              <a:p>
                <a:pPr algn="ctr"/>
                <a:r>
                  <a:rPr lang="fr-FR" sz="2000" b="1" dirty="0">
                    <a:solidFill>
                      <a:schemeClr val="bg1"/>
                    </a:solidFill>
                  </a:rPr>
                  <a:t>(lente, longue durée)</a:t>
                </a:r>
                <a:endParaRPr lang="fr-FR" sz="2000" dirty="0">
                  <a:solidFill>
                    <a:schemeClr val="bg1"/>
                  </a:solidFill>
                </a:endParaRPr>
              </a:p>
            </p:txBody>
          </p:sp>
          <p:sp>
            <p:nvSpPr>
              <p:cNvPr id="9223" name="Text Box 7"/>
              <p:cNvSpPr txBox="1">
                <a:spLocks noChangeArrowheads="1"/>
              </p:cNvSpPr>
              <p:nvPr>
                <p:custDataLst>
                  <p:tags r:id="rId6"/>
                </p:custDataLst>
              </p:nvPr>
            </p:nvSpPr>
            <p:spPr bwMode="auto">
              <a:xfrm>
                <a:off x="1766657" y="2947481"/>
                <a:ext cx="5761599" cy="856033"/>
              </a:xfrm>
              <a:prstGeom prst="rect">
                <a:avLst/>
              </a:prstGeom>
              <a:solidFill>
                <a:schemeClr val="bg2">
                  <a:lumMod val="90000"/>
                </a:schemeClr>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Formation du complexe </a:t>
                </a:r>
                <a:r>
                  <a:rPr lang="fr-FR" sz="2400" b="1" dirty="0" err="1">
                    <a:solidFill>
                      <a:schemeClr val="bg1"/>
                    </a:solidFill>
                  </a:rPr>
                  <a:t>prothrombinique</a:t>
                </a:r>
                <a:r>
                  <a:rPr lang="fr-FR" sz="2400" b="1" dirty="0">
                    <a:solidFill>
                      <a:schemeClr val="bg1"/>
                    </a:solidFill>
                  </a:rPr>
                  <a:t> (Prothrombinase)</a:t>
                </a:r>
                <a:endParaRPr lang="fr-FR" sz="2400" dirty="0">
                  <a:solidFill>
                    <a:schemeClr val="bg1"/>
                  </a:solidFill>
                </a:endParaRPr>
              </a:p>
            </p:txBody>
          </p:sp>
          <p:sp>
            <p:nvSpPr>
              <p:cNvPr id="9224" name="Line 8"/>
              <p:cNvSpPr>
                <a:spLocks noChangeShapeType="1"/>
              </p:cNvSpPr>
              <p:nvPr>
                <p:custDataLst>
                  <p:tags r:id="rId7"/>
                </p:custDataLst>
              </p:nvPr>
            </p:nvSpPr>
            <p:spPr bwMode="auto">
              <a:xfrm>
                <a:off x="4824413" y="3803514"/>
                <a:ext cx="0" cy="273186"/>
              </a:xfrm>
              <a:prstGeom prst="line">
                <a:avLst/>
              </a:prstGeom>
              <a:ln>
                <a:solidFill>
                  <a:schemeClr val="tx1">
                    <a:lumMod val="65000"/>
                    <a:lumOff val="35000"/>
                  </a:schemeClr>
                </a:solidFill>
                <a:headEnd/>
                <a:tailEnd type="triangle" w="med" len="med"/>
              </a:ln>
              <a:effectLst>
                <a:outerShdw blurRad="50800" dist="38100" dir="8100000" algn="tr" rotWithShape="0">
                  <a:prstClr val="black">
                    <a:alpha val="40000"/>
                  </a:prstClr>
                </a:outerShdw>
              </a:effectLst>
            </p:spPr>
            <p:style>
              <a:lnRef idx="3">
                <a:schemeClr val="dk1"/>
              </a:lnRef>
              <a:fillRef idx="0">
                <a:schemeClr val="dk1"/>
              </a:fillRef>
              <a:effectRef idx="2">
                <a:schemeClr val="dk1"/>
              </a:effectRef>
              <a:fontRef idx="minor">
                <a:schemeClr val="tx1"/>
              </a:fontRef>
            </p:style>
            <p:txBody>
              <a:bodyPr/>
              <a:lstStyle/>
              <a:p>
                <a:endParaRPr lang="fr-CA"/>
              </a:p>
            </p:txBody>
          </p:sp>
          <p:sp>
            <p:nvSpPr>
              <p:cNvPr id="9225" name="Text Box 9"/>
              <p:cNvSpPr txBox="1">
                <a:spLocks noChangeArrowheads="1"/>
              </p:cNvSpPr>
              <p:nvPr>
                <p:custDataLst>
                  <p:tags r:id="rId8"/>
                </p:custDataLst>
              </p:nvPr>
            </p:nvSpPr>
            <p:spPr bwMode="auto">
              <a:xfrm>
                <a:off x="2627313" y="4076700"/>
                <a:ext cx="4359275" cy="488950"/>
              </a:xfrm>
              <a:prstGeom prst="rect">
                <a:avLst/>
              </a:prstGeom>
              <a:solidFill>
                <a:schemeClr val="bg2">
                  <a:lumMod val="50000"/>
                </a:schemeClr>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Prothrombine </a:t>
                </a:r>
                <a:r>
                  <a:rPr lang="fr-FR" sz="2400" b="1" dirty="0">
                    <a:solidFill>
                      <a:schemeClr val="bg1"/>
                    </a:solidFill>
                    <a:sym typeface="Symbol" pitchFamily="18" charset="2"/>
                  </a:rPr>
                  <a:t></a:t>
                </a:r>
                <a:r>
                  <a:rPr lang="fr-FR" sz="2400" b="1" dirty="0">
                    <a:solidFill>
                      <a:schemeClr val="bg1"/>
                    </a:solidFill>
                  </a:rPr>
                  <a:t> thrombine</a:t>
                </a:r>
              </a:p>
            </p:txBody>
          </p:sp>
          <p:sp>
            <p:nvSpPr>
              <p:cNvPr id="9226" name="Line 10"/>
              <p:cNvSpPr>
                <a:spLocks noChangeShapeType="1"/>
              </p:cNvSpPr>
              <p:nvPr>
                <p:custDataLst>
                  <p:tags r:id="rId9"/>
                </p:custDataLst>
              </p:nvPr>
            </p:nvSpPr>
            <p:spPr bwMode="auto">
              <a:xfrm>
                <a:off x="4855177" y="4565650"/>
                <a:ext cx="0" cy="650875"/>
              </a:xfrm>
              <a:prstGeom prst="line">
                <a:avLst/>
              </a:prstGeom>
              <a:ln>
                <a:solidFill>
                  <a:schemeClr val="tx1">
                    <a:lumMod val="65000"/>
                    <a:lumOff val="35000"/>
                  </a:schemeClr>
                </a:solidFill>
                <a:headEnd/>
                <a:tailEnd type="triangle" w="med" len="med"/>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a:lstStyle/>
              <a:p>
                <a:endParaRPr lang="fr-CA"/>
              </a:p>
            </p:txBody>
          </p:sp>
          <p:sp>
            <p:nvSpPr>
              <p:cNvPr id="9227" name="Text Box 11"/>
              <p:cNvSpPr txBox="1">
                <a:spLocks noChangeArrowheads="1"/>
              </p:cNvSpPr>
              <p:nvPr>
                <p:custDataLst>
                  <p:tags r:id="rId10"/>
                </p:custDataLst>
              </p:nvPr>
            </p:nvSpPr>
            <p:spPr bwMode="auto">
              <a:xfrm>
                <a:off x="2016727" y="5251450"/>
                <a:ext cx="5676900" cy="571500"/>
              </a:xfrm>
              <a:prstGeom prst="rect">
                <a:avLst/>
              </a:prstGeom>
              <a:solidFill>
                <a:schemeClr val="accent1"/>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800" b="1" dirty="0">
                    <a:solidFill>
                      <a:schemeClr val="bg1"/>
                    </a:solidFill>
                  </a:rPr>
                  <a:t>FIBRINOGÈNE    </a:t>
                </a:r>
                <a:r>
                  <a:rPr lang="fr-FR" sz="2800" b="1" dirty="0">
                    <a:solidFill>
                      <a:schemeClr val="bg1"/>
                    </a:solidFill>
                    <a:sym typeface="Symbol" pitchFamily="18" charset="2"/>
                  </a:rPr>
                  <a:t></a:t>
                </a:r>
                <a:r>
                  <a:rPr lang="fr-FR" sz="2800" b="1" dirty="0">
                    <a:solidFill>
                      <a:schemeClr val="bg1"/>
                    </a:solidFill>
                  </a:rPr>
                  <a:t> FIBRINE</a:t>
                </a:r>
              </a:p>
            </p:txBody>
          </p:sp>
        </p:grpSp>
      </p:grpSp>
      <p:sp>
        <p:nvSpPr>
          <p:cNvPr id="14" name="Titre 2">
            <a:extLst>
              <a:ext uri="{FF2B5EF4-FFF2-40B4-BE49-F238E27FC236}">
                <a16:creationId xmlns:a16="http://schemas.microsoft.com/office/drawing/2014/main" id="{EA74D4C1-B7B4-4321-9536-4A691DD6308C}"/>
              </a:ext>
            </a:extLst>
          </p:cNvPr>
          <p:cNvSpPr>
            <a:spLocks noGrp="1"/>
          </p:cNvSpPr>
          <p:nvPr>
            <p:ph type="title"/>
          </p:nvPr>
        </p:nvSpPr>
        <p:spPr>
          <a:xfrm>
            <a:off x="79900" y="87080"/>
            <a:ext cx="9064100" cy="1143000"/>
          </a:xfrm>
        </p:spPr>
        <p:txBody>
          <a:bodyPr/>
          <a:lstStyle/>
          <a:p>
            <a:r>
              <a:rPr lang="fr-CA" sz="4000" b="1" cap="all" dirty="0"/>
              <a:t>Cascade de la coagulation plasmatique (simplifiée)</a:t>
            </a:r>
            <a:endParaRPr lang="fr-FR" sz="4000" b="1" cap="all"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a:xfrm>
            <a:off x="142043" y="124288"/>
            <a:ext cx="8815526" cy="1802166"/>
          </a:xfrm>
        </p:spPr>
        <p:txBody>
          <a:bodyPr/>
          <a:lstStyle/>
          <a:p>
            <a:pPr algn="ctr" eaLnBrk="1" hangingPunct="1"/>
            <a:r>
              <a:rPr lang="fr-CA" sz="4400" b="1" dirty="0"/>
              <a:t>LES FACTEURS DE LA COAGULATION PLASMATIQUE</a:t>
            </a:r>
            <a:endParaRPr lang="fr-FR" sz="4400" b="1" dirty="0"/>
          </a:p>
        </p:txBody>
      </p:sp>
      <p:sp>
        <p:nvSpPr>
          <p:cNvPr id="205827" name="Rectangle 3"/>
          <p:cNvSpPr>
            <a:spLocks noGrp="1" noChangeArrowheads="1"/>
          </p:cNvSpPr>
          <p:nvPr>
            <p:ph sz="quarter" idx="1"/>
            <p:custDataLst>
              <p:tags r:id="rId2"/>
            </p:custDataLst>
          </p:nvPr>
        </p:nvSpPr>
        <p:spPr>
          <a:xfrm>
            <a:off x="457200" y="2660473"/>
            <a:ext cx="8229600" cy="3988902"/>
          </a:xfrm>
        </p:spPr>
        <p:txBody>
          <a:bodyPr>
            <a:normAutofit/>
          </a:bodyPr>
          <a:lstStyle/>
          <a:p>
            <a:pPr eaLnBrk="1" hangingPunct="1">
              <a:buClr>
                <a:schemeClr val="accent1"/>
              </a:buClr>
            </a:pPr>
            <a:r>
              <a:rPr lang="fr-CA" sz="2400" b="1" dirty="0"/>
              <a:t>Substances présentes dans l’organisme qui contribuent de diverses manières à la formation de la fibrine.</a:t>
            </a:r>
          </a:p>
          <a:p>
            <a:pPr eaLnBrk="1" hangingPunct="1">
              <a:buClr>
                <a:schemeClr val="accent1"/>
              </a:buClr>
            </a:pPr>
            <a:r>
              <a:rPr lang="fr-CA" sz="2400" b="1" dirty="0"/>
              <a:t>Il y a </a:t>
            </a:r>
            <a:r>
              <a:rPr lang="fr-CA" sz="2400" b="1" u="sng" dirty="0"/>
              <a:t>14</a:t>
            </a:r>
            <a:r>
              <a:rPr lang="fr-CA" sz="2400" b="1" dirty="0"/>
              <a:t> substances qui seront impliquées dans la cascade.</a:t>
            </a:r>
          </a:p>
          <a:p>
            <a:pPr eaLnBrk="1" hangingPunct="1">
              <a:buClr>
                <a:schemeClr val="accent1"/>
              </a:buClr>
            </a:pPr>
            <a:r>
              <a:rPr lang="fr-CA" sz="2400" b="1" dirty="0"/>
              <a:t>Cascade de coagulation : les </a:t>
            </a:r>
            <a:r>
              <a:rPr lang="fr-CA" sz="2400" b="1" u="sng" dirty="0"/>
              <a:t>14</a:t>
            </a:r>
            <a:r>
              <a:rPr lang="fr-CA" sz="2400" b="1" dirty="0"/>
              <a:t> substances s’activeront OU interagiront les unes avec les autres pour en arriver à la formation finale de la fibrine.</a:t>
            </a:r>
            <a:endParaRPr lang="fr-FR" sz="2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algn="ctr" eaLnBrk="1" hangingPunct="1"/>
            <a:r>
              <a:rPr lang="fr-CA" b="1" dirty="0"/>
              <a:t>LA NOMENCLATURE </a:t>
            </a:r>
            <a:br>
              <a:rPr lang="fr-CA" b="1" dirty="0"/>
            </a:br>
            <a:r>
              <a:rPr lang="fr-CA" b="1" dirty="0"/>
              <a:t>DES FACTEURS</a:t>
            </a:r>
            <a:endParaRPr lang="fr-FR" b="1" dirty="0"/>
          </a:p>
        </p:txBody>
      </p:sp>
      <p:sp>
        <p:nvSpPr>
          <p:cNvPr id="207875" name="Rectangle 3"/>
          <p:cNvSpPr>
            <a:spLocks noGrp="1" noChangeArrowheads="1"/>
          </p:cNvSpPr>
          <p:nvPr>
            <p:ph sz="quarter" idx="1"/>
            <p:custDataLst>
              <p:tags r:id="rId2"/>
            </p:custDataLst>
          </p:nvPr>
        </p:nvSpPr>
        <p:spPr>
          <a:xfrm>
            <a:off x="457199" y="2515822"/>
            <a:ext cx="8393837" cy="4213452"/>
          </a:xfrm>
        </p:spPr>
        <p:txBody>
          <a:bodyPr>
            <a:normAutofit/>
          </a:bodyPr>
          <a:lstStyle/>
          <a:p>
            <a:pPr eaLnBrk="1" hangingPunct="1">
              <a:buClr>
                <a:schemeClr val="accent1"/>
              </a:buClr>
            </a:pPr>
            <a:r>
              <a:rPr lang="fr-CA" sz="2400" b="1" dirty="0"/>
              <a:t>Les facteurs sont toujours écrits en chiffre romain SAUF:  la fibrine (Ia) qui est toujours appelée par son nom, le calcium, la PK et le KHPM.</a:t>
            </a:r>
          </a:p>
          <a:p>
            <a:pPr eaLnBrk="1" hangingPunct="1">
              <a:buClr>
                <a:schemeClr val="accent1"/>
              </a:buClr>
            </a:pPr>
            <a:r>
              <a:rPr lang="fr-CA" sz="2400" b="1" dirty="0"/>
              <a:t>Il y a 12 facteurs qui utilise le format « chiffre romain » c’est-à-dire de I à XIII, car le facteur VI n’existe pas. À l’origine on croyait qu’il existait un facteur VI pour se rendre compte que c’était le Va.</a:t>
            </a:r>
          </a:p>
          <a:p>
            <a:pPr eaLnBrk="1" hangingPunct="1">
              <a:buClr>
                <a:schemeClr val="accent1"/>
              </a:buClr>
            </a:pPr>
            <a:r>
              <a:rPr lang="fr-CA" sz="2400" b="1" dirty="0"/>
              <a:t>« a » est toujours la forme activée du facteur.</a:t>
            </a:r>
            <a:endParaRPr lang="fr-FR" sz="24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1599813883"/>
              </p:ext>
            </p:extLst>
          </p:nvPr>
        </p:nvGraphicFramePr>
        <p:xfrm>
          <a:off x="0" y="1338430"/>
          <a:ext cx="9144000" cy="493082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0847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NOMENCLATURE</a:t>
                      </a:r>
                      <a:endParaRPr kumimoji="0" lang="fr-FR" sz="2400" b="1" i="0" u="none" strike="noStrike" cap="none" normalizeH="0" baseline="0" dirty="0">
                        <a:ln>
                          <a:noFill/>
                        </a:ln>
                        <a:solidFill>
                          <a:schemeClr val="bg1"/>
                        </a:solidFill>
                        <a:effectLst/>
                        <a:latin typeface="+mn-lt"/>
                      </a:endParaRPr>
                    </a:p>
                  </a:txBody>
                  <a:tcPr marL="94474" marR="94474"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SYNONYME</a:t>
                      </a:r>
                      <a:endParaRPr kumimoji="0" lang="fr-CA" sz="2400" b="1" i="0" u="none" strike="noStrike" cap="none" normalizeH="0" baseline="0" dirty="0">
                        <a:ln>
                          <a:noFill/>
                        </a:ln>
                        <a:solidFill>
                          <a:schemeClr val="bg1"/>
                        </a:solidFill>
                        <a:effectLst/>
                        <a:latin typeface="+mn-lt"/>
                      </a:endParaRPr>
                    </a:p>
                  </a:txBody>
                  <a:tcPr marL="94474" marR="94474" horzOverflow="overflow">
                    <a:cell3D prstMaterial="dkEdge">
                      <a:bevel/>
                      <a:lightRig rig="flood" dir="t"/>
                    </a:cell3D>
                  </a:tcPr>
                </a:tc>
                <a:extLst>
                  <a:ext uri="{0D108BD9-81ED-4DB2-BD59-A6C34878D82A}">
                    <a16:rowId xmlns:a16="http://schemas.microsoft.com/office/drawing/2014/main" val="10000"/>
                  </a:ext>
                </a:extLst>
              </a:tr>
              <a:tr h="4196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a:t>
                      </a:r>
                      <a:r>
                        <a:rPr kumimoji="0" lang="fr-FR" sz="2000" u="none" strike="noStrike" cap="none" normalizeH="0" baseline="0" dirty="0">
                          <a:ln>
                            <a:noFill/>
                          </a:ln>
                          <a:effectLst/>
                        </a:rPr>
                        <a:t> </a:t>
                      </a:r>
                      <a:endParaRPr kumimoji="0" lang="fr-FR"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Fibrinogène</a:t>
                      </a:r>
                    </a:p>
                  </a:txBody>
                  <a:tcPr marL="94474" marR="94474" horzOverflow="overflow">
                    <a:cell3D prstMaterial="dkEdge">
                      <a:bevel/>
                      <a:lightRig rig="flood" dir="t"/>
                    </a:cell3D>
                  </a:tcPr>
                </a:tc>
                <a:extLst>
                  <a:ext uri="{0D108BD9-81ED-4DB2-BD59-A6C34878D82A}">
                    <a16:rowId xmlns:a16="http://schemas.microsoft.com/office/drawing/2014/main" val="10001"/>
                  </a:ext>
                </a:extLst>
              </a:tr>
              <a:tr h="39835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II</a:t>
                      </a:r>
                      <a:endParaRPr kumimoji="0" lang="fr-CA"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Prothrombine</a:t>
                      </a:r>
                    </a:p>
                  </a:txBody>
                  <a:tcPr marL="94474" marR="94474" horzOverflow="overflow">
                    <a:cell3D prstMaterial="dkEdge">
                      <a:bevel/>
                      <a:lightRig rig="flood" dir="t"/>
                    </a:cell3D>
                  </a:tcPr>
                </a:tc>
                <a:extLst>
                  <a:ext uri="{0D108BD9-81ED-4DB2-BD59-A6C34878D82A}">
                    <a16:rowId xmlns:a16="http://schemas.microsoft.com/office/drawing/2014/main" val="10002"/>
                  </a:ext>
                </a:extLst>
              </a:tr>
              <a:tr h="77859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III</a:t>
                      </a:r>
                      <a:endParaRPr kumimoji="0" lang="fr-CA"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tissulaire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Thromboplastine tissulaire</a:t>
                      </a:r>
                      <a:endParaRPr kumimoji="0" lang="fr-CA" sz="2000" b="0" i="0" u="sng"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extLst>
                  <a:ext uri="{0D108BD9-81ED-4DB2-BD59-A6C34878D82A}">
                    <a16:rowId xmlns:a16="http://schemas.microsoft.com/office/drawing/2014/main" val="10003"/>
                  </a:ext>
                </a:extLst>
              </a:tr>
              <a:tr h="41646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IV</a:t>
                      </a:r>
                      <a:endParaRPr kumimoji="0" lang="fr-FR"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sng" strike="noStrike" cap="none" normalizeH="0" baseline="0" dirty="0">
                          <a:ln>
                            <a:noFill/>
                          </a:ln>
                          <a:solidFill>
                            <a:schemeClr val="tx1"/>
                          </a:solidFill>
                          <a:effectLst/>
                        </a:rPr>
                        <a:t>Calcium (Ca2+)</a:t>
                      </a:r>
                    </a:p>
                  </a:txBody>
                  <a:tcPr marL="94474" marR="94474" horzOverflow="overflow">
                    <a:cell3D prstMaterial="dkEdge">
                      <a:bevel/>
                      <a:lightRig rig="flood" dir="t"/>
                    </a:cell3D>
                  </a:tcPr>
                </a:tc>
                <a:extLst>
                  <a:ext uri="{0D108BD9-81ED-4DB2-BD59-A6C34878D82A}">
                    <a16:rowId xmlns:a16="http://schemas.microsoft.com/office/drawing/2014/main" val="10004"/>
                  </a:ext>
                </a:extLst>
              </a:tr>
              <a:tr h="38024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V</a:t>
                      </a:r>
                      <a:endParaRPr kumimoji="0" lang="fr-FR"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err="1">
                          <a:ln>
                            <a:noFill/>
                          </a:ln>
                          <a:solidFill>
                            <a:schemeClr val="bg1">
                              <a:lumMod val="50000"/>
                            </a:schemeClr>
                          </a:solidFill>
                          <a:effectLst/>
                        </a:rPr>
                        <a:t>Proaccélérine</a:t>
                      </a:r>
                      <a:endParaRPr kumimoji="0" lang="fr-CA" sz="2000" u="none" strike="noStrike" cap="none" normalizeH="0" baseline="0" dirty="0">
                        <a:ln>
                          <a:noFill/>
                        </a:ln>
                        <a:solidFill>
                          <a:schemeClr val="bg1">
                            <a:lumMod val="50000"/>
                          </a:schemeClr>
                        </a:solidFill>
                        <a:effectLst/>
                      </a:endParaRPr>
                    </a:p>
                  </a:txBody>
                  <a:tcPr marL="94474" marR="94474" horzOverflow="overflow">
                    <a:cell3D prstMaterial="dkEdge">
                      <a:bevel/>
                      <a:lightRig rig="flood" dir="t"/>
                    </a:cell3D>
                  </a:tcPr>
                </a:tc>
                <a:extLst>
                  <a:ext uri="{0D108BD9-81ED-4DB2-BD59-A6C34878D82A}">
                    <a16:rowId xmlns:a16="http://schemas.microsoft.com/office/drawing/2014/main" val="10005"/>
                  </a:ext>
                </a:extLst>
              </a:tr>
              <a:tr h="116683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VII</a:t>
                      </a:r>
                      <a:endParaRPr kumimoji="0" lang="fr-CA" sz="2000" b="0"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err="1">
                          <a:ln>
                            <a:noFill/>
                          </a:ln>
                          <a:solidFill>
                            <a:schemeClr val="bg1">
                              <a:lumMod val="50000"/>
                            </a:schemeClr>
                          </a:solidFill>
                          <a:effectLst/>
                        </a:rPr>
                        <a:t>Proconvertine</a:t>
                      </a:r>
                      <a:endParaRPr kumimoji="0" lang="en-CA" sz="2000" u="none" strike="noStrike" cap="none" normalizeH="0" baseline="0" dirty="0">
                        <a:ln>
                          <a:noFill/>
                        </a:ln>
                        <a:solidFill>
                          <a:schemeClr val="bg1">
                            <a:lumMod val="50000"/>
                          </a:schemeClr>
                        </a:solidFill>
                        <a:effectLs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sng" strike="noStrike" cap="none" normalizeH="0" baseline="0" dirty="0" err="1">
                          <a:ln>
                            <a:noFill/>
                          </a:ln>
                          <a:solidFill>
                            <a:schemeClr val="bg1">
                              <a:lumMod val="50000"/>
                            </a:schemeClr>
                          </a:solidFill>
                          <a:effectLst/>
                        </a:rPr>
                        <a:t>Facteur</a:t>
                      </a:r>
                      <a:r>
                        <a:rPr kumimoji="0" lang="en-CA" sz="2000" u="sng" strike="noStrike" cap="none" normalizeH="0" baseline="0" dirty="0">
                          <a:ln>
                            <a:noFill/>
                          </a:ln>
                          <a:solidFill>
                            <a:schemeClr val="bg1">
                              <a:lumMod val="50000"/>
                            </a:schemeClr>
                          </a:solidFill>
                          <a:effectLst/>
                        </a:rPr>
                        <a:t> stable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a:ln>
                            <a:noFill/>
                          </a:ln>
                          <a:solidFill>
                            <a:schemeClr val="bg1">
                              <a:lumMod val="50000"/>
                            </a:schemeClr>
                          </a:solidFill>
                          <a:effectLst/>
                        </a:rPr>
                        <a:t>Co-</a:t>
                      </a:r>
                      <a:r>
                        <a:rPr kumimoji="0" lang="en-CA" sz="2000" u="none" strike="noStrike" cap="none" normalizeH="0" baseline="0" dirty="0" err="1">
                          <a:ln>
                            <a:noFill/>
                          </a:ln>
                          <a:solidFill>
                            <a:schemeClr val="bg1">
                              <a:lumMod val="50000"/>
                            </a:schemeClr>
                          </a:solidFill>
                          <a:effectLst/>
                        </a:rPr>
                        <a:t>thromboplastine</a:t>
                      </a:r>
                      <a:endParaRPr kumimoji="0" lang="fr-CA" sz="2000" b="0" i="0" u="none" strike="noStrike" cap="none" normalizeH="0" baseline="0" dirty="0">
                        <a:ln>
                          <a:noFill/>
                        </a:ln>
                        <a:solidFill>
                          <a:schemeClr val="bg1">
                            <a:lumMod val="50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234549571"/>
                  </a:ext>
                </a:extLst>
              </a:tr>
              <a:tr h="84622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VIII</a:t>
                      </a:r>
                      <a:endParaRPr kumimoji="0" lang="fr-CA" sz="2000" b="0"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a:t>
                      </a:r>
                      <a:r>
                        <a:rPr kumimoji="0" lang="fr-CA" sz="2000" u="sng" strike="noStrike" cap="none" normalizeH="0" baseline="0" dirty="0" err="1">
                          <a:ln>
                            <a:noFill/>
                          </a:ln>
                          <a:effectLst/>
                        </a:rPr>
                        <a:t>antihémophilique</a:t>
                      </a:r>
                      <a:r>
                        <a:rPr kumimoji="0" lang="fr-CA" sz="2000" u="sng" strike="noStrike" cap="none" normalizeH="0" baseline="0" dirty="0">
                          <a:ln>
                            <a:noFill/>
                          </a:ln>
                          <a:effectLst/>
                        </a:rPr>
                        <a:t> A</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Thromboplastine plasmatique</a:t>
                      </a:r>
                      <a:endParaRPr kumimoji="0" lang="fr-FR" sz="2000" b="0" i="0" u="none" strike="noStrike" cap="none" normalizeH="0" baseline="0" dirty="0">
                        <a:ln>
                          <a:noFill/>
                        </a:ln>
                        <a:solidFill>
                          <a:schemeClr val="bg1">
                            <a:lumMod val="50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886962372"/>
                  </a:ext>
                </a:extLst>
              </a:tr>
            </a:tbl>
          </a:graphicData>
        </a:graphic>
      </p:graphicFrame>
      <p:sp>
        <p:nvSpPr>
          <p:cNvPr id="4" name="Rectangle 2">
            <a:extLst>
              <a:ext uri="{FF2B5EF4-FFF2-40B4-BE49-F238E27FC236}">
                <a16:creationId xmlns:a16="http://schemas.microsoft.com/office/drawing/2014/main" id="{E34CD1C6-B531-41F8-8045-3DA6DB45F803}"/>
              </a:ext>
            </a:extLst>
          </p:cNvPr>
          <p:cNvSpPr txBox="1">
            <a:spLocks noChangeArrowheads="1"/>
          </p:cNvSpPr>
          <p:nvPr>
            <p:custDataLst>
              <p:tags r:id="rId1"/>
            </p:custDataLst>
          </p:nvPr>
        </p:nvSpPr>
        <p:spPr>
          <a:xfrm>
            <a:off x="324035" y="48784"/>
            <a:ext cx="8229600" cy="69694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sz="2800" b="1" dirty="0"/>
              <a:t>LA NOMENCLATURE DES FACTEURS</a:t>
            </a:r>
            <a:endParaRPr lang="fr-FR" sz="28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2364256646"/>
              </p:ext>
            </p:extLst>
          </p:nvPr>
        </p:nvGraphicFramePr>
        <p:xfrm>
          <a:off x="0" y="1305017"/>
          <a:ext cx="9144000" cy="5142191"/>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2378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NOMENCLATURE</a:t>
                      </a:r>
                      <a:endParaRPr kumimoji="0" lang="fr-FR" sz="2400" b="1" i="0" u="none" strike="noStrike" cap="none" normalizeH="0" baseline="0" dirty="0">
                        <a:ln>
                          <a:noFill/>
                        </a:ln>
                        <a:solidFill>
                          <a:schemeClr val="bg1"/>
                        </a:solidFill>
                        <a:effectLst/>
                        <a:latin typeface="+mn-lt"/>
                      </a:endParaRPr>
                    </a:p>
                  </a:txBody>
                  <a:tcPr marL="94474" marR="94474" horzOverflow="overflow">
                    <a:lnL w="12700" cmpd="sng">
                      <a:noFill/>
                    </a:lnL>
                    <a:lnR w="12700" cmpd="sng">
                      <a:noFill/>
                    </a:lnR>
                    <a:lnT w="12700" cmpd="sng">
                      <a:noFill/>
                    </a:lnT>
                    <a:lnB w="381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SYNONYME</a:t>
                      </a:r>
                      <a:endParaRPr kumimoji="0" lang="fr-CA" sz="2400" b="1" i="0" u="none" strike="noStrike" cap="none" normalizeH="0" baseline="0" dirty="0">
                        <a:ln>
                          <a:noFill/>
                        </a:ln>
                        <a:solidFill>
                          <a:schemeClr val="bg1"/>
                        </a:solidFill>
                        <a:effectLst/>
                        <a:latin typeface="+mn-lt"/>
                      </a:endParaRPr>
                    </a:p>
                  </a:txBody>
                  <a:tcPr marL="94474" marR="94474" horzOverflow="overflow">
                    <a:lnL w="12700" cmpd="sng">
                      <a:noFill/>
                    </a:lnL>
                    <a:lnR w="12700" cmpd="sng">
                      <a:noFill/>
                    </a:lnR>
                    <a:lnT w="12700" cmpd="sng">
                      <a:noFill/>
                    </a:lnT>
                    <a:lnB w="381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0"/>
                  </a:ext>
                </a:extLst>
              </a:tr>
              <a:tr h="77327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IX</a:t>
                      </a:r>
                      <a:endParaRPr kumimoji="0" lang="fr-CA" sz="2000" b="0" i="0" u="none" strike="noStrike" cap="none" normalizeH="0" baseline="0" dirty="0">
                        <a:ln>
                          <a:noFill/>
                        </a:ln>
                        <a:solidFill>
                          <a:schemeClr val="bg1"/>
                        </a:solidFill>
                        <a:effectLst/>
                        <a:latin typeface="+mn-lt"/>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a:t>
                      </a:r>
                      <a:r>
                        <a:rPr kumimoji="0" lang="fr-CA" sz="2000" u="sng" strike="noStrike" cap="none" normalizeH="0" baseline="0" dirty="0" err="1">
                          <a:ln>
                            <a:noFill/>
                          </a:ln>
                          <a:effectLst/>
                        </a:rPr>
                        <a:t>antihémophilique</a:t>
                      </a:r>
                      <a:r>
                        <a:rPr kumimoji="0" lang="fr-CA" sz="2000" u="sng" strike="noStrike" cap="none" normalizeH="0" baseline="0" dirty="0">
                          <a:ln>
                            <a:noFill/>
                          </a:ln>
                          <a:effectLst/>
                        </a:rPr>
                        <a:t> B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Christmas</a:t>
                      </a:r>
                      <a:endParaRPr kumimoji="0" lang="fr-CA" sz="2000" b="0" i="0" u="none" strike="noStrike" cap="none" normalizeH="0" baseline="0" dirty="0">
                        <a:ln>
                          <a:noFill/>
                        </a:ln>
                        <a:solidFill>
                          <a:schemeClr val="bg1">
                            <a:lumMod val="50000"/>
                          </a:schemeClr>
                        </a:solidFill>
                        <a:effectLst/>
                        <a:latin typeface="+mn-lt"/>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621792037"/>
                  </a:ext>
                </a:extLst>
              </a:tr>
              <a:tr h="77327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a:t>
                      </a:r>
                      <a:endParaRPr kumimoji="0" lang="fr-FR" sz="2000" b="0" i="0" u="none" strike="noStrike" cap="none" normalizeH="0" baseline="0" dirty="0">
                        <a:ln>
                          <a:noFill/>
                        </a:ln>
                        <a:solidFill>
                          <a:schemeClr val="bg1"/>
                        </a:solidFill>
                        <a:effectLst/>
                        <a:latin typeface="+mn-lt"/>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Stuart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Stuart-Power</a:t>
                      </a: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2818091050"/>
                  </a:ext>
                </a:extLst>
              </a:tr>
              <a:tr h="78765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XI</a:t>
                      </a:r>
                      <a:endParaRPr kumimoji="0" lang="fr-CA"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a:t>
                      </a:r>
                      <a:r>
                        <a:rPr kumimoji="0" lang="fr-CA" sz="2000" u="sng" strike="noStrike" cap="none" normalizeH="0" baseline="0" dirty="0" err="1">
                          <a:ln>
                            <a:noFill/>
                          </a:ln>
                          <a:effectLst/>
                        </a:rPr>
                        <a:t>antihémophilique</a:t>
                      </a:r>
                      <a:r>
                        <a:rPr kumimoji="0" lang="fr-CA" sz="2000" u="sng" strike="noStrike" cap="none" normalizeH="0" baseline="0" dirty="0">
                          <a:ln>
                            <a:noFill/>
                          </a:ln>
                          <a:effectLst/>
                        </a:rPr>
                        <a:t> C</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000" u="none" strike="noStrike" cap="none" normalizeH="0" baseline="0" dirty="0">
                          <a:ln>
                            <a:noFill/>
                          </a:ln>
                          <a:solidFill>
                            <a:schemeClr val="bg1">
                              <a:lumMod val="50000"/>
                            </a:schemeClr>
                          </a:solidFill>
                          <a:effectLst/>
                        </a:rPr>
                        <a:t>Facteur Rosenthal</a:t>
                      </a: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1"/>
                  </a:ext>
                </a:extLst>
              </a:tr>
              <a:tr h="39835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XII</a:t>
                      </a:r>
                      <a:endParaRPr kumimoji="0" lang="fr-CA"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2000" u="none" strike="noStrike" cap="none" normalizeH="0" baseline="0" dirty="0">
                          <a:ln>
                            <a:noFill/>
                          </a:ln>
                          <a:solidFill>
                            <a:schemeClr val="bg1">
                              <a:lumMod val="50000"/>
                            </a:schemeClr>
                          </a:solidFill>
                          <a:effectLst/>
                        </a:rPr>
                        <a:t>Facteur </a:t>
                      </a:r>
                      <a:r>
                        <a:rPr kumimoji="0" lang="fr-CA" sz="2000" u="none" strike="noStrike" cap="none" normalizeH="0" baseline="0" dirty="0" err="1">
                          <a:ln>
                            <a:noFill/>
                          </a:ln>
                          <a:solidFill>
                            <a:schemeClr val="bg1">
                              <a:lumMod val="50000"/>
                            </a:schemeClr>
                          </a:solidFill>
                          <a:effectLst/>
                        </a:rPr>
                        <a:t>Hageman</a:t>
                      </a:r>
                      <a:endParaRPr kumimoji="0" lang="fr-CA" sz="2000" u="none" strike="noStrike" cap="none" normalizeH="0" baseline="0" dirty="0">
                        <a:ln>
                          <a:noFill/>
                        </a:ln>
                        <a:solidFill>
                          <a:schemeClr val="bg1">
                            <a:lumMod val="50000"/>
                          </a:schemeClr>
                        </a:solidFill>
                        <a:effectLst/>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2"/>
                  </a:ext>
                </a:extLst>
              </a:tr>
              <a:tr h="50699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XIII</a:t>
                      </a:r>
                      <a:endParaRPr kumimoji="0" lang="fr-FR"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stabilisateur de la fibrine</a:t>
                      </a: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3"/>
                  </a:ext>
                </a:extLst>
              </a:tr>
              <a:tr h="41645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err="1">
                          <a:ln>
                            <a:noFill/>
                          </a:ln>
                          <a:effectLst/>
                        </a:rPr>
                        <a:t>Prékallicréine</a:t>
                      </a:r>
                      <a:endParaRPr kumimoji="0" lang="fr-CA"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Fletcher</a:t>
                      </a: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4"/>
                  </a:ext>
                </a:extLst>
              </a:tr>
              <a:tr h="96239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KHPM</a:t>
                      </a:r>
                      <a:r>
                        <a:rPr kumimoji="0" lang="fr-CA" sz="2000" u="none" strike="noStrike" cap="none" normalizeH="0" baseline="0" dirty="0">
                          <a:ln>
                            <a:noFill/>
                          </a:ln>
                          <a:effectLst/>
                        </a:rPr>
                        <a:t> </a:t>
                      </a:r>
                      <a:endParaRPr kumimoji="0" lang="fr-CA" sz="2000" b="0" i="0" u="none" strike="noStrike" cap="none" normalizeH="0" baseline="0" dirty="0">
                        <a:ln>
                          <a:noFill/>
                        </a:ln>
                        <a:solidFill>
                          <a:schemeClr val="tx1"/>
                        </a:solidFill>
                        <a:effectLst/>
                        <a:latin typeface="+mn-lt"/>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err="1">
                          <a:ln>
                            <a:noFill/>
                          </a:ln>
                          <a:solidFill>
                            <a:schemeClr val="bg1">
                              <a:lumMod val="50000"/>
                            </a:schemeClr>
                          </a:solidFill>
                          <a:effectLst/>
                        </a:rPr>
                        <a:t>Facteur</a:t>
                      </a:r>
                      <a:r>
                        <a:rPr kumimoji="0" lang="en-CA" sz="2000" u="none" strike="noStrike" cap="none" normalizeH="0" baseline="0" dirty="0">
                          <a:ln>
                            <a:noFill/>
                          </a:ln>
                          <a:solidFill>
                            <a:schemeClr val="bg1">
                              <a:lumMod val="50000"/>
                            </a:schemeClr>
                          </a:solidFill>
                          <a:effectLst/>
                        </a:rPr>
                        <a:t> Fitzgerald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err="1">
                          <a:ln>
                            <a:noFill/>
                          </a:ln>
                          <a:solidFill>
                            <a:schemeClr val="bg1">
                              <a:lumMod val="50000"/>
                            </a:schemeClr>
                          </a:solidFill>
                          <a:effectLst/>
                        </a:rPr>
                        <a:t>Facteur</a:t>
                      </a:r>
                      <a:r>
                        <a:rPr kumimoji="0" lang="en-CA" sz="2000" u="none" strike="noStrike" cap="none" normalizeH="0" baseline="0" dirty="0">
                          <a:ln>
                            <a:noFill/>
                          </a:ln>
                          <a:solidFill>
                            <a:schemeClr val="bg1">
                              <a:lumMod val="50000"/>
                            </a:schemeClr>
                          </a:solidFill>
                          <a:effectLst/>
                        </a:rPr>
                        <a:t> Williams</a:t>
                      </a:r>
                      <a:endParaRPr kumimoji="0" lang="en-CA" sz="2000" b="0" i="0" u="none" strike="noStrike" cap="none" normalizeH="0" baseline="0" dirty="0">
                        <a:ln>
                          <a:noFill/>
                        </a:ln>
                        <a:solidFill>
                          <a:schemeClr val="bg1">
                            <a:lumMod val="50000"/>
                          </a:schemeClr>
                        </a:solidFill>
                        <a:effectLst/>
                        <a:latin typeface="+mn-lt"/>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5"/>
                  </a:ext>
                </a:extLst>
              </a:tr>
            </a:tbl>
          </a:graphicData>
        </a:graphic>
      </p:graphicFrame>
      <p:sp>
        <p:nvSpPr>
          <p:cNvPr id="3" name="Rectangle 2">
            <a:extLst>
              <a:ext uri="{FF2B5EF4-FFF2-40B4-BE49-F238E27FC236}">
                <a16:creationId xmlns:a16="http://schemas.microsoft.com/office/drawing/2014/main" id="{037FA554-C34D-4469-A454-DC30BD9A84BC}"/>
              </a:ext>
            </a:extLst>
          </p:cNvPr>
          <p:cNvSpPr txBox="1">
            <a:spLocks noChangeArrowheads="1"/>
          </p:cNvSpPr>
          <p:nvPr>
            <p:custDataLst>
              <p:tags r:id="rId1"/>
            </p:custDataLst>
          </p:nvPr>
        </p:nvSpPr>
        <p:spPr>
          <a:xfrm>
            <a:off x="324035" y="48784"/>
            <a:ext cx="8229600" cy="69694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sz="2800" b="1" dirty="0"/>
              <a:t>LA NOMENCLATURE DES FACTEURS</a:t>
            </a:r>
            <a:endParaRPr lang="fr-FR" sz="28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VASOCONSTRICTION RÉFLEXE</a:t>
            </a:r>
          </a:p>
        </p:txBody>
      </p:sp>
      <p:sp>
        <p:nvSpPr>
          <p:cNvPr id="3" name="Espace réservé du texte 2"/>
          <p:cNvSpPr>
            <a:spLocks noGrp="1"/>
          </p:cNvSpPr>
          <p:nvPr>
            <p:ph type="body" idx="1"/>
          </p:nvPr>
        </p:nvSpPr>
        <p:spPr>
          <a:xfrm>
            <a:off x="150920" y="1847461"/>
            <a:ext cx="4480658" cy="1313252"/>
          </a:xfrm>
        </p:spPr>
        <p:txBody>
          <a:bodyPr/>
          <a:lstStyle/>
          <a:p>
            <a:pPr fontAlgn="base"/>
            <a:endParaRPr lang="fr-CA" dirty="0"/>
          </a:p>
          <a:p>
            <a:pPr fontAlgn="base"/>
            <a:endParaRPr lang="fr-CA" dirty="0"/>
          </a:p>
          <a:p>
            <a:pPr fontAlgn="base"/>
            <a:endParaRPr lang="fr-CA" dirty="0"/>
          </a:p>
          <a:p>
            <a:pPr fontAlgn="base"/>
            <a:r>
              <a:rPr lang="fr-CA" dirty="0"/>
              <a:t>1- Aïe!!! *****!!!</a:t>
            </a:r>
            <a:endParaRPr lang="fr-CA" b="0" dirty="0"/>
          </a:p>
          <a:p>
            <a:pPr fontAlgn="base"/>
            <a:endParaRPr lang="fr-CA" dirty="0"/>
          </a:p>
        </p:txBody>
      </p:sp>
      <p:sp>
        <p:nvSpPr>
          <p:cNvPr id="5" name="Espace réservé du texte 4"/>
          <p:cNvSpPr>
            <a:spLocks noGrp="1"/>
          </p:cNvSpPr>
          <p:nvPr>
            <p:ph type="body" sz="quarter" idx="3"/>
          </p:nvPr>
        </p:nvSpPr>
        <p:spPr>
          <a:xfrm>
            <a:off x="4631578" y="2398713"/>
            <a:ext cx="3961816" cy="762000"/>
          </a:xfrm>
        </p:spPr>
        <p:txBody>
          <a:bodyPr/>
          <a:lstStyle/>
          <a:p>
            <a:r>
              <a:rPr lang="fr-CA" dirty="0">
                <a:sym typeface="Symbol"/>
              </a:rPr>
              <a:t></a:t>
            </a:r>
            <a:r>
              <a:rPr lang="fr-CA" dirty="0"/>
              <a:t> Surprise : ne saigne pas!</a:t>
            </a:r>
            <a:r>
              <a:rPr lang="fr-FR" dirty="0"/>
              <a:t> </a:t>
            </a:r>
            <a:endParaRPr lang="fr-CA" b="0" dirty="0"/>
          </a:p>
          <a:p>
            <a:endParaRPr lang="fr-CA" dirty="0"/>
          </a:p>
        </p:txBody>
      </p:sp>
      <p:pic>
        <p:nvPicPr>
          <p:cNvPr id="7" name="Picture 34"/>
          <p:cNvPicPr>
            <a:picLocks noGrp="1" noChangeAspect="1" noChangeArrowheads="1"/>
          </p:cNvPicPr>
          <p:nvPr>
            <p:ph sz="half" idx="2"/>
            <p:custDataLst>
              <p:tags r:id="rId1"/>
            </p:custDataLst>
          </p:nvPr>
        </p:nvPicPr>
        <p:blipFill>
          <a:blip r:embed="rId4" cstate="print"/>
          <a:srcRect/>
          <a:stretch>
            <a:fillRect/>
          </a:stretch>
        </p:blipFill>
        <p:spPr>
          <a:xfrm>
            <a:off x="1340546" y="3160713"/>
            <a:ext cx="2568770" cy="2890837"/>
          </a:xfrm>
        </p:spPr>
      </p:pic>
      <p:pic>
        <p:nvPicPr>
          <p:cNvPr id="8" name="Picture 43"/>
          <p:cNvPicPr>
            <a:picLocks noGrp="1" noChangeAspect="1" noChangeArrowheads="1"/>
          </p:cNvPicPr>
          <p:nvPr>
            <p:ph sz="quarter" idx="4"/>
            <p:custDataLst>
              <p:tags r:id="rId2"/>
            </p:custDataLst>
          </p:nvPr>
        </p:nvPicPr>
        <p:blipFill>
          <a:blip r:embed="rId5" cstate="print"/>
          <a:srcRect/>
          <a:stretch>
            <a:fillRect/>
          </a:stretch>
        </p:blipFill>
        <p:spPr>
          <a:xfrm>
            <a:off x="5281952" y="3160713"/>
            <a:ext cx="2467883" cy="2890837"/>
          </a:xfrm>
          <a:noFill/>
        </p:spPr>
      </p:pic>
      <p:sp>
        <p:nvSpPr>
          <p:cNvPr id="9" name="Espace réservé du texte 4">
            <a:extLst>
              <a:ext uri="{FF2B5EF4-FFF2-40B4-BE49-F238E27FC236}">
                <a16:creationId xmlns:a16="http://schemas.microsoft.com/office/drawing/2014/main" id="{760D0963-8121-41B1-989A-C4BB8581000C}"/>
              </a:ext>
            </a:extLst>
          </p:cNvPr>
          <p:cNvSpPr txBox="1">
            <a:spLocks/>
          </p:cNvSpPr>
          <p:nvPr/>
        </p:nvSpPr>
        <p:spPr>
          <a:xfrm>
            <a:off x="4507992" y="6096000"/>
            <a:ext cx="4178808"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r>
              <a:rPr lang="fr-CA" dirty="0">
                <a:sym typeface="Symbol"/>
              </a:rPr>
              <a:t></a:t>
            </a:r>
            <a:r>
              <a:rPr lang="fr-CA" dirty="0"/>
              <a:t> Vasoconstriction réflexe</a:t>
            </a:r>
            <a:endParaRPr lang="fr-CA" b="0" dirty="0"/>
          </a:p>
          <a:p>
            <a:endParaRPr lang="fr-CA" dirty="0"/>
          </a:p>
        </p:txBody>
      </p:sp>
      <p:sp>
        <p:nvSpPr>
          <p:cNvPr id="4" name="Interdiction 3">
            <a:extLst>
              <a:ext uri="{FF2B5EF4-FFF2-40B4-BE49-F238E27FC236}">
                <a16:creationId xmlns:a16="http://schemas.microsoft.com/office/drawing/2014/main" id="{759E7C45-059B-1C35-E715-7F7337368692}"/>
              </a:ext>
            </a:extLst>
          </p:cNvPr>
          <p:cNvSpPr/>
          <p:nvPr/>
        </p:nvSpPr>
        <p:spPr>
          <a:xfrm>
            <a:off x="457200" y="997527"/>
            <a:ext cx="1554480" cy="114300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80">
                                          <p:stCondLst>
                                            <p:cond delay="0"/>
                                          </p:stCondLst>
                                        </p:cTn>
                                        <p:tgtEl>
                                          <p:spTgt spid="9">
                                            <p:txEl>
                                              <p:pRg st="0" end="0"/>
                                            </p:txEl>
                                          </p:spTgt>
                                        </p:tgtEl>
                                      </p:cBhvr>
                                    </p:animEffect>
                                    <p:anim calcmode="lin" valueType="num">
                                      <p:cBhvr>
                                        <p:cTn id="8"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xEl>
                                              <p:pRg st="0" end="0"/>
                                            </p:txEl>
                                          </p:spTgt>
                                        </p:tgtEl>
                                      </p:cBhvr>
                                      <p:to x="100000" y="60000"/>
                                    </p:animScale>
                                    <p:animScale>
                                      <p:cBhvr>
                                        <p:cTn id="14" dur="166" decel="50000">
                                          <p:stCondLst>
                                            <p:cond delay="676"/>
                                          </p:stCondLst>
                                        </p:cTn>
                                        <p:tgtEl>
                                          <p:spTgt spid="9">
                                            <p:txEl>
                                              <p:pRg st="0" end="0"/>
                                            </p:txEl>
                                          </p:spTgt>
                                        </p:tgtEl>
                                      </p:cBhvr>
                                      <p:to x="100000" y="100000"/>
                                    </p:animScale>
                                    <p:animScale>
                                      <p:cBhvr>
                                        <p:cTn id="15" dur="26">
                                          <p:stCondLst>
                                            <p:cond delay="1312"/>
                                          </p:stCondLst>
                                        </p:cTn>
                                        <p:tgtEl>
                                          <p:spTgt spid="9">
                                            <p:txEl>
                                              <p:pRg st="0" end="0"/>
                                            </p:txEl>
                                          </p:spTgt>
                                        </p:tgtEl>
                                      </p:cBhvr>
                                      <p:to x="100000" y="80000"/>
                                    </p:animScale>
                                    <p:animScale>
                                      <p:cBhvr>
                                        <p:cTn id="16" dur="166" decel="50000">
                                          <p:stCondLst>
                                            <p:cond delay="1338"/>
                                          </p:stCondLst>
                                        </p:cTn>
                                        <p:tgtEl>
                                          <p:spTgt spid="9">
                                            <p:txEl>
                                              <p:pRg st="0" end="0"/>
                                            </p:txEl>
                                          </p:spTgt>
                                        </p:tgtEl>
                                      </p:cBhvr>
                                      <p:to x="100000" y="100000"/>
                                    </p:animScale>
                                    <p:animScale>
                                      <p:cBhvr>
                                        <p:cTn id="17" dur="26">
                                          <p:stCondLst>
                                            <p:cond delay="1642"/>
                                          </p:stCondLst>
                                        </p:cTn>
                                        <p:tgtEl>
                                          <p:spTgt spid="9">
                                            <p:txEl>
                                              <p:pRg st="0" end="0"/>
                                            </p:txEl>
                                          </p:spTgt>
                                        </p:tgtEl>
                                      </p:cBhvr>
                                      <p:to x="100000" y="90000"/>
                                    </p:animScale>
                                    <p:animScale>
                                      <p:cBhvr>
                                        <p:cTn id="18" dur="166" decel="50000">
                                          <p:stCondLst>
                                            <p:cond delay="1668"/>
                                          </p:stCondLst>
                                        </p:cTn>
                                        <p:tgtEl>
                                          <p:spTgt spid="9">
                                            <p:txEl>
                                              <p:pRg st="0" end="0"/>
                                            </p:txEl>
                                          </p:spTgt>
                                        </p:tgtEl>
                                      </p:cBhvr>
                                      <p:to x="100000" y="100000"/>
                                    </p:animScale>
                                    <p:animScale>
                                      <p:cBhvr>
                                        <p:cTn id="19" dur="26">
                                          <p:stCondLst>
                                            <p:cond delay="1808"/>
                                          </p:stCondLst>
                                        </p:cTn>
                                        <p:tgtEl>
                                          <p:spTgt spid="9">
                                            <p:txEl>
                                              <p:pRg st="0" end="0"/>
                                            </p:txEl>
                                          </p:spTgt>
                                        </p:tgtEl>
                                      </p:cBhvr>
                                      <p:to x="100000" y="95000"/>
                                    </p:animScale>
                                    <p:animScale>
                                      <p:cBhvr>
                                        <p:cTn id="20"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graphicFrame>
        <p:nvGraphicFramePr>
          <p:cNvPr id="4" name="Espace réservé du contenu 3"/>
          <p:cNvGraphicFramePr>
            <a:graphicFrameLocks noGrp="1"/>
          </p:cNvGraphicFramePr>
          <p:nvPr>
            <p:ph idx="1"/>
          </p:nvPr>
        </p:nvGraphicFramePr>
        <p:xfrm>
          <a:off x="161970" y="2310880"/>
          <a:ext cx="8820060" cy="4097193"/>
        </p:xfrm>
        <a:graphic>
          <a:graphicData uri="http://schemas.openxmlformats.org/drawingml/2006/table">
            <a:tbl>
              <a:tblPr firstRow="1" bandRow="1">
                <a:tableStyleId>{5C22544A-7EE6-4342-B048-85BDC9FD1C3A}</a:tableStyleId>
              </a:tblPr>
              <a:tblGrid>
                <a:gridCol w="670359">
                  <a:extLst>
                    <a:ext uri="{9D8B030D-6E8A-4147-A177-3AD203B41FA5}">
                      <a16:colId xmlns:a16="http://schemas.microsoft.com/office/drawing/2014/main" val="20000"/>
                    </a:ext>
                  </a:extLst>
                </a:gridCol>
                <a:gridCol w="1029810">
                  <a:extLst>
                    <a:ext uri="{9D8B030D-6E8A-4147-A177-3AD203B41FA5}">
                      <a16:colId xmlns:a16="http://schemas.microsoft.com/office/drawing/2014/main" val="20002"/>
                    </a:ext>
                  </a:extLst>
                </a:gridCol>
                <a:gridCol w="1207363">
                  <a:extLst>
                    <a:ext uri="{9D8B030D-6E8A-4147-A177-3AD203B41FA5}">
                      <a16:colId xmlns:a16="http://schemas.microsoft.com/office/drawing/2014/main" val="20003"/>
                    </a:ext>
                  </a:extLst>
                </a:gridCol>
                <a:gridCol w="1127464">
                  <a:extLst>
                    <a:ext uri="{9D8B030D-6E8A-4147-A177-3AD203B41FA5}">
                      <a16:colId xmlns:a16="http://schemas.microsoft.com/office/drawing/2014/main" val="20004"/>
                    </a:ext>
                  </a:extLst>
                </a:gridCol>
                <a:gridCol w="1438182">
                  <a:extLst>
                    <a:ext uri="{9D8B030D-6E8A-4147-A177-3AD203B41FA5}">
                      <a16:colId xmlns:a16="http://schemas.microsoft.com/office/drawing/2014/main" val="20005"/>
                    </a:ext>
                  </a:extLst>
                </a:gridCol>
                <a:gridCol w="1464816">
                  <a:extLst>
                    <a:ext uri="{9D8B030D-6E8A-4147-A177-3AD203B41FA5}">
                      <a16:colId xmlns:a16="http://schemas.microsoft.com/office/drawing/2014/main" val="20006"/>
                    </a:ext>
                  </a:extLst>
                </a:gridCol>
                <a:gridCol w="1882066">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68129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a:ln>
                            <a:noFill/>
                          </a:ln>
                          <a:effectLst/>
                        </a:rPr>
                        <a:t>I</a:t>
                      </a:r>
                      <a:endParaRPr kumimoji="0" lang="fr-FR" sz="20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Foie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
                      </a:r>
                      <a:endParaRPr kumimoji="0" lang="fr-FR" sz="18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Substrat</a:t>
                      </a:r>
                      <a:endParaRPr kumimoji="0" lang="fr-FR" sz="18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a:ln>
                          <a:noFill/>
                        </a:ln>
                        <a:solidFill>
                          <a:schemeClr val="tx2"/>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97750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a:ln>
                            <a:noFill/>
                          </a:ln>
                          <a:effectLst/>
                        </a:rPr>
                        <a:t>II</a:t>
                      </a:r>
                      <a:endParaRPr kumimoji="0" lang="fr-FR" sz="20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Foie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a:ln>
                            <a:noFill/>
                          </a:ln>
                          <a:solidFill>
                            <a:srgbClr val="FF0000"/>
                          </a:solidFill>
                          <a:effectLst/>
                        </a:rPr>
                        <a:t>O</a:t>
                      </a:r>
                      <a:endParaRPr kumimoji="0" lang="fr-FR" sz="1800" b="1" i="0" u="none"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40628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a:ln>
                            <a:noFill/>
                          </a:ln>
                          <a:effectLst/>
                        </a:rPr>
                        <a:t>III</a:t>
                      </a:r>
                      <a:endParaRPr kumimoji="0" lang="fr-FR" sz="20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err="1">
                          <a:ln>
                            <a:noFill/>
                          </a:ln>
                          <a:solidFill>
                            <a:srgbClr val="FF0000"/>
                          </a:solidFill>
                          <a:effectLst/>
                        </a:rPr>
                        <a:t>Lipo</a:t>
                      </a:r>
                      <a:r>
                        <a:rPr kumimoji="0" lang="fr-CA" sz="1800" u="sng" strike="noStrike" cap="none" normalizeH="0" baseline="0" dirty="0">
                          <a:ln>
                            <a:noFill/>
                          </a:ln>
                          <a:solidFill>
                            <a:srgbClr val="FF0000"/>
                          </a:solidFill>
                          <a:effectLs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Protéine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1800" u="none" strike="noStrike" cap="none" normalizeH="0" baseline="0" dirty="0">
                        <a:ln>
                          <a:noFill/>
                        </a:ln>
                        <a:effectLs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Tissus</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N</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Cofacteur</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chemeClr val="tx2"/>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r h="40628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Ca</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400" b="0" i="0" u="none" strike="noStrike" cap="none" normalizeH="0" baseline="0" dirty="0">
                          <a:ln>
                            <a:noFill/>
                          </a:ln>
                          <a:solidFill>
                            <a:srgbClr val="000000"/>
                          </a:solidFill>
                          <a:effectLst/>
                          <a:latin typeface="+mn-lt"/>
                        </a:rPr>
                        <a:t>(IV)</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Ions</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Aliments</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N</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Ca++</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chemeClr val="tx2"/>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773208313"/>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37509" y="2315183"/>
          <a:ext cx="8820060" cy="4341181"/>
        </p:xfrm>
        <a:graphic>
          <a:graphicData uri="http://schemas.openxmlformats.org/drawingml/2006/table">
            <a:tbl>
              <a:tblPr firstRow="1" bandRow="1">
                <a:tableStyleId>{5C22544A-7EE6-4342-B048-85BDC9FD1C3A}</a:tableStyleId>
              </a:tblPr>
              <a:tblGrid>
                <a:gridCol w="670359">
                  <a:extLst>
                    <a:ext uri="{9D8B030D-6E8A-4147-A177-3AD203B41FA5}">
                      <a16:colId xmlns:a16="http://schemas.microsoft.com/office/drawing/2014/main" val="20000"/>
                    </a:ext>
                  </a:extLst>
                </a:gridCol>
                <a:gridCol w="1029810">
                  <a:extLst>
                    <a:ext uri="{9D8B030D-6E8A-4147-A177-3AD203B41FA5}">
                      <a16:colId xmlns:a16="http://schemas.microsoft.com/office/drawing/2014/main" val="20002"/>
                    </a:ext>
                  </a:extLst>
                </a:gridCol>
                <a:gridCol w="1207363">
                  <a:extLst>
                    <a:ext uri="{9D8B030D-6E8A-4147-A177-3AD203B41FA5}">
                      <a16:colId xmlns:a16="http://schemas.microsoft.com/office/drawing/2014/main" val="20003"/>
                    </a:ext>
                  </a:extLst>
                </a:gridCol>
                <a:gridCol w="1127464">
                  <a:extLst>
                    <a:ext uri="{9D8B030D-6E8A-4147-A177-3AD203B41FA5}">
                      <a16:colId xmlns:a16="http://schemas.microsoft.com/office/drawing/2014/main" val="20004"/>
                    </a:ext>
                  </a:extLst>
                </a:gridCol>
                <a:gridCol w="1438182">
                  <a:extLst>
                    <a:ext uri="{9D8B030D-6E8A-4147-A177-3AD203B41FA5}">
                      <a16:colId xmlns:a16="http://schemas.microsoft.com/office/drawing/2014/main" val="20005"/>
                    </a:ext>
                  </a:extLst>
                </a:gridCol>
                <a:gridCol w="1464816">
                  <a:extLst>
                    <a:ext uri="{9D8B030D-6E8A-4147-A177-3AD203B41FA5}">
                      <a16:colId xmlns:a16="http://schemas.microsoft.com/office/drawing/2014/main" val="20006"/>
                    </a:ext>
                  </a:extLst>
                </a:gridCol>
                <a:gridCol w="1882066">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8023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V</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Labile</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N</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sng" strike="noStrike" cap="none" normalizeH="0" baseline="0" dirty="0">
                          <a:ln>
                            <a:noFill/>
                          </a:ln>
                          <a:solidFill>
                            <a:srgbClr val="FF0000"/>
                          </a:solidFill>
                          <a:effectLst/>
                          <a:latin typeface="+mn-lt"/>
                        </a:rPr>
                        <a:t>Cofacteur</a:t>
                      </a:r>
                      <a:endParaRPr kumimoji="0" lang="fr-FR" sz="1800" b="1" i="0" u="sng"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75743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VII</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a:ln>
                            <a:noFill/>
                          </a:ln>
                          <a:solidFill>
                            <a:srgbClr val="FF0000"/>
                          </a:solidFill>
                          <a:effectLst/>
                        </a:rPr>
                        <a:t>O</a:t>
                      </a:r>
                      <a:endParaRPr kumimoji="0" lang="fr-FR" sz="1800" b="1" i="0" u="none"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VIII</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Labile</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sng" strike="noStrike" cap="none" normalizeH="0" baseline="0" dirty="0">
                          <a:ln>
                            <a:noFill/>
                          </a:ln>
                          <a:solidFill>
                            <a:srgbClr val="FF0000"/>
                          </a:solidFill>
                          <a:effectLst/>
                          <a:latin typeface="+mn-lt"/>
                        </a:rPr>
                        <a:t>Cofacteur</a:t>
                      </a:r>
                      <a:endParaRPr kumimoji="0" lang="fr-FR" sz="1800" b="1" i="0" u="sng"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chemeClr val="tx2"/>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IX</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rgbClr val="FF0000"/>
                          </a:solidFill>
                          <a:effectLst/>
                          <a:latin typeface="+mn-lt"/>
                        </a:rPr>
                        <a:t>O</a:t>
                      </a:r>
                      <a:endParaRPr kumimoji="0" lang="fr-FR" sz="1800" b="1" i="0" u="none"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704803460"/>
                  </a:ext>
                </a:extLst>
              </a:tr>
            </a:tbl>
          </a:graphicData>
        </a:graphic>
      </p:graphicFrame>
      <p:sp>
        <p:nvSpPr>
          <p:cNvPr id="6" name="Titre 1">
            <a:extLst>
              <a:ext uri="{FF2B5EF4-FFF2-40B4-BE49-F238E27FC236}">
                <a16:creationId xmlns:a16="http://schemas.microsoft.com/office/drawing/2014/main" id="{D2C2CD55-2FA9-4B76-BCAE-5A40E8085815}"/>
              </a:ext>
            </a:extLst>
          </p:cNvPr>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spTree>
    <p:extLst>
      <p:ext uri="{BB962C8B-B14F-4D97-AF65-F5344CB8AC3E}">
        <p14:creationId xmlns:p14="http://schemas.microsoft.com/office/powerpoint/2010/main" val="264278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37509" y="2244753"/>
          <a:ext cx="8820060" cy="4602480"/>
        </p:xfrm>
        <a:graphic>
          <a:graphicData uri="http://schemas.openxmlformats.org/drawingml/2006/table">
            <a:tbl>
              <a:tblPr firstRow="1" bandRow="1">
                <a:tableStyleId>{5C22544A-7EE6-4342-B048-85BDC9FD1C3A}</a:tableStyleId>
              </a:tblPr>
              <a:tblGrid>
                <a:gridCol w="670359">
                  <a:extLst>
                    <a:ext uri="{9D8B030D-6E8A-4147-A177-3AD203B41FA5}">
                      <a16:colId xmlns:a16="http://schemas.microsoft.com/office/drawing/2014/main" val="20000"/>
                    </a:ext>
                  </a:extLst>
                </a:gridCol>
                <a:gridCol w="1029810">
                  <a:extLst>
                    <a:ext uri="{9D8B030D-6E8A-4147-A177-3AD203B41FA5}">
                      <a16:colId xmlns:a16="http://schemas.microsoft.com/office/drawing/2014/main" val="20002"/>
                    </a:ext>
                  </a:extLst>
                </a:gridCol>
                <a:gridCol w="1207363">
                  <a:extLst>
                    <a:ext uri="{9D8B030D-6E8A-4147-A177-3AD203B41FA5}">
                      <a16:colId xmlns:a16="http://schemas.microsoft.com/office/drawing/2014/main" val="20003"/>
                    </a:ext>
                  </a:extLst>
                </a:gridCol>
                <a:gridCol w="1127464">
                  <a:extLst>
                    <a:ext uri="{9D8B030D-6E8A-4147-A177-3AD203B41FA5}">
                      <a16:colId xmlns:a16="http://schemas.microsoft.com/office/drawing/2014/main" val="20004"/>
                    </a:ext>
                  </a:extLst>
                </a:gridCol>
                <a:gridCol w="1438182">
                  <a:extLst>
                    <a:ext uri="{9D8B030D-6E8A-4147-A177-3AD203B41FA5}">
                      <a16:colId xmlns:a16="http://schemas.microsoft.com/office/drawing/2014/main" val="20005"/>
                    </a:ext>
                  </a:extLst>
                </a:gridCol>
                <a:gridCol w="1464816">
                  <a:extLst>
                    <a:ext uri="{9D8B030D-6E8A-4147-A177-3AD203B41FA5}">
                      <a16:colId xmlns:a16="http://schemas.microsoft.com/office/drawing/2014/main" val="20006"/>
                    </a:ext>
                  </a:extLst>
                </a:gridCol>
                <a:gridCol w="1882066">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8023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X</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rgbClr val="FF0000"/>
                          </a:solidFill>
                          <a:effectLst/>
                          <a:latin typeface="+mn-lt"/>
                        </a:rPr>
                        <a:t>O</a:t>
                      </a:r>
                      <a:endParaRPr kumimoji="0" lang="fr-FR" sz="1800" b="1" i="0" u="none"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75743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XI</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XII</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N</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XIII</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Enzyme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400" b="1" i="0" u="none" strike="noStrike" cap="none" normalizeH="0" baseline="0" dirty="0" err="1">
                          <a:ln>
                            <a:noFill/>
                          </a:ln>
                          <a:solidFill>
                            <a:srgbClr val="FF0000"/>
                          </a:solidFill>
                          <a:effectLst/>
                          <a:latin typeface="+mn-lt"/>
                        </a:rPr>
                        <a:t>Transamidase</a:t>
                      </a:r>
                      <a:endParaRPr kumimoji="0" lang="fr-FR" sz="1400" b="1" i="0" u="none"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704803460"/>
                  </a:ext>
                </a:extLst>
              </a:tr>
            </a:tbl>
          </a:graphicData>
        </a:graphic>
      </p:graphicFrame>
      <p:sp>
        <p:nvSpPr>
          <p:cNvPr id="7" name="Titre 1">
            <a:extLst>
              <a:ext uri="{FF2B5EF4-FFF2-40B4-BE49-F238E27FC236}">
                <a16:creationId xmlns:a16="http://schemas.microsoft.com/office/drawing/2014/main" id="{D4283188-39D3-4BC9-8153-A4F3AFC79740}"/>
              </a:ext>
            </a:extLst>
          </p:cNvPr>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spTree>
    <p:extLst>
      <p:ext uri="{BB962C8B-B14F-4D97-AF65-F5344CB8AC3E}">
        <p14:creationId xmlns:p14="http://schemas.microsoft.com/office/powerpoint/2010/main" val="20807612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37509" y="2315183"/>
          <a:ext cx="8820060" cy="2488702"/>
        </p:xfrm>
        <a:graphic>
          <a:graphicData uri="http://schemas.openxmlformats.org/drawingml/2006/table">
            <a:tbl>
              <a:tblPr firstRow="1" bandRow="1">
                <a:tableStyleId>{5C22544A-7EE6-4342-B048-85BDC9FD1C3A}</a:tableStyleId>
              </a:tblPr>
              <a:tblGrid>
                <a:gridCol w="1043221">
                  <a:extLst>
                    <a:ext uri="{9D8B030D-6E8A-4147-A177-3AD203B41FA5}">
                      <a16:colId xmlns:a16="http://schemas.microsoft.com/office/drawing/2014/main" val="20000"/>
                    </a:ext>
                  </a:extLst>
                </a:gridCol>
                <a:gridCol w="1136342">
                  <a:extLst>
                    <a:ext uri="{9D8B030D-6E8A-4147-A177-3AD203B41FA5}">
                      <a16:colId xmlns:a16="http://schemas.microsoft.com/office/drawing/2014/main" val="20002"/>
                    </a:ext>
                  </a:extLst>
                </a:gridCol>
                <a:gridCol w="1091953">
                  <a:extLst>
                    <a:ext uri="{9D8B030D-6E8A-4147-A177-3AD203B41FA5}">
                      <a16:colId xmlns:a16="http://schemas.microsoft.com/office/drawing/2014/main" val="20003"/>
                    </a:ext>
                  </a:extLst>
                </a:gridCol>
                <a:gridCol w="1091954">
                  <a:extLst>
                    <a:ext uri="{9D8B030D-6E8A-4147-A177-3AD203B41FA5}">
                      <a16:colId xmlns:a16="http://schemas.microsoft.com/office/drawing/2014/main" val="20004"/>
                    </a:ext>
                  </a:extLst>
                </a:gridCol>
                <a:gridCol w="1447060">
                  <a:extLst>
                    <a:ext uri="{9D8B030D-6E8A-4147-A177-3AD203B41FA5}">
                      <a16:colId xmlns:a16="http://schemas.microsoft.com/office/drawing/2014/main" val="20005"/>
                    </a:ext>
                  </a:extLst>
                </a:gridCol>
                <a:gridCol w="1313895">
                  <a:extLst>
                    <a:ext uri="{9D8B030D-6E8A-4147-A177-3AD203B41FA5}">
                      <a16:colId xmlns:a16="http://schemas.microsoft.com/office/drawing/2014/main" val="20006"/>
                    </a:ext>
                  </a:extLst>
                </a:gridCol>
                <a:gridCol w="1695635">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8023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PK</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75743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KHPM</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N</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sng" strike="noStrike" cap="none" normalizeH="0" baseline="0" dirty="0">
                          <a:ln>
                            <a:noFill/>
                          </a:ln>
                          <a:solidFill>
                            <a:schemeClr val="accent6"/>
                          </a:solidFill>
                          <a:effectLst/>
                          <a:latin typeface="+mn-lt"/>
                        </a:rPr>
                        <a:t>Cofacteur</a:t>
                      </a:r>
                      <a:endParaRPr kumimoji="0" lang="fr-FR" sz="1800" b="1" i="0" u="sng" strike="noStrike" cap="none" normalizeH="0" baseline="0" dirty="0">
                        <a:ln>
                          <a:noFill/>
                        </a:ln>
                        <a:solidFill>
                          <a:schemeClr val="accent6"/>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bl>
          </a:graphicData>
        </a:graphic>
      </p:graphicFrame>
      <p:sp>
        <p:nvSpPr>
          <p:cNvPr id="3" name="ZoneTexte 2">
            <a:extLst>
              <a:ext uri="{FF2B5EF4-FFF2-40B4-BE49-F238E27FC236}">
                <a16:creationId xmlns:a16="http://schemas.microsoft.com/office/drawing/2014/main" id="{25F54745-7844-4937-BC7E-C3940793391E}"/>
              </a:ext>
            </a:extLst>
          </p:cNvPr>
          <p:cNvSpPr txBox="1"/>
          <p:nvPr/>
        </p:nvSpPr>
        <p:spPr>
          <a:xfrm>
            <a:off x="137510" y="5069150"/>
            <a:ext cx="8957758" cy="1311128"/>
          </a:xfrm>
          <a:prstGeom prst="rect">
            <a:avLst/>
          </a:prstGeom>
          <a:noFill/>
        </p:spPr>
        <p:txBody>
          <a:bodyPr wrap="square" rtlCol="0">
            <a:spAutoFit/>
          </a:bodyPr>
          <a:lstStyle/>
          <a:p>
            <a:pPr marR="0" lvl="0" algn="l" defTabSz="914400" rtl="0" eaLnBrk="1" fontAlgn="base" latinLnBrk="0" hangingPunct="1">
              <a:lnSpc>
                <a:spcPct val="100000"/>
              </a:lnSpc>
              <a:spcBef>
                <a:spcPct val="20000"/>
              </a:spcBef>
              <a:spcAft>
                <a:spcPct val="0"/>
              </a:spcAft>
              <a:buClr>
                <a:schemeClr val="tx2"/>
              </a:buClr>
              <a:buSzPct val="70000"/>
              <a:tabLst/>
            </a:pPr>
            <a:r>
              <a:rPr kumimoji="0" lang="fr-FR" sz="1800" b="1" i="0" u="none" strike="noStrike" cap="none" normalizeH="0" baseline="0" dirty="0">
                <a:ln>
                  <a:noFill/>
                </a:ln>
                <a:solidFill>
                  <a:schemeClr val="tx1">
                    <a:lumMod val="75000"/>
                    <a:lumOff val="25000"/>
                  </a:schemeClr>
                </a:solidFill>
                <a:effectLst/>
                <a:latin typeface="+mn-lt"/>
                <a:cs typeface="Times New Roman" pitchFamily="18" charset="0"/>
              </a:rPr>
              <a:t>KHPM</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FR" sz="1800" b="1" i="0" u="none" strike="noStrike" cap="none" normalizeH="0" baseline="0" dirty="0" err="1">
                <a:ln>
                  <a:noFill/>
                </a:ln>
                <a:solidFill>
                  <a:schemeClr val="tx1">
                    <a:lumMod val="75000"/>
                    <a:lumOff val="25000"/>
                  </a:schemeClr>
                </a:solidFill>
                <a:effectLst/>
                <a:latin typeface="+mn-lt"/>
                <a:cs typeface="Times New Roman" pitchFamily="18" charset="0"/>
              </a:rPr>
              <a:t>Kininogène</a:t>
            </a:r>
            <a:r>
              <a:rPr kumimoji="0" lang="fr-CA" sz="1800" b="1" i="0" u="none" strike="noStrike" cap="none" normalizeH="0" baseline="0" dirty="0">
                <a:ln>
                  <a:noFill/>
                </a:ln>
                <a:solidFill>
                  <a:schemeClr val="tx1">
                    <a:lumMod val="75000"/>
                    <a:lumOff val="25000"/>
                  </a:schemeClr>
                </a:solidFill>
                <a:effectLst/>
                <a:latin typeface="+mn-lt"/>
                <a:cs typeface="Times New Roman" pitchFamily="18" charset="0"/>
              </a:rPr>
              <a:t> de haut poids moléculaire</a:t>
            </a:r>
            <a:endParaRPr kumimoji="0" lang="fr-FR" sz="1800" b="1" i="0" u="none" strike="noStrike" cap="none" normalizeH="0" baseline="0" dirty="0">
              <a:ln>
                <a:noFill/>
              </a:ln>
              <a:solidFill>
                <a:schemeClr val="tx1">
                  <a:lumMod val="75000"/>
                  <a:lumOff val="25000"/>
                </a:schemeClr>
              </a:solidFill>
              <a:effectLst/>
              <a:latin typeface="+mn-lt"/>
              <a:cs typeface="Times New Roman" pitchFamily="18" charset="0"/>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1800" b="1" i="0" u="none" strike="noStrike" cap="none" normalizeH="0" baseline="0" dirty="0">
                <a:ln>
                  <a:noFill/>
                </a:ln>
                <a:solidFill>
                  <a:schemeClr val="tx1">
                    <a:lumMod val="75000"/>
                    <a:lumOff val="25000"/>
                  </a:schemeClr>
                </a:solidFill>
                <a:effectLst/>
                <a:latin typeface="+mn-lt"/>
                <a:cs typeface="Times New Roman" pitchFamily="18" charset="0"/>
              </a:rPr>
              <a:t>Riche en histidine, glycine, et lysine donc chargées fortement (+) ce qui expliquerait que le KHPM fait des liens avec les molécules chargées (-)</a:t>
            </a:r>
            <a:endParaRPr kumimoji="0" lang="fr-FR" sz="1800" b="1" i="0" u="none" strike="noStrike" cap="none" normalizeH="0" baseline="0" dirty="0">
              <a:ln>
                <a:noFill/>
              </a:ln>
              <a:solidFill>
                <a:schemeClr val="tx1">
                  <a:lumMod val="75000"/>
                  <a:lumOff val="25000"/>
                </a:schemeClr>
              </a:solidFill>
              <a:effectLst/>
              <a:latin typeface="+mn-lt"/>
              <a:cs typeface="Times New Roman" pitchFamily="18" charset="0"/>
            </a:endParaRPr>
          </a:p>
        </p:txBody>
      </p:sp>
      <p:sp>
        <p:nvSpPr>
          <p:cNvPr id="7" name="Titre 1">
            <a:extLst>
              <a:ext uri="{FF2B5EF4-FFF2-40B4-BE49-F238E27FC236}">
                <a16:creationId xmlns:a16="http://schemas.microsoft.com/office/drawing/2014/main" id="{658021B8-6CBF-4668-B1A5-A331B5E3DC67}"/>
              </a:ext>
            </a:extLst>
          </p:cNvPr>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spTree>
    <p:extLst>
      <p:ext uri="{BB962C8B-B14F-4D97-AF65-F5344CB8AC3E}">
        <p14:creationId xmlns:p14="http://schemas.microsoft.com/office/powerpoint/2010/main" val="29792673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475911612"/>
              </p:ext>
            </p:extLst>
          </p:nvPr>
        </p:nvGraphicFramePr>
        <p:xfrm>
          <a:off x="168677" y="2500009"/>
          <a:ext cx="8726748" cy="4023360"/>
        </p:xfrm>
        <a:graphic>
          <a:graphicData uri="http://schemas.openxmlformats.org/drawingml/2006/table">
            <a:tbl>
              <a:tblPr firstRow="1" bandRow="1">
                <a:tableStyleId>{5C22544A-7EE6-4342-B048-85BDC9FD1C3A}</a:tableStyleId>
              </a:tblPr>
              <a:tblGrid>
                <a:gridCol w="2060009">
                  <a:extLst>
                    <a:ext uri="{9D8B030D-6E8A-4147-A177-3AD203B41FA5}">
                      <a16:colId xmlns:a16="http://schemas.microsoft.com/office/drawing/2014/main" val="20000"/>
                    </a:ext>
                  </a:extLst>
                </a:gridCol>
                <a:gridCol w="6666739">
                  <a:extLst>
                    <a:ext uri="{9D8B030D-6E8A-4147-A177-3AD203B41FA5}">
                      <a16:colId xmlns:a16="http://schemas.microsoft.com/office/drawing/2014/main" val="20001"/>
                    </a:ext>
                  </a:extLst>
                </a:gridCol>
              </a:tblGrid>
              <a:tr h="72869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FACTEURS</a:t>
                      </a: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CARACTÉRISTIQUES PHYSICOCHIMIQUES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11882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4000" b="1" i="0" u="none" strike="noStrike" cap="none" normalizeH="0" baseline="0" dirty="0">
                          <a:ln>
                            <a:noFill/>
                          </a:ln>
                          <a:solidFill>
                            <a:schemeClr val="tx1">
                              <a:lumMod val="75000"/>
                              <a:lumOff val="25000"/>
                            </a:schemeClr>
                          </a:solidFill>
                          <a:effectLst/>
                          <a:latin typeface="+mn-lt"/>
                        </a:rPr>
                        <a:t>I</a:t>
                      </a:r>
                      <a:endParaRPr kumimoji="0" lang="fr-FR" sz="4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dirty="0">
                          <a:ln>
                            <a:noFill/>
                          </a:ln>
                          <a:solidFill>
                            <a:schemeClr val="tx1">
                              <a:lumMod val="75000"/>
                              <a:lumOff val="25000"/>
                            </a:schemeClr>
                          </a:solidFill>
                          <a:effectLst/>
                          <a:latin typeface="+mn-lt"/>
                        </a:rPr>
                        <a:t>Glycoprotéine</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dirty="0">
                          <a:ln>
                            <a:noFill/>
                          </a:ln>
                          <a:solidFill>
                            <a:schemeClr val="tx1">
                              <a:lumMod val="75000"/>
                              <a:lumOff val="25000"/>
                            </a:schemeClr>
                          </a:solidFill>
                          <a:effectLst/>
                          <a:latin typeface="+mn-lt"/>
                        </a:rPr>
                        <a:t>Dimère donc 2 monomères reliés ensemble par des ponts disulfures</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dirty="0">
                          <a:ln>
                            <a:noFill/>
                          </a:ln>
                          <a:solidFill>
                            <a:schemeClr val="tx1">
                              <a:lumMod val="75000"/>
                              <a:lumOff val="25000"/>
                            </a:schemeClr>
                          </a:solidFill>
                          <a:effectLst/>
                          <a:latin typeface="+mn-lt"/>
                        </a:rPr>
                        <a:t>1 monomère est fait de 3 chaînes:</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 (610 a.a.,16 derniers= </a:t>
                      </a:r>
                      <a:r>
                        <a:rPr kumimoji="0" lang="fr-CA" sz="2000" b="1" i="0" u="none" strike="noStrike" cap="none" normalizeH="0" baseline="0" dirty="0" err="1">
                          <a:ln>
                            <a:noFill/>
                          </a:ln>
                          <a:solidFill>
                            <a:schemeClr val="tx1">
                              <a:lumMod val="75000"/>
                              <a:lumOff val="25000"/>
                            </a:schemeClr>
                          </a:solidFill>
                          <a:effectLst/>
                          <a:latin typeface="+mn-lt"/>
                          <a:sym typeface="Symbol" pitchFamily="18" charset="2"/>
                        </a:rPr>
                        <a:t>fibrinopeptide</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A)</a:t>
                      </a:r>
                      <a:endParaRPr kumimoji="0" lang="fr-CA" sz="2000" b="1" i="0" u="none" strike="noStrike" cap="none" normalizeH="0" baseline="0" dirty="0">
                        <a:ln>
                          <a:noFill/>
                        </a:ln>
                        <a:solidFill>
                          <a:schemeClr val="tx1">
                            <a:lumMod val="75000"/>
                            <a:lumOff val="25000"/>
                          </a:schemeClr>
                        </a:solidFill>
                        <a:effectLst/>
                        <a:latin typeface="+mn-lt"/>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r>
                        <a:rPr kumimoji="0" lang="fr-CA" sz="2000" b="1" i="0" u="none" strike="noStrike" cap="none" normalizeH="0" baseline="0" dirty="0">
                          <a:ln>
                            <a:noFill/>
                          </a:ln>
                          <a:solidFill>
                            <a:schemeClr val="tx1">
                              <a:lumMod val="75000"/>
                              <a:lumOff val="25000"/>
                            </a:schemeClr>
                          </a:solidFill>
                          <a:effectLst/>
                          <a:latin typeface="+mn-lt"/>
                        </a:rPr>
                        <a:t>               </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(461 a.a.,14 derniers= </a:t>
                      </a:r>
                      <a:r>
                        <a:rPr kumimoji="0" lang="fr-CA" sz="2000" b="1" i="0" u="none" strike="noStrike" cap="none" normalizeH="0" baseline="0" dirty="0" err="1">
                          <a:ln>
                            <a:noFill/>
                          </a:ln>
                          <a:solidFill>
                            <a:schemeClr val="tx1">
                              <a:lumMod val="75000"/>
                              <a:lumOff val="25000"/>
                            </a:schemeClr>
                          </a:solidFill>
                          <a:effectLst/>
                          <a:latin typeface="+mn-lt"/>
                          <a:sym typeface="Symbol" pitchFamily="18" charset="2"/>
                        </a:rPr>
                        <a:t>fibrinopeptide</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B)</a:t>
                      </a:r>
                      <a:endParaRPr kumimoji="0" lang="fr-CA" sz="2000" b="1" i="0" u="none" strike="noStrike" cap="none" normalizeH="0" baseline="0" dirty="0">
                        <a:ln>
                          <a:noFill/>
                        </a:ln>
                        <a:solidFill>
                          <a:schemeClr val="tx1">
                            <a:lumMod val="75000"/>
                            <a:lumOff val="25000"/>
                          </a:schemeClr>
                        </a:solidFill>
                        <a:effectLst/>
                        <a:latin typeface="+mn-lt"/>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r>
                        <a:rPr kumimoji="0" lang="fr-CA" sz="2000" b="1" i="0" u="none" strike="noStrike" cap="none" normalizeH="0" baseline="0" dirty="0">
                          <a:ln>
                            <a:noFill/>
                          </a:ln>
                          <a:solidFill>
                            <a:schemeClr val="tx1">
                              <a:lumMod val="75000"/>
                              <a:lumOff val="25000"/>
                            </a:schemeClr>
                          </a:solidFill>
                          <a:effectLst/>
                          <a:latin typeface="+mn-lt"/>
                        </a:rPr>
                        <a:t>               </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(411 </a:t>
                      </a:r>
                      <a:r>
                        <a:rPr kumimoji="0" lang="fr-CA" sz="2000" b="1" i="0" u="none" strike="noStrike" cap="none" normalizeH="0" baseline="0" dirty="0" err="1">
                          <a:ln>
                            <a:noFill/>
                          </a:ln>
                          <a:solidFill>
                            <a:schemeClr val="tx1">
                              <a:lumMod val="75000"/>
                              <a:lumOff val="25000"/>
                            </a:schemeClr>
                          </a:solidFill>
                          <a:effectLst/>
                          <a:latin typeface="+mn-lt"/>
                          <a:sym typeface="Symbol" pitchFamily="18" charset="2"/>
                        </a:rPr>
                        <a:t>a.a</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a:t>
                      </a:r>
                      <a:endParaRPr kumimoji="0" lang="fr-CA" sz="2000" b="1" i="0" u="none" strike="noStrike" cap="none" normalizeH="0" baseline="0" dirty="0">
                        <a:ln>
                          <a:noFill/>
                        </a:ln>
                        <a:solidFill>
                          <a:schemeClr val="tx1">
                            <a:lumMod val="75000"/>
                            <a:lumOff val="25000"/>
                          </a:schemeClr>
                        </a:solidFill>
                        <a:effectLst/>
                        <a:latin typeface="+mn-lt"/>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a:ln>
                            <a:noFill/>
                          </a:ln>
                          <a:solidFill>
                            <a:schemeClr val="tx1">
                              <a:lumMod val="75000"/>
                              <a:lumOff val="25000"/>
                            </a:schemeClr>
                          </a:solidFill>
                          <a:effectLst/>
                          <a:latin typeface="+mn-lt"/>
                        </a:rPr>
                        <a:t>Stable </a:t>
                      </a:r>
                      <a:r>
                        <a:rPr kumimoji="0" lang="fr-CA" sz="2000" b="1" i="0" u="none" strike="noStrike" cap="none" normalizeH="0" baseline="0" dirty="0">
                          <a:ln>
                            <a:noFill/>
                          </a:ln>
                          <a:solidFill>
                            <a:schemeClr val="tx1">
                              <a:lumMod val="75000"/>
                              <a:lumOff val="25000"/>
                            </a:schemeClr>
                          </a:solidFill>
                          <a:effectLst/>
                          <a:latin typeface="+mn-lt"/>
                        </a:rPr>
                        <a:t>pour la conservation </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bl>
          </a:graphicData>
        </a:graphic>
      </p:graphicFrame>
      <p:sp>
        <p:nvSpPr>
          <p:cNvPr id="6" name="Rectangle 2">
            <a:extLst>
              <a:ext uri="{FF2B5EF4-FFF2-40B4-BE49-F238E27FC236}">
                <a16:creationId xmlns:a16="http://schemas.microsoft.com/office/drawing/2014/main" id="{A16DC631-01DC-4374-A575-D83963717D93}"/>
              </a:ext>
            </a:extLst>
          </p:cNvPr>
          <p:cNvSpPr txBox="1">
            <a:spLocks noChangeArrowheads="1"/>
          </p:cNvSpPr>
          <p:nvPr>
            <p:custDataLst>
              <p:tags r:id="rId1"/>
            </p:custDataLst>
          </p:nvPr>
        </p:nvSpPr>
        <p:spPr>
          <a:xfrm>
            <a:off x="363984" y="0"/>
            <a:ext cx="8475216" cy="21839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b="1" strike="sngStrike" dirty="0"/>
              <a:t>CARACTÉRISTIQUES</a:t>
            </a:r>
            <a:br>
              <a:rPr lang="fr-CA" b="1" strike="sngStrike" dirty="0"/>
            </a:br>
            <a:r>
              <a:rPr lang="fr-CA" b="1" strike="sngStrike" dirty="0"/>
              <a:t>BIOLOGIQUES DU FIBRINOGÈNE</a:t>
            </a:r>
            <a:endParaRPr lang="fr-FR" b="1" strike="sngStrike"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a:xfrm>
            <a:off x="457200" y="345141"/>
            <a:ext cx="8229600" cy="1510292"/>
          </a:xfrm>
        </p:spPr>
        <p:txBody>
          <a:bodyPr/>
          <a:lstStyle/>
          <a:p>
            <a:pPr eaLnBrk="1" hangingPunct="1"/>
            <a:r>
              <a:rPr lang="fr-CA" b="1" dirty="0"/>
              <a:t>FACTEUR I</a:t>
            </a:r>
            <a:br>
              <a:rPr lang="fr-CA" b="1" dirty="0"/>
            </a:br>
            <a:r>
              <a:rPr lang="fr-CA" b="1" dirty="0"/>
              <a:t>FIBRINOGÈNE</a:t>
            </a:r>
            <a:endParaRPr lang="fr-FR" b="1" dirty="0"/>
          </a:p>
        </p:txBody>
      </p:sp>
      <p:pic>
        <p:nvPicPr>
          <p:cNvPr id="13315" name="Picture 3"/>
          <p:cNvPicPr>
            <a:picLocks noGrp="1" noChangeAspect="1" noChangeArrowheads="1"/>
          </p:cNvPicPr>
          <p:nvPr>
            <p:ph sz="quarter" idx="1"/>
            <p:custDataLst>
              <p:tags r:id="rId2"/>
            </p:custDataLst>
          </p:nvPr>
        </p:nvPicPr>
        <p:blipFill>
          <a:blip r:embed="rId5" cstate="print">
            <a:lum bright="6000" contrast="-6000"/>
          </a:blip>
          <a:stretch>
            <a:fillRect/>
          </a:stretch>
        </p:blipFill>
        <p:spPr>
          <a:xfrm>
            <a:off x="593387" y="3733799"/>
            <a:ext cx="7772400" cy="2495587"/>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a:xfrm>
            <a:off x="230819" y="0"/>
            <a:ext cx="8611339" cy="2077375"/>
          </a:xfrm>
        </p:spPr>
        <p:txBody>
          <a:bodyPr>
            <a:noAutofit/>
          </a:bodyPr>
          <a:lstStyle/>
          <a:p>
            <a:pPr eaLnBrk="1" hangingPunct="1"/>
            <a:r>
              <a:rPr lang="fr-CA" b="1" dirty="0"/>
              <a:t>CARACTÉRISTIQUES</a:t>
            </a:r>
            <a:br>
              <a:rPr lang="fr-CA" b="1" dirty="0"/>
            </a:br>
            <a:r>
              <a:rPr lang="fr-CA" b="1" dirty="0"/>
              <a:t>BIOLOGIQUES DU FACTEUR III</a:t>
            </a:r>
            <a:endParaRPr lang="fr-FR" b="1" dirty="0"/>
          </a:p>
        </p:txBody>
      </p:sp>
      <p:sp>
        <p:nvSpPr>
          <p:cNvPr id="293891" name="Rectangle 3"/>
          <p:cNvSpPr>
            <a:spLocks noGrp="1" noChangeArrowheads="1"/>
          </p:cNvSpPr>
          <p:nvPr>
            <p:ph sz="quarter" idx="1"/>
            <p:custDataLst>
              <p:tags r:id="rId2"/>
            </p:custDataLst>
          </p:nvPr>
        </p:nvSpPr>
        <p:spPr>
          <a:xfrm>
            <a:off x="611981" y="1927682"/>
            <a:ext cx="7920037" cy="4786628"/>
          </a:xfrm>
        </p:spPr>
        <p:txBody>
          <a:bodyPr/>
          <a:lstStyle/>
          <a:p>
            <a:pPr eaLnBrk="1" hangingPunct="1">
              <a:buFont typeface="Wingdings" pitchFamily="2" charset="2"/>
              <a:buNone/>
            </a:pPr>
            <a:r>
              <a:rPr lang="fr-CA" sz="2400" dirty="0"/>
              <a:t> </a:t>
            </a:r>
          </a:p>
          <a:p>
            <a:pPr eaLnBrk="1" hangingPunct="1">
              <a:buClr>
                <a:schemeClr val="accent1"/>
              </a:buClr>
            </a:pPr>
            <a:r>
              <a:rPr lang="fr-CA" sz="2400" b="1" dirty="0"/>
              <a:t>Le facteur III diffère des autres car :</a:t>
            </a:r>
          </a:p>
          <a:p>
            <a:pPr lvl="1" eaLnBrk="1" hangingPunct="1">
              <a:buClr>
                <a:schemeClr val="accent3"/>
              </a:buClr>
              <a:buFont typeface="Wingdings" pitchFamily="2" charset="2"/>
              <a:buChar char="§"/>
            </a:pPr>
            <a:r>
              <a:rPr lang="fr-CA" sz="2400" b="1" u="sng" dirty="0"/>
              <a:t>Il n’est pas fabriqué par le foie</a:t>
            </a:r>
          </a:p>
          <a:p>
            <a:pPr lvl="1" eaLnBrk="1" hangingPunct="1">
              <a:buClr>
                <a:schemeClr val="accent3"/>
              </a:buClr>
              <a:buFont typeface="Wingdings" pitchFamily="2" charset="2"/>
              <a:buChar char="§"/>
            </a:pPr>
            <a:r>
              <a:rPr lang="fr-CA" sz="2400" b="1" dirty="0"/>
              <a:t>Il est synthétisé par un grand nombre de tissus:</a:t>
            </a:r>
          </a:p>
          <a:p>
            <a:pPr lvl="2" eaLnBrk="1" hangingPunct="1">
              <a:buClr>
                <a:schemeClr val="tx1"/>
              </a:buClr>
              <a:buFont typeface="Courier New" pitchFamily="49" charset="0"/>
              <a:buChar char="o"/>
            </a:pPr>
            <a:r>
              <a:rPr lang="fr-CA" sz="1600" b="1" u="sng" dirty="0"/>
              <a:t>Cerveau</a:t>
            </a:r>
            <a:r>
              <a:rPr lang="fr-CA" sz="1600" b="1" dirty="0"/>
              <a:t> (utilisé pour production de réactif TCA)</a:t>
            </a:r>
          </a:p>
          <a:p>
            <a:pPr lvl="2" eaLnBrk="1" hangingPunct="1">
              <a:buClr>
                <a:schemeClr val="tx1"/>
              </a:buClr>
              <a:buFont typeface="Courier New" pitchFamily="49" charset="0"/>
              <a:buChar char="o"/>
            </a:pPr>
            <a:r>
              <a:rPr lang="fr-CA" sz="1600" b="1" u="sng" dirty="0"/>
              <a:t>Poumons</a:t>
            </a:r>
          </a:p>
          <a:p>
            <a:pPr lvl="2" eaLnBrk="1" hangingPunct="1">
              <a:buClr>
                <a:schemeClr val="tx1"/>
              </a:buClr>
              <a:buFont typeface="Courier New" pitchFamily="49" charset="0"/>
              <a:buChar char="o"/>
            </a:pPr>
            <a:r>
              <a:rPr lang="fr-CA" sz="1600" b="1" u="sng" dirty="0"/>
              <a:t>Glande thyroïde</a:t>
            </a:r>
          </a:p>
          <a:p>
            <a:pPr lvl="2" eaLnBrk="1" hangingPunct="1">
              <a:buClr>
                <a:schemeClr val="tx1"/>
              </a:buClr>
              <a:buFont typeface="Courier New" pitchFamily="49" charset="0"/>
              <a:buChar char="o"/>
            </a:pPr>
            <a:r>
              <a:rPr lang="fr-CA" sz="1600" b="1" u="sng" dirty="0"/>
              <a:t>Tissu adipeux </a:t>
            </a:r>
          </a:p>
          <a:p>
            <a:pPr lvl="2">
              <a:buClr>
                <a:schemeClr val="tx1"/>
              </a:buClr>
              <a:buFont typeface="Courier New" pitchFamily="49" charset="0"/>
              <a:buChar char="o"/>
            </a:pPr>
            <a:r>
              <a:rPr lang="fr-CA" sz="1600" b="1" u="sng" dirty="0"/>
              <a:t>Placenta </a:t>
            </a:r>
            <a:r>
              <a:rPr lang="fr-CA" sz="1600" b="1" dirty="0"/>
              <a:t>(utilisé pour production de réactif TP)</a:t>
            </a:r>
          </a:p>
          <a:p>
            <a:pPr lvl="2" eaLnBrk="1" hangingPunct="1">
              <a:buClr>
                <a:schemeClr val="tx1"/>
              </a:buClr>
              <a:buFont typeface="Courier New" pitchFamily="49" charset="0"/>
              <a:buChar char="o"/>
            </a:pPr>
            <a:r>
              <a:rPr lang="fr-CA" sz="1600" b="1" u="sng" dirty="0"/>
              <a:t>Cellules endothéliales</a:t>
            </a:r>
          </a:p>
          <a:p>
            <a:pPr lvl="1">
              <a:buClr>
                <a:schemeClr val="accent3"/>
              </a:buClr>
              <a:buFont typeface="Wingdings" pitchFamily="2" charset="2"/>
              <a:buChar char="§"/>
            </a:pPr>
            <a:r>
              <a:rPr lang="fr-CA" sz="2400" b="1" dirty="0"/>
              <a:t>N’est pas présent dans le sang donc n’est pas un facteur plasmatique, mais un </a:t>
            </a:r>
            <a:r>
              <a:rPr lang="fr-CA" sz="2400" b="1" u="sng" dirty="0"/>
              <a:t>facteur tissulaire</a:t>
            </a:r>
            <a:r>
              <a:rPr lang="fr-CA" sz="2400" b="1" dirty="0"/>
              <a:t>.</a:t>
            </a:r>
          </a:p>
        </p:txBody>
      </p:sp>
    </p:spTree>
    <p:extLst>
      <p:ext uri="{BB962C8B-B14F-4D97-AF65-F5344CB8AC3E}">
        <p14:creationId xmlns:p14="http://schemas.microsoft.com/office/powerpoint/2010/main" val="121308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3891">
                                            <p:txEl>
                                              <p:pRg st="4" end="4"/>
                                            </p:txEl>
                                          </p:spTgt>
                                        </p:tgtEl>
                                        <p:attrNameLst>
                                          <p:attrName>style.visibility</p:attrName>
                                        </p:attrNameLst>
                                      </p:cBhvr>
                                      <p:to>
                                        <p:strVal val="visible"/>
                                      </p:to>
                                    </p:set>
                                    <p:anim calcmode="lin" valueType="num">
                                      <p:cBhvr additive="base">
                                        <p:cTn id="7" dur="500" fill="hold"/>
                                        <p:tgtEl>
                                          <p:spTgt spid="29389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1">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3891">
                                            <p:txEl>
                                              <p:pRg st="5" end="5"/>
                                            </p:txEl>
                                          </p:spTgt>
                                        </p:tgtEl>
                                        <p:attrNameLst>
                                          <p:attrName>style.visibility</p:attrName>
                                        </p:attrNameLst>
                                      </p:cBhvr>
                                      <p:to>
                                        <p:strVal val="visible"/>
                                      </p:to>
                                    </p:set>
                                    <p:anim calcmode="lin" valueType="num">
                                      <p:cBhvr additive="base">
                                        <p:cTn id="11" dur="500" fill="hold"/>
                                        <p:tgtEl>
                                          <p:spTgt spid="293891">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3891">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3891">
                                            <p:txEl>
                                              <p:pRg st="6" end="6"/>
                                            </p:txEl>
                                          </p:spTgt>
                                        </p:tgtEl>
                                        <p:attrNameLst>
                                          <p:attrName>style.visibility</p:attrName>
                                        </p:attrNameLst>
                                      </p:cBhvr>
                                      <p:to>
                                        <p:strVal val="visible"/>
                                      </p:to>
                                    </p:set>
                                    <p:anim calcmode="lin" valueType="num">
                                      <p:cBhvr additive="base">
                                        <p:cTn id="15" dur="500" fill="hold"/>
                                        <p:tgtEl>
                                          <p:spTgt spid="293891">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3891">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3891">
                                            <p:txEl>
                                              <p:pRg st="7" end="7"/>
                                            </p:txEl>
                                          </p:spTgt>
                                        </p:tgtEl>
                                        <p:attrNameLst>
                                          <p:attrName>style.visibility</p:attrName>
                                        </p:attrNameLst>
                                      </p:cBhvr>
                                      <p:to>
                                        <p:strVal val="visible"/>
                                      </p:to>
                                    </p:set>
                                    <p:anim calcmode="lin" valueType="num">
                                      <p:cBhvr additive="base">
                                        <p:cTn id="19" dur="500" fill="hold"/>
                                        <p:tgtEl>
                                          <p:spTgt spid="293891">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3891">
                                            <p:txEl>
                                              <p:pRg st="8" end="8"/>
                                            </p:txEl>
                                          </p:spTgt>
                                        </p:tgtEl>
                                        <p:attrNameLst>
                                          <p:attrName>style.visibility</p:attrName>
                                        </p:attrNameLst>
                                      </p:cBhvr>
                                      <p:to>
                                        <p:strVal val="visible"/>
                                      </p:to>
                                    </p:set>
                                    <p:anim calcmode="lin" valueType="num">
                                      <p:cBhvr additive="base">
                                        <p:cTn id="23" dur="500" fill="hold"/>
                                        <p:tgtEl>
                                          <p:spTgt spid="293891">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3891">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3891">
                                            <p:txEl>
                                              <p:pRg st="9" end="9"/>
                                            </p:txEl>
                                          </p:spTgt>
                                        </p:tgtEl>
                                        <p:attrNameLst>
                                          <p:attrName>style.visibility</p:attrName>
                                        </p:attrNameLst>
                                      </p:cBhvr>
                                      <p:to>
                                        <p:strVal val="visible"/>
                                      </p:to>
                                    </p:set>
                                    <p:anim calcmode="lin" valueType="num">
                                      <p:cBhvr additive="base">
                                        <p:cTn id="27" dur="500" fill="hold"/>
                                        <p:tgtEl>
                                          <p:spTgt spid="293891">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38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93891">
                                            <p:txEl>
                                              <p:pRg st="10" end="10"/>
                                            </p:txEl>
                                          </p:spTgt>
                                        </p:tgtEl>
                                        <p:attrNameLst>
                                          <p:attrName>style.visibility</p:attrName>
                                        </p:attrNameLst>
                                      </p:cBhvr>
                                      <p:to>
                                        <p:strVal val="visible"/>
                                      </p:to>
                                    </p:set>
                                    <p:anim calcmode="lin" valueType="num">
                                      <p:cBhvr additive="base">
                                        <p:cTn id="33" dur="500" fill="hold"/>
                                        <p:tgtEl>
                                          <p:spTgt spid="293891">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938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a:xfrm>
            <a:off x="0" y="0"/>
            <a:ext cx="9144000" cy="2086252"/>
          </a:xfrm>
        </p:spPr>
        <p:txBody>
          <a:bodyPr>
            <a:noAutofit/>
          </a:bodyPr>
          <a:lstStyle/>
          <a:p>
            <a:pPr eaLnBrk="1" hangingPunct="1"/>
            <a:r>
              <a:rPr lang="fr-CA" sz="4400" b="1" dirty="0"/>
              <a:t>CARACTÉRISTIQUES</a:t>
            </a:r>
            <a:br>
              <a:rPr lang="fr-CA" sz="4400" b="1" dirty="0"/>
            </a:br>
            <a:r>
              <a:rPr lang="fr-CA" sz="4400" b="1" dirty="0"/>
              <a:t>BIOLOGIQUES DU CALCIUM </a:t>
            </a:r>
            <a:r>
              <a:rPr lang="fr-CA" sz="2000" b="1" dirty="0">
                <a:solidFill>
                  <a:schemeClr val="bg1">
                    <a:lumMod val="75000"/>
                  </a:schemeClr>
                </a:solidFill>
              </a:rPr>
              <a:t>« facteur IV »</a:t>
            </a:r>
            <a:endParaRPr lang="fr-FR" sz="2000" b="1" dirty="0">
              <a:solidFill>
                <a:schemeClr val="bg1">
                  <a:lumMod val="75000"/>
                </a:schemeClr>
              </a:solidFill>
            </a:endParaRPr>
          </a:p>
        </p:txBody>
      </p:sp>
      <p:sp>
        <p:nvSpPr>
          <p:cNvPr id="281603" name="Rectangle 3"/>
          <p:cNvSpPr>
            <a:spLocks noGrp="1" noChangeArrowheads="1"/>
          </p:cNvSpPr>
          <p:nvPr>
            <p:ph sz="quarter" idx="1"/>
            <p:custDataLst>
              <p:tags r:id="rId2"/>
            </p:custDataLst>
          </p:nvPr>
        </p:nvSpPr>
        <p:spPr>
          <a:xfrm>
            <a:off x="159798" y="2470826"/>
            <a:ext cx="8984202" cy="4126824"/>
          </a:xfrm>
        </p:spPr>
        <p:txBody>
          <a:bodyPr>
            <a:normAutofit/>
          </a:bodyPr>
          <a:lstStyle/>
          <a:p>
            <a:pPr eaLnBrk="1" hangingPunct="1">
              <a:lnSpc>
                <a:spcPct val="80000"/>
              </a:lnSpc>
              <a:buFont typeface="Wingdings" pitchFamily="2" charset="2"/>
              <a:buNone/>
            </a:pPr>
            <a:r>
              <a:rPr lang="fr-CA" sz="2400" b="1" u="sng" dirty="0">
                <a:solidFill>
                  <a:schemeClr val="accent1"/>
                </a:solidFill>
              </a:rPr>
              <a:t>FACTEUR </a:t>
            </a:r>
            <a:r>
              <a:rPr lang="fr-CA" sz="2400" b="1" u="sng" dirty="0">
                <a:solidFill>
                  <a:schemeClr val="accent6"/>
                </a:solidFill>
              </a:rPr>
              <a:t>NON PROTÉIQUE</a:t>
            </a:r>
            <a:r>
              <a:rPr lang="fr-CA" sz="2400" b="1" u="sng" dirty="0">
                <a:solidFill>
                  <a:schemeClr val="accent1"/>
                </a:solidFill>
              </a:rPr>
              <a:t> : Calcium</a:t>
            </a:r>
            <a:endParaRPr lang="fr-CA" sz="2800" dirty="0"/>
          </a:p>
          <a:p>
            <a:pPr eaLnBrk="1" hangingPunct="1">
              <a:lnSpc>
                <a:spcPct val="80000"/>
              </a:lnSpc>
              <a:buClr>
                <a:schemeClr val="accent1"/>
              </a:buClr>
            </a:pPr>
            <a:r>
              <a:rPr lang="fr-CA" sz="2000" b="1" dirty="0"/>
              <a:t>Le calcium :</a:t>
            </a:r>
          </a:p>
          <a:p>
            <a:pPr lvl="1" eaLnBrk="1" hangingPunct="1">
              <a:lnSpc>
                <a:spcPct val="80000"/>
              </a:lnSpc>
              <a:buClr>
                <a:schemeClr val="accent3"/>
              </a:buClr>
              <a:buFont typeface="Arial" pitchFamily="34" charset="0"/>
              <a:buChar char="•"/>
            </a:pPr>
            <a:r>
              <a:rPr lang="fr-CA" sz="1900" b="1" dirty="0"/>
              <a:t>Nutriment essentiel qui provient de l’alimentation </a:t>
            </a:r>
          </a:p>
          <a:p>
            <a:pPr lvl="1" eaLnBrk="1" hangingPunct="1">
              <a:lnSpc>
                <a:spcPct val="80000"/>
              </a:lnSpc>
              <a:buClr>
                <a:schemeClr val="accent3"/>
              </a:buClr>
              <a:buFont typeface="Arial" pitchFamily="34" charset="0"/>
              <a:buChar char="•"/>
            </a:pPr>
            <a:r>
              <a:rPr lang="fr-CA" sz="1900" b="1" strike="sngStrike" dirty="0"/>
              <a:t>Retrouvé à 99 % dans les os sous forme de cristaux de phosphate de calcium</a:t>
            </a:r>
          </a:p>
          <a:p>
            <a:pPr lvl="1" eaLnBrk="1" hangingPunct="1">
              <a:lnSpc>
                <a:spcPct val="80000"/>
              </a:lnSpc>
              <a:buClr>
                <a:schemeClr val="accent3"/>
              </a:buClr>
              <a:buFont typeface="Arial" pitchFamily="34" charset="0"/>
              <a:buChar char="•"/>
            </a:pPr>
            <a:r>
              <a:rPr lang="fr-CA" sz="1900" b="1" strike="sngStrike" dirty="0"/>
              <a:t>La concentration est contrôlée par:</a:t>
            </a:r>
          </a:p>
          <a:p>
            <a:pPr lvl="2">
              <a:lnSpc>
                <a:spcPct val="80000"/>
              </a:lnSpc>
              <a:buClr>
                <a:schemeClr val="accent3"/>
              </a:buClr>
              <a:buFont typeface="Arial" pitchFamily="34" charset="0"/>
              <a:buChar char="•"/>
            </a:pPr>
            <a:r>
              <a:rPr lang="fr-CA" sz="1700" b="1" u="sng" strike="sngStrike" dirty="0"/>
              <a:t>la parathormone </a:t>
            </a:r>
          </a:p>
          <a:p>
            <a:pPr lvl="2">
              <a:lnSpc>
                <a:spcPct val="80000"/>
              </a:lnSpc>
              <a:buClr>
                <a:schemeClr val="accent3"/>
              </a:buClr>
              <a:buFont typeface="Arial" pitchFamily="34" charset="0"/>
              <a:buChar char="•"/>
            </a:pPr>
            <a:r>
              <a:rPr lang="fr-CA" sz="1700" b="1" u="sng" strike="sngStrike" dirty="0"/>
              <a:t>la vitamine D </a:t>
            </a:r>
          </a:p>
          <a:p>
            <a:pPr lvl="2">
              <a:lnSpc>
                <a:spcPct val="80000"/>
              </a:lnSpc>
              <a:buClr>
                <a:schemeClr val="accent3"/>
              </a:buClr>
              <a:buFont typeface="Arial" pitchFamily="34" charset="0"/>
              <a:buChar char="•"/>
            </a:pPr>
            <a:r>
              <a:rPr lang="fr-CA" sz="1700" b="1" u="sng" strike="sngStrike" dirty="0"/>
              <a:t>la calcitonine</a:t>
            </a:r>
          </a:p>
          <a:p>
            <a:pPr lvl="1" eaLnBrk="1" hangingPunct="1">
              <a:lnSpc>
                <a:spcPct val="80000"/>
              </a:lnSpc>
              <a:buClr>
                <a:schemeClr val="accent3"/>
              </a:buClr>
              <a:buFont typeface="Arial" pitchFamily="34" charset="0"/>
              <a:buChar char="•"/>
            </a:pPr>
            <a:r>
              <a:rPr lang="fr-CA" sz="1900" b="1" strike="sngStrike" dirty="0"/>
              <a:t>Si   </a:t>
            </a:r>
            <a:r>
              <a:rPr lang="fr-CA" sz="1900" b="1" strike="sngStrike" dirty="0">
                <a:sym typeface="Symbol" pitchFamily="18" charset="2"/>
              </a:rPr>
              <a:t></a:t>
            </a:r>
            <a:r>
              <a:rPr lang="fr-CA" sz="1900" b="1" strike="sngStrike" dirty="0"/>
              <a:t>   de calcium, </a:t>
            </a:r>
            <a:r>
              <a:rPr lang="fr-CA" sz="1900" b="1" u="sng" strike="sngStrike" dirty="0"/>
              <a:t>il peut y avoir des problèmes d’arythmie qui arriveront avant les problèmes de coagulation</a:t>
            </a:r>
          </a:p>
          <a:p>
            <a:pPr lvl="1" eaLnBrk="1" hangingPunct="1">
              <a:lnSpc>
                <a:spcPct val="80000"/>
              </a:lnSpc>
              <a:buClr>
                <a:schemeClr val="accent3"/>
              </a:buClr>
              <a:buFont typeface="Arial" pitchFamily="34" charset="0"/>
              <a:buChar char="•"/>
            </a:pPr>
            <a:r>
              <a:rPr lang="fr-CA" sz="1900" b="1" u="sng" strike="sngStrike" dirty="0"/>
              <a:t>Perte journalière dans l’urine, les fèces et la sueur</a:t>
            </a:r>
            <a:endParaRPr lang="fr-FR" sz="1900" b="1" u="sng" strike="sngStrik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1603">
                                            <p:txEl>
                                              <p:pRg st="3" end="3"/>
                                            </p:txEl>
                                          </p:spTgt>
                                        </p:tgtEl>
                                        <p:attrNameLst>
                                          <p:attrName>style.visibility</p:attrName>
                                        </p:attrNameLst>
                                      </p:cBhvr>
                                      <p:to>
                                        <p:strVal val="visible"/>
                                      </p:to>
                                    </p:set>
                                    <p:anim calcmode="lin" valueType="num">
                                      <p:cBhvr additive="base">
                                        <p:cTn id="7" dur="500" fill="hold"/>
                                        <p:tgtEl>
                                          <p:spTgt spid="28160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1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1603">
                                            <p:txEl>
                                              <p:pRg st="4" end="4"/>
                                            </p:txEl>
                                          </p:spTgt>
                                        </p:tgtEl>
                                        <p:attrNameLst>
                                          <p:attrName>style.visibility</p:attrName>
                                        </p:attrNameLst>
                                      </p:cBhvr>
                                      <p:to>
                                        <p:strVal val="visible"/>
                                      </p:to>
                                    </p:set>
                                    <p:anim calcmode="lin" valueType="num">
                                      <p:cBhvr additive="base">
                                        <p:cTn id="13" dur="500" fill="hold"/>
                                        <p:tgtEl>
                                          <p:spTgt spid="28160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1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1603">
                                            <p:txEl>
                                              <p:pRg st="5" end="5"/>
                                            </p:txEl>
                                          </p:spTgt>
                                        </p:tgtEl>
                                        <p:attrNameLst>
                                          <p:attrName>style.visibility</p:attrName>
                                        </p:attrNameLst>
                                      </p:cBhvr>
                                      <p:to>
                                        <p:strVal val="visible"/>
                                      </p:to>
                                    </p:set>
                                    <p:anim calcmode="lin" valueType="num">
                                      <p:cBhvr additive="base">
                                        <p:cTn id="19" dur="500" fill="hold"/>
                                        <p:tgtEl>
                                          <p:spTgt spid="28160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1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1603">
                                            <p:txEl>
                                              <p:pRg st="6" end="6"/>
                                            </p:txEl>
                                          </p:spTgt>
                                        </p:tgtEl>
                                        <p:attrNameLst>
                                          <p:attrName>style.visibility</p:attrName>
                                        </p:attrNameLst>
                                      </p:cBhvr>
                                      <p:to>
                                        <p:strVal val="visible"/>
                                      </p:to>
                                    </p:set>
                                    <p:anim calcmode="lin" valueType="num">
                                      <p:cBhvr additive="base">
                                        <p:cTn id="25" dur="500" fill="hold"/>
                                        <p:tgtEl>
                                          <p:spTgt spid="2816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1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1603">
                                            <p:txEl>
                                              <p:pRg st="7" end="7"/>
                                            </p:txEl>
                                          </p:spTgt>
                                        </p:tgtEl>
                                        <p:attrNameLst>
                                          <p:attrName>style.visibility</p:attrName>
                                        </p:attrNameLst>
                                      </p:cBhvr>
                                      <p:to>
                                        <p:strVal val="visible"/>
                                      </p:to>
                                    </p:set>
                                    <p:anim calcmode="lin" valueType="num">
                                      <p:cBhvr additive="base">
                                        <p:cTn id="31" dur="500" fill="hold"/>
                                        <p:tgtEl>
                                          <p:spTgt spid="28160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1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1603">
                                            <p:txEl>
                                              <p:pRg st="8" end="8"/>
                                            </p:txEl>
                                          </p:spTgt>
                                        </p:tgtEl>
                                        <p:attrNameLst>
                                          <p:attrName>style.visibility</p:attrName>
                                        </p:attrNameLst>
                                      </p:cBhvr>
                                      <p:to>
                                        <p:strVal val="visible"/>
                                      </p:to>
                                    </p:set>
                                    <p:anim calcmode="lin" valueType="num">
                                      <p:cBhvr additive="base">
                                        <p:cTn id="37" dur="500" fill="hold"/>
                                        <p:tgtEl>
                                          <p:spTgt spid="2816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16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1603">
                                            <p:txEl>
                                              <p:pRg st="9" end="9"/>
                                            </p:txEl>
                                          </p:spTgt>
                                        </p:tgtEl>
                                        <p:attrNameLst>
                                          <p:attrName>style.visibility</p:attrName>
                                        </p:attrNameLst>
                                      </p:cBhvr>
                                      <p:to>
                                        <p:strVal val="visible"/>
                                      </p:to>
                                    </p:set>
                                    <p:anim calcmode="lin" valueType="num">
                                      <p:cBhvr additive="base">
                                        <p:cTn id="43" dur="500" fill="hold"/>
                                        <p:tgtEl>
                                          <p:spTgt spid="28160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160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0" y="0"/>
            <a:ext cx="9032396" cy="1873188"/>
          </a:xfrm>
        </p:spPr>
        <p:txBody>
          <a:bodyPr>
            <a:noAutofit/>
          </a:bodyPr>
          <a:lstStyle/>
          <a:p>
            <a:pPr eaLnBrk="1" hangingPunct="1"/>
            <a:r>
              <a:rPr lang="fr-CA" sz="4400" b="1" dirty="0"/>
              <a:t>CARACTÉRISTIQUES</a:t>
            </a:r>
            <a:br>
              <a:rPr lang="fr-CA" sz="4400" b="1" dirty="0"/>
            </a:br>
            <a:r>
              <a:rPr lang="fr-CA" sz="4400" b="1" dirty="0"/>
              <a:t>BIOLOGIQUES DES FACTEURS PROTÉIQUES</a:t>
            </a:r>
            <a:endParaRPr lang="fr-FR" sz="4400" b="1" dirty="0"/>
          </a:p>
        </p:txBody>
      </p:sp>
      <p:sp>
        <p:nvSpPr>
          <p:cNvPr id="283651" name="Rectangle 3"/>
          <p:cNvSpPr>
            <a:spLocks noGrp="1" noChangeArrowheads="1"/>
          </p:cNvSpPr>
          <p:nvPr>
            <p:ph sz="quarter" idx="1"/>
            <p:custDataLst>
              <p:tags r:id="rId2"/>
            </p:custDataLst>
          </p:nvPr>
        </p:nvSpPr>
        <p:spPr>
          <a:xfrm>
            <a:off x="320229" y="2363820"/>
            <a:ext cx="8575196" cy="4392087"/>
          </a:xfrm>
        </p:spPr>
        <p:txBody>
          <a:bodyPr>
            <a:normAutofit/>
          </a:bodyPr>
          <a:lstStyle/>
          <a:p>
            <a:pPr eaLnBrk="1" hangingPunct="1">
              <a:buFont typeface="Wingdings" pitchFamily="2" charset="2"/>
              <a:buNone/>
            </a:pPr>
            <a:r>
              <a:rPr lang="fr-CA" sz="2400" b="1" u="sng" dirty="0">
                <a:solidFill>
                  <a:schemeClr val="accent1"/>
                </a:solidFill>
              </a:rPr>
              <a:t>FACTEURS </a:t>
            </a:r>
            <a:r>
              <a:rPr lang="fr-CA" sz="2400" b="1" u="sng" dirty="0">
                <a:solidFill>
                  <a:schemeClr val="accent6"/>
                </a:solidFill>
              </a:rPr>
              <a:t>PROTÉIQUES</a:t>
            </a:r>
            <a:r>
              <a:rPr lang="fr-CA" sz="2400" b="1" u="sng" dirty="0">
                <a:solidFill>
                  <a:schemeClr val="accent1"/>
                </a:solidFill>
              </a:rPr>
              <a:t> : Facteurs de coagulation</a:t>
            </a:r>
            <a:endParaRPr lang="fr-CA" sz="2400" dirty="0">
              <a:solidFill>
                <a:schemeClr val="accent1"/>
              </a:solidFill>
            </a:endParaRPr>
          </a:p>
          <a:p>
            <a:pPr eaLnBrk="1" hangingPunct="1">
              <a:buClr>
                <a:schemeClr val="accent1"/>
              </a:buClr>
            </a:pPr>
            <a:r>
              <a:rPr lang="fr-CA" sz="2000" b="1" dirty="0"/>
              <a:t>Tous les facteurs protéiques sont synthétisés au FOIE par les hépatocytes sauf le facteur III et le calcium (IV).</a:t>
            </a:r>
          </a:p>
          <a:p>
            <a:pPr eaLnBrk="1" hangingPunct="1">
              <a:buClr>
                <a:schemeClr val="accent1"/>
              </a:buClr>
            </a:pPr>
            <a:r>
              <a:rPr lang="fr-CA" sz="2000" b="1" dirty="0"/>
              <a:t>Présents dans le sang à des concentrations différentes et aussi avec des demi-vies différentes.</a:t>
            </a:r>
          </a:p>
          <a:p>
            <a:pPr eaLnBrk="1" hangingPunct="1">
              <a:buClr>
                <a:schemeClr val="accent1"/>
              </a:buClr>
            </a:pPr>
            <a:r>
              <a:rPr lang="fr-CA" sz="2000" b="1" u="sng" dirty="0"/>
              <a:t>Les facteurs de déclenchement </a:t>
            </a:r>
            <a:r>
              <a:rPr lang="fr-CA" sz="2000" b="1" dirty="0"/>
              <a:t>sont à des concentration faible.</a:t>
            </a:r>
          </a:p>
          <a:p>
            <a:pPr eaLnBrk="1" hangingPunct="1">
              <a:buClr>
                <a:schemeClr val="accent1"/>
              </a:buClr>
            </a:pPr>
            <a:r>
              <a:rPr lang="fr-CA" sz="2000" b="1" dirty="0"/>
              <a:t>Plus on s’approche du facteur I dans la cascade, plus la concentration de facteur augmente.</a:t>
            </a:r>
          </a:p>
          <a:p>
            <a:pPr eaLnBrk="1" hangingPunct="1">
              <a:buClr>
                <a:schemeClr val="accent1"/>
              </a:buClr>
            </a:pPr>
            <a:r>
              <a:rPr lang="fr-CA" sz="2000" b="1" dirty="0"/>
              <a:t>Le facteur avec la plus haute concentration plasmatique:   </a:t>
            </a:r>
            <a:r>
              <a:rPr lang="fr-CA" sz="2000" b="1" u="sng" dirty="0"/>
              <a:t>Facteur I</a:t>
            </a:r>
          </a:p>
        </p:txBody>
      </p:sp>
      <p:sp>
        <p:nvSpPr>
          <p:cNvPr id="2" name="Bulle narrative : rectangle 1">
            <a:extLst>
              <a:ext uri="{FF2B5EF4-FFF2-40B4-BE49-F238E27FC236}">
                <a16:creationId xmlns:a16="http://schemas.microsoft.com/office/drawing/2014/main" id="{955590D3-FEAA-4FA4-A0D6-7A60166907C3}"/>
              </a:ext>
            </a:extLst>
          </p:cNvPr>
          <p:cNvSpPr/>
          <p:nvPr/>
        </p:nvSpPr>
        <p:spPr>
          <a:xfrm>
            <a:off x="3506680" y="4314548"/>
            <a:ext cx="2396970" cy="266330"/>
          </a:xfrm>
          <a:prstGeom prst="wedgeRectCallout">
            <a:avLst>
              <a:gd name="adj1" fmla="val -45277"/>
              <a:gd name="adj2" fmla="val 1491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schemeClr val="tx1"/>
                </a:solidFill>
              </a:rPr>
              <a:t>C’est quoi ça?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651">
                                            <p:txEl>
                                              <p:pRg st="2" end="2"/>
                                            </p:txEl>
                                          </p:spTgt>
                                        </p:tgtEl>
                                        <p:attrNameLst>
                                          <p:attrName>style.visibility</p:attrName>
                                        </p:attrNameLst>
                                      </p:cBhvr>
                                      <p:to>
                                        <p:strVal val="visible"/>
                                      </p:to>
                                    </p:set>
                                    <p:anim calcmode="lin" valueType="num">
                                      <p:cBhvr additive="base">
                                        <p:cTn id="7" dur="500" fill="hold"/>
                                        <p:tgtEl>
                                          <p:spTgt spid="28365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3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3651">
                                            <p:txEl>
                                              <p:pRg st="3" end="3"/>
                                            </p:txEl>
                                          </p:spTgt>
                                        </p:tgtEl>
                                        <p:attrNameLst>
                                          <p:attrName>style.visibility</p:attrName>
                                        </p:attrNameLst>
                                      </p:cBhvr>
                                      <p:to>
                                        <p:strVal val="visible"/>
                                      </p:to>
                                    </p:set>
                                    <p:anim calcmode="lin" valueType="num">
                                      <p:cBhvr additive="base">
                                        <p:cTn id="13" dur="500" fill="hold"/>
                                        <p:tgtEl>
                                          <p:spTgt spid="28365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3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3651">
                                            <p:txEl>
                                              <p:pRg st="4" end="4"/>
                                            </p:txEl>
                                          </p:spTgt>
                                        </p:tgtEl>
                                        <p:attrNameLst>
                                          <p:attrName>style.visibility</p:attrName>
                                        </p:attrNameLst>
                                      </p:cBhvr>
                                      <p:to>
                                        <p:strVal val="visible"/>
                                      </p:to>
                                    </p:set>
                                    <p:anim calcmode="lin" valueType="num">
                                      <p:cBhvr additive="base">
                                        <p:cTn id="19" dur="500" fill="hold"/>
                                        <p:tgtEl>
                                          <p:spTgt spid="28365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3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3651">
                                            <p:txEl>
                                              <p:pRg st="5" end="5"/>
                                            </p:txEl>
                                          </p:spTgt>
                                        </p:tgtEl>
                                        <p:attrNameLst>
                                          <p:attrName>style.visibility</p:attrName>
                                        </p:attrNameLst>
                                      </p:cBhvr>
                                      <p:to>
                                        <p:strVal val="visible"/>
                                      </p:to>
                                    </p:set>
                                    <p:anim calcmode="lin" valueType="num">
                                      <p:cBhvr additive="base">
                                        <p:cTn id="29" dur="500" fill="hold"/>
                                        <p:tgtEl>
                                          <p:spTgt spid="28365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3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a:xfrm>
            <a:off x="71021" y="0"/>
            <a:ext cx="8966447" cy="1775533"/>
          </a:xfrm>
        </p:spPr>
        <p:txBody>
          <a:bodyPr>
            <a:noAutofit/>
          </a:bodyPr>
          <a:lstStyle/>
          <a:p>
            <a:pPr eaLnBrk="1" hangingPunct="1"/>
            <a:r>
              <a:rPr lang="fr-CA" sz="4400" b="1" dirty="0"/>
              <a:t>CARACTÉRISTIQUES</a:t>
            </a:r>
            <a:br>
              <a:rPr lang="fr-CA" sz="4400" b="1" dirty="0"/>
            </a:br>
            <a:r>
              <a:rPr lang="fr-CA" sz="4400" b="1" dirty="0"/>
              <a:t>BIOLOGIQUES </a:t>
            </a:r>
            <a:br>
              <a:rPr lang="fr-CA" sz="4400" b="1" dirty="0"/>
            </a:br>
            <a:r>
              <a:rPr lang="fr-CA" sz="3600" b="1" dirty="0"/>
              <a:t>(facteurs vitamine K dépendant)</a:t>
            </a:r>
            <a:endParaRPr lang="fr-FR" sz="3600" b="1" dirty="0"/>
          </a:p>
        </p:txBody>
      </p:sp>
      <p:sp>
        <p:nvSpPr>
          <p:cNvPr id="289795" name="Rectangle 3"/>
          <p:cNvSpPr>
            <a:spLocks noGrp="1" noChangeArrowheads="1"/>
          </p:cNvSpPr>
          <p:nvPr>
            <p:ph sz="quarter" idx="1"/>
            <p:custDataLst>
              <p:tags r:id="rId2"/>
            </p:custDataLst>
          </p:nvPr>
        </p:nvSpPr>
        <p:spPr>
          <a:xfrm>
            <a:off x="900113" y="2500008"/>
            <a:ext cx="7920037" cy="3953179"/>
          </a:xfrm>
        </p:spPr>
        <p:txBody>
          <a:bodyPr>
            <a:normAutofit/>
          </a:bodyPr>
          <a:lstStyle/>
          <a:p>
            <a:pPr eaLnBrk="1" hangingPunct="1">
              <a:lnSpc>
                <a:spcPct val="80000"/>
              </a:lnSpc>
              <a:buFont typeface="Wingdings" pitchFamily="2" charset="2"/>
              <a:buNone/>
            </a:pPr>
            <a:r>
              <a:rPr lang="fr-CA" sz="2400" b="1" u="sng" dirty="0">
                <a:solidFill>
                  <a:schemeClr val="accent1"/>
                </a:solidFill>
              </a:rPr>
              <a:t>FACTEURS PROTÉIQUES :</a:t>
            </a:r>
            <a:endParaRPr lang="fr-CA" sz="2400" dirty="0"/>
          </a:p>
          <a:p>
            <a:pPr eaLnBrk="1" hangingPunct="1">
              <a:lnSpc>
                <a:spcPct val="80000"/>
              </a:lnSpc>
              <a:buClr>
                <a:schemeClr val="accent1"/>
              </a:buClr>
            </a:pPr>
            <a:r>
              <a:rPr lang="fr-CA" sz="2400" b="1" dirty="0"/>
              <a:t>Certains de ces facteurs nécessitent la présence de vitamine K, ils sont donc vitamine K dépendants. </a:t>
            </a:r>
          </a:p>
          <a:p>
            <a:pPr eaLnBrk="1" hangingPunct="1">
              <a:lnSpc>
                <a:spcPct val="80000"/>
              </a:lnSpc>
              <a:buClr>
                <a:schemeClr val="accent1"/>
              </a:buClr>
            </a:pPr>
            <a:r>
              <a:rPr lang="fr-CA" sz="2400" b="1" dirty="0"/>
              <a:t>Les facteurs dépendants de la vitamine K sont : </a:t>
            </a:r>
            <a:r>
              <a:rPr lang="fr-CA" sz="2400" b="1" u="sng" dirty="0">
                <a:solidFill>
                  <a:schemeClr val="accent6"/>
                </a:solidFill>
              </a:rPr>
              <a:t>II, VII, IX, X.</a:t>
            </a:r>
          </a:p>
          <a:p>
            <a:pPr eaLnBrk="1" hangingPunct="1">
              <a:lnSpc>
                <a:spcPct val="80000"/>
              </a:lnSpc>
              <a:buClr>
                <a:schemeClr val="accent1"/>
              </a:buClr>
            </a:pPr>
            <a:r>
              <a:rPr lang="fr-CA" sz="2400" b="1" dirty="0"/>
              <a:t>La vitamine K:</a:t>
            </a:r>
          </a:p>
          <a:p>
            <a:pPr lvl="1" eaLnBrk="1" hangingPunct="1">
              <a:lnSpc>
                <a:spcPct val="80000"/>
              </a:lnSpc>
              <a:buClr>
                <a:schemeClr val="accent3"/>
              </a:buClr>
              <a:buFont typeface="Wingdings" pitchFamily="2" charset="2"/>
              <a:buChar char="§"/>
            </a:pPr>
            <a:r>
              <a:rPr lang="fr-CA" sz="2400" b="1" u="sng" dirty="0"/>
              <a:t>Vitamine liposoluble</a:t>
            </a:r>
          </a:p>
          <a:p>
            <a:pPr lvl="1" eaLnBrk="1" hangingPunct="1">
              <a:lnSpc>
                <a:spcPct val="80000"/>
              </a:lnSpc>
              <a:buClr>
                <a:schemeClr val="accent3"/>
              </a:buClr>
              <a:buFont typeface="Wingdings" pitchFamily="2" charset="2"/>
              <a:buChar char="§"/>
            </a:pPr>
            <a:r>
              <a:rPr lang="fr-CA" sz="2400" b="1" u="sng" dirty="0"/>
              <a:t>Provient de l’alimentation</a:t>
            </a:r>
          </a:p>
          <a:p>
            <a:pPr lvl="1" eaLnBrk="1" hangingPunct="1">
              <a:lnSpc>
                <a:spcPct val="80000"/>
              </a:lnSpc>
              <a:buClr>
                <a:schemeClr val="accent2"/>
              </a:buClr>
              <a:buFont typeface="Wingdings" pitchFamily="2" charset="2"/>
              <a:buNone/>
            </a:pPr>
            <a:endParaRPr lang="fr-CA" sz="1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35316" y="2474770"/>
            <a:ext cx="4572000" cy="1736017"/>
          </a:xfrm>
        </p:spPr>
        <p:txBody>
          <a:bodyPr/>
          <a:lstStyle/>
          <a:p>
            <a:pPr lvl="0" algn="l" fontAlgn="base">
              <a:lnSpc>
                <a:spcPct val="100000"/>
              </a:lnSpc>
              <a:spcBef>
                <a:spcPct val="20000"/>
              </a:spcBef>
              <a:spcAft>
                <a:spcPct val="0"/>
              </a:spcAft>
              <a:buClr>
                <a:schemeClr val="tx1"/>
              </a:buClr>
              <a:buSzPct val="70000"/>
            </a:pPr>
            <a:r>
              <a:rPr lang="fr-CA" dirty="0"/>
              <a:t>2- Regarde après 10 secondes</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Sang apparaît (écoulement)</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Pourquoi? Lésion vasculaire</a:t>
            </a:r>
          </a:p>
          <a:p>
            <a:endParaRPr lang="fr-CA" dirty="0"/>
          </a:p>
        </p:txBody>
      </p:sp>
      <p:sp>
        <p:nvSpPr>
          <p:cNvPr id="5" name="Espace réservé du texte 4"/>
          <p:cNvSpPr>
            <a:spLocks noGrp="1"/>
          </p:cNvSpPr>
          <p:nvPr>
            <p:ph type="body" sz="quarter" idx="3"/>
          </p:nvPr>
        </p:nvSpPr>
        <p:spPr>
          <a:xfrm>
            <a:off x="6057499" y="2372867"/>
            <a:ext cx="3048693" cy="762000"/>
          </a:xfrm>
        </p:spPr>
        <p:txBody>
          <a:bodyPr/>
          <a:lstStyle/>
          <a:p>
            <a:r>
              <a:rPr lang="fr-CA" dirty="0"/>
              <a:t>Le sang rencontre </a:t>
            </a:r>
          </a:p>
          <a:p>
            <a:r>
              <a:rPr lang="fr-CA" dirty="0"/>
              <a:t>un tissu inhabituel</a:t>
            </a:r>
          </a:p>
        </p:txBody>
      </p:sp>
      <p:pic>
        <p:nvPicPr>
          <p:cNvPr id="7" name="Picture 17"/>
          <p:cNvPicPr>
            <a:picLocks noGrp="1" noChangeAspect="1" noChangeArrowheads="1"/>
          </p:cNvPicPr>
          <p:nvPr>
            <p:ph sz="quarter" idx="4"/>
            <p:custDataLst>
              <p:tags r:id="rId1"/>
            </p:custDataLst>
          </p:nvPr>
        </p:nvPicPr>
        <p:blipFill>
          <a:blip r:embed="rId3" cstate="print"/>
          <a:srcRect/>
          <a:stretch>
            <a:fillRect/>
          </a:stretch>
        </p:blipFill>
        <p:spPr>
          <a:xfrm>
            <a:off x="6236239" y="3134867"/>
            <a:ext cx="2691214" cy="2890837"/>
          </a:xfrm>
        </p:spPr>
      </p:pic>
      <p:sp>
        <p:nvSpPr>
          <p:cNvPr id="9" name="Titre 8"/>
          <p:cNvSpPr>
            <a:spLocks noGrp="1"/>
          </p:cNvSpPr>
          <p:nvPr>
            <p:ph type="title"/>
          </p:nvPr>
        </p:nvSpPr>
        <p:spPr/>
        <p:txBody>
          <a:bodyPr/>
          <a:lstStyle/>
          <a:p>
            <a:r>
              <a:rPr lang="fr-CA" b="1" dirty="0"/>
              <a:t>HÉMORRAGIE</a:t>
            </a:r>
            <a:br>
              <a:rPr lang="fr-CA" b="1" dirty="0"/>
            </a:br>
            <a:r>
              <a:rPr lang="fr-CA" b="1" dirty="0"/>
              <a:t>EXTERNE OU INTERNE</a:t>
            </a:r>
          </a:p>
        </p:txBody>
      </p:sp>
      <p:sp>
        <p:nvSpPr>
          <p:cNvPr id="6" name="Espace réservé du texte 4">
            <a:extLst>
              <a:ext uri="{FF2B5EF4-FFF2-40B4-BE49-F238E27FC236}">
                <a16:creationId xmlns:a16="http://schemas.microsoft.com/office/drawing/2014/main" id="{B4B115C4-9E05-44A9-A0D3-B49EBB3B26EF}"/>
              </a:ext>
            </a:extLst>
          </p:cNvPr>
          <p:cNvSpPr txBox="1">
            <a:spLocks/>
          </p:cNvSpPr>
          <p:nvPr/>
        </p:nvSpPr>
        <p:spPr>
          <a:xfrm>
            <a:off x="5464521" y="5807390"/>
            <a:ext cx="4234648"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pPr algn="l"/>
            <a:r>
              <a:rPr lang="fr-CA" dirty="0">
                <a:sym typeface="Symbol"/>
              </a:rPr>
              <a:t>  </a:t>
            </a:r>
            <a:r>
              <a:rPr lang="fr-CA" dirty="0"/>
              <a:t>Adhésion plaquettaire</a:t>
            </a:r>
          </a:p>
        </p:txBody>
      </p:sp>
      <p:sp>
        <p:nvSpPr>
          <p:cNvPr id="2" name="Interdiction 1">
            <a:extLst>
              <a:ext uri="{FF2B5EF4-FFF2-40B4-BE49-F238E27FC236}">
                <a16:creationId xmlns:a16="http://schemas.microsoft.com/office/drawing/2014/main" id="{48297BF6-5B3D-C7A2-AB06-28876015A58D}"/>
              </a:ext>
            </a:extLst>
          </p:cNvPr>
          <p:cNvSpPr/>
          <p:nvPr/>
        </p:nvSpPr>
        <p:spPr>
          <a:xfrm>
            <a:off x="457200" y="997527"/>
            <a:ext cx="1554480" cy="114300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sz="quarter" idx="1"/>
            <p:custDataLst>
              <p:tags r:id="rId1"/>
            </p:custDataLst>
          </p:nvPr>
        </p:nvSpPr>
        <p:spPr>
          <a:xfrm>
            <a:off x="337351" y="2500008"/>
            <a:ext cx="8482799" cy="3953179"/>
          </a:xfrm>
        </p:spPr>
        <p:txBody>
          <a:bodyPr>
            <a:normAutofit/>
          </a:bodyPr>
          <a:lstStyle/>
          <a:p>
            <a:pPr eaLnBrk="1" hangingPunct="1">
              <a:lnSpc>
                <a:spcPct val="80000"/>
              </a:lnSpc>
              <a:buClr>
                <a:schemeClr val="accent1"/>
              </a:buClr>
            </a:pPr>
            <a:r>
              <a:rPr lang="fr-CA" sz="2400" b="1" dirty="0"/>
              <a:t>La vitamine K:</a:t>
            </a:r>
          </a:p>
          <a:p>
            <a:pPr lvl="1" eaLnBrk="1" hangingPunct="1">
              <a:lnSpc>
                <a:spcPct val="80000"/>
              </a:lnSpc>
              <a:buClr>
                <a:schemeClr val="accent3"/>
              </a:buClr>
              <a:buFont typeface="Wingdings" pitchFamily="2" charset="2"/>
              <a:buChar char="§"/>
            </a:pPr>
            <a:r>
              <a:rPr lang="fr-CA" sz="2400" b="1" dirty="0"/>
              <a:t>Requiert une absorption normale des graisses dans l’intestin.</a:t>
            </a:r>
          </a:p>
          <a:p>
            <a:pPr lvl="1" eaLnBrk="1" hangingPunct="1">
              <a:lnSpc>
                <a:spcPct val="80000"/>
              </a:lnSpc>
              <a:buClr>
                <a:schemeClr val="accent3"/>
              </a:buClr>
              <a:buFont typeface="Wingdings" pitchFamily="2" charset="2"/>
              <a:buChar char="§"/>
            </a:pPr>
            <a:r>
              <a:rPr lang="fr-CA" sz="2400" b="1" dirty="0"/>
              <a:t>Passe dans le sang et est transportée au foie.</a:t>
            </a:r>
          </a:p>
          <a:p>
            <a:pPr lvl="1" eaLnBrk="1" hangingPunct="1">
              <a:lnSpc>
                <a:spcPct val="80000"/>
              </a:lnSpc>
              <a:buClr>
                <a:schemeClr val="accent3"/>
              </a:buClr>
              <a:buFont typeface="Wingdings" pitchFamily="2" charset="2"/>
              <a:buChar char="§"/>
            </a:pPr>
            <a:r>
              <a:rPr lang="fr-CA" sz="2400" b="1" dirty="0"/>
              <a:t>Joue un rôle essentiel, car suite à la traduction, la vitamine K agit pour rendre fonctionnels ces facteurs en produisant une carboxylation en présence de CO</a:t>
            </a:r>
            <a:r>
              <a:rPr lang="fr-CA" sz="2400" b="1" baseline="-25000" dirty="0"/>
              <a:t>2</a:t>
            </a:r>
            <a:r>
              <a:rPr lang="fr-CA" sz="2400" b="1" dirty="0"/>
              <a:t>et d’O</a:t>
            </a:r>
            <a:r>
              <a:rPr lang="fr-CA" sz="2400" b="1" baseline="-25000" dirty="0"/>
              <a:t>2</a:t>
            </a:r>
            <a:r>
              <a:rPr lang="fr-CA" sz="2400" b="1" dirty="0"/>
              <a:t>.</a:t>
            </a:r>
          </a:p>
          <a:p>
            <a:pPr lvl="1" eaLnBrk="1" hangingPunct="1">
              <a:lnSpc>
                <a:spcPct val="80000"/>
              </a:lnSpc>
              <a:buClr>
                <a:schemeClr val="accent3"/>
              </a:buClr>
              <a:buFont typeface="Wingdings" pitchFamily="2" charset="2"/>
              <a:buChar char="§"/>
            </a:pPr>
            <a:r>
              <a:rPr lang="fr-CA" sz="2400" b="1" dirty="0"/>
              <a:t>L’acide glutamique ( </a:t>
            </a:r>
            <a:r>
              <a:rPr lang="fr-CA" sz="2400" b="1" u="sng" dirty="0"/>
              <a:t>GLU</a:t>
            </a:r>
            <a:r>
              <a:rPr lang="fr-CA" sz="2400" b="1" dirty="0"/>
              <a:t> ) est transformé en acide </a:t>
            </a:r>
            <a:r>
              <a:rPr lang="fr-CA" sz="2400" b="1" dirty="0">
                <a:sym typeface="Symbol" pitchFamily="18" charset="2"/>
              </a:rPr>
              <a:t></a:t>
            </a:r>
            <a:r>
              <a:rPr lang="fr-CA" sz="2400" b="1" dirty="0"/>
              <a:t>– </a:t>
            </a:r>
            <a:r>
              <a:rPr lang="fr-CA" sz="2400" b="1" dirty="0" err="1"/>
              <a:t>carboxyglutamique</a:t>
            </a:r>
            <a:r>
              <a:rPr lang="fr-CA" sz="2400" b="1" dirty="0"/>
              <a:t> ( </a:t>
            </a:r>
            <a:r>
              <a:rPr lang="fr-CA" sz="2400" b="1" u="sng" dirty="0"/>
              <a:t>GLA</a:t>
            </a:r>
            <a:r>
              <a:rPr lang="fr-CA" sz="2400" b="1" dirty="0"/>
              <a:t> ).</a:t>
            </a:r>
          </a:p>
          <a:p>
            <a:pPr lvl="1" eaLnBrk="1" hangingPunct="1">
              <a:lnSpc>
                <a:spcPct val="80000"/>
              </a:lnSpc>
              <a:buClr>
                <a:schemeClr val="accent3"/>
              </a:buClr>
              <a:buFont typeface="Wingdings" pitchFamily="2" charset="2"/>
              <a:buChar char="§"/>
            </a:pPr>
            <a:r>
              <a:rPr lang="fr-CA" sz="2400" b="1" dirty="0"/>
              <a:t>Le GLA a pour rôle de chélater les ions Ca</a:t>
            </a:r>
            <a:r>
              <a:rPr lang="fr-CA" sz="2400" b="1" baseline="30000" dirty="0"/>
              <a:t>2+</a:t>
            </a:r>
            <a:r>
              <a:rPr lang="fr-CA" sz="2400" b="1" dirty="0"/>
              <a:t> qui sont nécessaires pour </a:t>
            </a:r>
            <a:r>
              <a:rPr lang="fr-CA" sz="2400" b="1" u="sng" dirty="0"/>
              <a:t>l’interaction avec les phospholipides</a:t>
            </a:r>
            <a:r>
              <a:rPr lang="fr-CA" sz="2400" b="1" dirty="0"/>
              <a:t>.</a:t>
            </a:r>
          </a:p>
          <a:p>
            <a:pPr lvl="1" eaLnBrk="1" hangingPunct="1">
              <a:lnSpc>
                <a:spcPct val="80000"/>
              </a:lnSpc>
              <a:buClr>
                <a:schemeClr val="accent2"/>
              </a:buClr>
              <a:buFont typeface="Wingdings" pitchFamily="2" charset="2"/>
              <a:buNone/>
            </a:pPr>
            <a:endParaRPr lang="fr-CA" sz="1800" b="1" dirty="0"/>
          </a:p>
        </p:txBody>
      </p:sp>
      <p:sp>
        <p:nvSpPr>
          <p:cNvPr id="6" name="Rectangle 2">
            <a:extLst>
              <a:ext uri="{FF2B5EF4-FFF2-40B4-BE49-F238E27FC236}">
                <a16:creationId xmlns:a16="http://schemas.microsoft.com/office/drawing/2014/main" id="{76935B21-A937-426E-A81E-952F9D3D9F95}"/>
              </a:ext>
            </a:extLst>
          </p:cNvPr>
          <p:cNvSpPr>
            <a:spLocks noGrp="1" noChangeArrowheads="1"/>
          </p:cNvSpPr>
          <p:nvPr>
            <p:ph type="title"/>
            <p:custDataLst>
              <p:tags r:id="rId2"/>
            </p:custDataLst>
          </p:nvPr>
        </p:nvSpPr>
        <p:spPr>
          <a:xfrm>
            <a:off x="71021" y="0"/>
            <a:ext cx="8966447" cy="1775533"/>
          </a:xfrm>
        </p:spPr>
        <p:txBody>
          <a:bodyPr>
            <a:noAutofit/>
          </a:bodyPr>
          <a:lstStyle/>
          <a:p>
            <a:pPr eaLnBrk="1" hangingPunct="1"/>
            <a:r>
              <a:rPr lang="fr-CA" sz="4400" b="1" dirty="0"/>
              <a:t>CARACTÉRISTIQUES</a:t>
            </a:r>
            <a:br>
              <a:rPr lang="fr-CA" sz="4400" b="1" dirty="0"/>
            </a:br>
            <a:r>
              <a:rPr lang="fr-CA" sz="4400" b="1" dirty="0"/>
              <a:t>BIOLOGIQUES </a:t>
            </a:r>
            <a:br>
              <a:rPr lang="fr-CA" sz="4400" b="1" dirty="0"/>
            </a:br>
            <a:r>
              <a:rPr lang="fr-CA" sz="3600" b="1" dirty="0"/>
              <a:t>(facteurs vitamine K dépendant)</a:t>
            </a:r>
            <a:endParaRPr lang="fr-FR" sz="36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sz="quarter" idx="1"/>
            <p:custDataLst>
              <p:tags r:id="rId1"/>
            </p:custDataLst>
          </p:nvPr>
        </p:nvSpPr>
        <p:spPr>
          <a:xfrm>
            <a:off x="376238" y="2611438"/>
            <a:ext cx="8496300" cy="4114800"/>
          </a:xfrm>
        </p:spPr>
        <p:txBody>
          <a:bodyPr/>
          <a:lstStyle/>
          <a:p>
            <a:pPr eaLnBrk="1" hangingPunct="1"/>
            <a:endParaRPr lang="fr-CA" dirty="0"/>
          </a:p>
        </p:txBody>
      </p:sp>
      <p:sp>
        <p:nvSpPr>
          <p:cNvPr id="24580" name="Text Box 4"/>
          <p:cNvSpPr txBox="1">
            <a:spLocks noChangeArrowheads="1"/>
          </p:cNvSpPr>
          <p:nvPr>
            <p:custDataLst>
              <p:tags r:id="rId2"/>
            </p:custDataLst>
          </p:nvPr>
        </p:nvSpPr>
        <p:spPr bwMode="auto">
          <a:xfrm>
            <a:off x="376238" y="2368550"/>
            <a:ext cx="1603375" cy="366713"/>
          </a:xfrm>
          <a:prstGeom prst="rect">
            <a:avLst/>
          </a:prstGeom>
          <a:noFill/>
          <a:ln w="9525">
            <a:noFill/>
            <a:miter lim="800000"/>
            <a:headEnd/>
            <a:tailEnd/>
          </a:ln>
        </p:spPr>
        <p:txBody>
          <a:bodyPr>
            <a:spAutoFit/>
          </a:bodyPr>
          <a:lstStyle/>
          <a:p>
            <a:endParaRPr lang="fr-CA"/>
          </a:p>
        </p:txBody>
      </p:sp>
      <p:sp>
        <p:nvSpPr>
          <p:cNvPr id="24581" name="Text Box 5"/>
          <p:cNvSpPr txBox="1">
            <a:spLocks noChangeArrowheads="1"/>
          </p:cNvSpPr>
          <p:nvPr>
            <p:custDataLst>
              <p:tags r:id="rId3"/>
            </p:custDataLst>
          </p:nvPr>
        </p:nvSpPr>
        <p:spPr bwMode="auto">
          <a:xfrm>
            <a:off x="234950" y="4255631"/>
            <a:ext cx="1043876" cy="369332"/>
          </a:xfrm>
          <a:prstGeom prst="rect">
            <a:avLst/>
          </a:prstGeom>
          <a:noFill/>
          <a:ln w="9525">
            <a:noFill/>
            <a:miter lim="800000"/>
            <a:headEnd/>
            <a:tailEnd/>
          </a:ln>
        </p:spPr>
        <p:txBody>
          <a:bodyPr wrap="none">
            <a:spAutoFit/>
          </a:bodyPr>
          <a:lstStyle/>
          <a:p>
            <a:r>
              <a:rPr lang="fr-CA" b="1" dirty="0">
                <a:solidFill>
                  <a:schemeClr val="accent6"/>
                </a:solidFill>
              </a:rPr>
              <a:t>Protéine</a:t>
            </a:r>
            <a:endParaRPr lang="fr-FR" b="1" dirty="0">
              <a:solidFill>
                <a:schemeClr val="accent6"/>
              </a:solidFill>
            </a:endParaRPr>
          </a:p>
        </p:txBody>
      </p:sp>
      <p:sp>
        <p:nvSpPr>
          <p:cNvPr id="24582" name="Text Box 6"/>
          <p:cNvSpPr txBox="1">
            <a:spLocks noChangeArrowheads="1"/>
          </p:cNvSpPr>
          <p:nvPr>
            <p:custDataLst>
              <p:tags r:id="rId4"/>
            </p:custDataLst>
          </p:nvPr>
        </p:nvSpPr>
        <p:spPr bwMode="auto">
          <a:xfrm>
            <a:off x="2614558" y="3971925"/>
            <a:ext cx="2178160" cy="646331"/>
          </a:xfrm>
          <a:prstGeom prst="rect">
            <a:avLst/>
          </a:prstGeom>
          <a:noFill/>
          <a:ln w="9525">
            <a:noFill/>
            <a:miter lim="800000"/>
            <a:headEnd/>
            <a:tailEnd/>
          </a:ln>
        </p:spPr>
        <p:txBody>
          <a:bodyPr wrap="none">
            <a:spAutoFit/>
          </a:bodyPr>
          <a:lstStyle/>
          <a:p>
            <a:pPr algn="ctr"/>
            <a:r>
              <a:rPr lang="fr-CA" b="1" dirty="0">
                <a:solidFill>
                  <a:schemeClr val="accent6"/>
                </a:solidFill>
              </a:rPr>
              <a:t>Facteurs vit. K dép.</a:t>
            </a:r>
          </a:p>
          <a:p>
            <a:pPr algn="ctr"/>
            <a:r>
              <a:rPr lang="fr-CA" b="1" dirty="0">
                <a:solidFill>
                  <a:schemeClr val="accent6"/>
                </a:solidFill>
              </a:rPr>
              <a:t>Non-fonctionnels</a:t>
            </a:r>
            <a:endParaRPr lang="fr-FR" b="1" dirty="0">
              <a:solidFill>
                <a:schemeClr val="accent6"/>
              </a:solidFill>
            </a:endParaRPr>
          </a:p>
        </p:txBody>
      </p:sp>
      <p:sp>
        <p:nvSpPr>
          <p:cNvPr id="24583" name="Text Box 7"/>
          <p:cNvSpPr txBox="1">
            <a:spLocks noChangeArrowheads="1"/>
          </p:cNvSpPr>
          <p:nvPr>
            <p:custDataLst>
              <p:tags r:id="rId5"/>
            </p:custDataLst>
          </p:nvPr>
        </p:nvSpPr>
        <p:spPr bwMode="auto">
          <a:xfrm>
            <a:off x="6393602" y="4118313"/>
            <a:ext cx="2178160" cy="646331"/>
          </a:xfrm>
          <a:prstGeom prst="rect">
            <a:avLst/>
          </a:prstGeom>
          <a:noFill/>
          <a:ln w="9525">
            <a:noFill/>
            <a:miter lim="800000"/>
            <a:headEnd/>
            <a:tailEnd/>
          </a:ln>
        </p:spPr>
        <p:txBody>
          <a:bodyPr wrap="none">
            <a:spAutoFit/>
          </a:bodyPr>
          <a:lstStyle/>
          <a:p>
            <a:pPr algn="ctr"/>
            <a:r>
              <a:rPr lang="fr-CA" b="1" dirty="0">
                <a:solidFill>
                  <a:schemeClr val="accent6"/>
                </a:solidFill>
              </a:rPr>
              <a:t>Facteurs vit. K dép.</a:t>
            </a:r>
          </a:p>
          <a:p>
            <a:pPr algn="ctr"/>
            <a:r>
              <a:rPr lang="fr-CA" b="1" dirty="0">
                <a:solidFill>
                  <a:schemeClr val="accent6"/>
                </a:solidFill>
              </a:rPr>
              <a:t>Fonctionnels</a:t>
            </a:r>
            <a:endParaRPr lang="fr-FR" b="1" dirty="0">
              <a:solidFill>
                <a:schemeClr val="accent6"/>
              </a:solidFill>
            </a:endParaRPr>
          </a:p>
        </p:txBody>
      </p:sp>
      <p:sp>
        <p:nvSpPr>
          <p:cNvPr id="24584" name="Line 8"/>
          <p:cNvSpPr>
            <a:spLocks noChangeShapeType="1"/>
          </p:cNvSpPr>
          <p:nvPr>
            <p:custDataLst>
              <p:tags r:id="rId6"/>
            </p:custDataLst>
          </p:nvPr>
        </p:nvSpPr>
        <p:spPr bwMode="auto">
          <a:xfrm>
            <a:off x="1333500" y="4438988"/>
            <a:ext cx="1223963" cy="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85" name="Line 9"/>
          <p:cNvSpPr>
            <a:spLocks noChangeShapeType="1"/>
          </p:cNvSpPr>
          <p:nvPr>
            <p:custDataLst>
              <p:tags r:id="rId7"/>
            </p:custDataLst>
          </p:nvPr>
        </p:nvSpPr>
        <p:spPr bwMode="auto">
          <a:xfrm>
            <a:off x="4823619" y="4438988"/>
            <a:ext cx="1512888" cy="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86" name="Text Box 10"/>
          <p:cNvSpPr txBox="1">
            <a:spLocks noChangeArrowheads="1"/>
          </p:cNvSpPr>
          <p:nvPr>
            <p:custDataLst>
              <p:tags r:id="rId8"/>
            </p:custDataLst>
          </p:nvPr>
        </p:nvSpPr>
        <p:spPr bwMode="auto">
          <a:xfrm>
            <a:off x="1187450" y="5807413"/>
            <a:ext cx="1728788" cy="376238"/>
          </a:xfrm>
          <a:prstGeom prst="rect">
            <a:avLst/>
          </a:prstGeom>
          <a:solidFill>
            <a:schemeClr val="accent1"/>
          </a:solidFill>
          <a:ln w="9525">
            <a:solidFill>
              <a:schemeClr val="accent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spcBef>
                <a:spcPct val="50000"/>
              </a:spcBef>
            </a:pPr>
            <a:r>
              <a:rPr lang="fr-CA" b="1" u="sng" dirty="0" err="1">
                <a:solidFill>
                  <a:schemeClr val="bg1"/>
                </a:solidFill>
              </a:rPr>
              <a:t>Glycosylation</a:t>
            </a:r>
            <a:endParaRPr lang="fr-FR" b="1" u="sng" dirty="0">
              <a:solidFill>
                <a:schemeClr val="bg1"/>
              </a:solidFill>
            </a:endParaRPr>
          </a:p>
        </p:txBody>
      </p:sp>
      <p:sp>
        <p:nvSpPr>
          <p:cNvPr id="24587" name="Text Box 11"/>
          <p:cNvSpPr txBox="1">
            <a:spLocks noChangeArrowheads="1"/>
          </p:cNvSpPr>
          <p:nvPr>
            <p:custDataLst>
              <p:tags r:id="rId9"/>
            </p:custDataLst>
          </p:nvPr>
        </p:nvSpPr>
        <p:spPr bwMode="auto">
          <a:xfrm>
            <a:off x="4787900" y="5807413"/>
            <a:ext cx="1728788" cy="376238"/>
          </a:xfrm>
          <a:prstGeom prst="rect">
            <a:avLst/>
          </a:prstGeom>
          <a:solidFill>
            <a:schemeClr val="accent1"/>
          </a:solidFill>
          <a:ln w="9525">
            <a:solidFill>
              <a:schemeClr val="accent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spcBef>
                <a:spcPct val="50000"/>
              </a:spcBef>
            </a:pPr>
            <a:r>
              <a:rPr lang="fr-CA" b="1" u="sng" dirty="0" err="1">
                <a:solidFill>
                  <a:schemeClr val="bg1"/>
                </a:solidFill>
              </a:rPr>
              <a:t>Carboxylation</a:t>
            </a:r>
            <a:endParaRPr lang="fr-FR" b="1" u="sng" dirty="0">
              <a:solidFill>
                <a:schemeClr val="bg1"/>
              </a:solidFill>
            </a:endParaRPr>
          </a:p>
        </p:txBody>
      </p:sp>
      <p:sp>
        <p:nvSpPr>
          <p:cNvPr id="24588" name="Line 12"/>
          <p:cNvSpPr>
            <a:spLocks noChangeShapeType="1"/>
          </p:cNvSpPr>
          <p:nvPr>
            <p:custDataLst>
              <p:tags r:id="rId10"/>
            </p:custDataLst>
          </p:nvPr>
        </p:nvSpPr>
        <p:spPr bwMode="auto">
          <a:xfrm flipV="1">
            <a:off x="1979613" y="4438988"/>
            <a:ext cx="0" cy="1368425"/>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89" name="Line 13"/>
          <p:cNvSpPr>
            <a:spLocks noChangeShapeType="1"/>
          </p:cNvSpPr>
          <p:nvPr>
            <p:custDataLst>
              <p:tags r:id="rId11"/>
            </p:custDataLst>
          </p:nvPr>
        </p:nvSpPr>
        <p:spPr bwMode="auto">
          <a:xfrm flipV="1">
            <a:off x="5580063" y="4438988"/>
            <a:ext cx="0" cy="1368425"/>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90" name="Text Box 14"/>
          <p:cNvSpPr txBox="1">
            <a:spLocks noChangeArrowheads="1"/>
          </p:cNvSpPr>
          <p:nvPr>
            <p:custDataLst>
              <p:tags r:id="rId12"/>
            </p:custDataLst>
          </p:nvPr>
        </p:nvSpPr>
        <p:spPr bwMode="auto">
          <a:xfrm>
            <a:off x="4572000" y="3415051"/>
            <a:ext cx="863600" cy="376237"/>
          </a:xfrm>
          <a:prstGeom prst="rect">
            <a:avLst/>
          </a:prstGeom>
          <a:solidFill>
            <a:schemeClr val="folHlink"/>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u="sng" dirty="0">
                <a:solidFill>
                  <a:schemeClr val="bg1"/>
                </a:solidFill>
              </a:rPr>
              <a:t>Vit K</a:t>
            </a:r>
            <a:endParaRPr lang="fr-FR" u="sng" dirty="0">
              <a:solidFill>
                <a:schemeClr val="bg1"/>
              </a:solidFill>
            </a:endParaRPr>
          </a:p>
        </p:txBody>
      </p:sp>
      <p:sp>
        <p:nvSpPr>
          <p:cNvPr id="24591" name="Line 15"/>
          <p:cNvSpPr>
            <a:spLocks noChangeShapeType="1"/>
          </p:cNvSpPr>
          <p:nvPr>
            <p:custDataLst>
              <p:tags r:id="rId13"/>
            </p:custDataLst>
          </p:nvPr>
        </p:nvSpPr>
        <p:spPr bwMode="auto">
          <a:xfrm>
            <a:off x="5003800" y="3791288"/>
            <a:ext cx="431800" cy="64770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92" name="Text Box 16"/>
          <p:cNvSpPr txBox="1">
            <a:spLocks noChangeArrowheads="1"/>
          </p:cNvSpPr>
          <p:nvPr>
            <p:custDataLst>
              <p:tags r:id="rId14"/>
            </p:custDataLst>
          </p:nvPr>
        </p:nvSpPr>
        <p:spPr bwMode="auto">
          <a:xfrm>
            <a:off x="5763419" y="3415051"/>
            <a:ext cx="863600" cy="376237"/>
          </a:xfrm>
          <a:prstGeom prst="rect">
            <a:avLst/>
          </a:prstGeom>
          <a:solidFill>
            <a:schemeClr val="folHlink"/>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u="sng" dirty="0">
                <a:solidFill>
                  <a:schemeClr val="bg1"/>
                </a:solidFill>
              </a:rPr>
              <a:t>CO2</a:t>
            </a:r>
            <a:endParaRPr lang="fr-FR" u="sng" dirty="0">
              <a:solidFill>
                <a:schemeClr val="bg1"/>
              </a:solidFill>
            </a:endParaRPr>
          </a:p>
        </p:txBody>
      </p:sp>
      <p:sp>
        <p:nvSpPr>
          <p:cNvPr id="24593" name="Line 17"/>
          <p:cNvSpPr>
            <a:spLocks noChangeShapeType="1"/>
          </p:cNvSpPr>
          <p:nvPr>
            <p:custDataLst>
              <p:tags r:id="rId15"/>
            </p:custDataLst>
          </p:nvPr>
        </p:nvSpPr>
        <p:spPr bwMode="auto">
          <a:xfrm flipH="1">
            <a:off x="5691981" y="3791288"/>
            <a:ext cx="503238" cy="64770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18" name="Text Box 16">
            <a:extLst>
              <a:ext uri="{FF2B5EF4-FFF2-40B4-BE49-F238E27FC236}">
                <a16:creationId xmlns:a16="http://schemas.microsoft.com/office/drawing/2014/main" id="{DB580A6F-B0EB-4A17-ABAF-788B1C3263BD}"/>
              </a:ext>
            </a:extLst>
          </p:cNvPr>
          <p:cNvSpPr txBox="1">
            <a:spLocks noChangeArrowheads="1"/>
          </p:cNvSpPr>
          <p:nvPr>
            <p:custDataLst>
              <p:tags r:id="rId16"/>
            </p:custDataLst>
          </p:nvPr>
        </p:nvSpPr>
        <p:spPr bwMode="auto">
          <a:xfrm>
            <a:off x="4140200" y="4980445"/>
            <a:ext cx="863600" cy="376237"/>
          </a:xfrm>
          <a:prstGeom prst="rect">
            <a:avLst/>
          </a:prstGeom>
          <a:solidFill>
            <a:schemeClr val="folHlink"/>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u="sng" dirty="0">
                <a:solidFill>
                  <a:schemeClr val="bg1"/>
                </a:solidFill>
              </a:rPr>
              <a:t>O2</a:t>
            </a:r>
            <a:endParaRPr lang="fr-FR" u="sng" dirty="0">
              <a:solidFill>
                <a:schemeClr val="bg1"/>
              </a:solidFill>
            </a:endParaRPr>
          </a:p>
        </p:txBody>
      </p:sp>
      <p:sp>
        <p:nvSpPr>
          <p:cNvPr id="19" name="Line 17">
            <a:extLst>
              <a:ext uri="{FF2B5EF4-FFF2-40B4-BE49-F238E27FC236}">
                <a16:creationId xmlns:a16="http://schemas.microsoft.com/office/drawing/2014/main" id="{A4DF29B4-299D-4300-A8DB-948BE7228740}"/>
              </a:ext>
            </a:extLst>
          </p:cNvPr>
          <p:cNvSpPr>
            <a:spLocks noChangeShapeType="1"/>
          </p:cNvSpPr>
          <p:nvPr>
            <p:custDataLst>
              <p:tags r:id="rId17"/>
            </p:custDataLst>
          </p:nvPr>
        </p:nvSpPr>
        <p:spPr bwMode="auto">
          <a:xfrm flipV="1">
            <a:off x="4801550" y="4499406"/>
            <a:ext cx="607219" cy="439422"/>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2" name="Rectangle 2">
            <a:extLst>
              <a:ext uri="{FF2B5EF4-FFF2-40B4-BE49-F238E27FC236}">
                <a16:creationId xmlns:a16="http://schemas.microsoft.com/office/drawing/2014/main" id="{5BD822D3-0768-44CD-901F-F9FFD4EFE00B}"/>
              </a:ext>
            </a:extLst>
          </p:cNvPr>
          <p:cNvSpPr>
            <a:spLocks noGrp="1" noChangeArrowheads="1"/>
          </p:cNvSpPr>
          <p:nvPr>
            <p:ph type="title"/>
            <p:custDataLst>
              <p:tags r:id="rId18"/>
            </p:custDataLst>
          </p:nvPr>
        </p:nvSpPr>
        <p:spPr>
          <a:xfrm>
            <a:off x="71021" y="0"/>
            <a:ext cx="8966447" cy="1775533"/>
          </a:xfrm>
        </p:spPr>
        <p:txBody>
          <a:bodyPr>
            <a:noAutofit/>
          </a:bodyPr>
          <a:lstStyle/>
          <a:p>
            <a:pPr eaLnBrk="1" hangingPunct="1"/>
            <a:r>
              <a:rPr lang="fr-CA" sz="4400" b="1" dirty="0"/>
              <a:t>CARACTÉRISTIQUES</a:t>
            </a:r>
            <a:br>
              <a:rPr lang="fr-CA" sz="4400" b="1" dirty="0"/>
            </a:br>
            <a:r>
              <a:rPr lang="fr-CA" sz="4400" b="1" dirty="0"/>
              <a:t>BIOLOGIQUES </a:t>
            </a:r>
            <a:br>
              <a:rPr lang="fr-CA" sz="4400" b="1" dirty="0"/>
            </a:br>
            <a:r>
              <a:rPr lang="fr-CA" sz="3600" b="1" dirty="0"/>
              <a:t>(facteurs vitamine K dépendant)</a:t>
            </a:r>
            <a:endParaRPr lang="fr-FR" sz="36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
            </p:custDataLst>
          </p:nvPr>
        </p:nvSpPr>
        <p:spPr/>
        <p:txBody>
          <a:bodyPr/>
          <a:lstStyle/>
          <a:p>
            <a:pPr eaLnBrk="1" hangingPunct="1"/>
            <a:r>
              <a:rPr lang="fr-CA" sz="4800" b="1" cap="all" dirty="0"/>
              <a:t>Définitions</a:t>
            </a:r>
            <a:endParaRPr lang="fr-FR" b="1" cap="all" dirty="0"/>
          </a:p>
        </p:txBody>
      </p:sp>
      <p:sp>
        <p:nvSpPr>
          <p:cNvPr id="297987" name="Rectangle 3"/>
          <p:cNvSpPr>
            <a:spLocks noGrp="1" noChangeArrowheads="1"/>
          </p:cNvSpPr>
          <p:nvPr>
            <p:ph sz="quarter" idx="1"/>
            <p:custDataLst>
              <p:tags r:id="rId2"/>
            </p:custDataLst>
          </p:nvPr>
        </p:nvSpPr>
        <p:spPr>
          <a:xfrm>
            <a:off x="323850" y="2188722"/>
            <a:ext cx="8496300" cy="4408927"/>
          </a:xfrm>
        </p:spPr>
        <p:txBody>
          <a:bodyPr>
            <a:normAutofit/>
          </a:bodyPr>
          <a:lstStyle/>
          <a:p>
            <a:pPr eaLnBrk="1" hangingPunct="1">
              <a:buClr>
                <a:schemeClr val="accent1"/>
              </a:buClr>
            </a:pPr>
            <a:r>
              <a:rPr lang="fr-CA" sz="2600" b="1" dirty="0"/>
              <a:t>Les facteurs de la coagulation réagissent par réactions enzymatiques</a:t>
            </a:r>
          </a:p>
          <a:p>
            <a:pPr lvl="1" eaLnBrk="1" hangingPunct="1">
              <a:buClr>
                <a:schemeClr val="accent3"/>
              </a:buClr>
              <a:buFont typeface="Wingdings" pitchFamily="2" charset="2"/>
              <a:buChar char="§"/>
            </a:pPr>
            <a:r>
              <a:rPr lang="fr-CA" sz="2400" b="1" dirty="0"/>
              <a:t>La cascade de la coagulation a besoin d’enzyme, de substrat et de cofacteur</a:t>
            </a:r>
          </a:p>
          <a:p>
            <a:pPr lvl="1" eaLnBrk="1" hangingPunct="1">
              <a:buClr>
                <a:schemeClr val="accent3"/>
              </a:buClr>
              <a:buFont typeface="Wingdings" pitchFamily="2" charset="2"/>
              <a:buChar char="§"/>
            </a:pPr>
            <a:r>
              <a:rPr lang="fr-CA" sz="2400" b="1" dirty="0"/>
              <a:t>Définitions :</a:t>
            </a:r>
          </a:p>
          <a:p>
            <a:pPr lvl="2" eaLnBrk="1" hangingPunct="1">
              <a:buClr>
                <a:schemeClr val="accent6"/>
              </a:buClr>
              <a:buFont typeface="Courier New" pitchFamily="49" charset="0"/>
              <a:buChar char="o"/>
            </a:pPr>
            <a:r>
              <a:rPr lang="fr-CA" b="1" dirty="0"/>
              <a:t>Enzyme  = 	protéine qui agit comme catalyseur biologique (accélère 		la réaction)</a:t>
            </a:r>
          </a:p>
          <a:p>
            <a:pPr lvl="2" eaLnBrk="1" hangingPunct="1">
              <a:buClr>
                <a:schemeClr val="accent6"/>
              </a:buClr>
              <a:buFont typeface="Courier New" pitchFamily="49" charset="0"/>
              <a:buChar char="o"/>
            </a:pPr>
            <a:r>
              <a:rPr lang="fr-CA" b="1" dirty="0"/>
              <a:t>Substrat  = 	substance à transformer (donne un produit)</a:t>
            </a:r>
          </a:p>
          <a:p>
            <a:pPr lvl="2" eaLnBrk="1" hangingPunct="1">
              <a:buClr>
                <a:schemeClr val="accent6"/>
              </a:buClr>
              <a:buFont typeface="Courier New" pitchFamily="49" charset="0"/>
              <a:buChar char="o"/>
            </a:pPr>
            <a:r>
              <a:rPr lang="fr-CA" b="1" dirty="0"/>
              <a:t>Site actif  = 	situé sur l’enzyme et sera le lieu de rencontre 	avec le 			substrat (composé de quelques </a:t>
            </a:r>
            <a:r>
              <a:rPr lang="fr-CA" b="1" dirty="0" err="1"/>
              <a:t>a.a</a:t>
            </a:r>
            <a:r>
              <a:rPr lang="fr-CA" b="1" dirty="0"/>
              <a:t> non consécutifs)</a:t>
            </a:r>
          </a:p>
          <a:p>
            <a:pPr lvl="2" eaLnBrk="1" hangingPunct="1">
              <a:buClr>
                <a:schemeClr val="accent6"/>
              </a:buClr>
              <a:buFont typeface="Courier New" pitchFamily="49" charset="0"/>
              <a:buChar char="o"/>
            </a:pPr>
            <a:r>
              <a:rPr lang="fr-CA" b="1" dirty="0"/>
              <a:t>Cofacteur = 	substance qui favorise l’interaction entre le substrat et 			l’enzyme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a:xfrm>
            <a:off x="44388" y="236333"/>
            <a:ext cx="9055223" cy="1143000"/>
          </a:xfrm>
        </p:spPr>
        <p:txBody>
          <a:bodyPr/>
          <a:lstStyle/>
          <a:p>
            <a:r>
              <a:rPr lang="fr-CA" sz="4400" b="1" cap="all" dirty="0"/>
              <a:t>Zymogène et activation des facteurs</a:t>
            </a:r>
            <a:endParaRPr lang="fr-FR" sz="4400" b="1" cap="all" dirty="0"/>
          </a:p>
        </p:txBody>
      </p:sp>
      <p:sp>
        <p:nvSpPr>
          <p:cNvPr id="300035" name="Rectangle 3"/>
          <p:cNvSpPr>
            <a:spLocks noGrp="1" noChangeArrowheads="1"/>
          </p:cNvSpPr>
          <p:nvPr>
            <p:ph sz="quarter" idx="1"/>
            <p:custDataLst>
              <p:tags r:id="rId2"/>
            </p:custDataLst>
          </p:nvPr>
        </p:nvSpPr>
        <p:spPr>
          <a:xfrm>
            <a:off x="250825" y="2373548"/>
            <a:ext cx="8496300" cy="4224101"/>
          </a:xfrm>
        </p:spPr>
        <p:txBody>
          <a:bodyPr/>
          <a:lstStyle/>
          <a:p>
            <a:pPr eaLnBrk="1" hangingPunct="1">
              <a:buClr>
                <a:schemeClr val="accent1"/>
              </a:buClr>
            </a:pPr>
            <a:r>
              <a:rPr lang="fr-CA" sz="2400" b="1" dirty="0"/>
              <a:t>En circulation, les facteurs de coagulation ne sont pas sous leur forme active. Ce sont des </a:t>
            </a:r>
            <a:r>
              <a:rPr lang="fr-CA" sz="2400" b="1" u="sng" dirty="0"/>
              <a:t>zymogène</a:t>
            </a:r>
            <a:r>
              <a:rPr lang="fr-CA" sz="2400" b="1" dirty="0"/>
              <a:t> (Enzyme inactive).</a:t>
            </a:r>
          </a:p>
          <a:p>
            <a:pPr eaLnBrk="1" hangingPunct="1">
              <a:buClr>
                <a:schemeClr val="accent1"/>
              </a:buClr>
            </a:pPr>
            <a:r>
              <a:rPr lang="fr-CA" sz="2400" b="1" dirty="0"/>
              <a:t>Dans des conditions particulières, certains facteurs auront un réarrangement spatial avec création d’un site actif, ce qui leur confère une activité enzymatique.</a:t>
            </a:r>
          </a:p>
        </p:txBody>
      </p:sp>
      <p:grpSp>
        <p:nvGrpSpPr>
          <p:cNvPr id="2" name="Group 4"/>
          <p:cNvGrpSpPr>
            <a:grpSpLocks/>
          </p:cNvGrpSpPr>
          <p:nvPr>
            <p:custDataLst>
              <p:tags r:id="rId3"/>
            </p:custDataLst>
          </p:nvPr>
        </p:nvGrpSpPr>
        <p:grpSpPr bwMode="auto">
          <a:xfrm>
            <a:off x="611188" y="4437063"/>
            <a:ext cx="7283450" cy="1871662"/>
            <a:chOff x="385" y="2795"/>
            <a:chExt cx="4588" cy="1179"/>
          </a:xfrm>
        </p:grpSpPr>
        <p:sp>
          <p:nvSpPr>
            <p:cNvPr id="27653" name="Oval 5"/>
            <p:cNvSpPr>
              <a:spLocks noChangeArrowheads="1"/>
            </p:cNvSpPr>
            <p:nvPr/>
          </p:nvSpPr>
          <p:spPr bwMode="auto">
            <a:xfrm>
              <a:off x="385" y="2939"/>
              <a:ext cx="1124" cy="367"/>
            </a:xfrm>
            <a:prstGeom prst="ellipse">
              <a:avLst/>
            </a:prstGeom>
            <a:solidFill>
              <a:schemeClr val="accent1"/>
            </a:solidFill>
            <a:ln w="25400">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Zymogène</a:t>
              </a:r>
            </a:p>
          </p:txBody>
        </p:sp>
        <p:sp>
          <p:nvSpPr>
            <p:cNvPr id="27654" name="Line 6"/>
            <p:cNvSpPr>
              <a:spLocks noChangeShapeType="1"/>
            </p:cNvSpPr>
            <p:nvPr/>
          </p:nvSpPr>
          <p:spPr bwMode="auto">
            <a:xfrm flipV="1">
              <a:off x="1565" y="3067"/>
              <a:ext cx="2131" cy="0"/>
            </a:xfrm>
            <a:prstGeom prst="line">
              <a:avLst/>
            </a:prstGeom>
            <a:noFill/>
            <a:ln w="25400">
              <a:solidFill>
                <a:srgbClr val="000000"/>
              </a:solidFill>
              <a:round/>
              <a:headEnd/>
              <a:tailEnd type="triangle" w="med" len="med"/>
            </a:ln>
          </p:spPr>
          <p:txBody>
            <a:bodyPr/>
            <a:lstStyle/>
            <a:p>
              <a:endParaRPr lang="fr-CA"/>
            </a:p>
          </p:txBody>
        </p:sp>
        <p:sp>
          <p:nvSpPr>
            <p:cNvPr id="27655" name="Line 7"/>
            <p:cNvSpPr>
              <a:spLocks noChangeShapeType="1"/>
            </p:cNvSpPr>
            <p:nvPr/>
          </p:nvSpPr>
          <p:spPr bwMode="auto">
            <a:xfrm flipV="1">
              <a:off x="1750" y="3083"/>
              <a:ext cx="645" cy="432"/>
            </a:xfrm>
            <a:prstGeom prst="line">
              <a:avLst/>
            </a:prstGeom>
            <a:noFill/>
            <a:ln w="25400">
              <a:solidFill>
                <a:srgbClr val="000000"/>
              </a:solidFill>
              <a:round/>
              <a:headEnd/>
              <a:tailEnd type="triangle" w="med" len="med"/>
            </a:ln>
          </p:spPr>
          <p:txBody>
            <a:bodyPr/>
            <a:lstStyle/>
            <a:p>
              <a:endParaRPr lang="fr-CA"/>
            </a:p>
          </p:txBody>
        </p:sp>
        <p:sp>
          <p:nvSpPr>
            <p:cNvPr id="27656" name="Line 8"/>
            <p:cNvSpPr>
              <a:spLocks noChangeShapeType="1"/>
            </p:cNvSpPr>
            <p:nvPr/>
          </p:nvSpPr>
          <p:spPr bwMode="auto">
            <a:xfrm flipV="1">
              <a:off x="2637" y="3083"/>
              <a:ext cx="402" cy="504"/>
            </a:xfrm>
            <a:prstGeom prst="line">
              <a:avLst/>
            </a:prstGeom>
            <a:noFill/>
            <a:ln w="25400">
              <a:solidFill>
                <a:srgbClr val="000000"/>
              </a:solidFill>
              <a:round/>
              <a:headEnd/>
              <a:tailEnd type="triangle" w="med" len="med"/>
            </a:ln>
          </p:spPr>
          <p:txBody>
            <a:bodyPr/>
            <a:lstStyle/>
            <a:p>
              <a:endParaRPr lang="fr-CA"/>
            </a:p>
          </p:txBody>
        </p:sp>
        <p:sp>
          <p:nvSpPr>
            <p:cNvPr id="27657" name="Text Box 9"/>
            <p:cNvSpPr txBox="1">
              <a:spLocks noChangeArrowheads="1"/>
            </p:cNvSpPr>
            <p:nvPr/>
          </p:nvSpPr>
          <p:spPr bwMode="auto">
            <a:xfrm>
              <a:off x="1024" y="3515"/>
              <a:ext cx="968" cy="459"/>
            </a:xfrm>
            <a:prstGeom prst="rect">
              <a:avLst/>
            </a:prstGeom>
            <a:solidFill>
              <a:schemeClr val="accent6"/>
            </a:solidFill>
            <a:ln w="254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Scission par protéase à sérine</a:t>
              </a:r>
            </a:p>
          </p:txBody>
        </p:sp>
        <p:sp>
          <p:nvSpPr>
            <p:cNvPr id="27658" name="Text Box 10"/>
            <p:cNvSpPr txBox="1">
              <a:spLocks noChangeArrowheads="1"/>
            </p:cNvSpPr>
            <p:nvPr/>
          </p:nvSpPr>
          <p:spPr bwMode="auto">
            <a:xfrm>
              <a:off x="2314" y="3587"/>
              <a:ext cx="974" cy="387"/>
            </a:xfrm>
            <a:prstGeom prst="rect">
              <a:avLst/>
            </a:prstGeom>
            <a:solidFill>
              <a:schemeClr val="accent6"/>
            </a:solidFill>
            <a:ln w="254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err="1">
                  <a:solidFill>
                    <a:schemeClr val="bg1"/>
                  </a:solidFill>
                </a:rPr>
                <a:t>Intéraction</a:t>
              </a:r>
              <a:r>
                <a:rPr lang="fr-FR" sz="1400" b="1" dirty="0">
                  <a:solidFill>
                    <a:schemeClr val="bg1"/>
                  </a:solidFill>
                </a:rPr>
                <a:t> avec charges – ou +</a:t>
              </a:r>
            </a:p>
          </p:txBody>
        </p:sp>
        <p:sp>
          <p:nvSpPr>
            <p:cNvPr id="27659" name="Oval 11"/>
            <p:cNvSpPr>
              <a:spLocks noChangeArrowheads="1"/>
            </p:cNvSpPr>
            <p:nvPr/>
          </p:nvSpPr>
          <p:spPr bwMode="auto">
            <a:xfrm>
              <a:off x="3765" y="2795"/>
              <a:ext cx="1208" cy="504"/>
            </a:xfrm>
            <a:prstGeom prst="ellipse">
              <a:avLst/>
            </a:prstGeom>
            <a:solidFill>
              <a:schemeClr val="accent1"/>
            </a:solidFill>
            <a:ln w="25400">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fr-FR" sz="1600" b="1" dirty="0"/>
                <a:t>    </a:t>
              </a:r>
              <a:r>
                <a:rPr lang="fr-FR" sz="1600" b="1" dirty="0">
                  <a:solidFill>
                    <a:schemeClr val="bg1"/>
                  </a:solidFill>
                </a:rPr>
                <a:t>Enzyme</a:t>
              </a:r>
            </a:p>
            <a:p>
              <a:r>
                <a:rPr lang="fr-FR" sz="1600" b="1" dirty="0">
                  <a:solidFill>
                    <a:schemeClr val="bg1"/>
                  </a:solidFill>
                </a:rPr>
                <a:t>      active</a:t>
              </a:r>
              <a:endParaRPr lang="fr-FR"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571348"/>
          </a:xfrm>
        </p:spPr>
        <p:txBody>
          <a:bodyPr/>
          <a:lstStyle/>
          <a:p>
            <a:r>
              <a:rPr lang="fr-CA" sz="4400" b="1" dirty="0"/>
              <a:t>CLASSIFICATION</a:t>
            </a:r>
            <a:br>
              <a:rPr lang="fr-CA" sz="4400" b="1" dirty="0"/>
            </a:br>
            <a:r>
              <a:rPr lang="fr-CA" sz="4000" b="1" dirty="0"/>
              <a:t>(Zymogène ou Substrat ou Cofacteur)</a:t>
            </a:r>
            <a:endParaRPr lang="fr-CA" sz="4000" dirty="0"/>
          </a:p>
        </p:txBody>
      </p:sp>
      <p:graphicFrame>
        <p:nvGraphicFramePr>
          <p:cNvPr id="4" name="Espace réservé du contenu 3"/>
          <p:cNvGraphicFramePr>
            <a:graphicFrameLocks noGrp="1"/>
          </p:cNvGraphicFramePr>
          <p:nvPr>
            <p:ph idx="1"/>
          </p:nvPr>
        </p:nvGraphicFramePr>
        <p:xfrm>
          <a:off x="739775" y="2363821"/>
          <a:ext cx="7662864" cy="4363720"/>
        </p:xfrm>
        <a:graphic>
          <a:graphicData uri="http://schemas.openxmlformats.org/drawingml/2006/table">
            <a:tbl>
              <a:tblPr firstRow="1" bandRow="1">
                <a:tableStyleId>{5C22544A-7EE6-4342-B048-85BDC9FD1C3A}</a:tableStyleId>
              </a:tblPr>
              <a:tblGrid>
                <a:gridCol w="3831432">
                  <a:extLst>
                    <a:ext uri="{9D8B030D-6E8A-4147-A177-3AD203B41FA5}">
                      <a16:colId xmlns:a16="http://schemas.microsoft.com/office/drawing/2014/main" val="20000"/>
                    </a:ext>
                  </a:extLst>
                </a:gridCol>
                <a:gridCol w="3831432">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85000"/>
                              <a:lumOff val="15000"/>
                            </a:schemeClr>
                          </a:solidFill>
                          <a:effectLst/>
                          <a:latin typeface="+mn-lt"/>
                        </a:rPr>
                        <a:t>FORME</a:t>
                      </a:r>
                      <a:endParaRPr kumimoji="0" lang="fr-FR" sz="2000" b="1" i="0" u="none" strike="noStrike" cap="none" normalizeH="0" baseline="0" dirty="0">
                        <a:ln>
                          <a:noFill/>
                        </a:ln>
                        <a:solidFill>
                          <a:schemeClr val="tx1">
                            <a:lumMod val="85000"/>
                            <a:lumOff val="1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85000"/>
                              <a:lumOff val="15000"/>
                            </a:schemeClr>
                          </a:solidFill>
                          <a:effectLst/>
                          <a:latin typeface="+mn-lt"/>
                        </a:rPr>
                        <a:t>FACTEURS</a:t>
                      </a:r>
                      <a:endParaRPr kumimoji="0" lang="fr-FR" sz="2000" b="1" i="0" u="none" strike="noStrike" cap="none" normalizeH="0" baseline="0" dirty="0">
                        <a:ln>
                          <a:noFill/>
                        </a:ln>
                        <a:solidFill>
                          <a:schemeClr val="tx1">
                            <a:lumMod val="85000"/>
                            <a:lumOff val="1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ZYMOGÈNE</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II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VII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IX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       (PROTÉASE À SÉRINE)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XI      (PROTÉASE À SÉRINE)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XII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PK     (PROTÉASE À SÉRINE)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XIII     (TRANSAMIDASE)</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chemeClr val="tx1">
                              <a:lumMod val="75000"/>
                              <a:lumOff val="25000"/>
                            </a:schemeClr>
                          </a:solidFill>
                          <a:effectLst/>
                          <a:latin typeface="+mn-lt"/>
                        </a:rPr>
                        <a:t>SUBSTRAT</a:t>
                      </a:r>
                      <a:endParaRPr kumimoji="0" lang="fr-FR" sz="1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chemeClr val="tx1">
                              <a:lumMod val="75000"/>
                              <a:lumOff val="25000"/>
                            </a:schemeClr>
                          </a:solidFill>
                          <a:effectLst/>
                          <a:latin typeface="+mn-lt"/>
                        </a:rPr>
                        <a:t>COFACTEUR</a:t>
                      </a:r>
                      <a:endParaRPr kumimoji="0" lang="fr-FR" sz="1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III          (VE)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V            (VC)</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VIII        (VI)</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KHPM   (phase contact)</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a:xfrm>
            <a:off x="0" y="0"/>
            <a:ext cx="9144000" cy="1704513"/>
          </a:xfrm>
        </p:spPr>
        <p:txBody>
          <a:bodyPr>
            <a:noAutofit/>
          </a:bodyPr>
          <a:lstStyle/>
          <a:p>
            <a:pPr eaLnBrk="1" hangingPunct="1"/>
            <a:r>
              <a:rPr lang="fr-CA" sz="4400" b="1" dirty="0"/>
              <a:t>PROCESSUS DE LA COAGULATION PLASMATIQUE</a:t>
            </a:r>
            <a:endParaRPr lang="fr-FR" sz="4400" b="1" dirty="0"/>
          </a:p>
        </p:txBody>
      </p:sp>
      <p:sp>
        <p:nvSpPr>
          <p:cNvPr id="304131" name="Rectangle 3"/>
          <p:cNvSpPr>
            <a:spLocks noGrp="1" noChangeArrowheads="1"/>
          </p:cNvSpPr>
          <p:nvPr>
            <p:ph sz="quarter" idx="1"/>
            <p:custDataLst>
              <p:tags r:id="rId2"/>
            </p:custDataLst>
          </p:nvPr>
        </p:nvSpPr>
        <p:spPr>
          <a:xfrm>
            <a:off x="539750" y="2140084"/>
            <a:ext cx="8208963" cy="4457565"/>
          </a:xfrm>
        </p:spPr>
        <p:txBody>
          <a:bodyPr>
            <a:normAutofit lnSpcReduction="10000"/>
          </a:bodyPr>
          <a:lstStyle/>
          <a:p>
            <a:pPr eaLnBrk="1" hangingPunct="1">
              <a:buClr>
                <a:schemeClr val="accent1"/>
              </a:buClr>
            </a:pPr>
            <a:r>
              <a:rPr lang="fr-FR" sz="2800" b="1" dirty="0"/>
              <a:t>Introduction</a:t>
            </a:r>
          </a:p>
          <a:p>
            <a:pPr lvl="1" eaLnBrk="1" hangingPunct="1">
              <a:buClr>
                <a:schemeClr val="accent3"/>
              </a:buClr>
              <a:buFont typeface="Wingdings" pitchFamily="2" charset="2"/>
              <a:buChar char="§"/>
            </a:pPr>
            <a:r>
              <a:rPr lang="fr-FR" sz="2400" b="1" dirty="0"/>
              <a:t>La coagulation débute dès qu’il y a lésion. </a:t>
            </a:r>
          </a:p>
          <a:p>
            <a:pPr lvl="1" eaLnBrk="1" hangingPunct="1">
              <a:buClr>
                <a:schemeClr val="accent3"/>
              </a:buClr>
              <a:buFont typeface="Wingdings" pitchFamily="2" charset="2"/>
              <a:buChar char="§"/>
            </a:pPr>
            <a:r>
              <a:rPr lang="fr-FR" sz="2400" b="1" dirty="0"/>
              <a:t>L’hémostase primaire est la première étape qui est enclenchée.</a:t>
            </a:r>
          </a:p>
          <a:p>
            <a:pPr lvl="1" eaLnBrk="1" hangingPunct="1">
              <a:buClr>
                <a:schemeClr val="accent3"/>
              </a:buClr>
              <a:buFont typeface="Wingdings" pitchFamily="2" charset="2"/>
              <a:buChar char="§"/>
            </a:pPr>
            <a:r>
              <a:rPr lang="fr-FR" sz="2400" b="1" dirty="0"/>
              <a:t>La coagulation plasmatique débute presque qu’en même temps que l’hémostase primaire.</a:t>
            </a:r>
          </a:p>
          <a:p>
            <a:pPr lvl="1" eaLnBrk="1" hangingPunct="1">
              <a:buClr>
                <a:schemeClr val="accent3"/>
              </a:buClr>
              <a:buFont typeface="Wingdings" pitchFamily="2" charset="2"/>
              <a:buChar char="§"/>
            </a:pPr>
            <a:r>
              <a:rPr lang="fr-FR" sz="2400" b="1" dirty="0"/>
              <a:t>Une fois le processus enclenché, les facteurs de coagulation interagissent les uns sur les autres.</a:t>
            </a:r>
          </a:p>
          <a:p>
            <a:pPr lvl="1" eaLnBrk="1" hangingPunct="1">
              <a:buClr>
                <a:schemeClr val="accent3"/>
              </a:buClr>
              <a:buFont typeface="Wingdings" pitchFamily="2" charset="2"/>
              <a:buChar char="§"/>
            </a:pPr>
            <a:r>
              <a:rPr lang="fr-FR" sz="2400" b="1" dirty="0"/>
              <a:t>La finalité est la production de fibrine.</a:t>
            </a:r>
          </a:p>
          <a:p>
            <a:pPr lvl="1" eaLnBrk="1" hangingPunct="1">
              <a:buClr>
                <a:schemeClr val="accent3"/>
              </a:buClr>
              <a:buFont typeface="Wingdings" pitchFamily="2" charset="2"/>
              <a:buChar char="§"/>
            </a:pPr>
            <a:r>
              <a:rPr lang="fr-FR" sz="2400" b="1" dirty="0"/>
              <a:t>La consolidation du caillot se fait par étape et aussi par des </a:t>
            </a:r>
            <a:r>
              <a:rPr lang="fr-FR" sz="2400" b="1" u="sng" dirty="0"/>
              <a:t>voies</a:t>
            </a:r>
            <a:r>
              <a:rPr lang="fr-FR" sz="2400" b="1" dirty="0"/>
              <a:t> différentes.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contenu 22"/>
          <p:cNvSpPr>
            <a:spLocks noGrp="1"/>
          </p:cNvSpPr>
          <p:nvPr>
            <p:ph idx="1"/>
          </p:nvPr>
        </p:nvSpPr>
        <p:spPr/>
        <p:txBody>
          <a:bodyPr/>
          <a:lstStyle/>
          <a:p>
            <a:endParaRPr lang="fr-CA" dirty="0"/>
          </a:p>
        </p:txBody>
      </p:sp>
      <p:sp>
        <p:nvSpPr>
          <p:cNvPr id="30723" name="Line 3"/>
          <p:cNvSpPr>
            <a:spLocks noChangeShapeType="1"/>
          </p:cNvSpPr>
          <p:nvPr>
            <p:custDataLst>
              <p:tags r:id="rId1"/>
            </p:custDataLst>
          </p:nvPr>
        </p:nvSpPr>
        <p:spPr bwMode="auto">
          <a:xfrm flipH="1">
            <a:off x="7250113" y="1873188"/>
            <a:ext cx="726457" cy="782700"/>
          </a:xfrm>
          <a:prstGeom prst="line">
            <a:avLst/>
          </a:prstGeom>
          <a:noFill/>
          <a:ln w="9525">
            <a:solidFill>
              <a:srgbClr val="000000"/>
            </a:solidFill>
            <a:round/>
            <a:headEnd/>
            <a:tailEnd/>
          </a:ln>
        </p:spPr>
        <p:txBody>
          <a:bodyPr/>
          <a:lstStyle/>
          <a:p>
            <a:endParaRPr lang="fr-CA"/>
          </a:p>
        </p:txBody>
      </p:sp>
      <p:sp>
        <p:nvSpPr>
          <p:cNvPr id="30724" name="Line 4"/>
          <p:cNvSpPr>
            <a:spLocks noChangeShapeType="1"/>
          </p:cNvSpPr>
          <p:nvPr>
            <p:custDataLst>
              <p:tags r:id="rId2"/>
            </p:custDataLst>
          </p:nvPr>
        </p:nvSpPr>
        <p:spPr bwMode="auto">
          <a:xfrm>
            <a:off x="5726113" y="542925"/>
            <a:ext cx="1524000" cy="2060575"/>
          </a:xfrm>
          <a:prstGeom prst="line">
            <a:avLst/>
          </a:prstGeom>
          <a:noFill/>
          <a:ln w="9525">
            <a:solidFill>
              <a:srgbClr val="000000"/>
            </a:solidFill>
            <a:round/>
            <a:headEnd/>
            <a:tailEnd/>
          </a:ln>
        </p:spPr>
        <p:txBody>
          <a:bodyPr/>
          <a:lstStyle/>
          <a:p>
            <a:endParaRPr lang="fr-CA"/>
          </a:p>
        </p:txBody>
      </p:sp>
      <p:sp>
        <p:nvSpPr>
          <p:cNvPr id="30725" name="Line 5"/>
          <p:cNvSpPr>
            <a:spLocks noChangeShapeType="1"/>
          </p:cNvSpPr>
          <p:nvPr>
            <p:custDataLst>
              <p:tags r:id="rId3"/>
            </p:custDataLst>
          </p:nvPr>
        </p:nvSpPr>
        <p:spPr bwMode="auto">
          <a:xfrm>
            <a:off x="7250113" y="2655888"/>
            <a:ext cx="0" cy="412750"/>
          </a:xfrm>
          <a:prstGeom prst="line">
            <a:avLst/>
          </a:prstGeom>
          <a:noFill/>
          <a:ln w="9525">
            <a:solidFill>
              <a:srgbClr val="000000"/>
            </a:solidFill>
            <a:round/>
            <a:headEnd/>
            <a:tailEnd type="triangle" w="med" len="med"/>
          </a:ln>
        </p:spPr>
        <p:txBody>
          <a:bodyPr/>
          <a:lstStyle/>
          <a:p>
            <a:endParaRPr lang="fr-CA"/>
          </a:p>
        </p:txBody>
      </p:sp>
      <p:sp>
        <p:nvSpPr>
          <p:cNvPr id="30726" name="Line 6"/>
          <p:cNvSpPr>
            <a:spLocks noChangeShapeType="1"/>
          </p:cNvSpPr>
          <p:nvPr>
            <p:custDataLst>
              <p:tags r:id="rId4"/>
            </p:custDataLst>
          </p:nvPr>
        </p:nvSpPr>
        <p:spPr bwMode="auto">
          <a:xfrm>
            <a:off x="7250113" y="3619500"/>
            <a:ext cx="0" cy="274638"/>
          </a:xfrm>
          <a:prstGeom prst="line">
            <a:avLst/>
          </a:prstGeom>
          <a:noFill/>
          <a:ln w="9525">
            <a:solidFill>
              <a:srgbClr val="000000"/>
            </a:solidFill>
            <a:round/>
            <a:headEnd/>
            <a:tailEnd type="triangle" w="med" len="med"/>
          </a:ln>
        </p:spPr>
        <p:txBody>
          <a:bodyPr/>
          <a:lstStyle/>
          <a:p>
            <a:endParaRPr lang="fr-CA"/>
          </a:p>
        </p:txBody>
      </p:sp>
      <p:sp>
        <p:nvSpPr>
          <p:cNvPr id="30727" name="Text Box 7"/>
          <p:cNvSpPr txBox="1">
            <a:spLocks noChangeArrowheads="1"/>
          </p:cNvSpPr>
          <p:nvPr>
            <p:custDataLst>
              <p:tags r:id="rId5"/>
            </p:custDataLst>
          </p:nvPr>
        </p:nvSpPr>
        <p:spPr bwMode="auto">
          <a:xfrm>
            <a:off x="6089515" y="3068638"/>
            <a:ext cx="2159540" cy="550862"/>
          </a:xfrm>
          <a:prstGeom prst="rect">
            <a:avLst/>
          </a:prstGeom>
          <a:solidFill>
            <a:schemeClr val="accent3">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COMPLXE PROTHROMBINIQUE</a:t>
            </a:r>
          </a:p>
        </p:txBody>
      </p:sp>
      <p:sp>
        <p:nvSpPr>
          <p:cNvPr id="30728" name="Text Box 8"/>
          <p:cNvSpPr txBox="1">
            <a:spLocks noChangeArrowheads="1"/>
          </p:cNvSpPr>
          <p:nvPr>
            <p:custDataLst>
              <p:tags r:id="rId6"/>
            </p:custDataLst>
          </p:nvPr>
        </p:nvSpPr>
        <p:spPr bwMode="auto">
          <a:xfrm>
            <a:off x="6311900" y="3894138"/>
            <a:ext cx="1760538" cy="274637"/>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PROTHROMBINE</a:t>
            </a:r>
          </a:p>
        </p:txBody>
      </p:sp>
      <p:sp>
        <p:nvSpPr>
          <p:cNvPr id="30729" name="Line 9"/>
          <p:cNvSpPr>
            <a:spLocks noChangeShapeType="1"/>
          </p:cNvSpPr>
          <p:nvPr>
            <p:custDataLst>
              <p:tags r:id="rId7"/>
            </p:custDataLst>
          </p:nvPr>
        </p:nvSpPr>
        <p:spPr bwMode="auto">
          <a:xfrm flipH="1">
            <a:off x="395288" y="3619500"/>
            <a:ext cx="5916612" cy="25400"/>
          </a:xfrm>
          <a:prstGeom prst="line">
            <a:avLst/>
          </a:prstGeom>
          <a:noFill/>
          <a:ln w="25400">
            <a:solidFill>
              <a:srgbClr val="000000"/>
            </a:solidFill>
            <a:prstDash val="dashDot"/>
            <a:round/>
            <a:headEnd/>
            <a:tailEnd/>
          </a:ln>
        </p:spPr>
        <p:txBody>
          <a:bodyPr/>
          <a:lstStyle/>
          <a:p>
            <a:endParaRPr lang="fr-CA"/>
          </a:p>
        </p:txBody>
      </p:sp>
      <p:sp>
        <p:nvSpPr>
          <p:cNvPr id="30730" name="Line 10"/>
          <p:cNvSpPr>
            <a:spLocks noChangeShapeType="1"/>
          </p:cNvSpPr>
          <p:nvPr>
            <p:custDataLst>
              <p:tags r:id="rId8"/>
            </p:custDataLst>
          </p:nvPr>
        </p:nvSpPr>
        <p:spPr bwMode="auto">
          <a:xfrm>
            <a:off x="8072438" y="3619500"/>
            <a:ext cx="820737" cy="0"/>
          </a:xfrm>
          <a:prstGeom prst="line">
            <a:avLst/>
          </a:prstGeom>
          <a:noFill/>
          <a:ln w="38100">
            <a:solidFill>
              <a:srgbClr val="000000"/>
            </a:solidFill>
            <a:prstDash val="dashDot"/>
            <a:round/>
            <a:headEnd/>
            <a:tailEnd/>
          </a:ln>
        </p:spPr>
        <p:txBody>
          <a:bodyPr/>
          <a:lstStyle/>
          <a:p>
            <a:endParaRPr lang="fr-CA"/>
          </a:p>
        </p:txBody>
      </p:sp>
      <p:sp>
        <p:nvSpPr>
          <p:cNvPr id="30731" name="Line 11"/>
          <p:cNvSpPr>
            <a:spLocks noChangeShapeType="1"/>
          </p:cNvSpPr>
          <p:nvPr>
            <p:custDataLst>
              <p:tags r:id="rId9"/>
            </p:custDataLst>
          </p:nvPr>
        </p:nvSpPr>
        <p:spPr bwMode="auto">
          <a:xfrm>
            <a:off x="7250113" y="4167188"/>
            <a:ext cx="0" cy="276225"/>
          </a:xfrm>
          <a:prstGeom prst="line">
            <a:avLst/>
          </a:prstGeom>
          <a:noFill/>
          <a:ln w="9525">
            <a:solidFill>
              <a:srgbClr val="000000"/>
            </a:solidFill>
            <a:round/>
            <a:headEnd/>
            <a:tailEnd type="triangle" w="med" len="med"/>
          </a:ln>
        </p:spPr>
        <p:txBody>
          <a:bodyPr/>
          <a:lstStyle/>
          <a:p>
            <a:endParaRPr lang="fr-CA"/>
          </a:p>
        </p:txBody>
      </p:sp>
      <p:sp>
        <p:nvSpPr>
          <p:cNvPr id="30732" name="Text Box 12"/>
          <p:cNvSpPr txBox="1">
            <a:spLocks noChangeArrowheads="1"/>
          </p:cNvSpPr>
          <p:nvPr>
            <p:custDataLst>
              <p:tags r:id="rId10"/>
            </p:custDataLst>
          </p:nvPr>
        </p:nvSpPr>
        <p:spPr bwMode="auto">
          <a:xfrm>
            <a:off x="6311900" y="4443413"/>
            <a:ext cx="1760538" cy="274637"/>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THROMBINE</a:t>
            </a:r>
          </a:p>
        </p:txBody>
      </p:sp>
      <p:sp>
        <p:nvSpPr>
          <p:cNvPr id="30733" name="Line 13"/>
          <p:cNvSpPr>
            <a:spLocks noChangeShapeType="1"/>
          </p:cNvSpPr>
          <p:nvPr>
            <p:custDataLst>
              <p:tags r:id="rId11"/>
            </p:custDataLst>
          </p:nvPr>
        </p:nvSpPr>
        <p:spPr bwMode="auto">
          <a:xfrm>
            <a:off x="7250113" y="4718050"/>
            <a:ext cx="0" cy="825500"/>
          </a:xfrm>
          <a:prstGeom prst="line">
            <a:avLst/>
          </a:prstGeom>
          <a:noFill/>
          <a:ln w="9525">
            <a:solidFill>
              <a:srgbClr val="000000"/>
            </a:solidFill>
            <a:round/>
            <a:headEnd/>
            <a:tailEnd type="triangle" w="med" len="med"/>
          </a:ln>
        </p:spPr>
        <p:txBody>
          <a:bodyPr/>
          <a:lstStyle/>
          <a:p>
            <a:endParaRPr lang="fr-CA"/>
          </a:p>
        </p:txBody>
      </p:sp>
      <p:sp>
        <p:nvSpPr>
          <p:cNvPr id="30734" name="Line 14"/>
          <p:cNvSpPr>
            <a:spLocks noChangeShapeType="1"/>
          </p:cNvSpPr>
          <p:nvPr>
            <p:custDataLst>
              <p:tags r:id="rId12"/>
            </p:custDataLst>
          </p:nvPr>
        </p:nvSpPr>
        <p:spPr bwMode="auto">
          <a:xfrm>
            <a:off x="468313" y="5084763"/>
            <a:ext cx="8307387" cy="46037"/>
          </a:xfrm>
          <a:prstGeom prst="line">
            <a:avLst/>
          </a:prstGeom>
          <a:noFill/>
          <a:ln w="25400">
            <a:solidFill>
              <a:srgbClr val="000000"/>
            </a:solidFill>
            <a:prstDash val="dashDot"/>
            <a:round/>
            <a:headEnd/>
            <a:tailEnd/>
          </a:ln>
        </p:spPr>
        <p:txBody>
          <a:bodyPr/>
          <a:lstStyle/>
          <a:p>
            <a:endParaRPr lang="fr-CA"/>
          </a:p>
        </p:txBody>
      </p:sp>
      <p:sp>
        <p:nvSpPr>
          <p:cNvPr id="30735" name="Text Box 15"/>
          <p:cNvSpPr txBox="1">
            <a:spLocks noChangeArrowheads="1"/>
          </p:cNvSpPr>
          <p:nvPr>
            <p:custDataLst>
              <p:tags r:id="rId13"/>
            </p:custDataLst>
          </p:nvPr>
        </p:nvSpPr>
        <p:spPr bwMode="auto">
          <a:xfrm>
            <a:off x="6311900" y="5543550"/>
            <a:ext cx="1760538" cy="549275"/>
          </a:xfrm>
          <a:prstGeom prst="rect">
            <a:avLst/>
          </a:prstGeom>
          <a:solidFill>
            <a:schemeClr val="accent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a:t>
            </a:r>
          </a:p>
          <a:p>
            <a:pPr algn="ctr"/>
            <a:r>
              <a:rPr lang="fr-FR" sz="1400" b="1" dirty="0">
                <a:solidFill>
                  <a:schemeClr val="bg1"/>
                </a:solidFill>
              </a:rPr>
              <a:t>FIBRINE</a:t>
            </a:r>
          </a:p>
        </p:txBody>
      </p:sp>
      <p:sp>
        <p:nvSpPr>
          <p:cNvPr id="30736" name="Text Box 16"/>
          <p:cNvSpPr txBox="1">
            <a:spLocks noChangeArrowheads="1"/>
          </p:cNvSpPr>
          <p:nvPr>
            <p:custDataLst>
              <p:tags r:id="rId14"/>
            </p:custDataLst>
          </p:nvPr>
        </p:nvSpPr>
        <p:spPr bwMode="auto">
          <a:xfrm>
            <a:off x="4302743" y="178362"/>
            <a:ext cx="1900237" cy="55721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INTRINSÈQUE</a:t>
            </a:r>
          </a:p>
          <a:p>
            <a:endParaRPr lang="fr-FR" dirty="0"/>
          </a:p>
        </p:txBody>
      </p:sp>
      <p:sp>
        <p:nvSpPr>
          <p:cNvPr id="30737" name="Text Box 17"/>
          <p:cNvSpPr txBox="1">
            <a:spLocks noChangeArrowheads="1"/>
          </p:cNvSpPr>
          <p:nvPr>
            <p:custDataLst>
              <p:tags r:id="rId15"/>
            </p:custDataLst>
          </p:nvPr>
        </p:nvSpPr>
        <p:spPr bwMode="auto">
          <a:xfrm>
            <a:off x="7266782" y="1257300"/>
            <a:ext cx="1611312" cy="5492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EXTRINSÈQUE</a:t>
            </a:r>
          </a:p>
        </p:txBody>
      </p:sp>
      <p:sp>
        <p:nvSpPr>
          <p:cNvPr id="30738" name="Text Box 18"/>
          <p:cNvSpPr txBox="1">
            <a:spLocks noChangeArrowheads="1"/>
          </p:cNvSpPr>
          <p:nvPr>
            <p:custDataLst>
              <p:tags r:id="rId16"/>
            </p:custDataLst>
          </p:nvPr>
        </p:nvSpPr>
        <p:spPr bwMode="auto">
          <a:xfrm>
            <a:off x="8532813" y="2997200"/>
            <a:ext cx="352425" cy="2808288"/>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a:t>
            </a:r>
          </a:p>
          <a:p>
            <a:pPr algn="ctr"/>
            <a:r>
              <a:rPr lang="fr-FR" sz="1400" b="1" dirty="0">
                <a:solidFill>
                  <a:schemeClr val="bg1"/>
                </a:solidFill>
              </a:rPr>
              <a:t>I</a:t>
            </a:r>
          </a:p>
          <a:p>
            <a:pPr algn="ctr"/>
            <a:r>
              <a:rPr lang="fr-CA" sz="1400" b="1" dirty="0">
                <a:solidFill>
                  <a:schemeClr val="bg1"/>
                </a:solidFill>
              </a:rPr>
              <a:t>E</a:t>
            </a:r>
            <a:endParaRPr lang="fr-FR" sz="1400" b="1" dirty="0">
              <a:solidFill>
                <a:schemeClr val="bg1"/>
              </a:solidFill>
            </a:endParaRPr>
          </a:p>
          <a:p>
            <a:pPr algn="ctr"/>
            <a:r>
              <a:rPr lang="fr-FR" sz="1400" b="1" dirty="0">
                <a:solidFill>
                  <a:schemeClr val="bg1"/>
                </a:solidFill>
              </a:rPr>
              <a:t> COMMUNE</a:t>
            </a:r>
          </a:p>
          <a:p>
            <a:endParaRPr lang="fr-FR" sz="2000" b="1" dirty="0">
              <a:solidFill>
                <a:schemeClr val="bg1"/>
              </a:solidFill>
            </a:endParaRPr>
          </a:p>
        </p:txBody>
      </p:sp>
      <p:sp>
        <p:nvSpPr>
          <p:cNvPr id="26" name="Flèche droite 25"/>
          <p:cNvSpPr/>
          <p:nvPr/>
        </p:nvSpPr>
        <p:spPr>
          <a:xfrm>
            <a:off x="323850" y="2494706"/>
            <a:ext cx="5257800" cy="1147863"/>
          </a:xfrm>
          <a:prstGeom prst="rightArrow">
            <a:avLst/>
          </a:prstGeom>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1-PROTHROMBINOFORMATION (145 sec.)</a:t>
            </a:r>
          </a:p>
        </p:txBody>
      </p:sp>
      <p:sp>
        <p:nvSpPr>
          <p:cNvPr id="27" name="Flèche droite 26"/>
          <p:cNvSpPr/>
          <p:nvPr/>
        </p:nvSpPr>
        <p:spPr>
          <a:xfrm>
            <a:off x="323850" y="3869481"/>
            <a:ext cx="5257800" cy="1147863"/>
          </a:xfrm>
          <a:prstGeom prst="rightArrow">
            <a:avLst/>
          </a:prstGeom>
          <a:solidFill>
            <a:schemeClr val="accent3">
              <a:lumMod val="60000"/>
              <a:lumOff val="4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2-THROMBINOFORMATION (12 sec.)</a:t>
            </a:r>
          </a:p>
        </p:txBody>
      </p:sp>
      <p:sp>
        <p:nvSpPr>
          <p:cNvPr id="28" name="Flèche droite 27"/>
          <p:cNvSpPr/>
          <p:nvPr/>
        </p:nvSpPr>
        <p:spPr>
          <a:xfrm>
            <a:off x="323850" y="5084763"/>
            <a:ext cx="5257800" cy="1147863"/>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r>
              <a:rPr lang="fr-CA" b="1" dirty="0">
                <a:solidFill>
                  <a:schemeClr val="bg1"/>
                </a:solidFill>
              </a:rPr>
              <a:t>3-FIBRINOFORMATION (3 sec.)</a:t>
            </a:r>
          </a:p>
        </p:txBody>
      </p:sp>
      <p:sp>
        <p:nvSpPr>
          <p:cNvPr id="2" name="ZoneTexte 1">
            <a:extLst>
              <a:ext uri="{FF2B5EF4-FFF2-40B4-BE49-F238E27FC236}">
                <a16:creationId xmlns:a16="http://schemas.microsoft.com/office/drawing/2014/main" id="{6F28A792-FD2A-400F-B004-563D5DC567A0}"/>
              </a:ext>
            </a:extLst>
          </p:cNvPr>
          <p:cNvSpPr txBox="1"/>
          <p:nvPr/>
        </p:nvSpPr>
        <p:spPr>
          <a:xfrm>
            <a:off x="78096" y="1220777"/>
            <a:ext cx="4211330" cy="369332"/>
          </a:xfrm>
          <a:prstGeom prst="rect">
            <a:avLst/>
          </a:prstGeom>
          <a:noFill/>
        </p:spPr>
        <p:txBody>
          <a:bodyPr wrap="square" rtlCol="0">
            <a:spAutoFit/>
          </a:bodyPr>
          <a:lstStyle/>
          <a:p>
            <a:r>
              <a:rPr lang="fr-CA" b="1" dirty="0">
                <a:solidFill>
                  <a:schemeClr val="bg1"/>
                </a:solidFill>
              </a:rPr>
              <a:t>Le point de départ c’est la lésion à 0 sec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anim calcmode="lin" valueType="num">
                                      <p:cBhvr>
                                        <p:cTn id="7" dur="500" fill="hold"/>
                                        <p:tgtEl>
                                          <p:spTgt spid="3073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73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73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736"/>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30737"/>
                                        </p:tgtEl>
                                        <p:attrNameLst>
                                          <p:attrName>style.visibility</p:attrName>
                                        </p:attrNameLst>
                                      </p:cBhvr>
                                      <p:to>
                                        <p:strVal val="visible"/>
                                      </p:to>
                                    </p:set>
                                    <p:anim calcmode="lin" valueType="num">
                                      <p:cBhvr>
                                        <p:cTn id="13" dur="500" fill="hold"/>
                                        <p:tgtEl>
                                          <p:spTgt spid="30737"/>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737"/>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737"/>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737"/>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p:cTn id="19" dur="500" fill="hold"/>
                                        <p:tgtEl>
                                          <p:spTgt spid="30724"/>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30724"/>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30724"/>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30724"/>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0"/>
                                  </p:stCondLst>
                                  <p:childTnLst>
                                    <p:set>
                                      <p:cBhvr>
                                        <p:cTn id="24" dur="1" fill="hold">
                                          <p:stCondLst>
                                            <p:cond delay="0"/>
                                          </p:stCondLst>
                                        </p:cTn>
                                        <p:tgtEl>
                                          <p:spTgt spid="30723"/>
                                        </p:tgtEl>
                                        <p:attrNameLst>
                                          <p:attrName>style.visibility</p:attrName>
                                        </p:attrNameLst>
                                      </p:cBhvr>
                                      <p:to>
                                        <p:strVal val="visible"/>
                                      </p:to>
                                    </p:set>
                                    <p:anim calcmode="lin" valueType="num">
                                      <p:cBhvr>
                                        <p:cTn id="25" dur="500" fill="hold"/>
                                        <p:tgtEl>
                                          <p:spTgt spid="30723"/>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30723"/>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30723"/>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30723"/>
                                        </p:tgtEl>
                                        <p:attrNameLst>
                                          <p:attrName>ppt_y</p:attrName>
                                        </p:attrNameLst>
                                      </p:cBhvr>
                                      <p:tavLst>
                                        <p:tav tm="0">
                                          <p:val>
                                            <p:strVal val="#ppt_y"/>
                                          </p:val>
                                        </p:tav>
                                        <p:tav tm="100000">
                                          <p:val>
                                            <p:strVal val="#ppt_y"/>
                                          </p:val>
                                        </p:tav>
                                      </p:tavLst>
                                    </p:anim>
                                  </p:childTnLst>
                                </p:cTn>
                              </p:par>
                              <p:par>
                                <p:cTn id="29" presetID="39" presetClass="entr" presetSubtype="0" accel="100000" fill="hold" grpId="0" nodeType="withEffect">
                                  <p:stCondLst>
                                    <p:cond delay="0"/>
                                  </p:stCondLst>
                                  <p:childTnLst>
                                    <p:set>
                                      <p:cBhvr>
                                        <p:cTn id="30" dur="1" fill="hold">
                                          <p:stCondLst>
                                            <p:cond delay="0"/>
                                          </p:stCondLst>
                                        </p:cTn>
                                        <p:tgtEl>
                                          <p:spTgt spid="30725"/>
                                        </p:tgtEl>
                                        <p:attrNameLst>
                                          <p:attrName>style.visibility</p:attrName>
                                        </p:attrNameLst>
                                      </p:cBhvr>
                                      <p:to>
                                        <p:strVal val="visible"/>
                                      </p:to>
                                    </p:set>
                                    <p:anim calcmode="lin" valueType="num">
                                      <p:cBhvr>
                                        <p:cTn id="31" dur="500" fill="hold"/>
                                        <p:tgtEl>
                                          <p:spTgt spid="30725"/>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0725"/>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0725"/>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0725"/>
                                        </p:tgtEl>
                                        <p:attrNameLst>
                                          <p:attrName>ppt_y</p:attrName>
                                        </p:attrNameLst>
                                      </p:cBhvr>
                                      <p:tavLst>
                                        <p:tav tm="0">
                                          <p:val>
                                            <p:strVal val="#ppt_y"/>
                                          </p:val>
                                        </p:tav>
                                        <p:tav tm="100000">
                                          <p:val>
                                            <p:strVal val="#ppt_y"/>
                                          </p:val>
                                        </p:tav>
                                      </p:tavLst>
                                    </p:anim>
                                  </p:childTnLst>
                                </p:cTn>
                              </p:par>
                              <p:par>
                                <p:cTn id="35" presetID="39" presetClass="entr" presetSubtype="0" accel="100000" fill="hold" grpId="0" nodeType="withEffect">
                                  <p:stCondLst>
                                    <p:cond delay="0"/>
                                  </p:stCondLst>
                                  <p:childTnLst>
                                    <p:set>
                                      <p:cBhvr>
                                        <p:cTn id="36" dur="1" fill="hold">
                                          <p:stCondLst>
                                            <p:cond delay="0"/>
                                          </p:stCondLst>
                                        </p:cTn>
                                        <p:tgtEl>
                                          <p:spTgt spid="30727"/>
                                        </p:tgtEl>
                                        <p:attrNameLst>
                                          <p:attrName>style.visibility</p:attrName>
                                        </p:attrNameLst>
                                      </p:cBhvr>
                                      <p:to>
                                        <p:strVal val="visible"/>
                                      </p:to>
                                    </p:set>
                                    <p:anim calcmode="lin" valueType="num">
                                      <p:cBhvr>
                                        <p:cTn id="37" dur="500" fill="hold"/>
                                        <p:tgtEl>
                                          <p:spTgt spid="30727"/>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0727"/>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0727"/>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30726"/>
                                        </p:tgtEl>
                                        <p:attrNameLst>
                                          <p:attrName>style.visibility</p:attrName>
                                        </p:attrNameLst>
                                      </p:cBhvr>
                                      <p:to>
                                        <p:strVal val="visible"/>
                                      </p:to>
                                    </p:set>
                                    <p:anim calcmode="lin" valueType="num">
                                      <p:cBhvr>
                                        <p:cTn id="45" dur="500" fill="hold"/>
                                        <p:tgtEl>
                                          <p:spTgt spid="30726"/>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0726"/>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0726"/>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0726"/>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30728"/>
                                        </p:tgtEl>
                                        <p:attrNameLst>
                                          <p:attrName>style.visibility</p:attrName>
                                        </p:attrNameLst>
                                      </p:cBhvr>
                                      <p:to>
                                        <p:strVal val="visible"/>
                                      </p:to>
                                    </p:set>
                                    <p:anim calcmode="lin" valueType="num">
                                      <p:cBhvr>
                                        <p:cTn id="51" dur="500" fill="hold"/>
                                        <p:tgtEl>
                                          <p:spTgt spid="30728"/>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30728"/>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30728"/>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30728"/>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30731"/>
                                        </p:tgtEl>
                                        <p:attrNameLst>
                                          <p:attrName>style.visibility</p:attrName>
                                        </p:attrNameLst>
                                      </p:cBhvr>
                                      <p:to>
                                        <p:strVal val="visible"/>
                                      </p:to>
                                    </p:set>
                                    <p:anim calcmode="lin" valueType="num">
                                      <p:cBhvr>
                                        <p:cTn id="57" dur="500" fill="hold"/>
                                        <p:tgtEl>
                                          <p:spTgt spid="30731"/>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30731"/>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30731"/>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30731"/>
                                        </p:tgtEl>
                                        <p:attrNameLst>
                                          <p:attrName>ppt_y</p:attrName>
                                        </p:attrNameLst>
                                      </p:cBhvr>
                                      <p:tavLst>
                                        <p:tav tm="0">
                                          <p:val>
                                            <p:strVal val="#ppt_y"/>
                                          </p:val>
                                        </p:tav>
                                        <p:tav tm="100000">
                                          <p:val>
                                            <p:strVal val="#ppt_y"/>
                                          </p:val>
                                        </p:tav>
                                      </p:tavLst>
                                    </p:anim>
                                  </p:childTnLst>
                                </p:cTn>
                              </p:par>
                              <p:par>
                                <p:cTn id="61" presetID="39" presetClass="entr" presetSubtype="0" accel="100000" fill="hold" grpId="0" nodeType="withEffect">
                                  <p:stCondLst>
                                    <p:cond delay="0"/>
                                  </p:stCondLst>
                                  <p:childTnLst>
                                    <p:set>
                                      <p:cBhvr>
                                        <p:cTn id="62" dur="1" fill="hold">
                                          <p:stCondLst>
                                            <p:cond delay="0"/>
                                          </p:stCondLst>
                                        </p:cTn>
                                        <p:tgtEl>
                                          <p:spTgt spid="30732"/>
                                        </p:tgtEl>
                                        <p:attrNameLst>
                                          <p:attrName>style.visibility</p:attrName>
                                        </p:attrNameLst>
                                      </p:cBhvr>
                                      <p:to>
                                        <p:strVal val="visible"/>
                                      </p:to>
                                    </p:set>
                                    <p:anim calcmode="lin" valueType="num">
                                      <p:cBhvr>
                                        <p:cTn id="63" dur="500" fill="hold"/>
                                        <p:tgtEl>
                                          <p:spTgt spid="30732"/>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0732"/>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0732"/>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07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30733"/>
                                        </p:tgtEl>
                                        <p:attrNameLst>
                                          <p:attrName>style.visibility</p:attrName>
                                        </p:attrNameLst>
                                      </p:cBhvr>
                                      <p:to>
                                        <p:strVal val="visible"/>
                                      </p:to>
                                    </p:set>
                                    <p:anim calcmode="lin" valueType="num">
                                      <p:cBhvr>
                                        <p:cTn id="71" dur="500" fill="hold"/>
                                        <p:tgtEl>
                                          <p:spTgt spid="30733"/>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30733"/>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30733"/>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30733"/>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30735"/>
                                        </p:tgtEl>
                                        <p:attrNameLst>
                                          <p:attrName>style.visibility</p:attrName>
                                        </p:attrNameLst>
                                      </p:cBhvr>
                                      <p:to>
                                        <p:strVal val="visible"/>
                                      </p:to>
                                    </p:set>
                                    <p:anim calcmode="lin" valueType="num">
                                      <p:cBhvr>
                                        <p:cTn id="77" dur="500" fill="hold"/>
                                        <p:tgtEl>
                                          <p:spTgt spid="3073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3073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3073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3073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5" presetClass="entr" presetSubtype="0" fill="hold" grpId="0" nodeType="clickEffect">
                                  <p:stCondLst>
                                    <p:cond delay="0"/>
                                  </p:stCondLst>
                                  <p:childTnLst>
                                    <p:set>
                                      <p:cBhvr>
                                        <p:cTn id="84" dur="1" fill="hold">
                                          <p:stCondLst>
                                            <p:cond delay="0"/>
                                          </p:stCondLst>
                                        </p:cTn>
                                        <p:tgtEl>
                                          <p:spTgt spid="30738"/>
                                        </p:tgtEl>
                                        <p:attrNameLst>
                                          <p:attrName>style.visibility</p:attrName>
                                        </p:attrNameLst>
                                      </p:cBhvr>
                                      <p:to>
                                        <p:strVal val="visible"/>
                                      </p:to>
                                    </p:set>
                                    <p:animEffect transition="in" filter="fade">
                                      <p:cBhvr>
                                        <p:cTn id="85" dur="2000"/>
                                        <p:tgtEl>
                                          <p:spTgt spid="30738"/>
                                        </p:tgtEl>
                                      </p:cBhvr>
                                    </p:animEffect>
                                    <p:anim calcmode="lin" valueType="num">
                                      <p:cBhvr>
                                        <p:cTn id="86" dur="2000" fill="hold"/>
                                        <p:tgtEl>
                                          <p:spTgt spid="30738"/>
                                        </p:tgtEl>
                                        <p:attrNameLst>
                                          <p:attrName>style.rotation</p:attrName>
                                        </p:attrNameLst>
                                      </p:cBhvr>
                                      <p:tavLst>
                                        <p:tav tm="0">
                                          <p:val>
                                            <p:fltVal val="720"/>
                                          </p:val>
                                        </p:tav>
                                        <p:tav tm="100000">
                                          <p:val>
                                            <p:fltVal val="0"/>
                                          </p:val>
                                        </p:tav>
                                      </p:tavLst>
                                    </p:anim>
                                    <p:anim calcmode="lin" valueType="num">
                                      <p:cBhvr>
                                        <p:cTn id="87" dur="2000" fill="hold"/>
                                        <p:tgtEl>
                                          <p:spTgt spid="30738"/>
                                        </p:tgtEl>
                                        <p:attrNameLst>
                                          <p:attrName>ppt_h</p:attrName>
                                        </p:attrNameLst>
                                      </p:cBhvr>
                                      <p:tavLst>
                                        <p:tav tm="0">
                                          <p:val>
                                            <p:fltVal val="0"/>
                                          </p:val>
                                        </p:tav>
                                        <p:tav tm="100000">
                                          <p:val>
                                            <p:strVal val="#ppt_h"/>
                                          </p:val>
                                        </p:tav>
                                      </p:tavLst>
                                    </p:anim>
                                    <p:anim calcmode="lin" valueType="num">
                                      <p:cBhvr>
                                        <p:cTn id="88" dur="2000" fill="hold"/>
                                        <p:tgtEl>
                                          <p:spTgt spid="307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4" grpId="0" animBg="1"/>
      <p:bldP spid="30725" grpId="0" animBg="1"/>
      <p:bldP spid="30726" grpId="0" animBg="1"/>
      <p:bldP spid="30727" grpId="0" animBg="1"/>
      <p:bldP spid="30728" grpId="0" animBg="1"/>
      <p:bldP spid="30731" grpId="0" animBg="1"/>
      <p:bldP spid="30732" grpId="0" animBg="1"/>
      <p:bldP spid="30733" grpId="0" animBg="1"/>
      <p:bldP spid="30735" grpId="0" animBg="1"/>
      <p:bldP spid="30736" grpId="0" animBg="1"/>
      <p:bldP spid="30737" grpId="0" animBg="1"/>
      <p:bldP spid="3073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690466" y="470517"/>
            <a:ext cx="7840975" cy="4989891"/>
          </a:xfrm>
        </p:spPr>
        <p:txBody>
          <a:bodyPr>
            <a:normAutofit fontScale="90000"/>
          </a:bodyPr>
          <a:lstStyle/>
          <a:p>
            <a:r>
              <a:rPr lang="fr-CA" sz="8000" b="1" dirty="0"/>
              <a:t>COURS #3</a:t>
            </a:r>
            <a:br>
              <a:rPr lang="fr-CA" b="1" dirty="0"/>
            </a:br>
            <a:br>
              <a:rPr lang="fr-CA" b="1" dirty="0"/>
            </a:br>
            <a:r>
              <a:rPr lang="fr-CA" sz="6000" b="1" dirty="0"/>
              <a:t>Coagulation plasmatique</a:t>
            </a:r>
            <a:br>
              <a:rPr lang="fr-CA" sz="6000" b="1" dirty="0"/>
            </a:br>
            <a:r>
              <a:rPr lang="fr-CA" sz="6000" b="1" dirty="0"/>
              <a:t>(partie 2)</a:t>
            </a:r>
            <a:br>
              <a:rPr lang="fr-CA" sz="6000" b="1" dirty="0"/>
            </a:br>
            <a:r>
              <a:rPr lang="fr-CA" sz="6000" b="1" dirty="0"/>
              <a:t>Anticoagulothérapie</a:t>
            </a:r>
            <a:endParaRPr lang="fr-FR" sz="60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B756B-972A-8EF1-AF9F-AA6A9D936EE6}"/>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68920B-7674-A5B8-17D4-88E6B4874841}"/>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COAGULATION PLASMATIQUE</a:t>
            </a:r>
            <a:br>
              <a:rPr lang="fr-CA" sz="6000" b="1" dirty="0"/>
            </a:br>
            <a:endParaRPr lang="fr-FR" sz="6000" b="1" dirty="0"/>
          </a:p>
        </p:txBody>
      </p:sp>
    </p:spTree>
    <p:extLst>
      <p:ext uri="{BB962C8B-B14F-4D97-AF65-F5344CB8AC3E}">
        <p14:creationId xmlns:p14="http://schemas.microsoft.com/office/powerpoint/2010/main" val="1491766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contenu 22"/>
          <p:cNvSpPr>
            <a:spLocks noGrp="1"/>
          </p:cNvSpPr>
          <p:nvPr>
            <p:ph idx="1"/>
            <p:custDataLst>
              <p:tags r:id="rId1"/>
            </p:custDataLst>
          </p:nvPr>
        </p:nvSpPr>
        <p:spPr/>
        <p:txBody>
          <a:bodyPr/>
          <a:lstStyle/>
          <a:p>
            <a:endParaRPr lang="fr-CA" dirty="0"/>
          </a:p>
        </p:txBody>
      </p:sp>
      <p:sp>
        <p:nvSpPr>
          <p:cNvPr id="30723" name="Line 3"/>
          <p:cNvSpPr>
            <a:spLocks noChangeShapeType="1"/>
          </p:cNvSpPr>
          <p:nvPr>
            <p:custDataLst>
              <p:tags r:id="rId2"/>
            </p:custDataLst>
          </p:nvPr>
        </p:nvSpPr>
        <p:spPr bwMode="auto">
          <a:xfrm flipH="1">
            <a:off x="7250113" y="1873188"/>
            <a:ext cx="726457" cy="782700"/>
          </a:xfrm>
          <a:prstGeom prst="line">
            <a:avLst/>
          </a:prstGeom>
          <a:noFill/>
          <a:ln w="9525">
            <a:solidFill>
              <a:srgbClr val="000000"/>
            </a:solidFill>
            <a:round/>
            <a:headEnd/>
            <a:tailEnd/>
          </a:ln>
        </p:spPr>
        <p:txBody>
          <a:bodyPr/>
          <a:lstStyle/>
          <a:p>
            <a:endParaRPr lang="fr-CA"/>
          </a:p>
        </p:txBody>
      </p:sp>
      <p:sp>
        <p:nvSpPr>
          <p:cNvPr id="30724" name="Line 4"/>
          <p:cNvSpPr>
            <a:spLocks noChangeShapeType="1"/>
          </p:cNvSpPr>
          <p:nvPr>
            <p:custDataLst>
              <p:tags r:id="rId3"/>
            </p:custDataLst>
          </p:nvPr>
        </p:nvSpPr>
        <p:spPr bwMode="auto">
          <a:xfrm>
            <a:off x="5726113" y="542925"/>
            <a:ext cx="1524000" cy="2060575"/>
          </a:xfrm>
          <a:prstGeom prst="line">
            <a:avLst/>
          </a:prstGeom>
          <a:noFill/>
          <a:ln w="9525">
            <a:solidFill>
              <a:srgbClr val="000000"/>
            </a:solidFill>
            <a:round/>
            <a:headEnd/>
            <a:tailEnd/>
          </a:ln>
        </p:spPr>
        <p:txBody>
          <a:bodyPr/>
          <a:lstStyle/>
          <a:p>
            <a:endParaRPr lang="fr-CA"/>
          </a:p>
        </p:txBody>
      </p:sp>
      <p:sp>
        <p:nvSpPr>
          <p:cNvPr id="30725" name="Line 5"/>
          <p:cNvSpPr>
            <a:spLocks noChangeShapeType="1"/>
          </p:cNvSpPr>
          <p:nvPr>
            <p:custDataLst>
              <p:tags r:id="rId4"/>
            </p:custDataLst>
          </p:nvPr>
        </p:nvSpPr>
        <p:spPr bwMode="auto">
          <a:xfrm>
            <a:off x="7250113" y="2655888"/>
            <a:ext cx="0" cy="412750"/>
          </a:xfrm>
          <a:prstGeom prst="line">
            <a:avLst/>
          </a:prstGeom>
          <a:noFill/>
          <a:ln w="9525">
            <a:solidFill>
              <a:srgbClr val="000000"/>
            </a:solidFill>
            <a:round/>
            <a:headEnd/>
            <a:tailEnd type="triangle" w="med" len="med"/>
          </a:ln>
        </p:spPr>
        <p:txBody>
          <a:bodyPr/>
          <a:lstStyle/>
          <a:p>
            <a:endParaRPr lang="fr-CA"/>
          </a:p>
        </p:txBody>
      </p:sp>
      <p:sp>
        <p:nvSpPr>
          <p:cNvPr id="30726" name="Line 6"/>
          <p:cNvSpPr>
            <a:spLocks noChangeShapeType="1"/>
          </p:cNvSpPr>
          <p:nvPr>
            <p:custDataLst>
              <p:tags r:id="rId5"/>
            </p:custDataLst>
          </p:nvPr>
        </p:nvSpPr>
        <p:spPr bwMode="auto">
          <a:xfrm>
            <a:off x="7250113" y="3619500"/>
            <a:ext cx="0" cy="274638"/>
          </a:xfrm>
          <a:prstGeom prst="line">
            <a:avLst/>
          </a:prstGeom>
          <a:noFill/>
          <a:ln w="9525">
            <a:solidFill>
              <a:srgbClr val="000000"/>
            </a:solidFill>
            <a:round/>
            <a:headEnd/>
            <a:tailEnd type="triangle" w="med" len="med"/>
          </a:ln>
        </p:spPr>
        <p:txBody>
          <a:bodyPr/>
          <a:lstStyle/>
          <a:p>
            <a:endParaRPr lang="fr-CA"/>
          </a:p>
        </p:txBody>
      </p:sp>
      <p:sp>
        <p:nvSpPr>
          <p:cNvPr id="30727" name="Text Box 7"/>
          <p:cNvSpPr txBox="1">
            <a:spLocks noChangeArrowheads="1"/>
          </p:cNvSpPr>
          <p:nvPr>
            <p:custDataLst>
              <p:tags r:id="rId6"/>
            </p:custDataLst>
          </p:nvPr>
        </p:nvSpPr>
        <p:spPr bwMode="auto">
          <a:xfrm>
            <a:off x="6089515" y="3068638"/>
            <a:ext cx="2159540" cy="550862"/>
          </a:xfrm>
          <a:prstGeom prst="rect">
            <a:avLst/>
          </a:prstGeom>
          <a:solidFill>
            <a:schemeClr val="accent3">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COMPLXE PROTHROMBINIQUE</a:t>
            </a:r>
          </a:p>
        </p:txBody>
      </p:sp>
      <p:sp>
        <p:nvSpPr>
          <p:cNvPr id="30728" name="Text Box 8"/>
          <p:cNvSpPr txBox="1">
            <a:spLocks noChangeArrowheads="1"/>
          </p:cNvSpPr>
          <p:nvPr>
            <p:custDataLst>
              <p:tags r:id="rId7"/>
            </p:custDataLst>
          </p:nvPr>
        </p:nvSpPr>
        <p:spPr bwMode="auto">
          <a:xfrm>
            <a:off x="6311900" y="3894138"/>
            <a:ext cx="1760538" cy="274637"/>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PROTHROMBINE</a:t>
            </a:r>
          </a:p>
        </p:txBody>
      </p:sp>
      <p:sp>
        <p:nvSpPr>
          <p:cNvPr id="30729" name="Line 9"/>
          <p:cNvSpPr>
            <a:spLocks noChangeShapeType="1"/>
          </p:cNvSpPr>
          <p:nvPr>
            <p:custDataLst>
              <p:tags r:id="rId8"/>
            </p:custDataLst>
          </p:nvPr>
        </p:nvSpPr>
        <p:spPr bwMode="auto">
          <a:xfrm flipH="1">
            <a:off x="395288" y="3619500"/>
            <a:ext cx="5916612" cy="25400"/>
          </a:xfrm>
          <a:prstGeom prst="line">
            <a:avLst/>
          </a:prstGeom>
          <a:noFill/>
          <a:ln w="25400">
            <a:solidFill>
              <a:srgbClr val="000000"/>
            </a:solidFill>
            <a:prstDash val="dashDot"/>
            <a:round/>
            <a:headEnd/>
            <a:tailEnd/>
          </a:ln>
        </p:spPr>
        <p:txBody>
          <a:bodyPr/>
          <a:lstStyle/>
          <a:p>
            <a:endParaRPr lang="fr-CA"/>
          </a:p>
        </p:txBody>
      </p:sp>
      <p:sp>
        <p:nvSpPr>
          <p:cNvPr id="30730" name="Line 10"/>
          <p:cNvSpPr>
            <a:spLocks noChangeShapeType="1"/>
          </p:cNvSpPr>
          <p:nvPr>
            <p:custDataLst>
              <p:tags r:id="rId9"/>
            </p:custDataLst>
          </p:nvPr>
        </p:nvSpPr>
        <p:spPr bwMode="auto">
          <a:xfrm>
            <a:off x="8072438" y="3619500"/>
            <a:ext cx="820737" cy="0"/>
          </a:xfrm>
          <a:prstGeom prst="line">
            <a:avLst/>
          </a:prstGeom>
          <a:noFill/>
          <a:ln w="38100">
            <a:solidFill>
              <a:srgbClr val="000000"/>
            </a:solidFill>
            <a:prstDash val="dashDot"/>
            <a:round/>
            <a:headEnd/>
            <a:tailEnd/>
          </a:ln>
        </p:spPr>
        <p:txBody>
          <a:bodyPr/>
          <a:lstStyle/>
          <a:p>
            <a:endParaRPr lang="fr-CA"/>
          </a:p>
        </p:txBody>
      </p:sp>
      <p:sp>
        <p:nvSpPr>
          <p:cNvPr id="30731" name="Line 11"/>
          <p:cNvSpPr>
            <a:spLocks noChangeShapeType="1"/>
          </p:cNvSpPr>
          <p:nvPr>
            <p:custDataLst>
              <p:tags r:id="rId10"/>
            </p:custDataLst>
          </p:nvPr>
        </p:nvSpPr>
        <p:spPr bwMode="auto">
          <a:xfrm>
            <a:off x="7250113" y="4167188"/>
            <a:ext cx="0" cy="276225"/>
          </a:xfrm>
          <a:prstGeom prst="line">
            <a:avLst/>
          </a:prstGeom>
          <a:noFill/>
          <a:ln w="9525">
            <a:solidFill>
              <a:srgbClr val="000000"/>
            </a:solidFill>
            <a:round/>
            <a:headEnd/>
            <a:tailEnd type="triangle" w="med" len="med"/>
          </a:ln>
        </p:spPr>
        <p:txBody>
          <a:bodyPr/>
          <a:lstStyle/>
          <a:p>
            <a:endParaRPr lang="fr-CA"/>
          </a:p>
        </p:txBody>
      </p:sp>
      <p:sp>
        <p:nvSpPr>
          <p:cNvPr id="30732" name="Text Box 12"/>
          <p:cNvSpPr txBox="1">
            <a:spLocks noChangeArrowheads="1"/>
          </p:cNvSpPr>
          <p:nvPr>
            <p:custDataLst>
              <p:tags r:id="rId11"/>
            </p:custDataLst>
          </p:nvPr>
        </p:nvSpPr>
        <p:spPr bwMode="auto">
          <a:xfrm>
            <a:off x="6311900" y="4443413"/>
            <a:ext cx="1760538" cy="274637"/>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THROMBINE</a:t>
            </a:r>
          </a:p>
        </p:txBody>
      </p:sp>
      <p:sp>
        <p:nvSpPr>
          <p:cNvPr id="30733" name="Line 13"/>
          <p:cNvSpPr>
            <a:spLocks noChangeShapeType="1"/>
          </p:cNvSpPr>
          <p:nvPr>
            <p:custDataLst>
              <p:tags r:id="rId12"/>
            </p:custDataLst>
          </p:nvPr>
        </p:nvSpPr>
        <p:spPr bwMode="auto">
          <a:xfrm>
            <a:off x="7250113" y="4718050"/>
            <a:ext cx="0" cy="825500"/>
          </a:xfrm>
          <a:prstGeom prst="line">
            <a:avLst/>
          </a:prstGeom>
          <a:noFill/>
          <a:ln w="9525">
            <a:solidFill>
              <a:srgbClr val="000000"/>
            </a:solidFill>
            <a:round/>
            <a:headEnd/>
            <a:tailEnd type="triangle" w="med" len="med"/>
          </a:ln>
        </p:spPr>
        <p:txBody>
          <a:bodyPr/>
          <a:lstStyle/>
          <a:p>
            <a:endParaRPr lang="fr-CA"/>
          </a:p>
        </p:txBody>
      </p:sp>
      <p:sp>
        <p:nvSpPr>
          <p:cNvPr id="30734" name="Line 14"/>
          <p:cNvSpPr>
            <a:spLocks noChangeShapeType="1"/>
          </p:cNvSpPr>
          <p:nvPr>
            <p:custDataLst>
              <p:tags r:id="rId13"/>
            </p:custDataLst>
          </p:nvPr>
        </p:nvSpPr>
        <p:spPr bwMode="auto">
          <a:xfrm>
            <a:off x="468313" y="5084763"/>
            <a:ext cx="8307387" cy="46037"/>
          </a:xfrm>
          <a:prstGeom prst="line">
            <a:avLst/>
          </a:prstGeom>
          <a:noFill/>
          <a:ln w="25400">
            <a:solidFill>
              <a:srgbClr val="000000"/>
            </a:solidFill>
            <a:prstDash val="dashDot"/>
            <a:round/>
            <a:headEnd/>
            <a:tailEnd/>
          </a:ln>
        </p:spPr>
        <p:txBody>
          <a:bodyPr/>
          <a:lstStyle/>
          <a:p>
            <a:endParaRPr lang="fr-CA"/>
          </a:p>
        </p:txBody>
      </p:sp>
      <p:sp>
        <p:nvSpPr>
          <p:cNvPr id="30735" name="Text Box 15"/>
          <p:cNvSpPr txBox="1">
            <a:spLocks noChangeArrowheads="1"/>
          </p:cNvSpPr>
          <p:nvPr>
            <p:custDataLst>
              <p:tags r:id="rId14"/>
            </p:custDataLst>
          </p:nvPr>
        </p:nvSpPr>
        <p:spPr bwMode="auto">
          <a:xfrm>
            <a:off x="6311900" y="5543550"/>
            <a:ext cx="1760538" cy="549275"/>
          </a:xfrm>
          <a:prstGeom prst="rect">
            <a:avLst/>
          </a:prstGeom>
          <a:solidFill>
            <a:schemeClr val="accent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a:t>
            </a:r>
          </a:p>
          <a:p>
            <a:pPr algn="ctr"/>
            <a:r>
              <a:rPr lang="fr-FR" sz="1400" b="1" dirty="0">
                <a:solidFill>
                  <a:schemeClr val="bg1"/>
                </a:solidFill>
              </a:rPr>
              <a:t>FIBRINE</a:t>
            </a:r>
          </a:p>
        </p:txBody>
      </p:sp>
      <p:sp>
        <p:nvSpPr>
          <p:cNvPr id="30736" name="Text Box 16"/>
          <p:cNvSpPr txBox="1">
            <a:spLocks noChangeArrowheads="1"/>
          </p:cNvSpPr>
          <p:nvPr>
            <p:custDataLst>
              <p:tags r:id="rId15"/>
            </p:custDataLst>
          </p:nvPr>
        </p:nvSpPr>
        <p:spPr bwMode="auto">
          <a:xfrm>
            <a:off x="4302743" y="178362"/>
            <a:ext cx="1900237" cy="55721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INTRINSÈQUE</a:t>
            </a:r>
          </a:p>
          <a:p>
            <a:endParaRPr lang="fr-FR" dirty="0"/>
          </a:p>
        </p:txBody>
      </p:sp>
      <p:sp>
        <p:nvSpPr>
          <p:cNvPr id="30737" name="Text Box 17"/>
          <p:cNvSpPr txBox="1">
            <a:spLocks noChangeArrowheads="1"/>
          </p:cNvSpPr>
          <p:nvPr>
            <p:custDataLst>
              <p:tags r:id="rId16"/>
            </p:custDataLst>
          </p:nvPr>
        </p:nvSpPr>
        <p:spPr bwMode="auto">
          <a:xfrm>
            <a:off x="7266782" y="1257300"/>
            <a:ext cx="1611312" cy="5492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EXTRINSÈQUE</a:t>
            </a:r>
          </a:p>
        </p:txBody>
      </p:sp>
      <p:sp>
        <p:nvSpPr>
          <p:cNvPr id="30738" name="Text Box 18"/>
          <p:cNvSpPr txBox="1">
            <a:spLocks noChangeArrowheads="1"/>
          </p:cNvSpPr>
          <p:nvPr>
            <p:custDataLst>
              <p:tags r:id="rId17"/>
            </p:custDataLst>
          </p:nvPr>
        </p:nvSpPr>
        <p:spPr bwMode="auto">
          <a:xfrm>
            <a:off x="8532813" y="2997200"/>
            <a:ext cx="352425" cy="2808288"/>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a:t>
            </a:r>
          </a:p>
          <a:p>
            <a:pPr algn="ctr"/>
            <a:r>
              <a:rPr lang="fr-FR" sz="1400" b="1" dirty="0">
                <a:solidFill>
                  <a:schemeClr val="bg1"/>
                </a:solidFill>
              </a:rPr>
              <a:t>I</a:t>
            </a:r>
          </a:p>
          <a:p>
            <a:pPr algn="ctr"/>
            <a:r>
              <a:rPr lang="fr-CA" sz="1400" b="1" dirty="0">
                <a:solidFill>
                  <a:schemeClr val="bg1"/>
                </a:solidFill>
              </a:rPr>
              <a:t>E</a:t>
            </a:r>
            <a:endParaRPr lang="fr-FR" sz="1400" b="1" dirty="0">
              <a:solidFill>
                <a:schemeClr val="bg1"/>
              </a:solidFill>
            </a:endParaRPr>
          </a:p>
          <a:p>
            <a:pPr algn="ctr"/>
            <a:r>
              <a:rPr lang="fr-FR" sz="1400" b="1" dirty="0">
                <a:solidFill>
                  <a:schemeClr val="bg1"/>
                </a:solidFill>
              </a:rPr>
              <a:t> COMMUNE</a:t>
            </a:r>
          </a:p>
          <a:p>
            <a:endParaRPr lang="fr-FR" sz="2000" b="1" dirty="0">
              <a:solidFill>
                <a:schemeClr val="bg1"/>
              </a:solidFill>
            </a:endParaRPr>
          </a:p>
        </p:txBody>
      </p:sp>
      <p:sp>
        <p:nvSpPr>
          <p:cNvPr id="26" name="Flèche droite 25"/>
          <p:cNvSpPr/>
          <p:nvPr>
            <p:custDataLst>
              <p:tags r:id="rId18"/>
            </p:custDataLst>
          </p:nvPr>
        </p:nvSpPr>
        <p:spPr>
          <a:xfrm>
            <a:off x="323850" y="2494706"/>
            <a:ext cx="5257800" cy="1147863"/>
          </a:xfrm>
          <a:prstGeom prst="rightArrow">
            <a:avLst/>
          </a:prstGeom>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1-PROTHROMBINOFORMATION (145 sec.)</a:t>
            </a:r>
          </a:p>
        </p:txBody>
      </p:sp>
      <p:sp>
        <p:nvSpPr>
          <p:cNvPr id="27" name="Flèche droite 26"/>
          <p:cNvSpPr/>
          <p:nvPr>
            <p:custDataLst>
              <p:tags r:id="rId19"/>
            </p:custDataLst>
          </p:nvPr>
        </p:nvSpPr>
        <p:spPr>
          <a:xfrm>
            <a:off x="323850" y="3869481"/>
            <a:ext cx="5257800" cy="1147863"/>
          </a:xfrm>
          <a:prstGeom prst="rightArrow">
            <a:avLst/>
          </a:prstGeom>
          <a:solidFill>
            <a:schemeClr val="accent3">
              <a:lumMod val="60000"/>
              <a:lumOff val="4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2-THROMBINOFORMATION (12 sec.)</a:t>
            </a:r>
          </a:p>
        </p:txBody>
      </p:sp>
      <p:sp>
        <p:nvSpPr>
          <p:cNvPr id="28" name="Flèche droite 27"/>
          <p:cNvSpPr/>
          <p:nvPr>
            <p:custDataLst>
              <p:tags r:id="rId20"/>
            </p:custDataLst>
          </p:nvPr>
        </p:nvSpPr>
        <p:spPr>
          <a:xfrm>
            <a:off x="323850" y="5084763"/>
            <a:ext cx="5257800" cy="1147863"/>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r>
              <a:rPr lang="fr-CA" b="1" dirty="0">
                <a:solidFill>
                  <a:schemeClr val="bg1"/>
                </a:solidFill>
              </a:rPr>
              <a:t>3-FIBRINOFORMATION (3 sec.)</a:t>
            </a:r>
          </a:p>
        </p:txBody>
      </p:sp>
      <p:sp>
        <p:nvSpPr>
          <p:cNvPr id="2" name="ZoneTexte 1">
            <a:extLst>
              <a:ext uri="{FF2B5EF4-FFF2-40B4-BE49-F238E27FC236}">
                <a16:creationId xmlns:a16="http://schemas.microsoft.com/office/drawing/2014/main" id="{6F28A792-FD2A-400F-B004-563D5DC567A0}"/>
              </a:ext>
            </a:extLst>
          </p:cNvPr>
          <p:cNvSpPr txBox="1"/>
          <p:nvPr>
            <p:custDataLst>
              <p:tags r:id="rId21"/>
            </p:custDataLst>
          </p:nvPr>
        </p:nvSpPr>
        <p:spPr>
          <a:xfrm>
            <a:off x="78096" y="1220777"/>
            <a:ext cx="4211330" cy="369332"/>
          </a:xfrm>
          <a:prstGeom prst="rect">
            <a:avLst/>
          </a:prstGeom>
          <a:noFill/>
        </p:spPr>
        <p:txBody>
          <a:bodyPr wrap="square" rtlCol="0">
            <a:spAutoFit/>
          </a:bodyPr>
          <a:lstStyle/>
          <a:p>
            <a:r>
              <a:rPr lang="fr-CA" b="1" dirty="0">
                <a:solidFill>
                  <a:schemeClr val="bg1"/>
                </a:solidFill>
              </a:rPr>
              <a:t>Le point de départ c’est la lésion à 0 sec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anim calcmode="lin" valueType="num">
                                      <p:cBhvr>
                                        <p:cTn id="7" dur="500" fill="hold"/>
                                        <p:tgtEl>
                                          <p:spTgt spid="3073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73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73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736"/>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30737"/>
                                        </p:tgtEl>
                                        <p:attrNameLst>
                                          <p:attrName>style.visibility</p:attrName>
                                        </p:attrNameLst>
                                      </p:cBhvr>
                                      <p:to>
                                        <p:strVal val="visible"/>
                                      </p:to>
                                    </p:set>
                                    <p:anim calcmode="lin" valueType="num">
                                      <p:cBhvr>
                                        <p:cTn id="13" dur="500" fill="hold"/>
                                        <p:tgtEl>
                                          <p:spTgt spid="30737"/>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737"/>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737"/>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737"/>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p:cTn id="19" dur="500" fill="hold"/>
                                        <p:tgtEl>
                                          <p:spTgt spid="30724"/>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30724"/>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30724"/>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30724"/>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0"/>
                                  </p:stCondLst>
                                  <p:childTnLst>
                                    <p:set>
                                      <p:cBhvr>
                                        <p:cTn id="24" dur="1" fill="hold">
                                          <p:stCondLst>
                                            <p:cond delay="0"/>
                                          </p:stCondLst>
                                        </p:cTn>
                                        <p:tgtEl>
                                          <p:spTgt spid="30723"/>
                                        </p:tgtEl>
                                        <p:attrNameLst>
                                          <p:attrName>style.visibility</p:attrName>
                                        </p:attrNameLst>
                                      </p:cBhvr>
                                      <p:to>
                                        <p:strVal val="visible"/>
                                      </p:to>
                                    </p:set>
                                    <p:anim calcmode="lin" valueType="num">
                                      <p:cBhvr>
                                        <p:cTn id="25" dur="500" fill="hold"/>
                                        <p:tgtEl>
                                          <p:spTgt spid="30723"/>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30723"/>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30723"/>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30723"/>
                                        </p:tgtEl>
                                        <p:attrNameLst>
                                          <p:attrName>ppt_y</p:attrName>
                                        </p:attrNameLst>
                                      </p:cBhvr>
                                      <p:tavLst>
                                        <p:tav tm="0">
                                          <p:val>
                                            <p:strVal val="#ppt_y"/>
                                          </p:val>
                                        </p:tav>
                                        <p:tav tm="100000">
                                          <p:val>
                                            <p:strVal val="#ppt_y"/>
                                          </p:val>
                                        </p:tav>
                                      </p:tavLst>
                                    </p:anim>
                                  </p:childTnLst>
                                </p:cTn>
                              </p:par>
                              <p:par>
                                <p:cTn id="29" presetID="39" presetClass="entr" presetSubtype="0" accel="100000" fill="hold" grpId="0" nodeType="withEffect">
                                  <p:stCondLst>
                                    <p:cond delay="0"/>
                                  </p:stCondLst>
                                  <p:childTnLst>
                                    <p:set>
                                      <p:cBhvr>
                                        <p:cTn id="30" dur="1" fill="hold">
                                          <p:stCondLst>
                                            <p:cond delay="0"/>
                                          </p:stCondLst>
                                        </p:cTn>
                                        <p:tgtEl>
                                          <p:spTgt spid="30725"/>
                                        </p:tgtEl>
                                        <p:attrNameLst>
                                          <p:attrName>style.visibility</p:attrName>
                                        </p:attrNameLst>
                                      </p:cBhvr>
                                      <p:to>
                                        <p:strVal val="visible"/>
                                      </p:to>
                                    </p:set>
                                    <p:anim calcmode="lin" valueType="num">
                                      <p:cBhvr>
                                        <p:cTn id="31" dur="500" fill="hold"/>
                                        <p:tgtEl>
                                          <p:spTgt spid="30725"/>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0725"/>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0725"/>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0725"/>
                                        </p:tgtEl>
                                        <p:attrNameLst>
                                          <p:attrName>ppt_y</p:attrName>
                                        </p:attrNameLst>
                                      </p:cBhvr>
                                      <p:tavLst>
                                        <p:tav tm="0">
                                          <p:val>
                                            <p:strVal val="#ppt_y"/>
                                          </p:val>
                                        </p:tav>
                                        <p:tav tm="100000">
                                          <p:val>
                                            <p:strVal val="#ppt_y"/>
                                          </p:val>
                                        </p:tav>
                                      </p:tavLst>
                                    </p:anim>
                                  </p:childTnLst>
                                </p:cTn>
                              </p:par>
                              <p:par>
                                <p:cTn id="35" presetID="39" presetClass="entr" presetSubtype="0" accel="100000" fill="hold" grpId="0" nodeType="withEffect">
                                  <p:stCondLst>
                                    <p:cond delay="0"/>
                                  </p:stCondLst>
                                  <p:childTnLst>
                                    <p:set>
                                      <p:cBhvr>
                                        <p:cTn id="36" dur="1" fill="hold">
                                          <p:stCondLst>
                                            <p:cond delay="0"/>
                                          </p:stCondLst>
                                        </p:cTn>
                                        <p:tgtEl>
                                          <p:spTgt spid="30727"/>
                                        </p:tgtEl>
                                        <p:attrNameLst>
                                          <p:attrName>style.visibility</p:attrName>
                                        </p:attrNameLst>
                                      </p:cBhvr>
                                      <p:to>
                                        <p:strVal val="visible"/>
                                      </p:to>
                                    </p:set>
                                    <p:anim calcmode="lin" valueType="num">
                                      <p:cBhvr>
                                        <p:cTn id="37" dur="500" fill="hold"/>
                                        <p:tgtEl>
                                          <p:spTgt spid="30727"/>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0727"/>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0727"/>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30726"/>
                                        </p:tgtEl>
                                        <p:attrNameLst>
                                          <p:attrName>style.visibility</p:attrName>
                                        </p:attrNameLst>
                                      </p:cBhvr>
                                      <p:to>
                                        <p:strVal val="visible"/>
                                      </p:to>
                                    </p:set>
                                    <p:anim calcmode="lin" valueType="num">
                                      <p:cBhvr>
                                        <p:cTn id="45" dur="500" fill="hold"/>
                                        <p:tgtEl>
                                          <p:spTgt spid="30726"/>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0726"/>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0726"/>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0726"/>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30728"/>
                                        </p:tgtEl>
                                        <p:attrNameLst>
                                          <p:attrName>style.visibility</p:attrName>
                                        </p:attrNameLst>
                                      </p:cBhvr>
                                      <p:to>
                                        <p:strVal val="visible"/>
                                      </p:to>
                                    </p:set>
                                    <p:anim calcmode="lin" valueType="num">
                                      <p:cBhvr>
                                        <p:cTn id="51" dur="500" fill="hold"/>
                                        <p:tgtEl>
                                          <p:spTgt spid="30728"/>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30728"/>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30728"/>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30728"/>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30731"/>
                                        </p:tgtEl>
                                        <p:attrNameLst>
                                          <p:attrName>style.visibility</p:attrName>
                                        </p:attrNameLst>
                                      </p:cBhvr>
                                      <p:to>
                                        <p:strVal val="visible"/>
                                      </p:to>
                                    </p:set>
                                    <p:anim calcmode="lin" valueType="num">
                                      <p:cBhvr>
                                        <p:cTn id="57" dur="500" fill="hold"/>
                                        <p:tgtEl>
                                          <p:spTgt spid="30731"/>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30731"/>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30731"/>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30731"/>
                                        </p:tgtEl>
                                        <p:attrNameLst>
                                          <p:attrName>ppt_y</p:attrName>
                                        </p:attrNameLst>
                                      </p:cBhvr>
                                      <p:tavLst>
                                        <p:tav tm="0">
                                          <p:val>
                                            <p:strVal val="#ppt_y"/>
                                          </p:val>
                                        </p:tav>
                                        <p:tav tm="100000">
                                          <p:val>
                                            <p:strVal val="#ppt_y"/>
                                          </p:val>
                                        </p:tav>
                                      </p:tavLst>
                                    </p:anim>
                                  </p:childTnLst>
                                </p:cTn>
                              </p:par>
                              <p:par>
                                <p:cTn id="61" presetID="39" presetClass="entr" presetSubtype="0" accel="100000" fill="hold" grpId="0" nodeType="withEffect">
                                  <p:stCondLst>
                                    <p:cond delay="0"/>
                                  </p:stCondLst>
                                  <p:childTnLst>
                                    <p:set>
                                      <p:cBhvr>
                                        <p:cTn id="62" dur="1" fill="hold">
                                          <p:stCondLst>
                                            <p:cond delay="0"/>
                                          </p:stCondLst>
                                        </p:cTn>
                                        <p:tgtEl>
                                          <p:spTgt spid="30732"/>
                                        </p:tgtEl>
                                        <p:attrNameLst>
                                          <p:attrName>style.visibility</p:attrName>
                                        </p:attrNameLst>
                                      </p:cBhvr>
                                      <p:to>
                                        <p:strVal val="visible"/>
                                      </p:to>
                                    </p:set>
                                    <p:anim calcmode="lin" valueType="num">
                                      <p:cBhvr>
                                        <p:cTn id="63" dur="500" fill="hold"/>
                                        <p:tgtEl>
                                          <p:spTgt spid="30732"/>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0732"/>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0732"/>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07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30733"/>
                                        </p:tgtEl>
                                        <p:attrNameLst>
                                          <p:attrName>style.visibility</p:attrName>
                                        </p:attrNameLst>
                                      </p:cBhvr>
                                      <p:to>
                                        <p:strVal val="visible"/>
                                      </p:to>
                                    </p:set>
                                    <p:anim calcmode="lin" valueType="num">
                                      <p:cBhvr>
                                        <p:cTn id="71" dur="500" fill="hold"/>
                                        <p:tgtEl>
                                          <p:spTgt spid="30733"/>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30733"/>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30733"/>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30733"/>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30735"/>
                                        </p:tgtEl>
                                        <p:attrNameLst>
                                          <p:attrName>style.visibility</p:attrName>
                                        </p:attrNameLst>
                                      </p:cBhvr>
                                      <p:to>
                                        <p:strVal val="visible"/>
                                      </p:to>
                                    </p:set>
                                    <p:anim calcmode="lin" valueType="num">
                                      <p:cBhvr>
                                        <p:cTn id="77" dur="500" fill="hold"/>
                                        <p:tgtEl>
                                          <p:spTgt spid="3073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3073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3073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3073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5" presetClass="entr" presetSubtype="0" fill="hold" grpId="0" nodeType="clickEffect">
                                  <p:stCondLst>
                                    <p:cond delay="0"/>
                                  </p:stCondLst>
                                  <p:childTnLst>
                                    <p:set>
                                      <p:cBhvr>
                                        <p:cTn id="84" dur="1" fill="hold">
                                          <p:stCondLst>
                                            <p:cond delay="0"/>
                                          </p:stCondLst>
                                        </p:cTn>
                                        <p:tgtEl>
                                          <p:spTgt spid="30738"/>
                                        </p:tgtEl>
                                        <p:attrNameLst>
                                          <p:attrName>style.visibility</p:attrName>
                                        </p:attrNameLst>
                                      </p:cBhvr>
                                      <p:to>
                                        <p:strVal val="visible"/>
                                      </p:to>
                                    </p:set>
                                    <p:animEffect transition="in" filter="fade">
                                      <p:cBhvr>
                                        <p:cTn id="85" dur="2000"/>
                                        <p:tgtEl>
                                          <p:spTgt spid="30738"/>
                                        </p:tgtEl>
                                      </p:cBhvr>
                                    </p:animEffect>
                                    <p:anim calcmode="lin" valueType="num">
                                      <p:cBhvr>
                                        <p:cTn id="86" dur="2000" fill="hold"/>
                                        <p:tgtEl>
                                          <p:spTgt spid="30738"/>
                                        </p:tgtEl>
                                        <p:attrNameLst>
                                          <p:attrName>style.rotation</p:attrName>
                                        </p:attrNameLst>
                                      </p:cBhvr>
                                      <p:tavLst>
                                        <p:tav tm="0">
                                          <p:val>
                                            <p:fltVal val="720"/>
                                          </p:val>
                                        </p:tav>
                                        <p:tav tm="100000">
                                          <p:val>
                                            <p:fltVal val="0"/>
                                          </p:val>
                                        </p:tav>
                                      </p:tavLst>
                                    </p:anim>
                                    <p:anim calcmode="lin" valueType="num">
                                      <p:cBhvr>
                                        <p:cTn id="87" dur="2000" fill="hold"/>
                                        <p:tgtEl>
                                          <p:spTgt spid="30738"/>
                                        </p:tgtEl>
                                        <p:attrNameLst>
                                          <p:attrName>ppt_h</p:attrName>
                                        </p:attrNameLst>
                                      </p:cBhvr>
                                      <p:tavLst>
                                        <p:tav tm="0">
                                          <p:val>
                                            <p:fltVal val="0"/>
                                          </p:val>
                                        </p:tav>
                                        <p:tav tm="100000">
                                          <p:val>
                                            <p:strVal val="#ppt_h"/>
                                          </p:val>
                                        </p:tav>
                                      </p:tavLst>
                                    </p:anim>
                                    <p:anim calcmode="lin" valueType="num">
                                      <p:cBhvr>
                                        <p:cTn id="88" dur="2000" fill="hold"/>
                                        <p:tgtEl>
                                          <p:spTgt spid="307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4" grpId="0" animBg="1"/>
      <p:bldP spid="30725" grpId="0" animBg="1"/>
      <p:bldP spid="30726" grpId="0" animBg="1"/>
      <p:bldP spid="30727" grpId="0" animBg="1"/>
      <p:bldP spid="30728" grpId="0" animBg="1"/>
      <p:bldP spid="30731" grpId="0" animBg="1"/>
      <p:bldP spid="30732" grpId="0" animBg="1"/>
      <p:bldP spid="30733" grpId="0" animBg="1"/>
      <p:bldP spid="30735" grpId="0" animBg="1"/>
      <p:bldP spid="30736" grpId="0" animBg="1"/>
      <p:bldP spid="30737" grpId="0" animBg="1"/>
      <p:bldP spid="307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00.xml><?xml version="1.0" encoding="utf-8"?>
<p:tagLst xmlns:a="http://schemas.openxmlformats.org/drawingml/2006/main" xmlns:r="http://schemas.openxmlformats.org/officeDocument/2006/relationships" xmlns:p="http://schemas.openxmlformats.org/presentationml/2006/main">
  <p:tag name="NUM" val="4"/>
</p:tagLst>
</file>

<file path=ppt/tags/tag1001.xml><?xml version="1.0" encoding="utf-8"?>
<p:tagLst xmlns:a="http://schemas.openxmlformats.org/drawingml/2006/main" xmlns:r="http://schemas.openxmlformats.org/officeDocument/2006/relationships" xmlns:p="http://schemas.openxmlformats.org/presentationml/2006/main">
  <p:tag name="NUM" val="5"/>
</p:tagLst>
</file>

<file path=ppt/tags/tag1002.xml><?xml version="1.0" encoding="utf-8"?>
<p:tagLst xmlns:a="http://schemas.openxmlformats.org/drawingml/2006/main" xmlns:r="http://schemas.openxmlformats.org/officeDocument/2006/relationships" xmlns:p="http://schemas.openxmlformats.org/presentationml/2006/main">
  <p:tag name="NUM" val="6"/>
</p:tagLst>
</file>

<file path=ppt/tags/tag1003.xml><?xml version="1.0" encoding="utf-8"?>
<p:tagLst xmlns:a="http://schemas.openxmlformats.org/drawingml/2006/main" xmlns:r="http://schemas.openxmlformats.org/officeDocument/2006/relationships" xmlns:p="http://schemas.openxmlformats.org/presentationml/2006/main">
  <p:tag name="NUM" val="1"/>
</p:tagLst>
</file>

<file path=ppt/tags/tag1004.xml><?xml version="1.0" encoding="utf-8"?>
<p:tagLst xmlns:a="http://schemas.openxmlformats.org/drawingml/2006/main" xmlns:r="http://schemas.openxmlformats.org/officeDocument/2006/relationships" xmlns:p="http://schemas.openxmlformats.org/presentationml/2006/main">
  <p:tag name="NUM" val="1"/>
</p:tagLst>
</file>

<file path=ppt/tags/tag1005.xml><?xml version="1.0" encoding="utf-8"?>
<p:tagLst xmlns:a="http://schemas.openxmlformats.org/drawingml/2006/main" xmlns:r="http://schemas.openxmlformats.org/officeDocument/2006/relationships" xmlns:p="http://schemas.openxmlformats.org/presentationml/2006/main">
  <p:tag name="NUM" val="1"/>
</p:tagLst>
</file>

<file path=ppt/tags/tag1006.xml><?xml version="1.0" encoding="utf-8"?>
<p:tagLst xmlns:a="http://schemas.openxmlformats.org/drawingml/2006/main" xmlns:r="http://schemas.openxmlformats.org/officeDocument/2006/relationships" xmlns:p="http://schemas.openxmlformats.org/presentationml/2006/main">
  <p:tag name="NUM" val="1"/>
</p:tagLst>
</file>

<file path=ppt/tags/tag1007.xml><?xml version="1.0" encoding="utf-8"?>
<p:tagLst xmlns:a="http://schemas.openxmlformats.org/drawingml/2006/main" xmlns:r="http://schemas.openxmlformats.org/officeDocument/2006/relationships" xmlns:p="http://schemas.openxmlformats.org/presentationml/2006/main">
  <p:tag name="NUM" val="1"/>
</p:tagLst>
</file>

<file path=ppt/tags/tag1008.xml><?xml version="1.0" encoding="utf-8"?>
<p:tagLst xmlns:a="http://schemas.openxmlformats.org/drawingml/2006/main" xmlns:r="http://schemas.openxmlformats.org/officeDocument/2006/relationships" xmlns:p="http://schemas.openxmlformats.org/presentationml/2006/main">
  <p:tag name="NUM" val="1"/>
</p:tagLst>
</file>

<file path=ppt/tags/tag1009.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10.xml><?xml version="1.0" encoding="utf-8"?>
<p:tagLst xmlns:a="http://schemas.openxmlformats.org/drawingml/2006/main" xmlns:r="http://schemas.openxmlformats.org/officeDocument/2006/relationships" xmlns:p="http://schemas.openxmlformats.org/presentationml/2006/main">
  <p:tag name="NUM" val="2"/>
</p:tagLst>
</file>

<file path=ppt/tags/tag1011.xml><?xml version="1.0" encoding="utf-8"?>
<p:tagLst xmlns:a="http://schemas.openxmlformats.org/drawingml/2006/main" xmlns:r="http://schemas.openxmlformats.org/officeDocument/2006/relationships" xmlns:p="http://schemas.openxmlformats.org/presentationml/2006/main">
  <p:tag name="NUM" val="3"/>
</p:tagLst>
</file>

<file path=ppt/tags/tag1012.xml><?xml version="1.0" encoding="utf-8"?>
<p:tagLst xmlns:a="http://schemas.openxmlformats.org/drawingml/2006/main" xmlns:r="http://schemas.openxmlformats.org/officeDocument/2006/relationships" xmlns:p="http://schemas.openxmlformats.org/presentationml/2006/main">
  <p:tag name="NUM" val="4"/>
</p:tagLst>
</file>

<file path=ppt/tags/tag1013.xml><?xml version="1.0" encoding="utf-8"?>
<p:tagLst xmlns:a="http://schemas.openxmlformats.org/drawingml/2006/main" xmlns:r="http://schemas.openxmlformats.org/officeDocument/2006/relationships" xmlns:p="http://schemas.openxmlformats.org/presentationml/2006/main">
  <p:tag name="NUM" val="5"/>
</p:tagLst>
</file>

<file path=ppt/tags/tag1014.xml><?xml version="1.0" encoding="utf-8"?>
<p:tagLst xmlns:a="http://schemas.openxmlformats.org/drawingml/2006/main" xmlns:r="http://schemas.openxmlformats.org/officeDocument/2006/relationships" xmlns:p="http://schemas.openxmlformats.org/presentationml/2006/main">
  <p:tag name="NUM" val="6"/>
</p:tagLst>
</file>

<file path=ppt/tags/tag1015.xml><?xml version="1.0" encoding="utf-8"?>
<p:tagLst xmlns:a="http://schemas.openxmlformats.org/drawingml/2006/main" xmlns:r="http://schemas.openxmlformats.org/officeDocument/2006/relationships" xmlns:p="http://schemas.openxmlformats.org/presentationml/2006/main">
  <p:tag name="NUM" val="7"/>
</p:tagLst>
</file>

<file path=ppt/tags/tag1016.xml><?xml version="1.0" encoding="utf-8"?>
<p:tagLst xmlns:a="http://schemas.openxmlformats.org/drawingml/2006/main" xmlns:r="http://schemas.openxmlformats.org/officeDocument/2006/relationships" xmlns:p="http://schemas.openxmlformats.org/presentationml/2006/main">
  <p:tag name="NUM" val="8"/>
</p:tagLst>
</file>

<file path=ppt/tags/tag1017.xml><?xml version="1.0" encoding="utf-8"?>
<p:tagLst xmlns:a="http://schemas.openxmlformats.org/drawingml/2006/main" xmlns:r="http://schemas.openxmlformats.org/officeDocument/2006/relationships" xmlns:p="http://schemas.openxmlformats.org/presentationml/2006/main">
  <p:tag name="NUM" val="9"/>
</p:tagLst>
</file>

<file path=ppt/tags/tag1018.xml><?xml version="1.0" encoding="utf-8"?>
<p:tagLst xmlns:a="http://schemas.openxmlformats.org/drawingml/2006/main" xmlns:r="http://schemas.openxmlformats.org/officeDocument/2006/relationships" xmlns:p="http://schemas.openxmlformats.org/presentationml/2006/main">
  <p:tag name="NUM" val="10"/>
</p:tagLst>
</file>

<file path=ppt/tags/tag1019.xml><?xml version="1.0" encoding="utf-8"?>
<p:tagLst xmlns:a="http://schemas.openxmlformats.org/drawingml/2006/main" xmlns:r="http://schemas.openxmlformats.org/officeDocument/2006/relationships" xmlns:p="http://schemas.openxmlformats.org/presentationml/2006/main">
  <p:tag name="NUM" val="11"/>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20.xml><?xml version="1.0" encoding="utf-8"?>
<p:tagLst xmlns:a="http://schemas.openxmlformats.org/drawingml/2006/main" xmlns:r="http://schemas.openxmlformats.org/officeDocument/2006/relationships" xmlns:p="http://schemas.openxmlformats.org/presentationml/2006/main">
  <p:tag name="NUM" val="12"/>
</p:tagLst>
</file>

<file path=ppt/tags/tag1021.xml><?xml version="1.0" encoding="utf-8"?>
<p:tagLst xmlns:a="http://schemas.openxmlformats.org/drawingml/2006/main" xmlns:r="http://schemas.openxmlformats.org/officeDocument/2006/relationships" xmlns:p="http://schemas.openxmlformats.org/presentationml/2006/main">
  <p:tag name="NUM" val="13"/>
</p:tagLst>
</file>

<file path=ppt/tags/tag1022.xml><?xml version="1.0" encoding="utf-8"?>
<p:tagLst xmlns:a="http://schemas.openxmlformats.org/drawingml/2006/main" xmlns:r="http://schemas.openxmlformats.org/officeDocument/2006/relationships" xmlns:p="http://schemas.openxmlformats.org/presentationml/2006/main">
  <p:tag name="NUM" val="14"/>
</p:tagLst>
</file>

<file path=ppt/tags/tag1023.xml><?xml version="1.0" encoding="utf-8"?>
<p:tagLst xmlns:a="http://schemas.openxmlformats.org/drawingml/2006/main" xmlns:r="http://schemas.openxmlformats.org/officeDocument/2006/relationships" xmlns:p="http://schemas.openxmlformats.org/presentationml/2006/main">
  <p:tag name="NUM" val="15"/>
</p:tagLst>
</file>

<file path=ppt/tags/tag1024.xml><?xml version="1.0" encoding="utf-8"?>
<p:tagLst xmlns:a="http://schemas.openxmlformats.org/drawingml/2006/main" xmlns:r="http://schemas.openxmlformats.org/officeDocument/2006/relationships" xmlns:p="http://schemas.openxmlformats.org/presentationml/2006/main">
  <p:tag name="NUM" val="16"/>
</p:tagLst>
</file>

<file path=ppt/tags/tag1025.xml><?xml version="1.0" encoding="utf-8"?>
<p:tagLst xmlns:a="http://schemas.openxmlformats.org/drawingml/2006/main" xmlns:r="http://schemas.openxmlformats.org/officeDocument/2006/relationships" xmlns:p="http://schemas.openxmlformats.org/presentationml/2006/main">
  <p:tag name="NUM" val="17"/>
</p:tagLst>
</file>

<file path=ppt/tags/tag1026.xml><?xml version="1.0" encoding="utf-8"?>
<p:tagLst xmlns:a="http://schemas.openxmlformats.org/drawingml/2006/main" xmlns:r="http://schemas.openxmlformats.org/officeDocument/2006/relationships" xmlns:p="http://schemas.openxmlformats.org/presentationml/2006/main">
  <p:tag name="NUM" val="18"/>
</p:tagLst>
</file>

<file path=ppt/tags/tag1027.xml><?xml version="1.0" encoding="utf-8"?>
<p:tagLst xmlns:a="http://schemas.openxmlformats.org/drawingml/2006/main" xmlns:r="http://schemas.openxmlformats.org/officeDocument/2006/relationships" xmlns:p="http://schemas.openxmlformats.org/presentationml/2006/main">
  <p:tag name="NUM" val="19"/>
</p:tagLst>
</file>

<file path=ppt/tags/tag1028.xml><?xml version="1.0" encoding="utf-8"?>
<p:tagLst xmlns:a="http://schemas.openxmlformats.org/drawingml/2006/main" xmlns:r="http://schemas.openxmlformats.org/officeDocument/2006/relationships" xmlns:p="http://schemas.openxmlformats.org/presentationml/2006/main">
  <p:tag name="NUM" val="20"/>
</p:tagLst>
</file>

<file path=ppt/tags/tag1029.xml><?xml version="1.0" encoding="utf-8"?>
<p:tagLst xmlns:a="http://schemas.openxmlformats.org/drawingml/2006/main" xmlns:r="http://schemas.openxmlformats.org/officeDocument/2006/relationships" xmlns:p="http://schemas.openxmlformats.org/presentationml/2006/main">
  <p:tag name="NUM" val="2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30.xml><?xml version="1.0" encoding="utf-8"?>
<p:tagLst xmlns:a="http://schemas.openxmlformats.org/drawingml/2006/main" xmlns:r="http://schemas.openxmlformats.org/officeDocument/2006/relationships" xmlns:p="http://schemas.openxmlformats.org/presentationml/2006/main">
  <p:tag name="NUM" val="22"/>
</p:tagLst>
</file>

<file path=ppt/tags/tag1031.xml><?xml version="1.0" encoding="utf-8"?>
<p:tagLst xmlns:a="http://schemas.openxmlformats.org/drawingml/2006/main" xmlns:r="http://schemas.openxmlformats.org/officeDocument/2006/relationships" xmlns:p="http://schemas.openxmlformats.org/presentationml/2006/main">
  <p:tag name="NUM" val="23"/>
</p:tagLst>
</file>

<file path=ppt/tags/tag1032.xml><?xml version="1.0" encoding="utf-8"?>
<p:tagLst xmlns:a="http://schemas.openxmlformats.org/drawingml/2006/main" xmlns:r="http://schemas.openxmlformats.org/officeDocument/2006/relationships" xmlns:p="http://schemas.openxmlformats.org/presentationml/2006/main">
  <p:tag name="NUM" val="24"/>
</p:tagLst>
</file>

<file path=ppt/tags/tag1033.xml><?xml version="1.0" encoding="utf-8"?>
<p:tagLst xmlns:a="http://schemas.openxmlformats.org/drawingml/2006/main" xmlns:r="http://schemas.openxmlformats.org/officeDocument/2006/relationships" xmlns:p="http://schemas.openxmlformats.org/presentationml/2006/main">
  <p:tag name="NUM" val="25"/>
</p:tagLst>
</file>

<file path=ppt/tags/tag1034.xml><?xml version="1.0" encoding="utf-8"?>
<p:tagLst xmlns:a="http://schemas.openxmlformats.org/drawingml/2006/main" xmlns:r="http://schemas.openxmlformats.org/officeDocument/2006/relationships" xmlns:p="http://schemas.openxmlformats.org/presentationml/2006/main">
  <p:tag name="NUM" val="26"/>
</p:tagLst>
</file>

<file path=ppt/tags/tag1035.xml><?xml version="1.0" encoding="utf-8"?>
<p:tagLst xmlns:a="http://schemas.openxmlformats.org/drawingml/2006/main" xmlns:r="http://schemas.openxmlformats.org/officeDocument/2006/relationships" xmlns:p="http://schemas.openxmlformats.org/presentationml/2006/main">
  <p:tag name="NUM" val="27"/>
</p:tagLst>
</file>

<file path=ppt/tags/tag1036.xml><?xml version="1.0" encoding="utf-8"?>
<p:tagLst xmlns:a="http://schemas.openxmlformats.org/drawingml/2006/main" xmlns:r="http://schemas.openxmlformats.org/officeDocument/2006/relationships" xmlns:p="http://schemas.openxmlformats.org/presentationml/2006/main">
  <p:tag name="NUM" val="28"/>
</p:tagLst>
</file>

<file path=ppt/tags/tag1037.xml><?xml version="1.0" encoding="utf-8"?>
<p:tagLst xmlns:a="http://schemas.openxmlformats.org/drawingml/2006/main" xmlns:r="http://schemas.openxmlformats.org/officeDocument/2006/relationships" xmlns:p="http://schemas.openxmlformats.org/presentationml/2006/main">
  <p:tag name="NUM" val="29"/>
</p:tagLst>
</file>

<file path=ppt/tags/tag1038.xml><?xml version="1.0" encoding="utf-8"?>
<p:tagLst xmlns:a="http://schemas.openxmlformats.org/drawingml/2006/main" xmlns:r="http://schemas.openxmlformats.org/officeDocument/2006/relationships" xmlns:p="http://schemas.openxmlformats.org/presentationml/2006/main">
  <p:tag name="NUM" val="30"/>
</p:tagLst>
</file>

<file path=ppt/tags/tag1039.xml><?xml version="1.0" encoding="utf-8"?>
<p:tagLst xmlns:a="http://schemas.openxmlformats.org/drawingml/2006/main" xmlns:r="http://schemas.openxmlformats.org/officeDocument/2006/relationships" xmlns:p="http://schemas.openxmlformats.org/presentationml/2006/main">
  <p:tag name="NUM" val="31"/>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40.xml><?xml version="1.0" encoding="utf-8"?>
<p:tagLst xmlns:a="http://schemas.openxmlformats.org/drawingml/2006/main" xmlns:r="http://schemas.openxmlformats.org/officeDocument/2006/relationships" xmlns:p="http://schemas.openxmlformats.org/presentationml/2006/main">
  <p:tag name="NUM" val="32"/>
</p:tagLst>
</file>

<file path=ppt/tags/tag1041.xml><?xml version="1.0" encoding="utf-8"?>
<p:tagLst xmlns:a="http://schemas.openxmlformats.org/drawingml/2006/main" xmlns:r="http://schemas.openxmlformats.org/officeDocument/2006/relationships" xmlns:p="http://schemas.openxmlformats.org/presentationml/2006/main">
  <p:tag name="NUM" val="33"/>
</p:tagLst>
</file>

<file path=ppt/tags/tag1042.xml><?xml version="1.0" encoding="utf-8"?>
<p:tagLst xmlns:a="http://schemas.openxmlformats.org/drawingml/2006/main" xmlns:r="http://schemas.openxmlformats.org/officeDocument/2006/relationships" xmlns:p="http://schemas.openxmlformats.org/presentationml/2006/main">
  <p:tag name="NUM" val="34"/>
</p:tagLst>
</file>

<file path=ppt/tags/tag1043.xml><?xml version="1.0" encoding="utf-8"?>
<p:tagLst xmlns:a="http://schemas.openxmlformats.org/drawingml/2006/main" xmlns:r="http://schemas.openxmlformats.org/officeDocument/2006/relationships" xmlns:p="http://schemas.openxmlformats.org/presentationml/2006/main">
  <p:tag name="NUM" val="35"/>
</p:tagLst>
</file>

<file path=ppt/tags/tag1044.xml><?xml version="1.0" encoding="utf-8"?>
<p:tagLst xmlns:a="http://schemas.openxmlformats.org/drawingml/2006/main" xmlns:r="http://schemas.openxmlformats.org/officeDocument/2006/relationships" xmlns:p="http://schemas.openxmlformats.org/presentationml/2006/main">
  <p:tag name="NUM" val="36"/>
</p:tagLst>
</file>

<file path=ppt/tags/tag1045.xml><?xml version="1.0" encoding="utf-8"?>
<p:tagLst xmlns:a="http://schemas.openxmlformats.org/drawingml/2006/main" xmlns:r="http://schemas.openxmlformats.org/officeDocument/2006/relationships" xmlns:p="http://schemas.openxmlformats.org/presentationml/2006/main">
  <p:tag name="NUM" val="37"/>
</p:tagLst>
</file>

<file path=ppt/tags/tag1046.xml><?xml version="1.0" encoding="utf-8"?>
<p:tagLst xmlns:a="http://schemas.openxmlformats.org/drawingml/2006/main" xmlns:r="http://schemas.openxmlformats.org/officeDocument/2006/relationships" xmlns:p="http://schemas.openxmlformats.org/presentationml/2006/main">
  <p:tag name="NUM" val="38"/>
</p:tagLst>
</file>

<file path=ppt/tags/tag1047.xml><?xml version="1.0" encoding="utf-8"?>
<p:tagLst xmlns:a="http://schemas.openxmlformats.org/drawingml/2006/main" xmlns:r="http://schemas.openxmlformats.org/officeDocument/2006/relationships" xmlns:p="http://schemas.openxmlformats.org/presentationml/2006/main">
  <p:tag name="NUM" val="39"/>
</p:tagLst>
</file>

<file path=ppt/tags/tag1048.xml><?xml version="1.0" encoding="utf-8"?>
<p:tagLst xmlns:a="http://schemas.openxmlformats.org/drawingml/2006/main" xmlns:r="http://schemas.openxmlformats.org/officeDocument/2006/relationships" xmlns:p="http://schemas.openxmlformats.org/presentationml/2006/main">
  <p:tag name="NUM" val="40"/>
</p:tagLst>
</file>

<file path=ppt/tags/tag1049.xml><?xml version="1.0" encoding="utf-8"?>
<p:tagLst xmlns:a="http://schemas.openxmlformats.org/drawingml/2006/main" xmlns:r="http://schemas.openxmlformats.org/officeDocument/2006/relationships" xmlns:p="http://schemas.openxmlformats.org/presentationml/2006/main">
  <p:tag name="NUM" val="41"/>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50.xml><?xml version="1.0" encoding="utf-8"?>
<p:tagLst xmlns:a="http://schemas.openxmlformats.org/drawingml/2006/main" xmlns:r="http://schemas.openxmlformats.org/officeDocument/2006/relationships" xmlns:p="http://schemas.openxmlformats.org/presentationml/2006/main">
  <p:tag name="NUM" val="42"/>
</p:tagLst>
</file>

<file path=ppt/tags/tag1051.xml><?xml version="1.0" encoding="utf-8"?>
<p:tagLst xmlns:a="http://schemas.openxmlformats.org/drawingml/2006/main" xmlns:r="http://schemas.openxmlformats.org/officeDocument/2006/relationships" xmlns:p="http://schemas.openxmlformats.org/presentationml/2006/main">
  <p:tag name="NUM" val="43"/>
</p:tagLst>
</file>

<file path=ppt/tags/tag1052.xml><?xml version="1.0" encoding="utf-8"?>
<p:tagLst xmlns:a="http://schemas.openxmlformats.org/drawingml/2006/main" xmlns:r="http://schemas.openxmlformats.org/officeDocument/2006/relationships" xmlns:p="http://schemas.openxmlformats.org/presentationml/2006/main">
  <p:tag name="NUM" val="44"/>
</p:tagLst>
</file>

<file path=ppt/tags/tag1053.xml><?xml version="1.0" encoding="utf-8"?>
<p:tagLst xmlns:a="http://schemas.openxmlformats.org/drawingml/2006/main" xmlns:r="http://schemas.openxmlformats.org/officeDocument/2006/relationships" xmlns:p="http://schemas.openxmlformats.org/presentationml/2006/main">
  <p:tag name="NUM" val="45"/>
</p:tagLst>
</file>

<file path=ppt/tags/tag1054.xml><?xml version="1.0" encoding="utf-8"?>
<p:tagLst xmlns:a="http://schemas.openxmlformats.org/drawingml/2006/main" xmlns:r="http://schemas.openxmlformats.org/officeDocument/2006/relationships" xmlns:p="http://schemas.openxmlformats.org/presentationml/2006/main">
  <p:tag name="NUM" val="46"/>
</p:tagLst>
</file>

<file path=ppt/tags/tag1055.xml><?xml version="1.0" encoding="utf-8"?>
<p:tagLst xmlns:a="http://schemas.openxmlformats.org/drawingml/2006/main" xmlns:r="http://schemas.openxmlformats.org/officeDocument/2006/relationships" xmlns:p="http://schemas.openxmlformats.org/presentationml/2006/main">
  <p:tag name="NUM" val="47"/>
</p:tagLst>
</file>

<file path=ppt/tags/tag1056.xml><?xml version="1.0" encoding="utf-8"?>
<p:tagLst xmlns:a="http://schemas.openxmlformats.org/drawingml/2006/main" xmlns:r="http://schemas.openxmlformats.org/officeDocument/2006/relationships" xmlns:p="http://schemas.openxmlformats.org/presentationml/2006/main">
  <p:tag name="NUM" val="48"/>
</p:tagLst>
</file>

<file path=ppt/tags/tag1057.xml><?xml version="1.0" encoding="utf-8"?>
<p:tagLst xmlns:a="http://schemas.openxmlformats.org/drawingml/2006/main" xmlns:r="http://schemas.openxmlformats.org/officeDocument/2006/relationships" xmlns:p="http://schemas.openxmlformats.org/presentationml/2006/main">
  <p:tag name="NUM" val="49"/>
</p:tagLst>
</file>

<file path=ppt/tags/tag1058.xml><?xml version="1.0" encoding="utf-8"?>
<p:tagLst xmlns:a="http://schemas.openxmlformats.org/drawingml/2006/main" xmlns:r="http://schemas.openxmlformats.org/officeDocument/2006/relationships" xmlns:p="http://schemas.openxmlformats.org/presentationml/2006/main">
  <p:tag name="NUM" val="50"/>
</p:tagLst>
</file>

<file path=ppt/tags/tag1059.xml><?xml version="1.0" encoding="utf-8"?>
<p:tagLst xmlns:a="http://schemas.openxmlformats.org/drawingml/2006/main" xmlns:r="http://schemas.openxmlformats.org/officeDocument/2006/relationships" xmlns:p="http://schemas.openxmlformats.org/presentationml/2006/main">
  <p:tag name="NUM" val="5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60.xml><?xml version="1.0" encoding="utf-8"?>
<p:tagLst xmlns:a="http://schemas.openxmlformats.org/drawingml/2006/main" xmlns:r="http://schemas.openxmlformats.org/officeDocument/2006/relationships" xmlns:p="http://schemas.openxmlformats.org/presentationml/2006/main">
  <p:tag name="NUM" val="53"/>
</p:tagLst>
</file>

<file path=ppt/tags/tag1061.xml><?xml version="1.0" encoding="utf-8"?>
<p:tagLst xmlns:a="http://schemas.openxmlformats.org/drawingml/2006/main" xmlns:r="http://schemas.openxmlformats.org/officeDocument/2006/relationships" xmlns:p="http://schemas.openxmlformats.org/presentationml/2006/main">
  <p:tag name="NUM" val="54"/>
</p:tagLst>
</file>

<file path=ppt/tags/tag1062.xml><?xml version="1.0" encoding="utf-8"?>
<p:tagLst xmlns:a="http://schemas.openxmlformats.org/drawingml/2006/main" xmlns:r="http://schemas.openxmlformats.org/officeDocument/2006/relationships" xmlns:p="http://schemas.openxmlformats.org/presentationml/2006/main">
  <p:tag name="NUM" val="55"/>
</p:tagLst>
</file>

<file path=ppt/tags/tag1063.xml><?xml version="1.0" encoding="utf-8"?>
<p:tagLst xmlns:a="http://schemas.openxmlformats.org/drawingml/2006/main" xmlns:r="http://schemas.openxmlformats.org/officeDocument/2006/relationships" xmlns:p="http://schemas.openxmlformats.org/presentationml/2006/main">
  <p:tag name="NUM" val="56"/>
</p:tagLst>
</file>

<file path=ppt/tags/tag1064.xml><?xml version="1.0" encoding="utf-8"?>
<p:tagLst xmlns:a="http://schemas.openxmlformats.org/drawingml/2006/main" xmlns:r="http://schemas.openxmlformats.org/officeDocument/2006/relationships" xmlns:p="http://schemas.openxmlformats.org/presentationml/2006/main">
  <p:tag name="NUM" val="57"/>
</p:tagLst>
</file>

<file path=ppt/tags/tag1065.xml><?xml version="1.0" encoding="utf-8"?>
<p:tagLst xmlns:a="http://schemas.openxmlformats.org/drawingml/2006/main" xmlns:r="http://schemas.openxmlformats.org/officeDocument/2006/relationships" xmlns:p="http://schemas.openxmlformats.org/presentationml/2006/main">
  <p:tag name="NUM" val="58"/>
</p:tagLst>
</file>

<file path=ppt/tags/tag1066.xml><?xml version="1.0" encoding="utf-8"?>
<p:tagLst xmlns:a="http://schemas.openxmlformats.org/drawingml/2006/main" xmlns:r="http://schemas.openxmlformats.org/officeDocument/2006/relationships" xmlns:p="http://schemas.openxmlformats.org/presentationml/2006/main">
  <p:tag name="NUM" val="59"/>
</p:tagLst>
</file>

<file path=ppt/tags/tag1067.xml><?xml version="1.0" encoding="utf-8"?>
<p:tagLst xmlns:a="http://schemas.openxmlformats.org/drawingml/2006/main" xmlns:r="http://schemas.openxmlformats.org/officeDocument/2006/relationships" xmlns:p="http://schemas.openxmlformats.org/presentationml/2006/main">
  <p:tag name="NUM" val="60"/>
</p:tagLst>
</file>

<file path=ppt/tags/tag1068.xml><?xml version="1.0" encoding="utf-8"?>
<p:tagLst xmlns:a="http://schemas.openxmlformats.org/drawingml/2006/main" xmlns:r="http://schemas.openxmlformats.org/officeDocument/2006/relationships" xmlns:p="http://schemas.openxmlformats.org/presentationml/2006/main">
  <p:tag name="NUM" val="61"/>
</p:tagLst>
</file>

<file path=ppt/tags/tag1069.xml><?xml version="1.0" encoding="utf-8"?>
<p:tagLst xmlns:a="http://schemas.openxmlformats.org/drawingml/2006/main" xmlns:r="http://schemas.openxmlformats.org/officeDocument/2006/relationships" xmlns:p="http://schemas.openxmlformats.org/presentationml/2006/main">
  <p:tag name="NUM" val="6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70.xml><?xml version="1.0" encoding="utf-8"?>
<p:tagLst xmlns:a="http://schemas.openxmlformats.org/drawingml/2006/main" xmlns:r="http://schemas.openxmlformats.org/officeDocument/2006/relationships" xmlns:p="http://schemas.openxmlformats.org/presentationml/2006/main">
  <p:tag name="NUM" val="63"/>
</p:tagLst>
</file>

<file path=ppt/tags/tag1071.xml><?xml version="1.0" encoding="utf-8"?>
<p:tagLst xmlns:a="http://schemas.openxmlformats.org/drawingml/2006/main" xmlns:r="http://schemas.openxmlformats.org/officeDocument/2006/relationships" xmlns:p="http://schemas.openxmlformats.org/presentationml/2006/main">
  <p:tag name="NUM" val="64"/>
</p:tagLst>
</file>

<file path=ppt/tags/tag1072.xml><?xml version="1.0" encoding="utf-8"?>
<p:tagLst xmlns:a="http://schemas.openxmlformats.org/drawingml/2006/main" xmlns:r="http://schemas.openxmlformats.org/officeDocument/2006/relationships" xmlns:p="http://schemas.openxmlformats.org/presentationml/2006/main">
  <p:tag name="NUM" val="65"/>
</p:tagLst>
</file>

<file path=ppt/tags/tag1073.xml><?xml version="1.0" encoding="utf-8"?>
<p:tagLst xmlns:a="http://schemas.openxmlformats.org/drawingml/2006/main" xmlns:r="http://schemas.openxmlformats.org/officeDocument/2006/relationships" xmlns:p="http://schemas.openxmlformats.org/presentationml/2006/main">
  <p:tag name="NUM" val="66"/>
</p:tagLst>
</file>

<file path=ppt/tags/tag1074.xml><?xml version="1.0" encoding="utf-8"?>
<p:tagLst xmlns:a="http://schemas.openxmlformats.org/drawingml/2006/main" xmlns:r="http://schemas.openxmlformats.org/officeDocument/2006/relationships" xmlns:p="http://schemas.openxmlformats.org/presentationml/2006/main">
  <p:tag name="NUM" val="67"/>
</p:tagLst>
</file>

<file path=ppt/tags/tag1075.xml><?xml version="1.0" encoding="utf-8"?>
<p:tagLst xmlns:a="http://schemas.openxmlformats.org/drawingml/2006/main" xmlns:r="http://schemas.openxmlformats.org/officeDocument/2006/relationships" xmlns:p="http://schemas.openxmlformats.org/presentationml/2006/main">
  <p:tag name="NUM" val="68"/>
</p:tagLst>
</file>

<file path=ppt/tags/tag1076.xml><?xml version="1.0" encoding="utf-8"?>
<p:tagLst xmlns:a="http://schemas.openxmlformats.org/drawingml/2006/main" xmlns:r="http://schemas.openxmlformats.org/officeDocument/2006/relationships" xmlns:p="http://schemas.openxmlformats.org/presentationml/2006/main">
  <p:tag name="NUM" val="69"/>
</p:tagLst>
</file>

<file path=ppt/tags/tag1077.xml><?xml version="1.0" encoding="utf-8"?>
<p:tagLst xmlns:a="http://schemas.openxmlformats.org/drawingml/2006/main" xmlns:r="http://schemas.openxmlformats.org/officeDocument/2006/relationships" xmlns:p="http://schemas.openxmlformats.org/presentationml/2006/main">
  <p:tag name="NUM" val="70"/>
</p:tagLst>
</file>

<file path=ppt/tags/tag1078.xml><?xml version="1.0" encoding="utf-8"?>
<p:tagLst xmlns:a="http://schemas.openxmlformats.org/drawingml/2006/main" xmlns:r="http://schemas.openxmlformats.org/officeDocument/2006/relationships" xmlns:p="http://schemas.openxmlformats.org/presentationml/2006/main">
  <p:tag name="NUM" val="71"/>
</p:tagLst>
</file>

<file path=ppt/tags/tag1079.xml><?xml version="1.0" encoding="utf-8"?>
<p:tagLst xmlns:a="http://schemas.openxmlformats.org/drawingml/2006/main" xmlns:r="http://schemas.openxmlformats.org/officeDocument/2006/relationships" xmlns:p="http://schemas.openxmlformats.org/presentationml/2006/main">
  <p:tag name="NUM" val="72"/>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80.xml><?xml version="1.0" encoding="utf-8"?>
<p:tagLst xmlns:a="http://schemas.openxmlformats.org/drawingml/2006/main" xmlns:r="http://schemas.openxmlformats.org/officeDocument/2006/relationships" xmlns:p="http://schemas.openxmlformats.org/presentationml/2006/main">
  <p:tag name="NUM" val="73"/>
</p:tagLst>
</file>

<file path=ppt/tags/tag1081.xml><?xml version="1.0" encoding="utf-8"?>
<p:tagLst xmlns:a="http://schemas.openxmlformats.org/drawingml/2006/main" xmlns:r="http://schemas.openxmlformats.org/officeDocument/2006/relationships" xmlns:p="http://schemas.openxmlformats.org/presentationml/2006/main">
  <p:tag name="NUM" val="74"/>
</p:tagLst>
</file>

<file path=ppt/tags/tag1082.xml><?xml version="1.0" encoding="utf-8"?>
<p:tagLst xmlns:a="http://schemas.openxmlformats.org/drawingml/2006/main" xmlns:r="http://schemas.openxmlformats.org/officeDocument/2006/relationships" xmlns:p="http://schemas.openxmlformats.org/presentationml/2006/main">
  <p:tag name="NUM" val="75"/>
</p:tagLst>
</file>

<file path=ppt/tags/tag1083.xml><?xml version="1.0" encoding="utf-8"?>
<p:tagLst xmlns:a="http://schemas.openxmlformats.org/drawingml/2006/main" xmlns:r="http://schemas.openxmlformats.org/officeDocument/2006/relationships" xmlns:p="http://schemas.openxmlformats.org/presentationml/2006/main">
  <p:tag name="NUM" val="76"/>
</p:tagLst>
</file>

<file path=ppt/tags/tag1084.xml><?xml version="1.0" encoding="utf-8"?>
<p:tagLst xmlns:a="http://schemas.openxmlformats.org/drawingml/2006/main" xmlns:r="http://schemas.openxmlformats.org/officeDocument/2006/relationships" xmlns:p="http://schemas.openxmlformats.org/presentationml/2006/main">
  <p:tag name="NUM" val="77"/>
</p:tagLst>
</file>

<file path=ppt/tags/tag1085.xml><?xml version="1.0" encoding="utf-8"?>
<p:tagLst xmlns:a="http://schemas.openxmlformats.org/drawingml/2006/main" xmlns:r="http://schemas.openxmlformats.org/officeDocument/2006/relationships" xmlns:p="http://schemas.openxmlformats.org/presentationml/2006/main">
  <p:tag name="NUM" val="78"/>
</p:tagLst>
</file>

<file path=ppt/tags/tag1086.xml><?xml version="1.0" encoding="utf-8"?>
<p:tagLst xmlns:a="http://schemas.openxmlformats.org/drawingml/2006/main" xmlns:r="http://schemas.openxmlformats.org/officeDocument/2006/relationships" xmlns:p="http://schemas.openxmlformats.org/presentationml/2006/main">
  <p:tag name="NUM" val="79"/>
</p:tagLst>
</file>

<file path=ppt/tags/tag1087.xml><?xml version="1.0" encoding="utf-8"?>
<p:tagLst xmlns:a="http://schemas.openxmlformats.org/drawingml/2006/main" xmlns:r="http://schemas.openxmlformats.org/officeDocument/2006/relationships" xmlns:p="http://schemas.openxmlformats.org/presentationml/2006/main">
  <p:tag name="NUM" val="80"/>
</p:tagLst>
</file>

<file path=ppt/tags/tag1088.xml><?xml version="1.0" encoding="utf-8"?>
<p:tagLst xmlns:a="http://schemas.openxmlformats.org/drawingml/2006/main" xmlns:r="http://schemas.openxmlformats.org/officeDocument/2006/relationships" xmlns:p="http://schemas.openxmlformats.org/presentationml/2006/main">
  <p:tag name="NUM" val="81"/>
</p:tagLst>
</file>

<file path=ppt/tags/tag1089.xml><?xml version="1.0" encoding="utf-8"?>
<p:tagLst xmlns:a="http://schemas.openxmlformats.org/drawingml/2006/main" xmlns:r="http://schemas.openxmlformats.org/officeDocument/2006/relationships" xmlns:p="http://schemas.openxmlformats.org/presentationml/2006/main">
  <p:tag name="NUM" val="82"/>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090.xml><?xml version="1.0" encoding="utf-8"?>
<p:tagLst xmlns:a="http://schemas.openxmlformats.org/drawingml/2006/main" xmlns:r="http://schemas.openxmlformats.org/officeDocument/2006/relationships" xmlns:p="http://schemas.openxmlformats.org/presentationml/2006/main">
  <p:tag name="NUM" val="83"/>
</p:tagLst>
</file>

<file path=ppt/tags/tag1091.xml><?xml version="1.0" encoding="utf-8"?>
<p:tagLst xmlns:a="http://schemas.openxmlformats.org/drawingml/2006/main" xmlns:r="http://schemas.openxmlformats.org/officeDocument/2006/relationships" xmlns:p="http://schemas.openxmlformats.org/presentationml/2006/main">
  <p:tag name="NUM" val="84"/>
</p:tagLst>
</file>

<file path=ppt/tags/tag1092.xml><?xml version="1.0" encoding="utf-8"?>
<p:tagLst xmlns:a="http://schemas.openxmlformats.org/drawingml/2006/main" xmlns:r="http://schemas.openxmlformats.org/officeDocument/2006/relationships" xmlns:p="http://schemas.openxmlformats.org/presentationml/2006/main">
  <p:tag name="NUM" val="85"/>
</p:tagLst>
</file>

<file path=ppt/tags/tag1093.xml><?xml version="1.0" encoding="utf-8"?>
<p:tagLst xmlns:a="http://schemas.openxmlformats.org/drawingml/2006/main" xmlns:r="http://schemas.openxmlformats.org/officeDocument/2006/relationships" xmlns:p="http://schemas.openxmlformats.org/presentationml/2006/main">
  <p:tag name="NUM" val="87"/>
</p:tagLst>
</file>

<file path=ppt/tags/tag1094.xml><?xml version="1.0" encoding="utf-8"?>
<p:tagLst xmlns:a="http://schemas.openxmlformats.org/drawingml/2006/main" xmlns:r="http://schemas.openxmlformats.org/officeDocument/2006/relationships" xmlns:p="http://schemas.openxmlformats.org/presentationml/2006/main">
  <p:tag name="NUM" val="88"/>
</p:tagLst>
</file>

<file path=ppt/tags/tag1095.xml><?xml version="1.0" encoding="utf-8"?>
<p:tagLst xmlns:a="http://schemas.openxmlformats.org/drawingml/2006/main" xmlns:r="http://schemas.openxmlformats.org/officeDocument/2006/relationships" xmlns:p="http://schemas.openxmlformats.org/presentationml/2006/main">
  <p:tag name="NUM" val="89"/>
</p:tagLst>
</file>

<file path=ppt/tags/tag1096.xml><?xml version="1.0" encoding="utf-8"?>
<p:tagLst xmlns:a="http://schemas.openxmlformats.org/drawingml/2006/main" xmlns:r="http://schemas.openxmlformats.org/officeDocument/2006/relationships" xmlns:p="http://schemas.openxmlformats.org/presentationml/2006/main">
  <p:tag name="NUM" val="90"/>
</p:tagLst>
</file>

<file path=ppt/tags/tag1097.xml><?xml version="1.0" encoding="utf-8"?>
<p:tagLst xmlns:a="http://schemas.openxmlformats.org/drawingml/2006/main" xmlns:r="http://schemas.openxmlformats.org/officeDocument/2006/relationships" xmlns:p="http://schemas.openxmlformats.org/presentationml/2006/main">
  <p:tag name="NUM" val="92"/>
</p:tagLst>
</file>

<file path=ppt/tags/tag1098.xml><?xml version="1.0" encoding="utf-8"?>
<p:tagLst xmlns:a="http://schemas.openxmlformats.org/drawingml/2006/main" xmlns:r="http://schemas.openxmlformats.org/officeDocument/2006/relationships" xmlns:p="http://schemas.openxmlformats.org/presentationml/2006/main">
  <p:tag name="NUM" val="93"/>
</p:tagLst>
</file>

<file path=ppt/tags/tag1099.xml><?xml version="1.0" encoding="utf-8"?>
<p:tagLst xmlns:a="http://schemas.openxmlformats.org/drawingml/2006/main" xmlns:r="http://schemas.openxmlformats.org/officeDocument/2006/relationships" xmlns:p="http://schemas.openxmlformats.org/presentationml/2006/main">
  <p:tag name="NUM" val="52"/>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00.xml><?xml version="1.0" encoding="utf-8"?>
<p:tagLst xmlns:a="http://schemas.openxmlformats.org/drawingml/2006/main" xmlns:r="http://schemas.openxmlformats.org/officeDocument/2006/relationships" xmlns:p="http://schemas.openxmlformats.org/presentationml/2006/main">
  <p:tag name="NUM" val="86"/>
</p:tagLst>
</file>

<file path=ppt/tags/tag1101.xml><?xml version="1.0" encoding="utf-8"?>
<p:tagLst xmlns:a="http://schemas.openxmlformats.org/drawingml/2006/main" xmlns:r="http://schemas.openxmlformats.org/officeDocument/2006/relationships" xmlns:p="http://schemas.openxmlformats.org/presentationml/2006/main">
  <p:tag name="NUM" val="97"/>
</p:tagLst>
</file>

<file path=ppt/tags/tag1102.xml><?xml version="1.0" encoding="utf-8"?>
<p:tagLst xmlns:a="http://schemas.openxmlformats.org/drawingml/2006/main" xmlns:r="http://schemas.openxmlformats.org/officeDocument/2006/relationships" xmlns:p="http://schemas.openxmlformats.org/presentationml/2006/main">
  <p:tag name="NUM" val="94"/>
</p:tagLst>
</file>

<file path=ppt/tags/tag1103.xml><?xml version="1.0" encoding="utf-8"?>
<p:tagLst xmlns:a="http://schemas.openxmlformats.org/drawingml/2006/main" xmlns:r="http://schemas.openxmlformats.org/officeDocument/2006/relationships" xmlns:p="http://schemas.openxmlformats.org/presentationml/2006/main">
  <p:tag name="NUM" val="97"/>
</p:tagLst>
</file>

<file path=ppt/tags/tag1104.xml><?xml version="1.0" encoding="utf-8"?>
<p:tagLst xmlns:a="http://schemas.openxmlformats.org/drawingml/2006/main" xmlns:r="http://schemas.openxmlformats.org/officeDocument/2006/relationships" xmlns:p="http://schemas.openxmlformats.org/presentationml/2006/main">
  <p:tag name="NUM" val="95"/>
</p:tagLst>
</file>

<file path=ppt/tags/tag1105.xml><?xml version="1.0" encoding="utf-8"?>
<p:tagLst xmlns:a="http://schemas.openxmlformats.org/drawingml/2006/main" xmlns:r="http://schemas.openxmlformats.org/officeDocument/2006/relationships" xmlns:p="http://schemas.openxmlformats.org/presentationml/2006/main">
  <p:tag name="NUM" val="91"/>
</p:tagLst>
</file>

<file path=ppt/tags/tag1106.xml><?xml version="1.0" encoding="utf-8"?>
<p:tagLst xmlns:a="http://schemas.openxmlformats.org/drawingml/2006/main" xmlns:r="http://schemas.openxmlformats.org/officeDocument/2006/relationships" xmlns:p="http://schemas.openxmlformats.org/presentationml/2006/main">
  <p:tag name="NUM" val="1"/>
</p:tagLst>
</file>

<file path=ppt/tags/tag1107.xml><?xml version="1.0" encoding="utf-8"?>
<p:tagLst xmlns:a="http://schemas.openxmlformats.org/drawingml/2006/main" xmlns:r="http://schemas.openxmlformats.org/officeDocument/2006/relationships" xmlns:p="http://schemas.openxmlformats.org/presentationml/2006/main">
  <p:tag name="NUM" val="1"/>
</p:tagLst>
</file>

<file path=ppt/tags/tag1108.xml><?xml version="1.0" encoding="utf-8"?>
<p:tagLst xmlns:a="http://schemas.openxmlformats.org/drawingml/2006/main" xmlns:r="http://schemas.openxmlformats.org/officeDocument/2006/relationships" xmlns:p="http://schemas.openxmlformats.org/presentationml/2006/main">
  <p:tag name="NUM" val="2"/>
</p:tagLst>
</file>

<file path=ppt/tags/tag1109.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10.xml><?xml version="1.0" encoding="utf-8"?>
<p:tagLst xmlns:a="http://schemas.openxmlformats.org/drawingml/2006/main" xmlns:r="http://schemas.openxmlformats.org/officeDocument/2006/relationships" xmlns:p="http://schemas.openxmlformats.org/presentationml/2006/main">
  <p:tag name="NUM" val="1"/>
</p:tagLst>
</file>

<file path=ppt/tags/tag1111.xml><?xml version="1.0" encoding="utf-8"?>
<p:tagLst xmlns:a="http://schemas.openxmlformats.org/drawingml/2006/main" xmlns:r="http://schemas.openxmlformats.org/officeDocument/2006/relationships" xmlns:p="http://schemas.openxmlformats.org/presentationml/2006/main">
  <p:tag name="NUM" val="1"/>
</p:tagLst>
</file>

<file path=ppt/tags/tag1112.xml><?xml version="1.0" encoding="utf-8"?>
<p:tagLst xmlns:a="http://schemas.openxmlformats.org/drawingml/2006/main" xmlns:r="http://schemas.openxmlformats.org/officeDocument/2006/relationships" xmlns:p="http://schemas.openxmlformats.org/presentationml/2006/main">
  <p:tag name="NUM" val="2"/>
</p:tagLst>
</file>

<file path=ppt/tags/tag1113.xml><?xml version="1.0" encoding="utf-8"?>
<p:tagLst xmlns:a="http://schemas.openxmlformats.org/drawingml/2006/main" xmlns:r="http://schemas.openxmlformats.org/officeDocument/2006/relationships" xmlns:p="http://schemas.openxmlformats.org/presentationml/2006/main">
  <p:tag name="NUM" val="1"/>
</p:tagLst>
</file>

<file path=ppt/tags/tag1114.xml><?xml version="1.0" encoding="utf-8"?>
<p:tagLst xmlns:a="http://schemas.openxmlformats.org/drawingml/2006/main" xmlns:r="http://schemas.openxmlformats.org/officeDocument/2006/relationships" xmlns:p="http://schemas.openxmlformats.org/presentationml/2006/main">
  <p:tag name="NUM" val="2"/>
</p:tagLst>
</file>

<file path=ppt/tags/tag1115.xml><?xml version="1.0" encoding="utf-8"?>
<p:tagLst xmlns:a="http://schemas.openxmlformats.org/drawingml/2006/main" xmlns:r="http://schemas.openxmlformats.org/officeDocument/2006/relationships" xmlns:p="http://schemas.openxmlformats.org/presentationml/2006/main">
  <p:tag name="NUM" val="1"/>
</p:tagLst>
</file>

<file path=ppt/tags/tag1116.xml><?xml version="1.0" encoding="utf-8"?>
<p:tagLst xmlns:a="http://schemas.openxmlformats.org/drawingml/2006/main" xmlns:r="http://schemas.openxmlformats.org/officeDocument/2006/relationships" xmlns:p="http://schemas.openxmlformats.org/presentationml/2006/main">
  <p:tag name="NUM" val="1"/>
</p:tagLst>
</file>

<file path=ppt/tags/tag1117.xml><?xml version="1.0" encoding="utf-8"?>
<p:tagLst xmlns:a="http://schemas.openxmlformats.org/drawingml/2006/main" xmlns:r="http://schemas.openxmlformats.org/officeDocument/2006/relationships" xmlns:p="http://schemas.openxmlformats.org/presentationml/2006/main">
  <p:tag name="NUM" val="2"/>
</p:tagLst>
</file>

<file path=ppt/tags/tag1118.xml><?xml version="1.0" encoding="utf-8"?>
<p:tagLst xmlns:a="http://schemas.openxmlformats.org/drawingml/2006/main" xmlns:r="http://schemas.openxmlformats.org/officeDocument/2006/relationships" xmlns:p="http://schemas.openxmlformats.org/presentationml/2006/main">
  <p:tag name="NUM" val="4"/>
</p:tagLst>
</file>

<file path=ppt/tags/tag1119.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20.xml><?xml version="1.0" encoding="utf-8"?>
<p:tagLst xmlns:a="http://schemas.openxmlformats.org/drawingml/2006/main" xmlns:r="http://schemas.openxmlformats.org/officeDocument/2006/relationships" xmlns:p="http://schemas.openxmlformats.org/presentationml/2006/main">
  <p:tag name="NUM" val="2"/>
</p:tagLst>
</file>

<file path=ppt/tags/tag1121.xml><?xml version="1.0" encoding="utf-8"?>
<p:tagLst xmlns:a="http://schemas.openxmlformats.org/drawingml/2006/main" xmlns:r="http://schemas.openxmlformats.org/officeDocument/2006/relationships" xmlns:p="http://schemas.openxmlformats.org/presentationml/2006/main">
  <p:tag name="NUM" val="3"/>
</p:tagLst>
</file>

<file path=ppt/tags/tag1122.xml><?xml version="1.0" encoding="utf-8"?>
<p:tagLst xmlns:a="http://schemas.openxmlformats.org/drawingml/2006/main" xmlns:r="http://schemas.openxmlformats.org/officeDocument/2006/relationships" xmlns:p="http://schemas.openxmlformats.org/presentationml/2006/main">
  <p:tag name="NUM" val="5"/>
</p:tagLst>
</file>

<file path=ppt/tags/tag1123.xml><?xml version="1.0" encoding="utf-8"?>
<p:tagLst xmlns:a="http://schemas.openxmlformats.org/drawingml/2006/main" xmlns:r="http://schemas.openxmlformats.org/officeDocument/2006/relationships" xmlns:p="http://schemas.openxmlformats.org/presentationml/2006/main">
  <p:tag name="NUM" val="6"/>
</p:tagLst>
</file>

<file path=ppt/tags/tag1124.xml><?xml version="1.0" encoding="utf-8"?>
<p:tagLst xmlns:a="http://schemas.openxmlformats.org/drawingml/2006/main" xmlns:r="http://schemas.openxmlformats.org/officeDocument/2006/relationships" xmlns:p="http://schemas.openxmlformats.org/presentationml/2006/main">
  <p:tag name="NUM" val="7"/>
</p:tagLst>
</file>

<file path=ppt/tags/tag1125.xml><?xml version="1.0" encoding="utf-8"?>
<p:tagLst xmlns:a="http://schemas.openxmlformats.org/drawingml/2006/main" xmlns:r="http://schemas.openxmlformats.org/officeDocument/2006/relationships" xmlns:p="http://schemas.openxmlformats.org/presentationml/2006/main">
  <p:tag name="NUM" val="1"/>
</p:tagLst>
</file>

<file path=ppt/tags/tag1126.xml><?xml version="1.0" encoding="utf-8"?>
<p:tagLst xmlns:a="http://schemas.openxmlformats.org/drawingml/2006/main" xmlns:r="http://schemas.openxmlformats.org/officeDocument/2006/relationships" xmlns:p="http://schemas.openxmlformats.org/presentationml/2006/main">
  <p:tag name="NUM" val="2"/>
</p:tagLst>
</file>

<file path=ppt/tags/tag1127.xml><?xml version="1.0" encoding="utf-8"?>
<p:tagLst xmlns:a="http://schemas.openxmlformats.org/drawingml/2006/main" xmlns:r="http://schemas.openxmlformats.org/officeDocument/2006/relationships" xmlns:p="http://schemas.openxmlformats.org/presentationml/2006/main">
  <p:tag name="NUM" val="1"/>
</p:tagLst>
</file>

<file path=ppt/tags/tag1128.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9"/>
</p:tagLst>
</file>

<file path=ppt/tags/tag114.xml><?xml version="1.0" encoding="utf-8"?>
<p:tagLst xmlns:a="http://schemas.openxmlformats.org/drawingml/2006/main" xmlns:r="http://schemas.openxmlformats.org/officeDocument/2006/relationships" xmlns:p="http://schemas.openxmlformats.org/presentationml/2006/main">
  <p:tag name="NUM" val="10"/>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9.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8"/>
</p:tagLst>
</file>

<file path=ppt/tags/tag141.xml><?xml version="1.0" encoding="utf-8"?>
<p:tagLst xmlns:a="http://schemas.openxmlformats.org/drawingml/2006/main" xmlns:r="http://schemas.openxmlformats.org/officeDocument/2006/relationships" xmlns:p="http://schemas.openxmlformats.org/presentationml/2006/main">
  <p:tag name="NUM" val="9"/>
</p:tagLst>
</file>

<file path=ppt/tags/tag142.xml><?xml version="1.0" encoding="utf-8"?>
<p:tagLst xmlns:a="http://schemas.openxmlformats.org/drawingml/2006/main" xmlns:r="http://schemas.openxmlformats.org/officeDocument/2006/relationships" xmlns:p="http://schemas.openxmlformats.org/presentationml/2006/main">
  <p:tag name="NUM" val="10"/>
</p:tagLst>
</file>

<file path=ppt/tags/tag143.xml><?xml version="1.0" encoding="utf-8"?>
<p:tagLst xmlns:a="http://schemas.openxmlformats.org/drawingml/2006/main" xmlns:r="http://schemas.openxmlformats.org/officeDocument/2006/relationships" xmlns:p="http://schemas.openxmlformats.org/presentationml/2006/main">
  <p:tag name="NUM" val="11"/>
</p:tagLst>
</file>

<file path=ppt/tags/tag144.xml><?xml version="1.0" encoding="utf-8"?>
<p:tagLst xmlns:a="http://schemas.openxmlformats.org/drawingml/2006/main" xmlns:r="http://schemas.openxmlformats.org/officeDocument/2006/relationships" xmlns:p="http://schemas.openxmlformats.org/presentationml/2006/main">
  <p:tag name="NUM" val="12"/>
</p:tagLst>
</file>

<file path=ppt/tags/tag145.xml><?xml version="1.0" encoding="utf-8"?>
<p:tagLst xmlns:a="http://schemas.openxmlformats.org/drawingml/2006/main" xmlns:r="http://schemas.openxmlformats.org/officeDocument/2006/relationships" xmlns:p="http://schemas.openxmlformats.org/presentationml/2006/main">
  <p:tag name="NUM" val="13"/>
</p:tagLst>
</file>

<file path=ppt/tags/tag146.xml><?xml version="1.0" encoding="utf-8"?>
<p:tagLst xmlns:a="http://schemas.openxmlformats.org/drawingml/2006/main" xmlns:r="http://schemas.openxmlformats.org/officeDocument/2006/relationships" xmlns:p="http://schemas.openxmlformats.org/presentationml/2006/main">
  <p:tag name="NUM" val="14"/>
</p:tagLst>
</file>

<file path=ppt/tags/tag147.xml><?xml version="1.0" encoding="utf-8"?>
<p:tagLst xmlns:a="http://schemas.openxmlformats.org/drawingml/2006/main" xmlns:r="http://schemas.openxmlformats.org/officeDocument/2006/relationships" xmlns:p="http://schemas.openxmlformats.org/presentationml/2006/main">
  <p:tag name="NUM" val="15"/>
</p:tagLst>
</file>

<file path=ppt/tags/tag148.xml><?xml version="1.0" encoding="utf-8"?>
<p:tagLst xmlns:a="http://schemas.openxmlformats.org/drawingml/2006/main" xmlns:r="http://schemas.openxmlformats.org/officeDocument/2006/relationships" xmlns:p="http://schemas.openxmlformats.org/presentationml/2006/main">
  <p:tag name="NUM" val="16"/>
</p:tagLst>
</file>

<file path=ppt/tags/tag149.xml><?xml version="1.0" encoding="utf-8"?>
<p:tagLst xmlns:a="http://schemas.openxmlformats.org/drawingml/2006/main" xmlns:r="http://schemas.openxmlformats.org/officeDocument/2006/relationships" xmlns:p="http://schemas.openxmlformats.org/presentationml/2006/main">
  <p:tag name="NUM" val="15"/>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16"/>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0"/>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7"/>
</p:tagLst>
</file>

<file path=ppt/tags/tag165.xml><?xml version="1.0" encoding="utf-8"?>
<p:tagLst xmlns:a="http://schemas.openxmlformats.org/drawingml/2006/main" xmlns:r="http://schemas.openxmlformats.org/officeDocument/2006/relationships" xmlns:p="http://schemas.openxmlformats.org/presentationml/2006/main">
  <p:tag name="NUM" val="8"/>
</p:tagLst>
</file>

<file path=ppt/tags/tag166.xml><?xml version="1.0" encoding="utf-8"?>
<p:tagLst xmlns:a="http://schemas.openxmlformats.org/drawingml/2006/main" xmlns:r="http://schemas.openxmlformats.org/officeDocument/2006/relationships" xmlns:p="http://schemas.openxmlformats.org/presentationml/2006/main">
  <p:tag name="NUM" val="9"/>
</p:tagLst>
</file>

<file path=ppt/tags/tag167.xml><?xml version="1.0" encoding="utf-8"?>
<p:tagLst xmlns:a="http://schemas.openxmlformats.org/drawingml/2006/main" xmlns:r="http://schemas.openxmlformats.org/officeDocument/2006/relationships" xmlns:p="http://schemas.openxmlformats.org/presentationml/2006/main">
  <p:tag name="NUM" val="10"/>
</p:tagLst>
</file>

<file path=ppt/tags/tag168.xml><?xml version="1.0" encoding="utf-8"?>
<p:tagLst xmlns:a="http://schemas.openxmlformats.org/drawingml/2006/main" xmlns:r="http://schemas.openxmlformats.org/officeDocument/2006/relationships" xmlns:p="http://schemas.openxmlformats.org/presentationml/2006/main">
  <p:tag name="NUM" val="11"/>
</p:tagLst>
</file>

<file path=ppt/tags/tag169.xml><?xml version="1.0" encoding="utf-8"?>
<p:tagLst xmlns:a="http://schemas.openxmlformats.org/drawingml/2006/main" xmlns:r="http://schemas.openxmlformats.org/officeDocument/2006/relationships" xmlns:p="http://schemas.openxmlformats.org/presentationml/2006/main">
  <p:tag name="NUM" val="12"/>
</p:tagLst>
</file>

<file path=ppt/tags/tag17.xml><?xml version="1.0" encoding="utf-8"?>
<p:tagLst xmlns:a="http://schemas.openxmlformats.org/drawingml/2006/main" xmlns:r="http://schemas.openxmlformats.org/officeDocument/2006/relationships" xmlns:p="http://schemas.openxmlformats.org/presentationml/2006/main">
  <p:tag name="NUM" val="11"/>
</p:tagLst>
</file>

<file path=ppt/tags/tag170.xml><?xml version="1.0" encoding="utf-8"?>
<p:tagLst xmlns:a="http://schemas.openxmlformats.org/drawingml/2006/main" xmlns:r="http://schemas.openxmlformats.org/officeDocument/2006/relationships" xmlns:p="http://schemas.openxmlformats.org/presentationml/2006/main">
  <p:tag name="NUM" val="13"/>
</p:tagLst>
</file>

<file path=ppt/tags/tag171.xml><?xml version="1.0" encoding="utf-8"?>
<p:tagLst xmlns:a="http://schemas.openxmlformats.org/drawingml/2006/main" xmlns:r="http://schemas.openxmlformats.org/officeDocument/2006/relationships" xmlns:p="http://schemas.openxmlformats.org/presentationml/2006/main">
  <p:tag name="NUM" val="14"/>
</p:tagLst>
</file>

<file path=ppt/tags/tag172.xml><?xml version="1.0" encoding="utf-8"?>
<p:tagLst xmlns:a="http://schemas.openxmlformats.org/drawingml/2006/main" xmlns:r="http://schemas.openxmlformats.org/officeDocument/2006/relationships" xmlns:p="http://schemas.openxmlformats.org/presentationml/2006/main">
  <p:tag name="NUM" val="15"/>
</p:tagLst>
</file>

<file path=ppt/tags/tag173.xml><?xml version="1.0" encoding="utf-8"?>
<p:tagLst xmlns:a="http://schemas.openxmlformats.org/drawingml/2006/main" xmlns:r="http://schemas.openxmlformats.org/officeDocument/2006/relationships" xmlns:p="http://schemas.openxmlformats.org/presentationml/2006/main">
  <p:tag name="NUM" val="16"/>
</p:tagLst>
</file>

<file path=ppt/tags/tag174.xml><?xml version="1.0" encoding="utf-8"?>
<p:tagLst xmlns:a="http://schemas.openxmlformats.org/drawingml/2006/main" xmlns:r="http://schemas.openxmlformats.org/officeDocument/2006/relationships" xmlns:p="http://schemas.openxmlformats.org/presentationml/2006/main">
  <p:tag name="NUM" val="17"/>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2"/>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7"/>
</p:tagLst>
</file>

<file path=ppt/tags/tag184.xml><?xml version="1.0" encoding="utf-8"?>
<p:tagLst xmlns:a="http://schemas.openxmlformats.org/drawingml/2006/main" xmlns:r="http://schemas.openxmlformats.org/officeDocument/2006/relationships" xmlns:p="http://schemas.openxmlformats.org/presentationml/2006/main">
  <p:tag name="NUM" val="8"/>
</p:tagLst>
</file>

<file path=ppt/tags/tag185.xml><?xml version="1.0" encoding="utf-8"?>
<p:tagLst xmlns:a="http://schemas.openxmlformats.org/drawingml/2006/main" xmlns:r="http://schemas.openxmlformats.org/officeDocument/2006/relationships" xmlns:p="http://schemas.openxmlformats.org/presentationml/2006/main">
  <p:tag name="NUM" val="9"/>
</p:tagLst>
</file>

<file path=ppt/tags/tag186.xml><?xml version="1.0" encoding="utf-8"?>
<p:tagLst xmlns:a="http://schemas.openxmlformats.org/drawingml/2006/main" xmlns:r="http://schemas.openxmlformats.org/officeDocument/2006/relationships" xmlns:p="http://schemas.openxmlformats.org/presentationml/2006/main">
  <p:tag name="NUM" val="10"/>
</p:tagLst>
</file>

<file path=ppt/tags/tag187.xml><?xml version="1.0" encoding="utf-8"?>
<p:tagLst xmlns:a="http://schemas.openxmlformats.org/drawingml/2006/main" xmlns:r="http://schemas.openxmlformats.org/officeDocument/2006/relationships" xmlns:p="http://schemas.openxmlformats.org/presentationml/2006/main">
  <p:tag name="NUM" val="11"/>
</p:tagLst>
</file>

<file path=ppt/tags/tag188.xml><?xml version="1.0" encoding="utf-8"?>
<p:tagLst xmlns:a="http://schemas.openxmlformats.org/drawingml/2006/main" xmlns:r="http://schemas.openxmlformats.org/officeDocument/2006/relationships" xmlns:p="http://schemas.openxmlformats.org/presentationml/2006/main">
  <p:tag name="NUM" val="12"/>
</p:tagLst>
</file>

<file path=ppt/tags/tag189.xml><?xml version="1.0" encoding="utf-8"?>
<p:tagLst xmlns:a="http://schemas.openxmlformats.org/drawingml/2006/main" xmlns:r="http://schemas.openxmlformats.org/officeDocument/2006/relationships" xmlns:p="http://schemas.openxmlformats.org/presentationml/2006/main">
  <p:tag name="NUM" val="13"/>
</p:tagLst>
</file>

<file path=ppt/tags/tag19.xml><?xml version="1.0" encoding="utf-8"?>
<p:tagLst xmlns:a="http://schemas.openxmlformats.org/drawingml/2006/main" xmlns:r="http://schemas.openxmlformats.org/officeDocument/2006/relationships" xmlns:p="http://schemas.openxmlformats.org/presentationml/2006/main">
  <p:tag name="NUM" val="13"/>
</p:tagLst>
</file>

<file path=ppt/tags/tag190.xml><?xml version="1.0" encoding="utf-8"?>
<p:tagLst xmlns:a="http://schemas.openxmlformats.org/drawingml/2006/main" xmlns:r="http://schemas.openxmlformats.org/officeDocument/2006/relationships" xmlns:p="http://schemas.openxmlformats.org/presentationml/2006/main">
  <p:tag name="NUM" val="14"/>
</p:tagLst>
</file>

<file path=ppt/tags/tag191.xml><?xml version="1.0" encoding="utf-8"?>
<p:tagLst xmlns:a="http://schemas.openxmlformats.org/drawingml/2006/main" xmlns:r="http://schemas.openxmlformats.org/officeDocument/2006/relationships" xmlns:p="http://schemas.openxmlformats.org/presentationml/2006/main">
  <p:tag name="NUM" val="15"/>
</p:tagLst>
</file>

<file path=ppt/tags/tag192.xml><?xml version="1.0" encoding="utf-8"?>
<p:tagLst xmlns:a="http://schemas.openxmlformats.org/drawingml/2006/main" xmlns:r="http://schemas.openxmlformats.org/officeDocument/2006/relationships" xmlns:p="http://schemas.openxmlformats.org/presentationml/2006/main">
  <p:tag name="NUM" val="16"/>
</p:tagLst>
</file>

<file path=ppt/tags/tag193.xml><?xml version="1.0" encoding="utf-8"?>
<p:tagLst xmlns:a="http://schemas.openxmlformats.org/drawingml/2006/main" xmlns:r="http://schemas.openxmlformats.org/officeDocument/2006/relationships" xmlns:p="http://schemas.openxmlformats.org/presentationml/2006/main">
  <p:tag name="NUM" val="17"/>
</p:tagLst>
</file>

<file path=ppt/tags/tag194.xml><?xml version="1.0" encoding="utf-8"?>
<p:tagLst xmlns:a="http://schemas.openxmlformats.org/drawingml/2006/main" xmlns:r="http://schemas.openxmlformats.org/officeDocument/2006/relationships" xmlns:p="http://schemas.openxmlformats.org/presentationml/2006/main">
  <p:tag name="NUM" val="18"/>
</p:tagLst>
</file>

<file path=ppt/tags/tag195.xml><?xml version="1.0" encoding="utf-8"?>
<p:tagLst xmlns:a="http://schemas.openxmlformats.org/drawingml/2006/main" xmlns:r="http://schemas.openxmlformats.org/officeDocument/2006/relationships" xmlns:p="http://schemas.openxmlformats.org/presentationml/2006/main">
  <p:tag name="NUM" val="19"/>
</p:tagLst>
</file>

<file path=ppt/tags/tag196.xml><?xml version="1.0" encoding="utf-8"?>
<p:tagLst xmlns:a="http://schemas.openxmlformats.org/drawingml/2006/main" xmlns:r="http://schemas.openxmlformats.org/officeDocument/2006/relationships" xmlns:p="http://schemas.openxmlformats.org/presentationml/2006/main">
  <p:tag name="NUM" val="20"/>
</p:tagLst>
</file>

<file path=ppt/tags/tag197.xml><?xml version="1.0" encoding="utf-8"?>
<p:tagLst xmlns:a="http://schemas.openxmlformats.org/drawingml/2006/main" xmlns:r="http://schemas.openxmlformats.org/officeDocument/2006/relationships" xmlns:p="http://schemas.openxmlformats.org/presentationml/2006/main">
  <p:tag name="NUM" val="21"/>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5"/>
</p:tagLst>
</file>

<file path=ppt/tags/tag205.xml><?xml version="1.0" encoding="utf-8"?>
<p:tagLst xmlns:a="http://schemas.openxmlformats.org/drawingml/2006/main" xmlns:r="http://schemas.openxmlformats.org/officeDocument/2006/relationships" xmlns:p="http://schemas.openxmlformats.org/presentationml/2006/main">
  <p:tag name="NUM" val="6"/>
</p:tagLst>
</file>

<file path=ppt/tags/tag206.xml><?xml version="1.0" encoding="utf-8"?>
<p:tagLst xmlns:a="http://schemas.openxmlformats.org/drawingml/2006/main" xmlns:r="http://schemas.openxmlformats.org/officeDocument/2006/relationships" xmlns:p="http://schemas.openxmlformats.org/presentationml/2006/main">
  <p:tag name="NUM" val="7"/>
</p:tagLst>
</file>

<file path=ppt/tags/tag207.xml><?xml version="1.0" encoding="utf-8"?>
<p:tagLst xmlns:a="http://schemas.openxmlformats.org/drawingml/2006/main" xmlns:r="http://schemas.openxmlformats.org/officeDocument/2006/relationships" xmlns:p="http://schemas.openxmlformats.org/presentationml/2006/main">
  <p:tag name="NUM" val="8"/>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8"/>
</p:tagLst>
</file>

<file path=ppt/tags/tag216.xml><?xml version="1.0" encoding="utf-8"?>
<p:tagLst xmlns:a="http://schemas.openxmlformats.org/drawingml/2006/main" xmlns:r="http://schemas.openxmlformats.org/officeDocument/2006/relationships" xmlns:p="http://schemas.openxmlformats.org/presentationml/2006/main">
  <p:tag name="NUM" val="9"/>
</p:tagLst>
</file>

<file path=ppt/tags/tag217.xml><?xml version="1.0" encoding="utf-8"?>
<p:tagLst xmlns:a="http://schemas.openxmlformats.org/drawingml/2006/main" xmlns:r="http://schemas.openxmlformats.org/officeDocument/2006/relationships" xmlns:p="http://schemas.openxmlformats.org/presentationml/2006/main">
  <p:tag name="NUM" val="10"/>
</p:tagLst>
</file>

<file path=ppt/tags/tag218.xml><?xml version="1.0" encoding="utf-8"?>
<p:tagLst xmlns:a="http://schemas.openxmlformats.org/drawingml/2006/main" xmlns:r="http://schemas.openxmlformats.org/officeDocument/2006/relationships" xmlns:p="http://schemas.openxmlformats.org/presentationml/2006/main">
  <p:tag name="NUM" val="11"/>
</p:tagLst>
</file>

<file path=ppt/tags/tag219.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13"/>
</p:tagLst>
</file>

<file path=ppt/tags/tag221.xml><?xml version="1.0" encoding="utf-8"?>
<p:tagLst xmlns:a="http://schemas.openxmlformats.org/drawingml/2006/main" xmlns:r="http://schemas.openxmlformats.org/officeDocument/2006/relationships" xmlns:p="http://schemas.openxmlformats.org/presentationml/2006/main">
  <p:tag name="NUM" val="14"/>
</p:tagLst>
</file>

<file path=ppt/tags/tag222.xml><?xml version="1.0" encoding="utf-8"?>
<p:tagLst xmlns:a="http://schemas.openxmlformats.org/drawingml/2006/main" xmlns:r="http://schemas.openxmlformats.org/officeDocument/2006/relationships" xmlns:p="http://schemas.openxmlformats.org/presentationml/2006/main">
  <p:tag name="NUM" val="15"/>
</p:tagLst>
</file>

<file path=ppt/tags/tag223.xml><?xml version="1.0" encoding="utf-8"?>
<p:tagLst xmlns:a="http://schemas.openxmlformats.org/drawingml/2006/main" xmlns:r="http://schemas.openxmlformats.org/officeDocument/2006/relationships" xmlns:p="http://schemas.openxmlformats.org/presentationml/2006/main">
  <p:tag name="NUM" val="16"/>
</p:tagLst>
</file>

<file path=ppt/tags/tag224.xml><?xml version="1.0" encoding="utf-8"?>
<p:tagLst xmlns:a="http://schemas.openxmlformats.org/drawingml/2006/main" xmlns:r="http://schemas.openxmlformats.org/officeDocument/2006/relationships" xmlns:p="http://schemas.openxmlformats.org/presentationml/2006/main">
  <p:tag name="NUM" val="17"/>
</p:tagLst>
</file>

<file path=ppt/tags/tag225.xml><?xml version="1.0" encoding="utf-8"?>
<p:tagLst xmlns:a="http://schemas.openxmlformats.org/drawingml/2006/main" xmlns:r="http://schemas.openxmlformats.org/officeDocument/2006/relationships" xmlns:p="http://schemas.openxmlformats.org/presentationml/2006/main">
  <p:tag name="NUM" val="18"/>
</p:tagLst>
</file>

<file path=ppt/tags/tag226.xml><?xml version="1.0" encoding="utf-8"?>
<p:tagLst xmlns:a="http://schemas.openxmlformats.org/drawingml/2006/main" xmlns:r="http://schemas.openxmlformats.org/officeDocument/2006/relationships" xmlns:p="http://schemas.openxmlformats.org/presentationml/2006/main">
  <p:tag name="NUM" val="19"/>
</p:tagLst>
</file>

<file path=ppt/tags/tag227.xml><?xml version="1.0" encoding="utf-8"?>
<p:tagLst xmlns:a="http://schemas.openxmlformats.org/drawingml/2006/main" xmlns:r="http://schemas.openxmlformats.org/officeDocument/2006/relationships" xmlns:p="http://schemas.openxmlformats.org/presentationml/2006/main">
  <p:tag name="NUM" val="20"/>
</p:tagLst>
</file>

<file path=ppt/tags/tag228.xml><?xml version="1.0" encoding="utf-8"?>
<p:tagLst xmlns:a="http://schemas.openxmlformats.org/drawingml/2006/main" xmlns:r="http://schemas.openxmlformats.org/officeDocument/2006/relationships" xmlns:p="http://schemas.openxmlformats.org/presentationml/2006/main">
  <p:tag name="NUM" val="21"/>
</p:tagLst>
</file>

<file path=ppt/tags/tag229.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30.xml><?xml version="1.0" encoding="utf-8"?>
<p:tagLst xmlns:a="http://schemas.openxmlformats.org/drawingml/2006/main" xmlns:r="http://schemas.openxmlformats.org/officeDocument/2006/relationships" xmlns:p="http://schemas.openxmlformats.org/presentationml/2006/main">
  <p:tag name="NUM" val="23"/>
</p:tagLst>
</file>

<file path=ppt/tags/tag231.xml><?xml version="1.0" encoding="utf-8"?>
<p:tagLst xmlns:a="http://schemas.openxmlformats.org/drawingml/2006/main" xmlns:r="http://schemas.openxmlformats.org/officeDocument/2006/relationships" xmlns:p="http://schemas.openxmlformats.org/presentationml/2006/main">
  <p:tag name="NUM" val="24"/>
</p:tagLst>
</file>

<file path=ppt/tags/tag232.xml><?xml version="1.0" encoding="utf-8"?>
<p:tagLst xmlns:a="http://schemas.openxmlformats.org/drawingml/2006/main" xmlns:r="http://schemas.openxmlformats.org/officeDocument/2006/relationships" xmlns:p="http://schemas.openxmlformats.org/presentationml/2006/main">
  <p:tag name="NUM" val="25"/>
</p:tagLst>
</file>

<file path=ppt/tags/tag233.xml><?xml version="1.0" encoding="utf-8"?>
<p:tagLst xmlns:a="http://schemas.openxmlformats.org/drawingml/2006/main" xmlns:r="http://schemas.openxmlformats.org/officeDocument/2006/relationships" xmlns:p="http://schemas.openxmlformats.org/presentationml/2006/main">
  <p:tag name="NUM" val="26"/>
</p:tagLst>
</file>

<file path=ppt/tags/tag234.xml><?xml version="1.0" encoding="utf-8"?>
<p:tagLst xmlns:a="http://schemas.openxmlformats.org/drawingml/2006/main" xmlns:r="http://schemas.openxmlformats.org/officeDocument/2006/relationships" xmlns:p="http://schemas.openxmlformats.org/presentationml/2006/main">
  <p:tag name="NUM" val="27"/>
</p:tagLst>
</file>

<file path=ppt/tags/tag235.xml><?xml version="1.0" encoding="utf-8"?>
<p:tagLst xmlns:a="http://schemas.openxmlformats.org/drawingml/2006/main" xmlns:r="http://schemas.openxmlformats.org/officeDocument/2006/relationships" xmlns:p="http://schemas.openxmlformats.org/presentationml/2006/main">
  <p:tag name="NUM" val="28"/>
</p:tagLst>
</file>

<file path=ppt/tags/tag236.xml><?xml version="1.0" encoding="utf-8"?>
<p:tagLst xmlns:a="http://schemas.openxmlformats.org/drawingml/2006/main" xmlns:r="http://schemas.openxmlformats.org/officeDocument/2006/relationships" xmlns:p="http://schemas.openxmlformats.org/presentationml/2006/main">
  <p:tag name="NUM" val="29"/>
</p:tagLst>
</file>

<file path=ppt/tags/tag237.xml><?xml version="1.0" encoding="utf-8"?>
<p:tagLst xmlns:a="http://schemas.openxmlformats.org/drawingml/2006/main" xmlns:r="http://schemas.openxmlformats.org/officeDocument/2006/relationships" xmlns:p="http://schemas.openxmlformats.org/presentationml/2006/main">
  <p:tag name="NUM" val="30"/>
</p:tagLst>
</file>

<file path=ppt/tags/tag238.xml><?xml version="1.0" encoding="utf-8"?>
<p:tagLst xmlns:a="http://schemas.openxmlformats.org/drawingml/2006/main" xmlns:r="http://schemas.openxmlformats.org/officeDocument/2006/relationships" xmlns:p="http://schemas.openxmlformats.org/presentationml/2006/main">
  <p:tag name="NUM" val="31"/>
</p:tagLst>
</file>

<file path=ppt/tags/tag239.xml><?xml version="1.0" encoding="utf-8"?>
<p:tagLst xmlns:a="http://schemas.openxmlformats.org/drawingml/2006/main" xmlns:r="http://schemas.openxmlformats.org/officeDocument/2006/relationships" xmlns:p="http://schemas.openxmlformats.org/presentationml/2006/main">
  <p:tag name="NUM" val="3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33"/>
</p:tagLst>
</file>

<file path=ppt/tags/tag241.xml><?xml version="1.0" encoding="utf-8"?>
<p:tagLst xmlns:a="http://schemas.openxmlformats.org/drawingml/2006/main" xmlns:r="http://schemas.openxmlformats.org/officeDocument/2006/relationships" xmlns:p="http://schemas.openxmlformats.org/presentationml/2006/main">
  <p:tag name="NUM" val="34"/>
</p:tagLst>
</file>

<file path=ppt/tags/tag242.xml><?xml version="1.0" encoding="utf-8"?>
<p:tagLst xmlns:a="http://schemas.openxmlformats.org/drawingml/2006/main" xmlns:r="http://schemas.openxmlformats.org/officeDocument/2006/relationships" xmlns:p="http://schemas.openxmlformats.org/presentationml/2006/main">
  <p:tag name="NUM" val="35"/>
</p:tagLst>
</file>

<file path=ppt/tags/tag243.xml><?xml version="1.0" encoding="utf-8"?>
<p:tagLst xmlns:a="http://schemas.openxmlformats.org/drawingml/2006/main" xmlns:r="http://schemas.openxmlformats.org/officeDocument/2006/relationships" xmlns:p="http://schemas.openxmlformats.org/presentationml/2006/main">
  <p:tag name="NUM" val="36"/>
</p:tagLst>
</file>

<file path=ppt/tags/tag244.xml><?xml version="1.0" encoding="utf-8"?>
<p:tagLst xmlns:a="http://schemas.openxmlformats.org/drawingml/2006/main" xmlns:r="http://schemas.openxmlformats.org/officeDocument/2006/relationships" xmlns:p="http://schemas.openxmlformats.org/presentationml/2006/main">
  <p:tag name="NUM" val="37"/>
</p:tagLst>
</file>

<file path=ppt/tags/tag245.xml><?xml version="1.0" encoding="utf-8"?>
<p:tagLst xmlns:a="http://schemas.openxmlformats.org/drawingml/2006/main" xmlns:r="http://schemas.openxmlformats.org/officeDocument/2006/relationships" xmlns:p="http://schemas.openxmlformats.org/presentationml/2006/main">
  <p:tag name="NUM" val="38"/>
</p:tagLst>
</file>

<file path=ppt/tags/tag246.xml><?xml version="1.0" encoding="utf-8"?>
<p:tagLst xmlns:a="http://schemas.openxmlformats.org/drawingml/2006/main" xmlns:r="http://schemas.openxmlformats.org/officeDocument/2006/relationships" xmlns:p="http://schemas.openxmlformats.org/presentationml/2006/main">
  <p:tag name="NUM" val="39"/>
</p:tagLst>
</file>

<file path=ppt/tags/tag247.xml><?xml version="1.0" encoding="utf-8"?>
<p:tagLst xmlns:a="http://schemas.openxmlformats.org/drawingml/2006/main" xmlns:r="http://schemas.openxmlformats.org/officeDocument/2006/relationships" xmlns:p="http://schemas.openxmlformats.org/presentationml/2006/main">
  <p:tag name="NUM" val="40"/>
</p:tagLst>
</file>

<file path=ppt/tags/tag248.xml><?xml version="1.0" encoding="utf-8"?>
<p:tagLst xmlns:a="http://schemas.openxmlformats.org/drawingml/2006/main" xmlns:r="http://schemas.openxmlformats.org/officeDocument/2006/relationships" xmlns:p="http://schemas.openxmlformats.org/presentationml/2006/main">
  <p:tag name="NUM" val="41"/>
</p:tagLst>
</file>

<file path=ppt/tags/tag249.xml><?xml version="1.0" encoding="utf-8"?>
<p:tagLst xmlns:a="http://schemas.openxmlformats.org/drawingml/2006/main" xmlns:r="http://schemas.openxmlformats.org/officeDocument/2006/relationships" xmlns:p="http://schemas.openxmlformats.org/presentationml/2006/main">
  <p:tag name="NUM" val="4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43"/>
</p:tagLst>
</file>

<file path=ppt/tags/tag251.xml><?xml version="1.0" encoding="utf-8"?>
<p:tagLst xmlns:a="http://schemas.openxmlformats.org/drawingml/2006/main" xmlns:r="http://schemas.openxmlformats.org/officeDocument/2006/relationships" xmlns:p="http://schemas.openxmlformats.org/presentationml/2006/main">
  <p:tag name="NUM" val="44"/>
</p:tagLst>
</file>

<file path=ppt/tags/tag252.xml><?xml version="1.0" encoding="utf-8"?>
<p:tagLst xmlns:a="http://schemas.openxmlformats.org/drawingml/2006/main" xmlns:r="http://schemas.openxmlformats.org/officeDocument/2006/relationships" xmlns:p="http://schemas.openxmlformats.org/presentationml/2006/main">
  <p:tag name="NUM" val="45"/>
</p:tagLst>
</file>

<file path=ppt/tags/tag253.xml><?xml version="1.0" encoding="utf-8"?>
<p:tagLst xmlns:a="http://schemas.openxmlformats.org/drawingml/2006/main" xmlns:r="http://schemas.openxmlformats.org/officeDocument/2006/relationships" xmlns:p="http://schemas.openxmlformats.org/presentationml/2006/main">
  <p:tag name="NUM" val="46"/>
</p:tagLst>
</file>

<file path=ppt/tags/tag254.xml><?xml version="1.0" encoding="utf-8"?>
<p:tagLst xmlns:a="http://schemas.openxmlformats.org/drawingml/2006/main" xmlns:r="http://schemas.openxmlformats.org/officeDocument/2006/relationships" xmlns:p="http://schemas.openxmlformats.org/presentationml/2006/main">
  <p:tag name="NUM" val="47"/>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5"/>
</p:tagLst>
</file>

<file path=ppt/tags/tag262.xml><?xml version="1.0" encoding="utf-8"?>
<p:tagLst xmlns:a="http://schemas.openxmlformats.org/drawingml/2006/main" xmlns:r="http://schemas.openxmlformats.org/officeDocument/2006/relationships" xmlns:p="http://schemas.openxmlformats.org/presentationml/2006/main">
  <p:tag name="NUM" val="6"/>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8"/>
</p:tagLst>
</file>

<file path=ppt/tags/tag271.xml><?xml version="1.0" encoding="utf-8"?>
<p:tagLst xmlns:a="http://schemas.openxmlformats.org/drawingml/2006/main" xmlns:r="http://schemas.openxmlformats.org/officeDocument/2006/relationships" xmlns:p="http://schemas.openxmlformats.org/presentationml/2006/main">
  <p:tag name="NUM" val="9"/>
</p:tagLst>
</file>

<file path=ppt/tags/tag272.xml><?xml version="1.0" encoding="utf-8"?>
<p:tagLst xmlns:a="http://schemas.openxmlformats.org/drawingml/2006/main" xmlns:r="http://schemas.openxmlformats.org/officeDocument/2006/relationships" xmlns:p="http://schemas.openxmlformats.org/presentationml/2006/main">
  <p:tag name="NUM" val="10"/>
</p:tagLst>
</file>

<file path=ppt/tags/tag273.xml><?xml version="1.0" encoding="utf-8"?>
<p:tagLst xmlns:a="http://schemas.openxmlformats.org/drawingml/2006/main" xmlns:r="http://schemas.openxmlformats.org/officeDocument/2006/relationships" xmlns:p="http://schemas.openxmlformats.org/presentationml/2006/main">
  <p:tag name="NUM" val="11"/>
</p:tagLst>
</file>

<file path=ppt/tags/tag274.xml><?xml version="1.0" encoding="utf-8"?>
<p:tagLst xmlns:a="http://schemas.openxmlformats.org/drawingml/2006/main" xmlns:r="http://schemas.openxmlformats.org/officeDocument/2006/relationships" xmlns:p="http://schemas.openxmlformats.org/presentationml/2006/main">
  <p:tag name="NUM" val="12"/>
</p:tagLst>
</file>

<file path=ppt/tags/tag275.xml><?xml version="1.0" encoding="utf-8"?>
<p:tagLst xmlns:a="http://schemas.openxmlformats.org/drawingml/2006/main" xmlns:r="http://schemas.openxmlformats.org/officeDocument/2006/relationships" xmlns:p="http://schemas.openxmlformats.org/presentationml/2006/main">
  <p:tag name="NUM" val="13"/>
</p:tagLst>
</file>

<file path=ppt/tags/tag276.xml><?xml version="1.0" encoding="utf-8"?>
<p:tagLst xmlns:a="http://schemas.openxmlformats.org/drawingml/2006/main" xmlns:r="http://schemas.openxmlformats.org/officeDocument/2006/relationships" xmlns:p="http://schemas.openxmlformats.org/presentationml/2006/main">
  <p:tag name="NUM" val="14"/>
</p:tagLst>
</file>

<file path=ppt/tags/tag277.xml><?xml version="1.0" encoding="utf-8"?>
<p:tagLst xmlns:a="http://schemas.openxmlformats.org/drawingml/2006/main" xmlns:r="http://schemas.openxmlformats.org/officeDocument/2006/relationships" xmlns:p="http://schemas.openxmlformats.org/presentationml/2006/main">
  <p:tag name="NUM" val="15"/>
</p:tagLst>
</file>

<file path=ppt/tags/tag278.xml><?xml version="1.0" encoding="utf-8"?>
<p:tagLst xmlns:a="http://schemas.openxmlformats.org/drawingml/2006/main" xmlns:r="http://schemas.openxmlformats.org/officeDocument/2006/relationships" xmlns:p="http://schemas.openxmlformats.org/presentationml/2006/main">
  <p:tag name="NUM" val="16"/>
</p:tagLst>
</file>

<file path=ppt/tags/tag279.xml><?xml version="1.0" encoding="utf-8"?>
<p:tagLst xmlns:a="http://schemas.openxmlformats.org/drawingml/2006/main" xmlns:r="http://schemas.openxmlformats.org/officeDocument/2006/relationships" xmlns:p="http://schemas.openxmlformats.org/presentationml/2006/main">
  <p:tag name="NUM" val="17"/>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18"/>
</p:tagLst>
</file>

<file path=ppt/tags/tag281.xml><?xml version="1.0" encoding="utf-8"?>
<p:tagLst xmlns:a="http://schemas.openxmlformats.org/drawingml/2006/main" xmlns:r="http://schemas.openxmlformats.org/officeDocument/2006/relationships" xmlns:p="http://schemas.openxmlformats.org/presentationml/2006/main">
  <p:tag name="NUM" val="19"/>
</p:tagLst>
</file>

<file path=ppt/tags/tag282.xml><?xml version="1.0" encoding="utf-8"?>
<p:tagLst xmlns:a="http://schemas.openxmlformats.org/drawingml/2006/main" xmlns:r="http://schemas.openxmlformats.org/officeDocument/2006/relationships" xmlns:p="http://schemas.openxmlformats.org/presentationml/2006/main">
  <p:tag name="NUM" val="20"/>
</p:tagLst>
</file>

<file path=ppt/tags/tag283.xml><?xml version="1.0" encoding="utf-8"?>
<p:tagLst xmlns:a="http://schemas.openxmlformats.org/drawingml/2006/main" xmlns:r="http://schemas.openxmlformats.org/officeDocument/2006/relationships" xmlns:p="http://schemas.openxmlformats.org/presentationml/2006/main">
  <p:tag name="NUM" val="21"/>
</p:tagLst>
</file>

<file path=ppt/tags/tag284.xml><?xml version="1.0" encoding="utf-8"?>
<p:tagLst xmlns:a="http://schemas.openxmlformats.org/drawingml/2006/main" xmlns:r="http://schemas.openxmlformats.org/officeDocument/2006/relationships" xmlns:p="http://schemas.openxmlformats.org/presentationml/2006/main">
  <p:tag name="NUM" val="22"/>
</p:tagLst>
</file>

<file path=ppt/tags/tag285.xml><?xml version="1.0" encoding="utf-8"?>
<p:tagLst xmlns:a="http://schemas.openxmlformats.org/drawingml/2006/main" xmlns:r="http://schemas.openxmlformats.org/officeDocument/2006/relationships" xmlns:p="http://schemas.openxmlformats.org/presentationml/2006/main">
  <p:tag name="NUM" val="23"/>
</p:tagLst>
</file>

<file path=ppt/tags/tag286.xml><?xml version="1.0" encoding="utf-8"?>
<p:tagLst xmlns:a="http://schemas.openxmlformats.org/drawingml/2006/main" xmlns:r="http://schemas.openxmlformats.org/officeDocument/2006/relationships" xmlns:p="http://schemas.openxmlformats.org/presentationml/2006/main">
  <p:tag name="NUM" val="24"/>
</p:tagLst>
</file>

<file path=ppt/tags/tag287.xml><?xml version="1.0" encoding="utf-8"?>
<p:tagLst xmlns:a="http://schemas.openxmlformats.org/drawingml/2006/main" xmlns:r="http://schemas.openxmlformats.org/officeDocument/2006/relationships" xmlns:p="http://schemas.openxmlformats.org/presentationml/2006/main">
  <p:tag name="NUM" val="25"/>
</p:tagLst>
</file>

<file path=ppt/tags/tag288.xml><?xml version="1.0" encoding="utf-8"?>
<p:tagLst xmlns:a="http://schemas.openxmlformats.org/drawingml/2006/main" xmlns:r="http://schemas.openxmlformats.org/officeDocument/2006/relationships" xmlns:p="http://schemas.openxmlformats.org/presentationml/2006/main">
  <p:tag name="NUM" val="26"/>
</p:tagLst>
</file>

<file path=ppt/tags/tag289.xml><?xml version="1.0" encoding="utf-8"?>
<p:tagLst xmlns:a="http://schemas.openxmlformats.org/drawingml/2006/main" xmlns:r="http://schemas.openxmlformats.org/officeDocument/2006/relationships" xmlns:p="http://schemas.openxmlformats.org/presentationml/2006/main">
  <p:tag name="NUM" val="27"/>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28"/>
</p:tagLst>
</file>

<file path=ppt/tags/tag291.xml><?xml version="1.0" encoding="utf-8"?>
<p:tagLst xmlns:a="http://schemas.openxmlformats.org/drawingml/2006/main" xmlns:r="http://schemas.openxmlformats.org/officeDocument/2006/relationships" xmlns:p="http://schemas.openxmlformats.org/presentationml/2006/main">
  <p:tag name="NUM" val="29"/>
</p:tagLst>
</file>

<file path=ppt/tags/tag292.xml><?xml version="1.0" encoding="utf-8"?>
<p:tagLst xmlns:a="http://schemas.openxmlformats.org/drawingml/2006/main" xmlns:r="http://schemas.openxmlformats.org/officeDocument/2006/relationships" xmlns:p="http://schemas.openxmlformats.org/presentationml/2006/main">
  <p:tag name="NUM" val="30"/>
</p:tagLst>
</file>

<file path=ppt/tags/tag293.xml><?xml version="1.0" encoding="utf-8"?>
<p:tagLst xmlns:a="http://schemas.openxmlformats.org/drawingml/2006/main" xmlns:r="http://schemas.openxmlformats.org/officeDocument/2006/relationships" xmlns:p="http://schemas.openxmlformats.org/presentationml/2006/main">
  <p:tag name="NUM" val="31"/>
</p:tagLst>
</file>

<file path=ppt/tags/tag294.xml><?xml version="1.0" encoding="utf-8"?>
<p:tagLst xmlns:a="http://schemas.openxmlformats.org/drawingml/2006/main" xmlns:r="http://schemas.openxmlformats.org/officeDocument/2006/relationships" xmlns:p="http://schemas.openxmlformats.org/presentationml/2006/main">
  <p:tag name="NUM" val="32"/>
</p:tagLst>
</file>

<file path=ppt/tags/tag295.xml><?xml version="1.0" encoding="utf-8"?>
<p:tagLst xmlns:a="http://schemas.openxmlformats.org/drawingml/2006/main" xmlns:r="http://schemas.openxmlformats.org/officeDocument/2006/relationships" xmlns:p="http://schemas.openxmlformats.org/presentationml/2006/main">
  <p:tag name="NUM" val="33"/>
</p:tagLst>
</file>

<file path=ppt/tags/tag296.xml><?xml version="1.0" encoding="utf-8"?>
<p:tagLst xmlns:a="http://schemas.openxmlformats.org/drawingml/2006/main" xmlns:r="http://schemas.openxmlformats.org/officeDocument/2006/relationships" xmlns:p="http://schemas.openxmlformats.org/presentationml/2006/main">
  <p:tag name="NUM" val="34"/>
</p:tagLst>
</file>

<file path=ppt/tags/tag297.xml><?xml version="1.0" encoding="utf-8"?>
<p:tagLst xmlns:a="http://schemas.openxmlformats.org/drawingml/2006/main" xmlns:r="http://schemas.openxmlformats.org/officeDocument/2006/relationships" xmlns:p="http://schemas.openxmlformats.org/presentationml/2006/main">
  <p:tag name="NUM" val="35"/>
</p:tagLst>
</file>

<file path=ppt/tags/tag298.xml><?xml version="1.0" encoding="utf-8"?>
<p:tagLst xmlns:a="http://schemas.openxmlformats.org/drawingml/2006/main" xmlns:r="http://schemas.openxmlformats.org/officeDocument/2006/relationships" xmlns:p="http://schemas.openxmlformats.org/presentationml/2006/main">
  <p:tag name="NUM" val="36"/>
</p:tagLst>
</file>

<file path=ppt/tags/tag299.xml><?xml version="1.0" encoding="utf-8"?>
<p:tagLst xmlns:a="http://schemas.openxmlformats.org/drawingml/2006/main" xmlns:r="http://schemas.openxmlformats.org/officeDocument/2006/relationships" xmlns:p="http://schemas.openxmlformats.org/presentationml/2006/main">
  <p:tag name="NUM" val="37"/>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38"/>
</p:tagLst>
</file>

<file path=ppt/tags/tag301.xml><?xml version="1.0" encoding="utf-8"?>
<p:tagLst xmlns:a="http://schemas.openxmlformats.org/drawingml/2006/main" xmlns:r="http://schemas.openxmlformats.org/officeDocument/2006/relationships" xmlns:p="http://schemas.openxmlformats.org/presentationml/2006/main">
  <p:tag name="NUM" val="39"/>
</p:tagLst>
</file>

<file path=ppt/tags/tag302.xml><?xml version="1.0" encoding="utf-8"?>
<p:tagLst xmlns:a="http://schemas.openxmlformats.org/drawingml/2006/main" xmlns:r="http://schemas.openxmlformats.org/officeDocument/2006/relationships" xmlns:p="http://schemas.openxmlformats.org/presentationml/2006/main">
  <p:tag name="NUM" val="40"/>
</p:tagLst>
</file>

<file path=ppt/tags/tag303.xml><?xml version="1.0" encoding="utf-8"?>
<p:tagLst xmlns:a="http://schemas.openxmlformats.org/drawingml/2006/main" xmlns:r="http://schemas.openxmlformats.org/officeDocument/2006/relationships" xmlns:p="http://schemas.openxmlformats.org/presentationml/2006/main">
  <p:tag name="NUM" val="41"/>
</p:tagLst>
</file>

<file path=ppt/tags/tag304.xml><?xml version="1.0" encoding="utf-8"?>
<p:tagLst xmlns:a="http://schemas.openxmlformats.org/drawingml/2006/main" xmlns:r="http://schemas.openxmlformats.org/officeDocument/2006/relationships" xmlns:p="http://schemas.openxmlformats.org/presentationml/2006/main">
  <p:tag name="NUM" val="42"/>
</p:tagLst>
</file>

<file path=ppt/tags/tag305.xml><?xml version="1.0" encoding="utf-8"?>
<p:tagLst xmlns:a="http://schemas.openxmlformats.org/drawingml/2006/main" xmlns:r="http://schemas.openxmlformats.org/officeDocument/2006/relationships" xmlns:p="http://schemas.openxmlformats.org/presentationml/2006/main">
  <p:tag name="NUM" val="43"/>
</p:tagLst>
</file>

<file path=ppt/tags/tag306.xml><?xml version="1.0" encoding="utf-8"?>
<p:tagLst xmlns:a="http://schemas.openxmlformats.org/drawingml/2006/main" xmlns:r="http://schemas.openxmlformats.org/officeDocument/2006/relationships" xmlns:p="http://schemas.openxmlformats.org/presentationml/2006/main">
  <p:tag name="NUM" val="44"/>
</p:tagLst>
</file>

<file path=ppt/tags/tag307.xml><?xml version="1.0" encoding="utf-8"?>
<p:tagLst xmlns:a="http://schemas.openxmlformats.org/drawingml/2006/main" xmlns:r="http://schemas.openxmlformats.org/officeDocument/2006/relationships" xmlns:p="http://schemas.openxmlformats.org/presentationml/2006/main">
  <p:tag name="NUM" val="45"/>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3"/>
</p:tagLst>
</file>

<file path=ppt/tags/tag316.xml><?xml version="1.0" encoding="utf-8"?>
<p:tagLst xmlns:a="http://schemas.openxmlformats.org/drawingml/2006/main" xmlns:r="http://schemas.openxmlformats.org/officeDocument/2006/relationships" xmlns:p="http://schemas.openxmlformats.org/presentationml/2006/main">
  <p:tag name="NUM" val="4"/>
</p:tagLst>
</file>

<file path=ppt/tags/tag317.xml><?xml version="1.0" encoding="utf-8"?>
<p:tagLst xmlns:a="http://schemas.openxmlformats.org/drawingml/2006/main" xmlns:r="http://schemas.openxmlformats.org/officeDocument/2006/relationships" xmlns:p="http://schemas.openxmlformats.org/presentationml/2006/main">
  <p:tag name="NUM" val="5"/>
</p:tagLst>
</file>

<file path=ppt/tags/tag318.xml><?xml version="1.0" encoding="utf-8"?>
<p:tagLst xmlns:a="http://schemas.openxmlformats.org/drawingml/2006/main" xmlns:r="http://schemas.openxmlformats.org/officeDocument/2006/relationships" xmlns:p="http://schemas.openxmlformats.org/presentationml/2006/main">
  <p:tag name="NUM" val="1"/>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4"/>
</p:tagLst>
</file>

<file path=ppt/tags/tag322.xml><?xml version="1.0" encoding="utf-8"?>
<p:tagLst xmlns:a="http://schemas.openxmlformats.org/drawingml/2006/main" xmlns:r="http://schemas.openxmlformats.org/officeDocument/2006/relationships" xmlns:p="http://schemas.openxmlformats.org/presentationml/2006/main">
  <p:tag name="NUM" val="5"/>
</p:tagLst>
</file>

<file path=ppt/tags/tag323.xml><?xml version="1.0" encoding="utf-8"?>
<p:tagLst xmlns:a="http://schemas.openxmlformats.org/drawingml/2006/main" xmlns:r="http://schemas.openxmlformats.org/officeDocument/2006/relationships" xmlns:p="http://schemas.openxmlformats.org/presentationml/2006/main">
  <p:tag name="NUM" val="6"/>
</p:tagLst>
</file>

<file path=ppt/tags/tag324.xml><?xml version="1.0" encoding="utf-8"?>
<p:tagLst xmlns:a="http://schemas.openxmlformats.org/drawingml/2006/main" xmlns:r="http://schemas.openxmlformats.org/officeDocument/2006/relationships" xmlns:p="http://schemas.openxmlformats.org/presentationml/2006/main">
  <p:tag name="NUM" val="7"/>
</p:tagLst>
</file>

<file path=ppt/tags/tag325.xml><?xml version="1.0" encoding="utf-8"?>
<p:tagLst xmlns:a="http://schemas.openxmlformats.org/drawingml/2006/main" xmlns:r="http://schemas.openxmlformats.org/officeDocument/2006/relationships" xmlns:p="http://schemas.openxmlformats.org/presentationml/2006/main">
  <p:tag name="NUM" val="8"/>
</p:tagLst>
</file>

<file path=ppt/tags/tag326.xml><?xml version="1.0" encoding="utf-8"?>
<p:tagLst xmlns:a="http://schemas.openxmlformats.org/drawingml/2006/main" xmlns:r="http://schemas.openxmlformats.org/officeDocument/2006/relationships" xmlns:p="http://schemas.openxmlformats.org/presentationml/2006/main">
  <p:tag name="NUM" val="9"/>
</p:tagLst>
</file>

<file path=ppt/tags/tag327.xml><?xml version="1.0" encoding="utf-8"?>
<p:tagLst xmlns:a="http://schemas.openxmlformats.org/drawingml/2006/main" xmlns:r="http://schemas.openxmlformats.org/officeDocument/2006/relationships" xmlns:p="http://schemas.openxmlformats.org/presentationml/2006/main">
  <p:tag name="NUM" val="10"/>
</p:tagLst>
</file>

<file path=ppt/tags/tag328.xml><?xml version="1.0" encoding="utf-8"?>
<p:tagLst xmlns:a="http://schemas.openxmlformats.org/drawingml/2006/main" xmlns:r="http://schemas.openxmlformats.org/officeDocument/2006/relationships" xmlns:p="http://schemas.openxmlformats.org/presentationml/2006/main">
  <p:tag name="NUM" val="11"/>
</p:tagLst>
</file>

<file path=ppt/tags/tag329.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13"/>
</p:tagLst>
</file>

<file path=ppt/tags/tag331.xml><?xml version="1.0" encoding="utf-8"?>
<p:tagLst xmlns:a="http://schemas.openxmlformats.org/drawingml/2006/main" xmlns:r="http://schemas.openxmlformats.org/officeDocument/2006/relationships" xmlns:p="http://schemas.openxmlformats.org/presentationml/2006/main">
  <p:tag name="NUM" val="14"/>
</p:tagLst>
</file>

<file path=ppt/tags/tag332.xml><?xml version="1.0" encoding="utf-8"?>
<p:tagLst xmlns:a="http://schemas.openxmlformats.org/drawingml/2006/main" xmlns:r="http://schemas.openxmlformats.org/officeDocument/2006/relationships" xmlns:p="http://schemas.openxmlformats.org/presentationml/2006/main">
  <p:tag name="NUM" val="15"/>
</p:tagLst>
</file>

<file path=ppt/tags/tag333.xml><?xml version="1.0" encoding="utf-8"?>
<p:tagLst xmlns:a="http://schemas.openxmlformats.org/drawingml/2006/main" xmlns:r="http://schemas.openxmlformats.org/officeDocument/2006/relationships" xmlns:p="http://schemas.openxmlformats.org/presentationml/2006/main">
  <p:tag name="NUM" val="16"/>
</p:tagLst>
</file>

<file path=ppt/tags/tag334.xml><?xml version="1.0" encoding="utf-8"?>
<p:tagLst xmlns:a="http://schemas.openxmlformats.org/drawingml/2006/main" xmlns:r="http://schemas.openxmlformats.org/officeDocument/2006/relationships" xmlns:p="http://schemas.openxmlformats.org/presentationml/2006/main">
  <p:tag name="NUM" val="17"/>
</p:tagLst>
</file>

<file path=ppt/tags/tag335.xml><?xml version="1.0" encoding="utf-8"?>
<p:tagLst xmlns:a="http://schemas.openxmlformats.org/drawingml/2006/main" xmlns:r="http://schemas.openxmlformats.org/officeDocument/2006/relationships" xmlns:p="http://schemas.openxmlformats.org/presentationml/2006/main">
  <p:tag name="NUM" val="18"/>
</p:tagLst>
</file>

<file path=ppt/tags/tag336.xml><?xml version="1.0" encoding="utf-8"?>
<p:tagLst xmlns:a="http://schemas.openxmlformats.org/drawingml/2006/main" xmlns:r="http://schemas.openxmlformats.org/officeDocument/2006/relationships" xmlns:p="http://schemas.openxmlformats.org/presentationml/2006/main">
  <p:tag name="NUM" val="19"/>
</p:tagLst>
</file>

<file path=ppt/tags/tag337.xml><?xml version="1.0" encoding="utf-8"?>
<p:tagLst xmlns:a="http://schemas.openxmlformats.org/drawingml/2006/main" xmlns:r="http://schemas.openxmlformats.org/officeDocument/2006/relationships" xmlns:p="http://schemas.openxmlformats.org/presentationml/2006/main">
  <p:tag name="NUM" val="20"/>
</p:tagLst>
</file>

<file path=ppt/tags/tag338.xml><?xml version="1.0" encoding="utf-8"?>
<p:tagLst xmlns:a="http://schemas.openxmlformats.org/drawingml/2006/main" xmlns:r="http://schemas.openxmlformats.org/officeDocument/2006/relationships" xmlns:p="http://schemas.openxmlformats.org/presentationml/2006/main">
  <p:tag name="NUM" val="21"/>
</p:tagLst>
</file>

<file path=ppt/tags/tag339.xml><?xml version="1.0" encoding="utf-8"?>
<p:tagLst xmlns:a="http://schemas.openxmlformats.org/drawingml/2006/main" xmlns:r="http://schemas.openxmlformats.org/officeDocument/2006/relationships" xmlns:p="http://schemas.openxmlformats.org/presentationml/2006/main">
  <p:tag name="NUM" val="22"/>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40.xml><?xml version="1.0" encoding="utf-8"?>
<p:tagLst xmlns:a="http://schemas.openxmlformats.org/drawingml/2006/main" xmlns:r="http://schemas.openxmlformats.org/officeDocument/2006/relationships" xmlns:p="http://schemas.openxmlformats.org/presentationml/2006/main">
  <p:tag name="NUM" val="23"/>
</p:tagLst>
</file>

<file path=ppt/tags/tag341.xml><?xml version="1.0" encoding="utf-8"?>
<p:tagLst xmlns:a="http://schemas.openxmlformats.org/drawingml/2006/main" xmlns:r="http://schemas.openxmlformats.org/officeDocument/2006/relationships" xmlns:p="http://schemas.openxmlformats.org/presentationml/2006/main">
  <p:tag name="NUM" val="24"/>
</p:tagLst>
</file>

<file path=ppt/tags/tag342.xml><?xml version="1.0" encoding="utf-8"?>
<p:tagLst xmlns:a="http://schemas.openxmlformats.org/drawingml/2006/main" xmlns:r="http://schemas.openxmlformats.org/officeDocument/2006/relationships" xmlns:p="http://schemas.openxmlformats.org/presentationml/2006/main">
  <p:tag name="NUM" val="25"/>
</p:tagLst>
</file>

<file path=ppt/tags/tag343.xml><?xml version="1.0" encoding="utf-8"?>
<p:tagLst xmlns:a="http://schemas.openxmlformats.org/drawingml/2006/main" xmlns:r="http://schemas.openxmlformats.org/officeDocument/2006/relationships" xmlns:p="http://schemas.openxmlformats.org/presentationml/2006/main">
  <p:tag name="NUM" val="26"/>
</p:tagLst>
</file>

<file path=ppt/tags/tag344.xml><?xml version="1.0" encoding="utf-8"?>
<p:tagLst xmlns:a="http://schemas.openxmlformats.org/drawingml/2006/main" xmlns:r="http://schemas.openxmlformats.org/officeDocument/2006/relationships" xmlns:p="http://schemas.openxmlformats.org/presentationml/2006/main">
  <p:tag name="NUM" val="27"/>
</p:tagLst>
</file>

<file path=ppt/tags/tag345.xml><?xml version="1.0" encoding="utf-8"?>
<p:tagLst xmlns:a="http://schemas.openxmlformats.org/drawingml/2006/main" xmlns:r="http://schemas.openxmlformats.org/officeDocument/2006/relationships" xmlns:p="http://schemas.openxmlformats.org/presentationml/2006/main">
  <p:tag name="NUM" val="28"/>
</p:tagLst>
</file>

<file path=ppt/tags/tag346.xml><?xml version="1.0" encoding="utf-8"?>
<p:tagLst xmlns:a="http://schemas.openxmlformats.org/drawingml/2006/main" xmlns:r="http://schemas.openxmlformats.org/officeDocument/2006/relationships" xmlns:p="http://schemas.openxmlformats.org/presentationml/2006/main">
  <p:tag name="NUM" val="29"/>
</p:tagLst>
</file>

<file path=ppt/tags/tag347.xml><?xml version="1.0" encoding="utf-8"?>
<p:tagLst xmlns:a="http://schemas.openxmlformats.org/drawingml/2006/main" xmlns:r="http://schemas.openxmlformats.org/officeDocument/2006/relationships" xmlns:p="http://schemas.openxmlformats.org/presentationml/2006/main">
  <p:tag name="NUM" val="30"/>
</p:tagLst>
</file>

<file path=ppt/tags/tag348.xml><?xml version="1.0" encoding="utf-8"?>
<p:tagLst xmlns:a="http://schemas.openxmlformats.org/drawingml/2006/main" xmlns:r="http://schemas.openxmlformats.org/officeDocument/2006/relationships" xmlns:p="http://schemas.openxmlformats.org/presentationml/2006/main">
  <p:tag name="NUM" val="31"/>
</p:tagLst>
</file>

<file path=ppt/tags/tag349.xml><?xml version="1.0" encoding="utf-8"?>
<p:tagLst xmlns:a="http://schemas.openxmlformats.org/drawingml/2006/main" xmlns:r="http://schemas.openxmlformats.org/officeDocument/2006/relationships" xmlns:p="http://schemas.openxmlformats.org/presentationml/2006/main">
  <p:tag name="NUM" val="3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50.xml><?xml version="1.0" encoding="utf-8"?>
<p:tagLst xmlns:a="http://schemas.openxmlformats.org/drawingml/2006/main" xmlns:r="http://schemas.openxmlformats.org/officeDocument/2006/relationships" xmlns:p="http://schemas.openxmlformats.org/presentationml/2006/main">
  <p:tag name="NUM" val="33"/>
</p:tagLst>
</file>

<file path=ppt/tags/tag351.xml><?xml version="1.0" encoding="utf-8"?>
<p:tagLst xmlns:a="http://schemas.openxmlformats.org/drawingml/2006/main" xmlns:r="http://schemas.openxmlformats.org/officeDocument/2006/relationships" xmlns:p="http://schemas.openxmlformats.org/presentationml/2006/main">
  <p:tag name="NUM" val="34"/>
</p:tagLst>
</file>

<file path=ppt/tags/tag352.xml><?xml version="1.0" encoding="utf-8"?>
<p:tagLst xmlns:a="http://schemas.openxmlformats.org/drawingml/2006/main" xmlns:r="http://schemas.openxmlformats.org/officeDocument/2006/relationships" xmlns:p="http://schemas.openxmlformats.org/presentationml/2006/main">
  <p:tag name="NUM" val="35"/>
</p:tagLst>
</file>

<file path=ppt/tags/tag353.xml><?xml version="1.0" encoding="utf-8"?>
<p:tagLst xmlns:a="http://schemas.openxmlformats.org/drawingml/2006/main" xmlns:r="http://schemas.openxmlformats.org/officeDocument/2006/relationships" xmlns:p="http://schemas.openxmlformats.org/presentationml/2006/main">
  <p:tag name="NUM" val="15"/>
</p:tagLst>
</file>

<file path=ppt/tags/tag354.xml><?xml version="1.0" encoding="utf-8"?>
<p:tagLst xmlns:a="http://schemas.openxmlformats.org/drawingml/2006/main" xmlns:r="http://schemas.openxmlformats.org/officeDocument/2006/relationships" xmlns:p="http://schemas.openxmlformats.org/presentationml/2006/main">
  <p:tag name="NUM" val="14"/>
</p:tagLst>
</file>

<file path=ppt/tags/tag355.xml><?xml version="1.0" encoding="utf-8"?>
<p:tagLst xmlns:a="http://schemas.openxmlformats.org/drawingml/2006/main" xmlns:r="http://schemas.openxmlformats.org/officeDocument/2006/relationships" xmlns:p="http://schemas.openxmlformats.org/presentationml/2006/main">
  <p:tag name="NUM" val="15"/>
</p:tagLst>
</file>

<file path=ppt/tags/tag356.xml><?xml version="1.0" encoding="utf-8"?>
<p:tagLst xmlns:a="http://schemas.openxmlformats.org/drawingml/2006/main" xmlns:r="http://schemas.openxmlformats.org/officeDocument/2006/relationships" xmlns:p="http://schemas.openxmlformats.org/presentationml/2006/main">
  <p:tag name="NUM" val="15"/>
</p:tagLst>
</file>

<file path=ppt/tags/tag357.xml><?xml version="1.0" encoding="utf-8"?>
<p:tagLst xmlns:a="http://schemas.openxmlformats.org/drawingml/2006/main" xmlns:r="http://schemas.openxmlformats.org/officeDocument/2006/relationships" xmlns:p="http://schemas.openxmlformats.org/presentationml/2006/main">
  <p:tag name="NUM" val="1"/>
</p:tagLst>
</file>

<file path=ppt/tags/tag358.xml><?xml version="1.0" encoding="utf-8"?>
<p:tagLst xmlns:a="http://schemas.openxmlformats.org/drawingml/2006/main" xmlns:r="http://schemas.openxmlformats.org/officeDocument/2006/relationships" xmlns:p="http://schemas.openxmlformats.org/presentationml/2006/main">
  <p:tag name="NUM" val="2"/>
</p:tagLst>
</file>

<file path=ppt/tags/tag359.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4"/>
</p:tagLst>
</file>

<file path=ppt/tags/tag364.xml><?xml version="1.0" encoding="utf-8"?>
<p:tagLst xmlns:a="http://schemas.openxmlformats.org/drawingml/2006/main" xmlns:r="http://schemas.openxmlformats.org/officeDocument/2006/relationships" xmlns:p="http://schemas.openxmlformats.org/presentationml/2006/main">
  <p:tag name="NUM" val="5"/>
</p:tagLst>
</file>

<file path=ppt/tags/tag365.xml><?xml version="1.0" encoding="utf-8"?>
<p:tagLst xmlns:a="http://schemas.openxmlformats.org/drawingml/2006/main" xmlns:r="http://schemas.openxmlformats.org/officeDocument/2006/relationships" xmlns:p="http://schemas.openxmlformats.org/presentationml/2006/main">
  <p:tag name="NUM" val="6"/>
</p:tagLst>
</file>

<file path=ppt/tags/tag366.xml><?xml version="1.0" encoding="utf-8"?>
<p:tagLst xmlns:a="http://schemas.openxmlformats.org/drawingml/2006/main" xmlns:r="http://schemas.openxmlformats.org/officeDocument/2006/relationships" xmlns:p="http://schemas.openxmlformats.org/presentationml/2006/main">
  <p:tag name="NUM" val="7"/>
</p:tagLst>
</file>

<file path=ppt/tags/tag367.xml><?xml version="1.0" encoding="utf-8"?>
<p:tagLst xmlns:a="http://schemas.openxmlformats.org/drawingml/2006/main" xmlns:r="http://schemas.openxmlformats.org/officeDocument/2006/relationships" xmlns:p="http://schemas.openxmlformats.org/presentationml/2006/main">
  <p:tag name="NUM" val="8"/>
</p:tagLst>
</file>

<file path=ppt/tags/tag368.xml><?xml version="1.0" encoding="utf-8"?>
<p:tagLst xmlns:a="http://schemas.openxmlformats.org/drawingml/2006/main" xmlns:r="http://schemas.openxmlformats.org/officeDocument/2006/relationships" xmlns:p="http://schemas.openxmlformats.org/presentationml/2006/main">
  <p:tag name="NUM" val="9"/>
</p:tagLst>
</file>

<file path=ppt/tags/tag369.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70.xml><?xml version="1.0" encoding="utf-8"?>
<p:tagLst xmlns:a="http://schemas.openxmlformats.org/drawingml/2006/main" xmlns:r="http://schemas.openxmlformats.org/officeDocument/2006/relationships" xmlns:p="http://schemas.openxmlformats.org/presentationml/2006/main">
  <p:tag name="NUM" val="11"/>
</p:tagLst>
</file>

<file path=ppt/tags/tag371.xml><?xml version="1.0" encoding="utf-8"?>
<p:tagLst xmlns:a="http://schemas.openxmlformats.org/drawingml/2006/main" xmlns:r="http://schemas.openxmlformats.org/officeDocument/2006/relationships" xmlns:p="http://schemas.openxmlformats.org/presentationml/2006/main">
  <p:tag name="NUM" val="12"/>
</p:tagLst>
</file>

<file path=ppt/tags/tag372.xml><?xml version="1.0" encoding="utf-8"?>
<p:tagLst xmlns:a="http://schemas.openxmlformats.org/drawingml/2006/main" xmlns:r="http://schemas.openxmlformats.org/officeDocument/2006/relationships" xmlns:p="http://schemas.openxmlformats.org/presentationml/2006/main">
  <p:tag name="NUM" val="13"/>
</p:tagLst>
</file>

<file path=ppt/tags/tag373.xml><?xml version="1.0" encoding="utf-8"?>
<p:tagLst xmlns:a="http://schemas.openxmlformats.org/drawingml/2006/main" xmlns:r="http://schemas.openxmlformats.org/officeDocument/2006/relationships" xmlns:p="http://schemas.openxmlformats.org/presentationml/2006/main">
  <p:tag name="NUM" val="14"/>
</p:tagLst>
</file>

<file path=ppt/tags/tag374.xml><?xml version="1.0" encoding="utf-8"?>
<p:tagLst xmlns:a="http://schemas.openxmlformats.org/drawingml/2006/main" xmlns:r="http://schemas.openxmlformats.org/officeDocument/2006/relationships" xmlns:p="http://schemas.openxmlformats.org/presentationml/2006/main">
  <p:tag name="NUM" val="15"/>
</p:tagLst>
</file>

<file path=ppt/tags/tag375.xml><?xml version="1.0" encoding="utf-8"?>
<p:tagLst xmlns:a="http://schemas.openxmlformats.org/drawingml/2006/main" xmlns:r="http://schemas.openxmlformats.org/officeDocument/2006/relationships" xmlns:p="http://schemas.openxmlformats.org/presentationml/2006/main">
  <p:tag name="NUM" val="16"/>
</p:tagLst>
</file>

<file path=ppt/tags/tag376.xml><?xml version="1.0" encoding="utf-8"?>
<p:tagLst xmlns:a="http://schemas.openxmlformats.org/drawingml/2006/main" xmlns:r="http://schemas.openxmlformats.org/officeDocument/2006/relationships" xmlns:p="http://schemas.openxmlformats.org/presentationml/2006/main">
  <p:tag name="NUM" val="17"/>
</p:tagLst>
</file>

<file path=ppt/tags/tag377.xml><?xml version="1.0" encoding="utf-8"?>
<p:tagLst xmlns:a="http://schemas.openxmlformats.org/drawingml/2006/main" xmlns:r="http://schemas.openxmlformats.org/officeDocument/2006/relationships" xmlns:p="http://schemas.openxmlformats.org/presentationml/2006/main">
  <p:tag name="NUM" val="18"/>
</p:tagLst>
</file>

<file path=ppt/tags/tag378.xml><?xml version="1.0" encoding="utf-8"?>
<p:tagLst xmlns:a="http://schemas.openxmlformats.org/drawingml/2006/main" xmlns:r="http://schemas.openxmlformats.org/officeDocument/2006/relationships" xmlns:p="http://schemas.openxmlformats.org/presentationml/2006/main">
  <p:tag name="NUM" val="19"/>
</p:tagLst>
</file>

<file path=ppt/tags/tag379.xml><?xml version="1.0" encoding="utf-8"?>
<p:tagLst xmlns:a="http://schemas.openxmlformats.org/drawingml/2006/main" xmlns:r="http://schemas.openxmlformats.org/officeDocument/2006/relationships" xmlns:p="http://schemas.openxmlformats.org/presentationml/2006/main">
  <p:tag name="NUM" val="20"/>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80.xml><?xml version="1.0" encoding="utf-8"?>
<p:tagLst xmlns:a="http://schemas.openxmlformats.org/drawingml/2006/main" xmlns:r="http://schemas.openxmlformats.org/officeDocument/2006/relationships" xmlns:p="http://schemas.openxmlformats.org/presentationml/2006/main">
  <p:tag name="NUM" val="21"/>
</p:tagLst>
</file>

<file path=ppt/tags/tag381.xml><?xml version="1.0" encoding="utf-8"?>
<p:tagLst xmlns:a="http://schemas.openxmlformats.org/drawingml/2006/main" xmlns:r="http://schemas.openxmlformats.org/officeDocument/2006/relationships" xmlns:p="http://schemas.openxmlformats.org/presentationml/2006/main">
  <p:tag name="NUM" val="22"/>
</p:tagLst>
</file>

<file path=ppt/tags/tag382.xml><?xml version="1.0" encoding="utf-8"?>
<p:tagLst xmlns:a="http://schemas.openxmlformats.org/drawingml/2006/main" xmlns:r="http://schemas.openxmlformats.org/officeDocument/2006/relationships" xmlns:p="http://schemas.openxmlformats.org/presentationml/2006/main">
  <p:tag name="NUM" val="23"/>
</p:tagLst>
</file>

<file path=ppt/tags/tag383.xml><?xml version="1.0" encoding="utf-8"?>
<p:tagLst xmlns:a="http://schemas.openxmlformats.org/drawingml/2006/main" xmlns:r="http://schemas.openxmlformats.org/officeDocument/2006/relationships" xmlns:p="http://schemas.openxmlformats.org/presentationml/2006/main">
  <p:tag name="NUM" val="24"/>
</p:tagLst>
</file>

<file path=ppt/tags/tag384.xml><?xml version="1.0" encoding="utf-8"?>
<p:tagLst xmlns:a="http://schemas.openxmlformats.org/drawingml/2006/main" xmlns:r="http://schemas.openxmlformats.org/officeDocument/2006/relationships" xmlns:p="http://schemas.openxmlformats.org/presentationml/2006/main">
  <p:tag name="NUM" val="25"/>
</p:tagLst>
</file>

<file path=ppt/tags/tag385.xml><?xml version="1.0" encoding="utf-8"?>
<p:tagLst xmlns:a="http://schemas.openxmlformats.org/drawingml/2006/main" xmlns:r="http://schemas.openxmlformats.org/officeDocument/2006/relationships" xmlns:p="http://schemas.openxmlformats.org/presentationml/2006/main">
  <p:tag name="NUM" val="26"/>
</p:tagLst>
</file>

<file path=ppt/tags/tag386.xml><?xml version="1.0" encoding="utf-8"?>
<p:tagLst xmlns:a="http://schemas.openxmlformats.org/drawingml/2006/main" xmlns:r="http://schemas.openxmlformats.org/officeDocument/2006/relationships" xmlns:p="http://schemas.openxmlformats.org/presentationml/2006/main">
  <p:tag name="NUM" val="27"/>
</p:tagLst>
</file>

<file path=ppt/tags/tag387.xml><?xml version="1.0" encoding="utf-8"?>
<p:tagLst xmlns:a="http://schemas.openxmlformats.org/drawingml/2006/main" xmlns:r="http://schemas.openxmlformats.org/officeDocument/2006/relationships" xmlns:p="http://schemas.openxmlformats.org/presentationml/2006/main">
  <p:tag name="NUM" val="28"/>
</p:tagLst>
</file>

<file path=ppt/tags/tag388.xml><?xml version="1.0" encoding="utf-8"?>
<p:tagLst xmlns:a="http://schemas.openxmlformats.org/drawingml/2006/main" xmlns:r="http://schemas.openxmlformats.org/officeDocument/2006/relationships" xmlns:p="http://schemas.openxmlformats.org/presentationml/2006/main">
  <p:tag name="NUM" val="29"/>
</p:tagLst>
</file>

<file path=ppt/tags/tag389.xml><?xml version="1.0" encoding="utf-8"?>
<p:tagLst xmlns:a="http://schemas.openxmlformats.org/drawingml/2006/main" xmlns:r="http://schemas.openxmlformats.org/officeDocument/2006/relationships" xmlns:p="http://schemas.openxmlformats.org/presentationml/2006/main">
  <p:tag name="NUM" val="30"/>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390.xml><?xml version="1.0" encoding="utf-8"?>
<p:tagLst xmlns:a="http://schemas.openxmlformats.org/drawingml/2006/main" xmlns:r="http://schemas.openxmlformats.org/officeDocument/2006/relationships" xmlns:p="http://schemas.openxmlformats.org/presentationml/2006/main">
  <p:tag name="NUM" val="31"/>
</p:tagLst>
</file>

<file path=ppt/tags/tag391.xml><?xml version="1.0" encoding="utf-8"?>
<p:tagLst xmlns:a="http://schemas.openxmlformats.org/drawingml/2006/main" xmlns:r="http://schemas.openxmlformats.org/officeDocument/2006/relationships" xmlns:p="http://schemas.openxmlformats.org/presentationml/2006/main">
  <p:tag name="NUM" val="32"/>
</p:tagLst>
</file>

<file path=ppt/tags/tag392.xml><?xml version="1.0" encoding="utf-8"?>
<p:tagLst xmlns:a="http://schemas.openxmlformats.org/drawingml/2006/main" xmlns:r="http://schemas.openxmlformats.org/officeDocument/2006/relationships" xmlns:p="http://schemas.openxmlformats.org/presentationml/2006/main">
  <p:tag name="NUM" val="33"/>
</p:tagLst>
</file>

<file path=ppt/tags/tag393.xml><?xml version="1.0" encoding="utf-8"?>
<p:tagLst xmlns:a="http://schemas.openxmlformats.org/drawingml/2006/main" xmlns:r="http://schemas.openxmlformats.org/officeDocument/2006/relationships" xmlns:p="http://schemas.openxmlformats.org/presentationml/2006/main">
  <p:tag name="NUM" val="34"/>
</p:tagLst>
</file>

<file path=ppt/tags/tag394.xml><?xml version="1.0" encoding="utf-8"?>
<p:tagLst xmlns:a="http://schemas.openxmlformats.org/drawingml/2006/main" xmlns:r="http://schemas.openxmlformats.org/officeDocument/2006/relationships" xmlns:p="http://schemas.openxmlformats.org/presentationml/2006/main">
  <p:tag name="NUM" val="35"/>
</p:tagLst>
</file>

<file path=ppt/tags/tag395.xml><?xml version="1.0" encoding="utf-8"?>
<p:tagLst xmlns:a="http://schemas.openxmlformats.org/drawingml/2006/main" xmlns:r="http://schemas.openxmlformats.org/officeDocument/2006/relationships" xmlns:p="http://schemas.openxmlformats.org/presentationml/2006/main">
  <p:tag name="NUM" val="36"/>
</p:tagLst>
</file>

<file path=ppt/tags/tag396.xml><?xml version="1.0" encoding="utf-8"?>
<p:tagLst xmlns:a="http://schemas.openxmlformats.org/drawingml/2006/main" xmlns:r="http://schemas.openxmlformats.org/officeDocument/2006/relationships" xmlns:p="http://schemas.openxmlformats.org/presentationml/2006/main">
  <p:tag name="NUM" val="37"/>
</p:tagLst>
</file>

<file path=ppt/tags/tag397.xml><?xml version="1.0" encoding="utf-8"?>
<p:tagLst xmlns:a="http://schemas.openxmlformats.org/drawingml/2006/main" xmlns:r="http://schemas.openxmlformats.org/officeDocument/2006/relationships" xmlns:p="http://schemas.openxmlformats.org/presentationml/2006/main">
  <p:tag name="NUM" val="38"/>
</p:tagLst>
</file>

<file path=ppt/tags/tag398.xml><?xml version="1.0" encoding="utf-8"?>
<p:tagLst xmlns:a="http://schemas.openxmlformats.org/drawingml/2006/main" xmlns:r="http://schemas.openxmlformats.org/officeDocument/2006/relationships" xmlns:p="http://schemas.openxmlformats.org/presentationml/2006/main">
  <p:tag name="NUM" val="39"/>
</p:tagLst>
</file>

<file path=ppt/tags/tag399.xml><?xml version="1.0" encoding="utf-8"?>
<p:tagLst xmlns:a="http://schemas.openxmlformats.org/drawingml/2006/main" xmlns:r="http://schemas.openxmlformats.org/officeDocument/2006/relationships" xmlns:p="http://schemas.openxmlformats.org/presentationml/2006/main">
  <p:tag name="NUM" val="40"/>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00.xml><?xml version="1.0" encoding="utf-8"?>
<p:tagLst xmlns:a="http://schemas.openxmlformats.org/drawingml/2006/main" xmlns:r="http://schemas.openxmlformats.org/officeDocument/2006/relationships" xmlns:p="http://schemas.openxmlformats.org/presentationml/2006/main">
  <p:tag name="NUM" val="41"/>
</p:tagLst>
</file>

<file path=ppt/tags/tag401.xml><?xml version="1.0" encoding="utf-8"?>
<p:tagLst xmlns:a="http://schemas.openxmlformats.org/drawingml/2006/main" xmlns:r="http://schemas.openxmlformats.org/officeDocument/2006/relationships" xmlns:p="http://schemas.openxmlformats.org/presentationml/2006/main">
  <p:tag name="NUM" val="42"/>
</p:tagLst>
</file>

<file path=ppt/tags/tag402.xml><?xml version="1.0" encoding="utf-8"?>
<p:tagLst xmlns:a="http://schemas.openxmlformats.org/drawingml/2006/main" xmlns:r="http://schemas.openxmlformats.org/officeDocument/2006/relationships" xmlns:p="http://schemas.openxmlformats.org/presentationml/2006/main">
  <p:tag name="NUM" val="43"/>
</p:tagLst>
</file>

<file path=ppt/tags/tag403.xml><?xml version="1.0" encoding="utf-8"?>
<p:tagLst xmlns:a="http://schemas.openxmlformats.org/drawingml/2006/main" xmlns:r="http://schemas.openxmlformats.org/officeDocument/2006/relationships" xmlns:p="http://schemas.openxmlformats.org/presentationml/2006/main">
  <p:tag name="NUM" val="44"/>
</p:tagLst>
</file>

<file path=ppt/tags/tag404.xml><?xml version="1.0" encoding="utf-8"?>
<p:tagLst xmlns:a="http://schemas.openxmlformats.org/drawingml/2006/main" xmlns:r="http://schemas.openxmlformats.org/officeDocument/2006/relationships" xmlns:p="http://schemas.openxmlformats.org/presentationml/2006/main">
  <p:tag name="NUM" val="45"/>
</p:tagLst>
</file>

<file path=ppt/tags/tag405.xml><?xml version="1.0" encoding="utf-8"?>
<p:tagLst xmlns:a="http://schemas.openxmlformats.org/drawingml/2006/main" xmlns:r="http://schemas.openxmlformats.org/officeDocument/2006/relationships" xmlns:p="http://schemas.openxmlformats.org/presentationml/2006/main">
  <p:tag name="NUM" val="46"/>
</p:tagLst>
</file>

<file path=ppt/tags/tag406.xml><?xml version="1.0" encoding="utf-8"?>
<p:tagLst xmlns:a="http://schemas.openxmlformats.org/drawingml/2006/main" xmlns:r="http://schemas.openxmlformats.org/officeDocument/2006/relationships" xmlns:p="http://schemas.openxmlformats.org/presentationml/2006/main">
  <p:tag name="NUM" val="47"/>
</p:tagLst>
</file>

<file path=ppt/tags/tag407.xml><?xml version="1.0" encoding="utf-8"?>
<p:tagLst xmlns:a="http://schemas.openxmlformats.org/drawingml/2006/main" xmlns:r="http://schemas.openxmlformats.org/officeDocument/2006/relationships" xmlns:p="http://schemas.openxmlformats.org/presentationml/2006/main">
  <p:tag name="NUM" val="1"/>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5"/>
</p:tagLst>
</file>

<file path=ppt/tags/tag412.xml><?xml version="1.0" encoding="utf-8"?>
<p:tagLst xmlns:a="http://schemas.openxmlformats.org/drawingml/2006/main" xmlns:r="http://schemas.openxmlformats.org/officeDocument/2006/relationships" xmlns:p="http://schemas.openxmlformats.org/presentationml/2006/main">
  <p:tag name="NUM" val="6"/>
</p:tagLst>
</file>

<file path=ppt/tags/tag413.xml><?xml version="1.0" encoding="utf-8"?>
<p:tagLst xmlns:a="http://schemas.openxmlformats.org/drawingml/2006/main" xmlns:r="http://schemas.openxmlformats.org/officeDocument/2006/relationships" xmlns:p="http://schemas.openxmlformats.org/presentationml/2006/main">
  <p:tag name="NUM" val="1"/>
</p:tagLst>
</file>

<file path=ppt/tags/tag414.xml><?xml version="1.0" encoding="utf-8"?>
<p:tagLst xmlns:a="http://schemas.openxmlformats.org/drawingml/2006/main" xmlns:r="http://schemas.openxmlformats.org/officeDocument/2006/relationships" xmlns:p="http://schemas.openxmlformats.org/presentationml/2006/main">
  <p:tag name="NUM" val="2"/>
</p:tagLst>
</file>

<file path=ppt/tags/tag415.xml><?xml version="1.0" encoding="utf-8"?>
<p:tagLst xmlns:a="http://schemas.openxmlformats.org/drawingml/2006/main" xmlns:r="http://schemas.openxmlformats.org/officeDocument/2006/relationships" xmlns:p="http://schemas.openxmlformats.org/presentationml/2006/main">
  <p:tag name="NUM" val="3"/>
</p:tagLst>
</file>

<file path=ppt/tags/tag416.xml><?xml version="1.0" encoding="utf-8"?>
<p:tagLst xmlns:a="http://schemas.openxmlformats.org/drawingml/2006/main" xmlns:r="http://schemas.openxmlformats.org/officeDocument/2006/relationships" xmlns:p="http://schemas.openxmlformats.org/presentationml/2006/main">
  <p:tag name="NUM" val="4"/>
</p:tagLst>
</file>

<file path=ppt/tags/tag417.xml><?xml version="1.0" encoding="utf-8"?>
<p:tagLst xmlns:a="http://schemas.openxmlformats.org/drawingml/2006/main" xmlns:r="http://schemas.openxmlformats.org/officeDocument/2006/relationships" xmlns:p="http://schemas.openxmlformats.org/presentationml/2006/main">
  <p:tag name="NUM" val="5"/>
</p:tagLst>
</file>

<file path=ppt/tags/tag418.xml><?xml version="1.0" encoding="utf-8"?>
<p:tagLst xmlns:a="http://schemas.openxmlformats.org/drawingml/2006/main" xmlns:r="http://schemas.openxmlformats.org/officeDocument/2006/relationships" xmlns:p="http://schemas.openxmlformats.org/presentationml/2006/main">
  <p:tag name="NUM" val="6"/>
</p:tagLst>
</file>

<file path=ppt/tags/tag419.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20.xml><?xml version="1.0" encoding="utf-8"?>
<p:tagLst xmlns:a="http://schemas.openxmlformats.org/drawingml/2006/main" xmlns:r="http://schemas.openxmlformats.org/officeDocument/2006/relationships" xmlns:p="http://schemas.openxmlformats.org/presentationml/2006/main">
  <p:tag name="NUM" val="8"/>
</p:tagLst>
</file>

<file path=ppt/tags/tag421.xml><?xml version="1.0" encoding="utf-8"?>
<p:tagLst xmlns:a="http://schemas.openxmlformats.org/drawingml/2006/main" xmlns:r="http://schemas.openxmlformats.org/officeDocument/2006/relationships" xmlns:p="http://schemas.openxmlformats.org/presentationml/2006/main">
  <p:tag name="NUM" val="9"/>
</p:tagLst>
</file>

<file path=ppt/tags/tag422.xml><?xml version="1.0" encoding="utf-8"?>
<p:tagLst xmlns:a="http://schemas.openxmlformats.org/drawingml/2006/main" xmlns:r="http://schemas.openxmlformats.org/officeDocument/2006/relationships" xmlns:p="http://schemas.openxmlformats.org/presentationml/2006/main">
  <p:tag name="NUM" val="10"/>
</p:tagLst>
</file>

<file path=ppt/tags/tag423.xml><?xml version="1.0" encoding="utf-8"?>
<p:tagLst xmlns:a="http://schemas.openxmlformats.org/drawingml/2006/main" xmlns:r="http://schemas.openxmlformats.org/officeDocument/2006/relationships" xmlns:p="http://schemas.openxmlformats.org/presentationml/2006/main">
  <p:tag name="NUM" val="11"/>
</p:tagLst>
</file>

<file path=ppt/tags/tag424.xml><?xml version="1.0" encoding="utf-8"?>
<p:tagLst xmlns:a="http://schemas.openxmlformats.org/drawingml/2006/main" xmlns:r="http://schemas.openxmlformats.org/officeDocument/2006/relationships" xmlns:p="http://schemas.openxmlformats.org/presentationml/2006/main">
  <p:tag name="NUM" val="12"/>
</p:tagLst>
</file>

<file path=ppt/tags/tag425.xml><?xml version="1.0" encoding="utf-8"?>
<p:tagLst xmlns:a="http://schemas.openxmlformats.org/drawingml/2006/main" xmlns:r="http://schemas.openxmlformats.org/officeDocument/2006/relationships" xmlns:p="http://schemas.openxmlformats.org/presentationml/2006/main">
  <p:tag name="NUM" val="13"/>
</p:tagLst>
</file>

<file path=ppt/tags/tag426.xml><?xml version="1.0" encoding="utf-8"?>
<p:tagLst xmlns:a="http://schemas.openxmlformats.org/drawingml/2006/main" xmlns:r="http://schemas.openxmlformats.org/officeDocument/2006/relationships" xmlns:p="http://schemas.openxmlformats.org/presentationml/2006/main">
  <p:tag name="NUM" val="14"/>
</p:tagLst>
</file>

<file path=ppt/tags/tag427.xml><?xml version="1.0" encoding="utf-8"?>
<p:tagLst xmlns:a="http://schemas.openxmlformats.org/drawingml/2006/main" xmlns:r="http://schemas.openxmlformats.org/officeDocument/2006/relationships" xmlns:p="http://schemas.openxmlformats.org/presentationml/2006/main">
  <p:tag name="NUM" val="15"/>
</p:tagLst>
</file>

<file path=ppt/tags/tag428.xml><?xml version="1.0" encoding="utf-8"?>
<p:tagLst xmlns:a="http://schemas.openxmlformats.org/drawingml/2006/main" xmlns:r="http://schemas.openxmlformats.org/officeDocument/2006/relationships" xmlns:p="http://schemas.openxmlformats.org/presentationml/2006/main">
  <p:tag name="NUM" val="16"/>
</p:tagLst>
</file>

<file path=ppt/tags/tag429.xml><?xml version="1.0" encoding="utf-8"?>
<p:tagLst xmlns:a="http://schemas.openxmlformats.org/drawingml/2006/main" xmlns:r="http://schemas.openxmlformats.org/officeDocument/2006/relationships" xmlns:p="http://schemas.openxmlformats.org/presentationml/2006/main">
  <p:tag name="NUM" val="17"/>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18"/>
</p:tagLst>
</file>

<file path=ppt/tags/tag431.xml><?xml version="1.0" encoding="utf-8"?>
<p:tagLst xmlns:a="http://schemas.openxmlformats.org/drawingml/2006/main" xmlns:r="http://schemas.openxmlformats.org/officeDocument/2006/relationships" xmlns:p="http://schemas.openxmlformats.org/presentationml/2006/main">
  <p:tag name="NUM" val="19"/>
</p:tagLst>
</file>

<file path=ppt/tags/tag432.xml><?xml version="1.0" encoding="utf-8"?>
<p:tagLst xmlns:a="http://schemas.openxmlformats.org/drawingml/2006/main" xmlns:r="http://schemas.openxmlformats.org/officeDocument/2006/relationships" xmlns:p="http://schemas.openxmlformats.org/presentationml/2006/main">
  <p:tag name="NUM" val="20"/>
</p:tagLst>
</file>

<file path=ppt/tags/tag433.xml><?xml version="1.0" encoding="utf-8"?>
<p:tagLst xmlns:a="http://schemas.openxmlformats.org/drawingml/2006/main" xmlns:r="http://schemas.openxmlformats.org/officeDocument/2006/relationships" xmlns:p="http://schemas.openxmlformats.org/presentationml/2006/main">
  <p:tag name="NUM" val="21"/>
</p:tagLst>
</file>

<file path=ppt/tags/tag434.xml><?xml version="1.0" encoding="utf-8"?>
<p:tagLst xmlns:a="http://schemas.openxmlformats.org/drawingml/2006/main" xmlns:r="http://schemas.openxmlformats.org/officeDocument/2006/relationships" xmlns:p="http://schemas.openxmlformats.org/presentationml/2006/main">
  <p:tag name="NUM" val="22"/>
</p:tagLst>
</file>

<file path=ppt/tags/tag435.xml><?xml version="1.0" encoding="utf-8"?>
<p:tagLst xmlns:a="http://schemas.openxmlformats.org/drawingml/2006/main" xmlns:r="http://schemas.openxmlformats.org/officeDocument/2006/relationships" xmlns:p="http://schemas.openxmlformats.org/presentationml/2006/main">
  <p:tag name="NUM" val="23"/>
</p:tagLst>
</file>

<file path=ppt/tags/tag436.xml><?xml version="1.0" encoding="utf-8"?>
<p:tagLst xmlns:a="http://schemas.openxmlformats.org/drawingml/2006/main" xmlns:r="http://schemas.openxmlformats.org/officeDocument/2006/relationships" xmlns:p="http://schemas.openxmlformats.org/presentationml/2006/main">
  <p:tag name="NUM" val="24"/>
</p:tagLst>
</file>

<file path=ppt/tags/tag437.xml><?xml version="1.0" encoding="utf-8"?>
<p:tagLst xmlns:a="http://schemas.openxmlformats.org/drawingml/2006/main" xmlns:r="http://schemas.openxmlformats.org/officeDocument/2006/relationships" xmlns:p="http://schemas.openxmlformats.org/presentationml/2006/main">
  <p:tag name="NUM" val="25"/>
</p:tagLst>
</file>

<file path=ppt/tags/tag438.xml><?xml version="1.0" encoding="utf-8"?>
<p:tagLst xmlns:a="http://schemas.openxmlformats.org/drawingml/2006/main" xmlns:r="http://schemas.openxmlformats.org/officeDocument/2006/relationships" xmlns:p="http://schemas.openxmlformats.org/presentationml/2006/main">
  <p:tag name="NUM" val="26"/>
</p:tagLst>
</file>

<file path=ppt/tags/tag439.xml><?xml version="1.0" encoding="utf-8"?>
<p:tagLst xmlns:a="http://schemas.openxmlformats.org/drawingml/2006/main" xmlns:r="http://schemas.openxmlformats.org/officeDocument/2006/relationships" xmlns:p="http://schemas.openxmlformats.org/presentationml/2006/main">
  <p:tag name="NUM" val="27"/>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28"/>
</p:tagLst>
</file>

<file path=ppt/tags/tag441.xml><?xml version="1.0" encoding="utf-8"?>
<p:tagLst xmlns:a="http://schemas.openxmlformats.org/drawingml/2006/main" xmlns:r="http://schemas.openxmlformats.org/officeDocument/2006/relationships" xmlns:p="http://schemas.openxmlformats.org/presentationml/2006/main">
  <p:tag name="NUM" val="29"/>
</p:tagLst>
</file>

<file path=ppt/tags/tag442.xml><?xml version="1.0" encoding="utf-8"?>
<p:tagLst xmlns:a="http://schemas.openxmlformats.org/drawingml/2006/main" xmlns:r="http://schemas.openxmlformats.org/officeDocument/2006/relationships" xmlns:p="http://schemas.openxmlformats.org/presentationml/2006/main">
  <p:tag name="NUM" val="30"/>
</p:tagLst>
</file>

<file path=ppt/tags/tag443.xml><?xml version="1.0" encoding="utf-8"?>
<p:tagLst xmlns:a="http://schemas.openxmlformats.org/drawingml/2006/main" xmlns:r="http://schemas.openxmlformats.org/officeDocument/2006/relationships" xmlns:p="http://schemas.openxmlformats.org/presentationml/2006/main">
  <p:tag name="NUM" val="31"/>
</p:tagLst>
</file>

<file path=ppt/tags/tag444.xml><?xml version="1.0" encoding="utf-8"?>
<p:tagLst xmlns:a="http://schemas.openxmlformats.org/drawingml/2006/main" xmlns:r="http://schemas.openxmlformats.org/officeDocument/2006/relationships" xmlns:p="http://schemas.openxmlformats.org/presentationml/2006/main">
  <p:tag name="NUM" val="32"/>
</p:tagLst>
</file>

<file path=ppt/tags/tag445.xml><?xml version="1.0" encoding="utf-8"?>
<p:tagLst xmlns:a="http://schemas.openxmlformats.org/drawingml/2006/main" xmlns:r="http://schemas.openxmlformats.org/officeDocument/2006/relationships" xmlns:p="http://schemas.openxmlformats.org/presentationml/2006/main">
  <p:tag name="NUM" val="33"/>
</p:tagLst>
</file>

<file path=ppt/tags/tag446.xml><?xml version="1.0" encoding="utf-8"?>
<p:tagLst xmlns:a="http://schemas.openxmlformats.org/drawingml/2006/main" xmlns:r="http://schemas.openxmlformats.org/officeDocument/2006/relationships" xmlns:p="http://schemas.openxmlformats.org/presentationml/2006/main">
  <p:tag name="NUM" val="34"/>
</p:tagLst>
</file>

<file path=ppt/tags/tag447.xml><?xml version="1.0" encoding="utf-8"?>
<p:tagLst xmlns:a="http://schemas.openxmlformats.org/drawingml/2006/main" xmlns:r="http://schemas.openxmlformats.org/officeDocument/2006/relationships" xmlns:p="http://schemas.openxmlformats.org/presentationml/2006/main">
  <p:tag name="NUM" val="35"/>
</p:tagLst>
</file>

<file path=ppt/tags/tag448.xml><?xml version="1.0" encoding="utf-8"?>
<p:tagLst xmlns:a="http://schemas.openxmlformats.org/drawingml/2006/main" xmlns:r="http://schemas.openxmlformats.org/officeDocument/2006/relationships" xmlns:p="http://schemas.openxmlformats.org/presentationml/2006/main">
  <p:tag name="NUM" val="36"/>
</p:tagLst>
</file>

<file path=ppt/tags/tag449.xml><?xml version="1.0" encoding="utf-8"?>
<p:tagLst xmlns:a="http://schemas.openxmlformats.org/drawingml/2006/main" xmlns:r="http://schemas.openxmlformats.org/officeDocument/2006/relationships" xmlns:p="http://schemas.openxmlformats.org/presentationml/2006/main">
  <p:tag name="NUM" val="37"/>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50.xml><?xml version="1.0" encoding="utf-8"?>
<p:tagLst xmlns:a="http://schemas.openxmlformats.org/drawingml/2006/main" xmlns:r="http://schemas.openxmlformats.org/officeDocument/2006/relationships" xmlns:p="http://schemas.openxmlformats.org/presentationml/2006/main">
  <p:tag name="NUM" val="38"/>
</p:tagLst>
</file>

<file path=ppt/tags/tag451.xml><?xml version="1.0" encoding="utf-8"?>
<p:tagLst xmlns:a="http://schemas.openxmlformats.org/drawingml/2006/main" xmlns:r="http://schemas.openxmlformats.org/officeDocument/2006/relationships" xmlns:p="http://schemas.openxmlformats.org/presentationml/2006/main">
  <p:tag name="NUM" val="39"/>
</p:tagLst>
</file>

<file path=ppt/tags/tag452.xml><?xml version="1.0" encoding="utf-8"?>
<p:tagLst xmlns:a="http://schemas.openxmlformats.org/drawingml/2006/main" xmlns:r="http://schemas.openxmlformats.org/officeDocument/2006/relationships" xmlns:p="http://schemas.openxmlformats.org/presentationml/2006/main">
  <p:tag name="NUM" val="40"/>
</p:tagLst>
</file>

<file path=ppt/tags/tag453.xml><?xml version="1.0" encoding="utf-8"?>
<p:tagLst xmlns:a="http://schemas.openxmlformats.org/drawingml/2006/main" xmlns:r="http://schemas.openxmlformats.org/officeDocument/2006/relationships" xmlns:p="http://schemas.openxmlformats.org/presentationml/2006/main">
  <p:tag name="NUM" val="41"/>
</p:tagLst>
</file>

<file path=ppt/tags/tag454.xml><?xml version="1.0" encoding="utf-8"?>
<p:tagLst xmlns:a="http://schemas.openxmlformats.org/drawingml/2006/main" xmlns:r="http://schemas.openxmlformats.org/officeDocument/2006/relationships" xmlns:p="http://schemas.openxmlformats.org/presentationml/2006/main">
  <p:tag name="NUM" val="42"/>
</p:tagLst>
</file>

<file path=ppt/tags/tag455.xml><?xml version="1.0" encoding="utf-8"?>
<p:tagLst xmlns:a="http://schemas.openxmlformats.org/drawingml/2006/main" xmlns:r="http://schemas.openxmlformats.org/officeDocument/2006/relationships" xmlns:p="http://schemas.openxmlformats.org/presentationml/2006/main">
  <p:tag name="NUM" val="43"/>
</p:tagLst>
</file>

<file path=ppt/tags/tag456.xml><?xml version="1.0" encoding="utf-8"?>
<p:tagLst xmlns:a="http://schemas.openxmlformats.org/drawingml/2006/main" xmlns:r="http://schemas.openxmlformats.org/officeDocument/2006/relationships" xmlns:p="http://schemas.openxmlformats.org/presentationml/2006/main">
  <p:tag name="NUM" val="44"/>
</p:tagLst>
</file>

<file path=ppt/tags/tag457.xml><?xml version="1.0" encoding="utf-8"?>
<p:tagLst xmlns:a="http://schemas.openxmlformats.org/drawingml/2006/main" xmlns:r="http://schemas.openxmlformats.org/officeDocument/2006/relationships" xmlns:p="http://schemas.openxmlformats.org/presentationml/2006/main">
  <p:tag name="NUM" val="45"/>
</p:tagLst>
</file>

<file path=ppt/tags/tag458.xml><?xml version="1.0" encoding="utf-8"?>
<p:tagLst xmlns:a="http://schemas.openxmlformats.org/drawingml/2006/main" xmlns:r="http://schemas.openxmlformats.org/officeDocument/2006/relationships" xmlns:p="http://schemas.openxmlformats.org/presentationml/2006/main">
  <p:tag name="NUM" val="46"/>
</p:tagLst>
</file>

<file path=ppt/tags/tag459.xml><?xml version="1.0" encoding="utf-8"?>
<p:tagLst xmlns:a="http://schemas.openxmlformats.org/drawingml/2006/main" xmlns:r="http://schemas.openxmlformats.org/officeDocument/2006/relationships" xmlns:p="http://schemas.openxmlformats.org/presentationml/2006/main">
  <p:tag name="NUM" val="47"/>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60.xml><?xml version="1.0" encoding="utf-8"?>
<p:tagLst xmlns:a="http://schemas.openxmlformats.org/drawingml/2006/main" xmlns:r="http://schemas.openxmlformats.org/officeDocument/2006/relationships" xmlns:p="http://schemas.openxmlformats.org/presentationml/2006/main">
  <p:tag name="NUM" val="48"/>
</p:tagLst>
</file>

<file path=ppt/tags/tag461.xml><?xml version="1.0" encoding="utf-8"?>
<p:tagLst xmlns:a="http://schemas.openxmlformats.org/drawingml/2006/main" xmlns:r="http://schemas.openxmlformats.org/officeDocument/2006/relationships" xmlns:p="http://schemas.openxmlformats.org/presentationml/2006/main">
  <p:tag name="NUM" val="15"/>
</p:tagLst>
</file>

<file path=ppt/tags/tag462.xml><?xml version="1.0" encoding="utf-8"?>
<p:tagLst xmlns:a="http://schemas.openxmlformats.org/drawingml/2006/main" xmlns:r="http://schemas.openxmlformats.org/officeDocument/2006/relationships" xmlns:p="http://schemas.openxmlformats.org/presentationml/2006/main">
  <p:tag name="NUM" val="14"/>
</p:tagLst>
</file>

<file path=ppt/tags/tag463.xml><?xml version="1.0" encoding="utf-8"?>
<p:tagLst xmlns:a="http://schemas.openxmlformats.org/drawingml/2006/main" xmlns:r="http://schemas.openxmlformats.org/officeDocument/2006/relationships" xmlns:p="http://schemas.openxmlformats.org/presentationml/2006/main">
  <p:tag name="NUM" val="15"/>
</p:tagLst>
</file>

<file path=ppt/tags/tag464.xml><?xml version="1.0" encoding="utf-8"?>
<p:tagLst xmlns:a="http://schemas.openxmlformats.org/drawingml/2006/main" xmlns:r="http://schemas.openxmlformats.org/officeDocument/2006/relationships" xmlns:p="http://schemas.openxmlformats.org/presentationml/2006/main">
  <p:tag name="NUM" val="15"/>
</p:tagLst>
</file>

<file path=ppt/tags/tag465.xml><?xml version="1.0" encoding="utf-8"?>
<p:tagLst xmlns:a="http://schemas.openxmlformats.org/drawingml/2006/main" xmlns:r="http://schemas.openxmlformats.org/officeDocument/2006/relationships" xmlns:p="http://schemas.openxmlformats.org/presentationml/2006/main">
  <p:tag name="NUM" val="1"/>
</p:tagLst>
</file>

<file path=ppt/tags/tag466.xml><?xml version="1.0" encoding="utf-8"?>
<p:tagLst xmlns:a="http://schemas.openxmlformats.org/drawingml/2006/main" xmlns:r="http://schemas.openxmlformats.org/officeDocument/2006/relationships" xmlns:p="http://schemas.openxmlformats.org/presentationml/2006/main">
  <p:tag name="NUM" val="2"/>
</p:tagLst>
</file>

<file path=ppt/tags/tag467.xml><?xml version="1.0" encoding="utf-8"?>
<p:tagLst xmlns:a="http://schemas.openxmlformats.org/drawingml/2006/main" xmlns:r="http://schemas.openxmlformats.org/officeDocument/2006/relationships" xmlns:p="http://schemas.openxmlformats.org/presentationml/2006/main">
  <p:tag name="NUM" val="3"/>
</p:tagLst>
</file>

<file path=ppt/tags/tag468.xml><?xml version="1.0" encoding="utf-8"?>
<p:tagLst xmlns:a="http://schemas.openxmlformats.org/drawingml/2006/main" xmlns:r="http://schemas.openxmlformats.org/officeDocument/2006/relationships" xmlns:p="http://schemas.openxmlformats.org/presentationml/2006/main">
  <p:tag name="NUM" val="4"/>
</p:tagLst>
</file>

<file path=ppt/tags/tag469.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70.xml><?xml version="1.0" encoding="utf-8"?>
<p:tagLst xmlns:a="http://schemas.openxmlformats.org/drawingml/2006/main" xmlns:r="http://schemas.openxmlformats.org/officeDocument/2006/relationships" xmlns:p="http://schemas.openxmlformats.org/presentationml/2006/main">
  <p:tag name="NUM" val="6"/>
</p:tagLst>
</file>

<file path=ppt/tags/tag471.xml><?xml version="1.0" encoding="utf-8"?>
<p:tagLst xmlns:a="http://schemas.openxmlformats.org/drawingml/2006/main" xmlns:r="http://schemas.openxmlformats.org/officeDocument/2006/relationships" xmlns:p="http://schemas.openxmlformats.org/presentationml/2006/main">
  <p:tag name="NUM" val="1"/>
</p:tagLst>
</file>

<file path=ppt/tags/tag472.xml><?xml version="1.0" encoding="utf-8"?>
<p:tagLst xmlns:a="http://schemas.openxmlformats.org/drawingml/2006/main" xmlns:r="http://schemas.openxmlformats.org/officeDocument/2006/relationships" xmlns:p="http://schemas.openxmlformats.org/presentationml/2006/main">
  <p:tag name="NUM" val="2"/>
</p:tagLst>
</file>

<file path=ppt/tags/tag473.xml><?xml version="1.0" encoding="utf-8"?>
<p:tagLst xmlns:a="http://schemas.openxmlformats.org/drawingml/2006/main" xmlns:r="http://schemas.openxmlformats.org/officeDocument/2006/relationships" xmlns:p="http://schemas.openxmlformats.org/presentationml/2006/main">
  <p:tag name="NUM" val="3"/>
</p:tagLst>
</file>

<file path=ppt/tags/tag474.xml><?xml version="1.0" encoding="utf-8"?>
<p:tagLst xmlns:a="http://schemas.openxmlformats.org/drawingml/2006/main" xmlns:r="http://schemas.openxmlformats.org/officeDocument/2006/relationships" xmlns:p="http://schemas.openxmlformats.org/presentationml/2006/main">
  <p:tag name="NUM" val="4"/>
</p:tagLst>
</file>

<file path=ppt/tags/tag475.xml><?xml version="1.0" encoding="utf-8"?>
<p:tagLst xmlns:a="http://schemas.openxmlformats.org/drawingml/2006/main" xmlns:r="http://schemas.openxmlformats.org/officeDocument/2006/relationships" xmlns:p="http://schemas.openxmlformats.org/presentationml/2006/main">
  <p:tag name="NUM" val="5"/>
</p:tagLst>
</file>

<file path=ppt/tags/tag476.xml><?xml version="1.0" encoding="utf-8"?>
<p:tagLst xmlns:a="http://schemas.openxmlformats.org/drawingml/2006/main" xmlns:r="http://schemas.openxmlformats.org/officeDocument/2006/relationships" xmlns:p="http://schemas.openxmlformats.org/presentationml/2006/main">
  <p:tag name="NUM" val="6"/>
</p:tagLst>
</file>

<file path=ppt/tags/tag477.xml><?xml version="1.0" encoding="utf-8"?>
<p:tagLst xmlns:a="http://schemas.openxmlformats.org/drawingml/2006/main" xmlns:r="http://schemas.openxmlformats.org/officeDocument/2006/relationships" xmlns:p="http://schemas.openxmlformats.org/presentationml/2006/main">
  <p:tag name="NUM" val="7"/>
</p:tagLst>
</file>

<file path=ppt/tags/tag478.xml><?xml version="1.0" encoding="utf-8"?>
<p:tagLst xmlns:a="http://schemas.openxmlformats.org/drawingml/2006/main" xmlns:r="http://schemas.openxmlformats.org/officeDocument/2006/relationships" xmlns:p="http://schemas.openxmlformats.org/presentationml/2006/main">
  <p:tag name="NUM" val="8"/>
</p:tagLst>
</file>

<file path=ppt/tags/tag479.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80.xml><?xml version="1.0" encoding="utf-8"?>
<p:tagLst xmlns:a="http://schemas.openxmlformats.org/drawingml/2006/main" xmlns:r="http://schemas.openxmlformats.org/officeDocument/2006/relationships" xmlns:p="http://schemas.openxmlformats.org/presentationml/2006/main">
  <p:tag name="NUM" val="10"/>
</p:tagLst>
</file>

<file path=ppt/tags/tag481.xml><?xml version="1.0" encoding="utf-8"?>
<p:tagLst xmlns:a="http://schemas.openxmlformats.org/drawingml/2006/main" xmlns:r="http://schemas.openxmlformats.org/officeDocument/2006/relationships" xmlns:p="http://schemas.openxmlformats.org/presentationml/2006/main">
  <p:tag name="NUM" val="11"/>
</p:tagLst>
</file>

<file path=ppt/tags/tag482.xml><?xml version="1.0" encoding="utf-8"?>
<p:tagLst xmlns:a="http://schemas.openxmlformats.org/drawingml/2006/main" xmlns:r="http://schemas.openxmlformats.org/officeDocument/2006/relationships" xmlns:p="http://schemas.openxmlformats.org/presentationml/2006/main">
  <p:tag name="NUM" val="12"/>
</p:tagLst>
</file>

<file path=ppt/tags/tag483.xml><?xml version="1.0" encoding="utf-8"?>
<p:tagLst xmlns:a="http://schemas.openxmlformats.org/drawingml/2006/main" xmlns:r="http://schemas.openxmlformats.org/officeDocument/2006/relationships" xmlns:p="http://schemas.openxmlformats.org/presentationml/2006/main">
  <p:tag name="NUM" val="13"/>
</p:tagLst>
</file>

<file path=ppt/tags/tag484.xml><?xml version="1.0" encoding="utf-8"?>
<p:tagLst xmlns:a="http://schemas.openxmlformats.org/drawingml/2006/main" xmlns:r="http://schemas.openxmlformats.org/officeDocument/2006/relationships" xmlns:p="http://schemas.openxmlformats.org/presentationml/2006/main">
  <p:tag name="NUM" val="14"/>
</p:tagLst>
</file>

<file path=ppt/tags/tag485.xml><?xml version="1.0" encoding="utf-8"?>
<p:tagLst xmlns:a="http://schemas.openxmlformats.org/drawingml/2006/main" xmlns:r="http://schemas.openxmlformats.org/officeDocument/2006/relationships" xmlns:p="http://schemas.openxmlformats.org/presentationml/2006/main">
  <p:tag name="NUM" val="15"/>
</p:tagLst>
</file>

<file path=ppt/tags/tag486.xml><?xml version="1.0" encoding="utf-8"?>
<p:tagLst xmlns:a="http://schemas.openxmlformats.org/drawingml/2006/main" xmlns:r="http://schemas.openxmlformats.org/officeDocument/2006/relationships" xmlns:p="http://schemas.openxmlformats.org/presentationml/2006/main">
  <p:tag name="NUM" val="16"/>
</p:tagLst>
</file>

<file path=ppt/tags/tag487.xml><?xml version="1.0" encoding="utf-8"?>
<p:tagLst xmlns:a="http://schemas.openxmlformats.org/drawingml/2006/main" xmlns:r="http://schemas.openxmlformats.org/officeDocument/2006/relationships" xmlns:p="http://schemas.openxmlformats.org/presentationml/2006/main">
  <p:tag name="NUM" val="17"/>
</p:tagLst>
</file>

<file path=ppt/tags/tag488.xml><?xml version="1.0" encoding="utf-8"?>
<p:tagLst xmlns:a="http://schemas.openxmlformats.org/drawingml/2006/main" xmlns:r="http://schemas.openxmlformats.org/officeDocument/2006/relationships" xmlns:p="http://schemas.openxmlformats.org/presentationml/2006/main">
  <p:tag name="NUM" val="18"/>
</p:tagLst>
</file>

<file path=ppt/tags/tag489.xml><?xml version="1.0" encoding="utf-8"?>
<p:tagLst xmlns:a="http://schemas.openxmlformats.org/drawingml/2006/main" xmlns:r="http://schemas.openxmlformats.org/officeDocument/2006/relationships" xmlns:p="http://schemas.openxmlformats.org/presentationml/2006/main">
  <p:tag name="NUM" val="19"/>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490.xml><?xml version="1.0" encoding="utf-8"?>
<p:tagLst xmlns:a="http://schemas.openxmlformats.org/drawingml/2006/main" xmlns:r="http://schemas.openxmlformats.org/officeDocument/2006/relationships" xmlns:p="http://schemas.openxmlformats.org/presentationml/2006/main">
  <p:tag name="NUM" val="20"/>
</p:tagLst>
</file>

<file path=ppt/tags/tag491.xml><?xml version="1.0" encoding="utf-8"?>
<p:tagLst xmlns:a="http://schemas.openxmlformats.org/drawingml/2006/main" xmlns:r="http://schemas.openxmlformats.org/officeDocument/2006/relationships" xmlns:p="http://schemas.openxmlformats.org/presentationml/2006/main">
  <p:tag name="NUM" val="21"/>
</p:tagLst>
</file>

<file path=ppt/tags/tag492.xml><?xml version="1.0" encoding="utf-8"?>
<p:tagLst xmlns:a="http://schemas.openxmlformats.org/drawingml/2006/main" xmlns:r="http://schemas.openxmlformats.org/officeDocument/2006/relationships" xmlns:p="http://schemas.openxmlformats.org/presentationml/2006/main">
  <p:tag name="NUM" val="22"/>
</p:tagLst>
</file>

<file path=ppt/tags/tag493.xml><?xml version="1.0" encoding="utf-8"?>
<p:tagLst xmlns:a="http://schemas.openxmlformats.org/drawingml/2006/main" xmlns:r="http://schemas.openxmlformats.org/officeDocument/2006/relationships" xmlns:p="http://schemas.openxmlformats.org/presentationml/2006/main">
  <p:tag name="NUM" val="23"/>
</p:tagLst>
</file>

<file path=ppt/tags/tag494.xml><?xml version="1.0" encoding="utf-8"?>
<p:tagLst xmlns:a="http://schemas.openxmlformats.org/drawingml/2006/main" xmlns:r="http://schemas.openxmlformats.org/officeDocument/2006/relationships" xmlns:p="http://schemas.openxmlformats.org/presentationml/2006/main">
  <p:tag name="NUM" val="24"/>
</p:tagLst>
</file>

<file path=ppt/tags/tag495.xml><?xml version="1.0" encoding="utf-8"?>
<p:tagLst xmlns:a="http://schemas.openxmlformats.org/drawingml/2006/main" xmlns:r="http://schemas.openxmlformats.org/officeDocument/2006/relationships" xmlns:p="http://schemas.openxmlformats.org/presentationml/2006/main">
  <p:tag name="NUM" val="25"/>
</p:tagLst>
</file>

<file path=ppt/tags/tag496.xml><?xml version="1.0" encoding="utf-8"?>
<p:tagLst xmlns:a="http://schemas.openxmlformats.org/drawingml/2006/main" xmlns:r="http://schemas.openxmlformats.org/officeDocument/2006/relationships" xmlns:p="http://schemas.openxmlformats.org/presentationml/2006/main">
  <p:tag name="NUM" val="26"/>
</p:tagLst>
</file>

<file path=ppt/tags/tag497.xml><?xml version="1.0" encoding="utf-8"?>
<p:tagLst xmlns:a="http://schemas.openxmlformats.org/drawingml/2006/main" xmlns:r="http://schemas.openxmlformats.org/officeDocument/2006/relationships" xmlns:p="http://schemas.openxmlformats.org/presentationml/2006/main">
  <p:tag name="NUM" val="27"/>
</p:tagLst>
</file>

<file path=ppt/tags/tag498.xml><?xml version="1.0" encoding="utf-8"?>
<p:tagLst xmlns:a="http://schemas.openxmlformats.org/drawingml/2006/main" xmlns:r="http://schemas.openxmlformats.org/officeDocument/2006/relationships" xmlns:p="http://schemas.openxmlformats.org/presentationml/2006/main">
  <p:tag name="NUM" val="28"/>
</p:tagLst>
</file>

<file path=ppt/tags/tag499.xml><?xml version="1.0" encoding="utf-8"?>
<p:tagLst xmlns:a="http://schemas.openxmlformats.org/drawingml/2006/main" xmlns:r="http://schemas.openxmlformats.org/officeDocument/2006/relationships" xmlns:p="http://schemas.openxmlformats.org/presentationml/2006/main">
  <p:tag name="NUM" val="29"/>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00.xml><?xml version="1.0" encoding="utf-8"?>
<p:tagLst xmlns:a="http://schemas.openxmlformats.org/drawingml/2006/main" xmlns:r="http://schemas.openxmlformats.org/officeDocument/2006/relationships" xmlns:p="http://schemas.openxmlformats.org/presentationml/2006/main">
  <p:tag name="NUM" val="30"/>
</p:tagLst>
</file>

<file path=ppt/tags/tag501.xml><?xml version="1.0" encoding="utf-8"?>
<p:tagLst xmlns:a="http://schemas.openxmlformats.org/drawingml/2006/main" xmlns:r="http://schemas.openxmlformats.org/officeDocument/2006/relationships" xmlns:p="http://schemas.openxmlformats.org/presentationml/2006/main">
  <p:tag name="NUM" val="31"/>
</p:tagLst>
</file>

<file path=ppt/tags/tag502.xml><?xml version="1.0" encoding="utf-8"?>
<p:tagLst xmlns:a="http://schemas.openxmlformats.org/drawingml/2006/main" xmlns:r="http://schemas.openxmlformats.org/officeDocument/2006/relationships" xmlns:p="http://schemas.openxmlformats.org/presentationml/2006/main">
  <p:tag name="NUM" val="32"/>
</p:tagLst>
</file>

<file path=ppt/tags/tag503.xml><?xml version="1.0" encoding="utf-8"?>
<p:tagLst xmlns:a="http://schemas.openxmlformats.org/drawingml/2006/main" xmlns:r="http://schemas.openxmlformats.org/officeDocument/2006/relationships" xmlns:p="http://schemas.openxmlformats.org/presentationml/2006/main">
  <p:tag name="NUM" val="33"/>
</p:tagLst>
</file>

<file path=ppt/tags/tag504.xml><?xml version="1.0" encoding="utf-8"?>
<p:tagLst xmlns:a="http://schemas.openxmlformats.org/drawingml/2006/main" xmlns:r="http://schemas.openxmlformats.org/officeDocument/2006/relationships" xmlns:p="http://schemas.openxmlformats.org/presentationml/2006/main">
  <p:tag name="NUM" val="1"/>
</p:tagLst>
</file>

<file path=ppt/tags/tag505.xml><?xml version="1.0" encoding="utf-8"?>
<p:tagLst xmlns:a="http://schemas.openxmlformats.org/drawingml/2006/main" xmlns:r="http://schemas.openxmlformats.org/officeDocument/2006/relationships" xmlns:p="http://schemas.openxmlformats.org/presentationml/2006/main">
  <p:tag name="NUM" val="2"/>
</p:tagLst>
</file>

<file path=ppt/tags/tag506.xml><?xml version="1.0" encoding="utf-8"?>
<p:tagLst xmlns:a="http://schemas.openxmlformats.org/drawingml/2006/main" xmlns:r="http://schemas.openxmlformats.org/officeDocument/2006/relationships" xmlns:p="http://schemas.openxmlformats.org/presentationml/2006/main">
  <p:tag name="NUM" val="3"/>
</p:tagLst>
</file>

<file path=ppt/tags/tag507.xml><?xml version="1.0" encoding="utf-8"?>
<p:tagLst xmlns:a="http://schemas.openxmlformats.org/drawingml/2006/main" xmlns:r="http://schemas.openxmlformats.org/officeDocument/2006/relationships" xmlns:p="http://schemas.openxmlformats.org/presentationml/2006/main">
  <p:tag name="NUM" val="4"/>
</p:tagLst>
</file>

<file path=ppt/tags/tag508.xml><?xml version="1.0" encoding="utf-8"?>
<p:tagLst xmlns:a="http://schemas.openxmlformats.org/drawingml/2006/main" xmlns:r="http://schemas.openxmlformats.org/officeDocument/2006/relationships" xmlns:p="http://schemas.openxmlformats.org/presentationml/2006/main">
  <p:tag name="NUM" val="5"/>
</p:tagLst>
</file>

<file path=ppt/tags/tag509.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10.xml><?xml version="1.0" encoding="utf-8"?>
<p:tagLst xmlns:a="http://schemas.openxmlformats.org/drawingml/2006/main" xmlns:r="http://schemas.openxmlformats.org/officeDocument/2006/relationships" xmlns:p="http://schemas.openxmlformats.org/presentationml/2006/main">
  <p:tag name="NUM" val="2"/>
</p:tagLst>
</file>

<file path=ppt/tags/tag511.xml><?xml version="1.0" encoding="utf-8"?>
<p:tagLst xmlns:a="http://schemas.openxmlformats.org/drawingml/2006/main" xmlns:r="http://schemas.openxmlformats.org/officeDocument/2006/relationships" xmlns:p="http://schemas.openxmlformats.org/presentationml/2006/main">
  <p:tag name="NUM" val="1"/>
</p:tagLst>
</file>

<file path=ppt/tags/tag512.xml><?xml version="1.0" encoding="utf-8"?>
<p:tagLst xmlns:a="http://schemas.openxmlformats.org/drawingml/2006/main" xmlns:r="http://schemas.openxmlformats.org/officeDocument/2006/relationships" xmlns:p="http://schemas.openxmlformats.org/presentationml/2006/main">
  <p:tag name="NUM" val="2"/>
</p:tagLst>
</file>

<file path=ppt/tags/tag513.xml><?xml version="1.0" encoding="utf-8"?>
<p:tagLst xmlns:a="http://schemas.openxmlformats.org/drawingml/2006/main" xmlns:r="http://schemas.openxmlformats.org/officeDocument/2006/relationships" xmlns:p="http://schemas.openxmlformats.org/presentationml/2006/main">
  <p:tag name="NUM" val="3"/>
</p:tagLst>
</file>

<file path=ppt/tags/tag514.xml><?xml version="1.0" encoding="utf-8"?>
<p:tagLst xmlns:a="http://schemas.openxmlformats.org/drawingml/2006/main" xmlns:r="http://schemas.openxmlformats.org/officeDocument/2006/relationships" xmlns:p="http://schemas.openxmlformats.org/presentationml/2006/main">
  <p:tag name="NUM" val="4"/>
</p:tagLst>
</file>

<file path=ppt/tags/tag515.xml><?xml version="1.0" encoding="utf-8"?>
<p:tagLst xmlns:a="http://schemas.openxmlformats.org/drawingml/2006/main" xmlns:r="http://schemas.openxmlformats.org/officeDocument/2006/relationships" xmlns:p="http://schemas.openxmlformats.org/presentationml/2006/main">
  <p:tag name="NUM" val="1"/>
</p:tagLst>
</file>

<file path=ppt/tags/tag516.xml><?xml version="1.0" encoding="utf-8"?>
<p:tagLst xmlns:a="http://schemas.openxmlformats.org/drawingml/2006/main" xmlns:r="http://schemas.openxmlformats.org/officeDocument/2006/relationships" xmlns:p="http://schemas.openxmlformats.org/presentationml/2006/main">
  <p:tag name="NUM" val="1"/>
</p:tagLst>
</file>

<file path=ppt/tags/tag517.xml><?xml version="1.0" encoding="utf-8"?>
<p:tagLst xmlns:a="http://schemas.openxmlformats.org/drawingml/2006/main" xmlns:r="http://schemas.openxmlformats.org/officeDocument/2006/relationships" xmlns:p="http://schemas.openxmlformats.org/presentationml/2006/main">
  <p:tag name="NUM" val="2"/>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20.xml><?xml version="1.0" encoding="utf-8"?>
<p:tagLst xmlns:a="http://schemas.openxmlformats.org/drawingml/2006/main" xmlns:r="http://schemas.openxmlformats.org/officeDocument/2006/relationships" xmlns:p="http://schemas.openxmlformats.org/presentationml/2006/main">
  <p:tag name="NUM" val="1"/>
</p:tagLst>
</file>

<file path=ppt/tags/tag521.xml><?xml version="1.0" encoding="utf-8"?>
<p:tagLst xmlns:a="http://schemas.openxmlformats.org/drawingml/2006/main" xmlns:r="http://schemas.openxmlformats.org/officeDocument/2006/relationships" xmlns:p="http://schemas.openxmlformats.org/presentationml/2006/main">
  <p:tag name="NUM" val="2"/>
</p:tagLst>
</file>

<file path=ppt/tags/tag522.xml><?xml version="1.0" encoding="utf-8"?>
<p:tagLst xmlns:a="http://schemas.openxmlformats.org/drawingml/2006/main" xmlns:r="http://schemas.openxmlformats.org/officeDocument/2006/relationships" xmlns:p="http://schemas.openxmlformats.org/presentationml/2006/main">
  <p:tag name="NUM" val="1"/>
</p:tagLst>
</file>

<file path=ppt/tags/tag523.xml><?xml version="1.0" encoding="utf-8"?>
<p:tagLst xmlns:a="http://schemas.openxmlformats.org/drawingml/2006/main" xmlns:r="http://schemas.openxmlformats.org/officeDocument/2006/relationships" xmlns:p="http://schemas.openxmlformats.org/presentationml/2006/main">
  <p:tag name="NUM" val="2"/>
</p:tagLst>
</file>

<file path=ppt/tags/tag524.xml><?xml version="1.0" encoding="utf-8"?>
<p:tagLst xmlns:a="http://schemas.openxmlformats.org/drawingml/2006/main" xmlns:r="http://schemas.openxmlformats.org/officeDocument/2006/relationships" xmlns:p="http://schemas.openxmlformats.org/presentationml/2006/main">
  <p:tag name="NUM" val="1"/>
</p:tagLst>
</file>

<file path=ppt/tags/tag525.xml><?xml version="1.0" encoding="utf-8"?>
<p:tagLst xmlns:a="http://schemas.openxmlformats.org/drawingml/2006/main" xmlns:r="http://schemas.openxmlformats.org/officeDocument/2006/relationships" xmlns:p="http://schemas.openxmlformats.org/presentationml/2006/main">
  <p:tag name="NUM" val="2"/>
</p:tagLst>
</file>

<file path=ppt/tags/tag526.xml><?xml version="1.0" encoding="utf-8"?>
<p:tagLst xmlns:a="http://schemas.openxmlformats.org/drawingml/2006/main" xmlns:r="http://schemas.openxmlformats.org/officeDocument/2006/relationships" xmlns:p="http://schemas.openxmlformats.org/presentationml/2006/main">
  <p:tag name="NUM" val="1"/>
</p:tagLst>
</file>

<file path=ppt/tags/tag527.xml><?xml version="1.0" encoding="utf-8"?>
<p:tagLst xmlns:a="http://schemas.openxmlformats.org/drawingml/2006/main" xmlns:r="http://schemas.openxmlformats.org/officeDocument/2006/relationships" xmlns:p="http://schemas.openxmlformats.org/presentationml/2006/main">
  <p:tag name="NUM" val="2"/>
</p:tagLst>
</file>

<file path=ppt/tags/tag528.xml><?xml version="1.0" encoding="utf-8"?>
<p:tagLst xmlns:a="http://schemas.openxmlformats.org/drawingml/2006/main" xmlns:r="http://schemas.openxmlformats.org/officeDocument/2006/relationships" xmlns:p="http://schemas.openxmlformats.org/presentationml/2006/main">
  <p:tag name="NUM" val="1"/>
</p:tagLst>
</file>

<file path=ppt/tags/tag529.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30.xml><?xml version="1.0" encoding="utf-8"?>
<p:tagLst xmlns:a="http://schemas.openxmlformats.org/drawingml/2006/main" xmlns:r="http://schemas.openxmlformats.org/officeDocument/2006/relationships" xmlns:p="http://schemas.openxmlformats.org/presentationml/2006/main">
  <p:tag name="NUM" val="1"/>
</p:tagLst>
</file>

<file path=ppt/tags/tag531.xml><?xml version="1.0" encoding="utf-8"?>
<p:tagLst xmlns:a="http://schemas.openxmlformats.org/drawingml/2006/main" xmlns:r="http://schemas.openxmlformats.org/officeDocument/2006/relationships" xmlns:p="http://schemas.openxmlformats.org/presentationml/2006/main">
  <p:tag name="NUM" val="2"/>
</p:tagLst>
</file>

<file path=ppt/tags/tag532.xml><?xml version="1.0" encoding="utf-8"?>
<p:tagLst xmlns:a="http://schemas.openxmlformats.org/drawingml/2006/main" xmlns:r="http://schemas.openxmlformats.org/officeDocument/2006/relationships" xmlns:p="http://schemas.openxmlformats.org/presentationml/2006/main">
  <p:tag name="NUM" val="3"/>
</p:tagLst>
</file>

<file path=ppt/tags/tag533.xml><?xml version="1.0" encoding="utf-8"?>
<p:tagLst xmlns:a="http://schemas.openxmlformats.org/drawingml/2006/main" xmlns:r="http://schemas.openxmlformats.org/officeDocument/2006/relationships" xmlns:p="http://schemas.openxmlformats.org/presentationml/2006/main">
  <p:tag name="NUM" val="4"/>
</p:tagLst>
</file>

<file path=ppt/tags/tag534.xml><?xml version="1.0" encoding="utf-8"?>
<p:tagLst xmlns:a="http://schemas.openxmlformats.org/drawingml/2006/main" xmlns:r="http://schemas.openxmlformats.org/officeDocument/2006/relationships" xmlns:p="http://schemas.openxmlformats.org/presentationml/2006/main">
  <p:tag name="NUM" val="1"/>
</p:tagLst>
</file>

<file path=ppt/tags/tag535.xml><?xml version="1.0" encoding="utf-8"?>
<p:tagLst xmlns:a="http://schemas.openxmlformats.org/drawingml/2006/main" xmlns:r="http://schemas.openxmlformats.org/officeDocument/2006/relationships" xmlns:p="http://schemas.openxmlformats.org/presentationml/2006/main">
  <p:tag name="NUM" val="2"/>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2"/>
</p:tagLst>
</file>

<file path=ppt/tags/tag538.xml><?xml version="1.0" encoding="utf-8"?>
<p:tagLst xmlns:a="http://schemas.openxmlformats.org/drawingml/2006/main" xmlns:r="http://schemas.openxmlformats.org/officeDocument/2006/relationships" xmlns:p="http://schemas.openxmlformats.org/presentationml/2006/main">
  <p:tag name="NUM" val="3"/>
</p:tagLst>
</file>

<file path=ppt/tags/tag539.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40.xml><?xml version="1.0" encoding="utf-8"?>
<p:tagLst xmlns:a="http://schemas.openxmlformats.org/drawingml/2006/main" xmlns:r="http://schemas.openxmlformats.org/officeDocument/2006/relationships" xmlns:p="http://schemas.openxmlformats.org/presentationml/2006/main">
  <p:tag name="NUM" val="5"/>
</p:tagLst>
</file>

<file path=ppt/tags/tag541.xml><?xml version="1.0" encoding="utf-8"?>
<p:tagLst xmlns:a="http://schemas.openxmlformats.org/drawingml/2006/main" xmlns:r="http://schemas.openxmlformats.org/officeDocument/2006/relationships" xmlns:p="http://schemas.openxmlformats.org/presentationml/2006/main">
  <p:tag name="NUM" val="6"/>
</p:tagLst>
</file>

<file path=ppt/tags/tag542.xml><?xml version="1.0" encoding="utf-8"?>
<p:tagLst xmlns:a="http://schemas.openxmlformats.org/drawingml/2006/main" xmlns:r="http://schemas.openxmlformats.org/officeDocument/2006/relationships" xmlns:p="http://schemas.openxmlformats.org/presentationml/2006/main">
  <p:tag name="NUM" val="7"/>
</p:tagLst>
</file>

<file path=ppt/tags/tag543.xml><?xml version="1.0" encoding="utf-8"?>
<p:tagLst xmlns:a="http://schemas.openxmlformats.org/drawingml/2006/main" xmlns:r="http://schemas.openxmlformats.org/officeDocument/2006/relationships" xmlns:p="http://schemas.openxmlformats.org/presentationml/2006/main">
  <p:tag name="NUM" val="8"/>
</p:tagLst>
</file>

<file path=ppt/tags/tag544.xml><?xml version="1.0" encoding="utf-8"?>
<p:tagLst xmlns:a="http://schemas.openxmlformats.org/drawingml/2006/main" xmlns:r="http://schemas.openxmlformats.org/officeDocument/2006/relationships" xmlns:p="http://schemas.openxmlformats.org/presentationml/2006/main">
  <p:tag name="NUM" val="9"/>
</p:tagLst>
</file>

<file path=ppt/tags/tag545.xml><?xml version="1.0" encoding="utf-8"?>
<p:tagLst xmlns:a="http://schemas.openxmlformats.org/drawingml/2006/main" xmlns:r="http://schemas.openxmlformats.org/officeDocument/2006/relationships" xmlns:p="http://schemas.openxmlformats.org/presentationml/2006/main">
  <p:tag name="NUM" val="10"/>
</p:tagLst>
</file>

<file path=ppt/tags/tag546.xml><?xml version="1.0" encoding="utf-8"?>
<p:tagLst xmlns:a="http://schemas.openxmlformats.org/drawingml/2006/main" xmlns:r="http://schemas.openxmlformats.org/officeDocument/2006/relationships" xmlns:p="http://schemas.openxmlformats.org/presentationml/2006/main">
  <p:tag name="NUM" val="11"/>
</p:tagLst>
</file>

<file path=ppt/tags/tag547.xml><?xml version="1.0" encoding="utf-8"?>
<p:tagLst xmlns:a="http://schemas.openxmlformats.org/drawingml/2006/main" xmlns:r="http://schemas.openxmlformats.org/officeDocument/2006/relationships" xmlns:p="http://schemas.openxmlformats.org/presentationml/2006/main">
  <p:tag name="NUM" val="1"/>
</p:tagLst>
</file>

<file path=ppt/tags/tag548.xml><?xml version="1.0" encoding="utf-8"?>
<p:tagLst xmlns:a="http://schemas.openxmlformats.org/drawingml/2006/main" xmlns:r="http://schemas.openxmlformats.org/officeDocument/2006/relationships" xmlns:p="http://schemas.openxmlformats.org/presentationml/2006/main">
  <p:tag name="NUM" val="2"/>
</p:tagLst>
</file>

<file path=ppt/tags/tag549.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50.xml><?xml version="1.0" encoding="utf-8"?>
<p:tagLst xmlns:a="http://schemas.openxmlformats.org/drawingml/2006/main" xmlns:r="http://schemas.openxmlformats.org/officeDocument/2006/relationships" xmlns:p="http://schemas.openxmlformats.org/presentationml/2006/main">
  <p:tag name="NUM" val="2"/>
</p:tagLst>
</file>

<file path=ppt/tags/tag551.xml><?xml version="1.0" encoding="utf-8"?>
<p:tagLst xmlns:a="http://schemas.openxmlformats.org/drawingml/2006/main" xmlns:r="http://schemas.openxmlformats.org/officeDocument/2006/relationships" xmlns:p="http://schemas.openxmlformats.org/presentationml/2006/main">
  <p:tag name="NUM" val="3"/>
</p:tagLst>
</file>

<file path=ppt/tags/tag552.xml><?xml version="1.0" encoding="utf-8"?>
<p:tagLst xmlns:a="http://schemas.openxmlformats.org/drawingml/2006/main" xmlns:r="http://schemas.openxmlformats.org/officeDocument/2006/relationships" xmlns:p="http://schemas.openxmlformats.org/presentationml/2006/main">
  <p:tag name="NUM" val="15"/>
</p:tagLst>
</file>

<file path=ppt/tags/tag553.xml><?xml version="1.0" encoding="utf-8"?>
<p:tagLst xmlns:a="http://schemas.openxmlformats.org/drawingml/2006/main" xmlns:r="http://schemas.openxmlformats.org/officeDocument/2006/relationships" xmlns:p="http://schemas.openxmlformats.org/presentationml/2006/main">
  <p:tag name="NUM" val="14"/>
</p:tagLst>
</file>

<file path=ppt/tags/tag554.xml><?xml version="1.0" encoding="utf-8"?>
<p:tagLst xmlns:a="http://schemas.openxmlformats.org/drawingml/2006/main" xmlns:r="http://schemas.openxmlformats.org/officeDocument/2006/relationships" xmlns:p="http://schemas.openxmlformats.org/presentationml/2006/main">
  <p:tag name="NUM" val="15"/>
</p:tagLst>
</file>

<file path=ppt/tags/tag555.xml><?xml version="1.0" encoding="utf-8"?>
<p:tagLst xmlns:a="http://schemas.openxmlformats.org/drawingml/2006/main" xmlns:r="http://schemas.openxmlformats.org/officeDocument/2006/relationships" xmlns:p="http://schemas.openxmlformats.org/presentationml/2006/main">
  <p:tag name="NUM" val="15"/>
</p:tagLst>
</file>

<file path=ppt/tags/tag556.xml><?xml version="1.0" encoding="utf-8"?>
<p:tagLst xmlns:a="http://schemas.openxmlformats.org/drawingml/2006/main" xmlns:r="http://schemas.openxmlformats.org/officeDocument/2006/relationships" xmlns:p="http://schemas.openxmlformats.org/presentationml/2006/main">
  <p:tag name="NUM" val="1"/>
</p:tagLst>
</file>

<file path=ppt/tags/tag557.xml><?xml version="1.0" encoding="utf-8"?>
<p:tagLst xmlns:a="http://schemas.openxmlformats.org/drawingml/2006/main" xmlns:r="http://schemas.openxmlformats.org/officeDocument/2006/relationships" xmlns:p="http://schemas.openxmlformats.org/presentationml/2006/main">
  <p:tag name="NUM" val="2"/>
</p:tagLst>
</file>

<file path=ppt/tags/tag558.xml><?xml version="1.0" encoding="utf-8"?>
<p:tagLst xmlns:a="http://schemas.openxmlformats.org/drawingml/2006/main" xmlns:r="http://schemas.openxmlformats.org/officeDocument/2006/relationships" xmlns:p="http://schemas.openxmlformats.org/presentationml/2006/main">
  <p:tag name="NUM" val="1"/>
</p:tagLst>
</file>

<file path=ppt/tags/tag559.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60.xml><?xml version="1.0" encoding="utf-8"?>
<p:tagLst xmlns:a="http://schemas.openxmlformats.org/drawingml/2006/main" xmlns:r="http://schemas.openxmlformats.org/officeDocument/2006/relationships" xmlns:p="http://schemas.openxmlformats.org/presentationml/2006/main">
  <p:tag name="NUM" val="3"/>
</p:tagLst>
</file>

<file path=ppt/tags/tag561.xml><?xml version="1.0" encoding="utf-8"?>
<p:tagLst xmlns:a="http://schemas.openxmlformats.org/drawingml/2006/main" xmlns:r="http://schemas.openxmlformats.org/officeDocument/2006/relationships" xmlns:p="http://schemas.openxmlformats.org/presentationml/2006/main">
  <p:tag name="NUM" val="1"/>
</p:tagLst>
</file>

<file path=ppt/tags/tag562.xml><?xml version="1.0" encoding="utf-8"?>
<p:tagLst xmlns:a="http://schemas.openxmlformats.org/drawingml/2006/main" xmlns:r="http://schemas.openxmlformats.org/officeDocument/2006/relationships" xmlns:p="http://schemas.openxmlformats.org/presentationml/2006/main">
  <p:tag name="NUM" val="2"/>
</p:tagLst>
</file>

<file path=ppt/tags/tag563.xml><?xml version="1.0" encoding="utf-8"?>
<p:tagLst xmlns:a="http://schemas.openxmlformats.org/drawingml/2006/main" xmlns:r="http://schemas.openxmlformats.org/officeDocument/2006/relationships" xmlns:p="http://schemas.openxmlformats.org/presentationml/2006/main">
  <p:tag name="NUM" val="1"/>
</p:tagLst>
</file>

<file path=ppt/tags/tag564.xml><?xml version="1.0" encoding="utf-8"?>
<p:tagLst xmlns:a="http://schemas.openxmlformats.org/drawingml/2006/main" xmlns:r="http://schemas.openxmlformats.org/officeDocument/2006/relationships" xmlns:p="http://schemas.openxmlformats.org/presentationml/2006/main">
  <p:tag name="NUM" val="1"/>
</p:tagLst>
</file>

<file path=ppt/tags/tag565.xml><?xml version="1.0" encoding="utf-8"?>
<p:tagLst xmlns:a="http://schemas.openxmlformats.org/drawingml/2006/main" xmlns:r="http://schemas.openxmlformats.org/officeDocument/2006/relationships" xmlns:p="http://schemas.openxmlformats.org/presentationml/2006/main">
  <p:tag name="NUM" val="2"/>
</p:tagLst>
</file>

<file path=ppt/tags/tag566.xml><?xml version="1.0" encoding="utf-8"?>
<p:tagLst xmlns:a="http://schemas.openxmlformats.org/drawingml/2006/main" xmlns:r="http://schemas.openxmlformats.org/officeDocument/2006/relationships" xmlns:p="http://schemas.openxmlformats.org/presentationml/2006/main">
  <p:tag name="NUM" val="1"/>
</p:tagLst>
</file>

<file path=ppt/tags/tag567.xml><?xml version="1.0" encoding="utf-8"?>
<p:tagLst xmlns:a="http://schemas.openxmlformats.org/drawingml/2006/main" xmlns:r="http://schemas.openxmlformats.org/officeDocument/2006/relationships" xmlns:p="http://schemas.openxmlformats.org/presentationml/2006/main">
  <p:tag name="NUM" val="2"/>
</p:tagLst>
</file>

<file path=ppt/tags/tag568.xml><?xml version="1.0" encoding="utf-8"?>
<p:tagLst xmlns:a="http://schemas.openxmlformats.org/drawingml/2006/main" xmlns:r="http://schemas.openxmlformats.org/officeDocument/2006/relationships" xmlns:p="http://schemas.openxmlformats.org/presentationml/2006/main">
  <p:tag name="NUM" val="3"/>
</p:tagLst>
</file>

<file path=ppt/tags/tag569.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70.xml><?xml version="1.0" encoding="utf-8"?>
<p:tagLst xmlns:a="http://schemas.openxmlformats.org/drawingml/2006/main" xmlns:r="http://schemas.openxmlformats.org/officeDocument/2006/relationships" xmlns:p="http://schemas.openxmlformats.org/presentationml/2006/main">
  <p:tag name="NUM" val="2"/>
</p:tagLst>
</file>

<file path=ppt/tags/tag571.xml><?xml version="1.0" encoding="utf-8"?>
<p:tagLst xmlns:a="http://schemas.openxmlformats.org/drawingml/2006/main" xmlns:r="http://schemas.openxmlformats.org/officeDocument/2006/relationships" xmlns:p="http://schemas.openxmlformats.org/presentationml/2006/main">
  <p:tag name="NUM" val="1"/>
</p:tagLst>
</file>

<file path=ppt/tags/tag572.xml><?xml version="1.0" encoding="utf-8"?>
<p:tagLst xmlns:a="http://schemas.openxmlformats.org/drawingml/2006/main" xmlns:r="http://schemas.openxmlformats.org/officeDocument/2006/relationships" xmlns:p="http://schemas.openxmlformats.org/presentationml/2006/main">
  <p:tag name="NUM" val="2"/>
</p:tagLst>
</file>

<file path=ppt/tags/tag573.xml><?xml version="1.0" encoding="utf-8"?>
<p:tagLst xmlns:a="http://schemas.openxmlformats.org/drawingml/2006/main" xmlns:r="http://schemas.openxmlformats.org/officeDocument/2006/relationships" xmlns:p="http://schemas.openxmlformats.org/presentationml/2006/main">
  <p:tag name="NUM" val="1"/>
</p:tagLst>
</file>

<file path=ppt/tags/tag574.xml><?xml version="1.0" encoding="utf-8"?>
<p:tagLst xmlns:a="http://schemas.openxmlformats.org/drawingml/2006/main" xmlns:r="http://schemas.openxmlformats.org/officeDocument/2006/relationships" xmlns:p="http://schemas.openxmlformats.org/presentationml/2006/main">
  <p:tag name="NUM" val="2"/>
</p:tagLst>
</file>

<file path=ppt/tags/tag575.xml><?xml version="1.0" encoding="utf-8"?>
<p:tagLst xmlns:a="http://schemas.openxmlformats.org/drawingml/2006/main" xmlns:r="http://schemas.openxmlformats.org/officeDocument/2006/relationships" xmlns:p="http://schemas.openxmlformats.org/presentationml/2006/main">
  <p:tag name="NUM" val="1"/>
</p:tagLst>
</file>

<file path=ppt/tags/tag576.xml><?xml version="1.0" encoding="utf-8"?>
<p:tagLst xmlns:a="http://schemas.openxmlformats.org/drawingml/2006/main" xmlns:r="http://schemas.openxmlformats.org/officeDocument/2006/relationships" xmlns:p="http://schemas.openxmlformats.org/presentationml/2006/main">
  <p:tag name="NUM" val="2"/>
</p:tagLst>
</file>

<file path=ppt/tags/tag577.xml><?xml version="1.0" encoding="utf-8"?>
<p:tagLst xmlns:a="http://schemas.openxmlformats.org/drawingml/2006/main" xmlns:r="http://schemas.openxmlformats.org/officeDocument/2006/relationships" xmlns:p="http://schemas.openxmlformats.org/presentationml/2006/main">
  <p:tag name="NUM" val="1"/>
</p:tagLst>
</file>

<file path=ppt/tags/tag578.xml><?xml version="1.0" encoding="utf-8"?>
<p:tagLst xmlns:a="http://schemas.openxmlformats.org/drawingml/2006/main" xmlns:r="http://schemas.openxmlformats.org/officeDocument/2006/relationships" xmlns:p="http://schemas.openxmlformats.org/presentationml/2006/main">
  <p:tag name="NUM" val="2"/>
</p:tagLst>
</file>

<file path=ppt/tags/tag579.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80.xml><?xml version="1.0" encoding="utf-8"?>
<p:tagLst xmlns:a="http://schemas.openxmlformats.org/drawingml/2006/main" xmlns:r="http://schemas.openxmlformats.org/officeDocument/2006/relationships" xmlns:p="http://schemas.openxmlformats.org/presentationml/2006/main">
  <p:tag name="NUM" val="2"/>
</p:tagLst>
</file>

<file path=ppt/tags/tag581.xml><?xml version="1.0" encoding="utf-8"?>
<p:tagLst xmlns:a="http://schemas.openxmlformats.org/drawingml/2006/main" xmlns:r="http://schemas.openxmlformats.org/officeDocument/2006/relationships" xmlns:p="http://schemas.openxmlformats.org/presentationml/2006/main">
  <p:tag name="NUM" val="1"/>
</p:tagLst>
</file>

<file path=ppt/tags/tag582.xml><?xml version="1.0" encoding="utf-8"?>
<p:tagLst xmlns:a="http://schemas.openxmlformats.org/drawingml/2006/main" xmlns:r="http://schemas.openxmlformats.org/officeDocument/2006/relationships" xmlns:p="http://schemas.openxmlformats.org/presentationml/2006/main">
  <p:tag name="NUM" val="2"/>
</p:tagLst>
</file>

<file path=ppt/tags/tag583.xml><?xml version="1.0" encoding="utf-8"?>
<p:tagLst xmlns:a="http://schemas.openxmlformats.org/drawingml/2006/main" xmlns:r="http://schemas.openxmlformats.org/officeDocument/2006/relationships" xmlns:p="http://schemas.openxmlformats.org/presentationml/2006/main">
  <p:tag name="NUM" val="1"/>
</p:tagLst>
</file>

<file path=ppt/tags/tag584.xml><?xml version="1.0" encoding="utf-8"?>
<p:tagLst xmlns:a="http://schemas.openxmlformats.org/drawingml/2006/main" xmlns:r="http://schemas.openxmlformats.org/officeDocument/2006/relationships" xmlns:p="http://schemas.openxmlformats.org/presentationml/2006/main">
  <p:tag name="NUM" val="1"/>
</p:tagLst>
</file>

<file path=ppt/tags/tag585.xml><?xml version="1.0" encoding="utf-8"?>
<p:tagLst xmlns:a="http://schemas.openxmlformats.org/drawingml/2006/main" xmlns:r="http://schemas.openxmlformats.org/officeDocument/2006/relationships" xmlns:p="http://schemas.openxmlformats.org/presentationml/2006/main">
  <p:tag name="NUM" val="1"/>
</p:tagLst>
</file>

<file path=ppt/tags/tag586.xml><?xml version="1.0" encoding="utf-8"?>
<p:tagLst xmlns:a="http://schemas.openxmlformats.org/drawingml/2006/main" xmlns:r="http://schemas.openxmlformats.org/officeDocument/2006/relationships" xmlns:p="http://schemas.openxmlformats.org/presentationml/2006/main">
  <p:tag name="NUM" val="2"/>
</p:tagLst>
</file>

<file path=ppt/tags/tag587.xml><?xml version="1.0" encoding="utf-8"?>
<p:tagLst xmlns:a="http://schemas.openxmlformats.org/drawingml/2006/main" xmlns:r="http://schemas.openxmlformats.org/officeDocument/2006/relationships" xmlns:p="http://schemas.openxmlformats.org/presentationml/2006/main">
  <p:tag name="NUM" val="3"/>
</p:tagLst>
</file>

<file path=ppt/tags/tag588.xml><?xml version="1.0" encoding="utf-8"?>
<p:tagLst xmlns:a="http://schemas.openxmlformats.org/drawingml/2006/main" xmlns:r="http://schemas.openxmlformats.org/officeDocument/2006/relationships" xmlns:p="http://schemas.openxmlformats.org/presentationml/2006/main">
  <p:tag name="NUM" val="4"/>
</p:tagLst>
</file>

<file path=ppt/tags/tag589.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590.xml><?xml version="1.0" encoding="utf-8"?>
<p:tagLst xmlns:a="http://schemas.openxmlformats.org/drawingml/2006/main" xmlns:r="http://schemas.openxmlformats.org/officeDocument/2006/relationships" xmlns:p="http://schemas.openxmlformats.org/presentationml/2006/main">
  <p:tag name="NUM" val="6"/>
</p:tagLst>
</file>

<file path=ppt/tags/tag591.xml><?xml version="1.0" encoding="utf-8"?>
<p:tagLst xmlns:a="http://schemas.openxmlformats.org/drawingml/2006/main" xmlns:r="http://schemas.openxmlformats.org/officeDocument/2006/relationships" xmlns:p="http://schemas.openxmlformats.org/presentationml/2006/main">
  <p:tag name="NUM" val="7"/>
</p:tagLst>
</file>

<file path=ppt/tags/tag592.xml><?xml version="1.0" encoding="utf-8"?>
<p:tagLst xmlns:a="http://schemas.openxmlformats.org/drawingml/2006/main" xmlns:r="http://schemas.openxmlformats.org/officeDocument/2006/relationships" xmlns:p="http://schemas.openxmlformats.org/presentationml/2006/main">
  <p:tag name="NUM" val="8"/>
</p:tagLst>
</file>

<file path=ppt/tags/tag593.xml><?xml version="1.0" encoding="utf-8"?>
<p:tagLst xmlns:a="http://schemas.openxmlformats.org/drawingml/2006/main" xmlns:r="http://schemas.openxmlformats.org/officeDocument/2006/relationships" xmlns:p="http://schemas.openxmlformats.org/presentationml/2006/main">
  <p:tag name="NUM" val="9"/>
</p:tagLst>
</file>

<file path=ppt/tags/tag594.xml><?xml version="1.0" encoding="utf-8"?>
<p:tagLst xmlns:a="http://schemas.openxmlformats.org/drawingml/2006/main" xmlns:r="http://schemas.openxmlformats.org/officeDocument/2006/relationships" xmlns:p="http://schemas.openxmlformats.org/presentationml/2006/main">
  <p:tag name="NUM" val="10"/>
</p:tagLst>
</file>

<file path=ppt/tags/tag595.xml><?xml version="1.0" encoding="utf-8"?>
<p:tagLst xmlns:a="http://schemas.openxmlformats.org/drawingml/2006/main" xmlns:r="http://schemas.openxmlformats.org/officeDocument/2006/relationships" xmlns:p="http://schemas.openxmlformats.org/presentationml/2006/main">
  <p:tag name="NUM" val="11"/>
</p:tagLst>
</file>

<file path=ppt/tags/tag596.xml><?xml version="1.0" encoding="utf-8"?>
<p:tagLst xmlns:a="http://schemas.openxmlformats.org/drawingml/2006/main" xmlns:r="http://schemas.openxmlformats.org/officeDocument/2006/relationships" xmlns:p="http://schemas.openxmlformats.org/presentationml/2006/main">
  <p:tag name="NUM" val="1"/>
</p:tagLst>
</file>

<file path=ppt/tags/tag597.xml><?xml version="1.0" encoding="utf-8"?>
<p:tagLst xmlns:a="http://schemas.openxmlformats.org/drawingml/2006/main" xmlns:r="http://schemas.openxmlformats.org/officeDocument/2006/relationships" xmlns:p="http://schemas.openxmlformats.org/presentationml/2006/main">
  <p:tag name="NUM" val="2"/>
</p:tagLst>
</file>

<file path=ppt/tags/tag598.xml><?xml version="1.0" encoding="utf-8"?>
<p:tagLst xmlns:a="http://schemas.openxmlformats.org/drawingml/2006/main" xmlns:r="http://schemas.openxmlformats.org/officeDocument/2006/relationships" xmlns:p="http://schemas.openxmlformats.org/presentationml/2006/main">
  <p:tag name="NUM" val="3"/>
</p:tagLst>
</file>

<file path=ppt/tags/tag59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00.xml><?xml version="1.0" encoding="utf-8"?>
<p:tagLst xmlns:a="http://schemas.openxmlformats.org/drawingml/2006/main" xmlns:r="http://schemas.openxmlformats.org/officeDocument/2006/relationships" xmlns:p="http://schemas.openxmlformats.org/presentationml/2006/main">
  <p:tag name="NUM" val="1"/>
</p:tagLst>
</file>

<file path=ppt/tags/tag601.xml><?xml version="1.0" encoding="utf-8"?>
<p:tagLst xmlns:a="http://schemas.openxmlformats.org/drawingml/2006/main" xmlns:r="http://schemas.openxmlformats.org/officeDocument/2006/relationships" xmlns:p="http://schemas.openxmlformats.org/presentationml/2006/main">
  <p:tag name="NUM" val="2"/>
</p:tagLst>
</file>

<file path=ppt/tags/tag602.xml><?xml version="1.0" encoding="utf-8"?>
<p:tagLst xmlns:a="http://schemas.openxmlformats.org/drawingml/2006/main" xmlns:r="http://schemas.openxmlformats.org/officeDocument/2006/relationships" xmlns:p="http://schemas.openxmlformats.org/presentationml/2006/main">
  <p:tag name="NUM" val="3"/>
</p:tagLst>
</file>

<file path=ppt/tags/tag603.xml><?xml version="1.0" encoding="utf-8"?>
<p:tagLst xmlns:a="http://schemas.openxmlformats.org/drawingml/2006/main" xmlns:r="http://schemas.openxmlformats.org/officeDocument/2006/relationships" xmlns:p="http://schemas.openxmlformats.org/presentationml/2006/main">
  <p:tag name="NUM" val="4"/>
</p:tagLst>
</file>

<file path=ppt/tags/tag604.xml><?xml version="1.0" encoding="utf-8"?>
<p:tagLst xmlns:a="http://schemas.openxmlformats.org/drawingml/2006/main" xmlns:r="http://schemas.openxmlformats.org/officeDocument/2006/relationships" xmlns:p="http://schemas.openxmlformats.org/presentationml/2006/main">
  <p:tag name="NUM" val="5"/>
</p:tagLst>
</file>

<file path=ppt/tags/tag605.xml><?xml version="1.0" encoding="utf-8"?>
<p:tagLst xmlns:a="http://schemas.openxmlformats.org/drawingml/2006/main" xmlns:r="http://schemas.openxmlformats.org/officeDocument/2006/relationships" xmlns:p="http://schemas.openxmlformats.org/presentationml/2006/main">
  <p:tag name="NUM" val="1"/>
</p:tagLst>
</file>

<file path=ppt/tags/tag606.xml><?xml version="1.0" encoding="utf-8"?>
<p:tagLst xmlns:a="http://schemas.openxmlformats.org/drawingml/2006/main" xmlns:r="http://schemas.openxmlformats.org/officeDocument/2006/relationships" xmlns:p="http://schemas.openxmlformats.org/presentationml/2006/main">
  <p:tag name="NUM" val="2"/>
</p:tagLst>
</file>

<file path=ppt/tags/tag607.xml><?xml version="1.0" encoding="utf-8"?>
<p:tagLst xmlns:a="http://schemas.openxmlformats.org/drawingml/2006/main" xmlns:r="http://schemas.openxmlformats.org/officeDocument/2006/relationships" xmlns:p="http://schemas.openxmlformats.org/presentationml/2006/main">
  <p:tag name="NUM" val="3"/>
</p:tagLst>
</file>

<file path=ppt/tags/tag608.xml><?xml version="1.0" encoding="utf-8"?>
<p:tagLst xmlns:a="http://schemas.openxmlformats.org/drawingml/2006/main" xmlns:r="http://schemas.openxmlformats.org/officeDocument/2006/relationships" xmlns:p="http://schemas.openxmlformats.org/presentationml/2006/main">
  <p:tag name="NUM" val="4"/>
</p:tagLst>
</file>

<file path=ppt/tags/tag609.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10.xml><?xml version="1.0" encoding="utf-8"?>
<p:tagLst xmlns:a="http://schemas.openxmlformats.org/drawingml/2006/main" xmlns:r="http://schemas.openxmlformats.org/officeDocument/2006/relationships" xmlns:p="http://schemas.openxmlformats.org/presentationml/2006/main">
  <p:tag name="NUM" val="2"/>
</p:tagLst>
</file>

<file path=ppt/tags/tag611.xml><?xml version="1.0" encoding="utf-8"?>
<p:tagLst xmlns:a="http://schemas.openxmlformats.org/drawingml/2006/main" xmlns:r="http://schemas.openxmlformats.org/officeDocument/2006/relationships" xmlns:p="http://schemas.openxmlformats.org/presentationml/2006/main">
  <p:tag name="NUM" val="1"/>
</p:tagLst>
</file>

<file path=ppt/tags/tag612.xml><?xml version="1.0" encoding="utf-8"?>
<p:tagLst xmlns:a="http://schemas.openxmlformats.org/drawingml/2006/main" xmlns:r="http://schemas.openxmlformats.org/officeDocument/2006/relationships" xmlns:p="http://schemas.openxmlformats.org/presentationml/2006/main">
  <p:tag name="NUM" val="2"/>
</p:tagLst>
</file>

<file path=ppt/tags/tag613.xml><?xml version="1.0" encoding="utf-8"?>
<p:tagLst xmlns:a="http://schemas.openxmlformats.org/drawingml/2006/main" xmlns:r="http://schemas.openxmlformats.org/officeDocument/2006/relationships" xmlns:p="http://schemas.openxmlformats.org/presentationml/2006/main">
  <p:tag name="NUM" val="1"/>
</p:tagLst>
</file>

<file path=ppt/tags/tag614.xml><?xml version="1.0" encoding="utf-8"?>
<p:tagLst xmlns:a="http://schemas.openxmlformats.org/drawingml/2006/main" xmlns:r="http://schemas.openxmlformats.org/officeDocument/2006/relationships" xmlns:p="http://schemas.openxmlformats.org/presentationml/2006/main">
  <p:tag name="NUM" val="2"/>
</p:tagLst>
</file>

<file path=ppt/tags/tag615.xml><?xml version="1.0" encoding="utf-8"?>
<p:tagLst xmlns:a="http://schemas.openxmlformats.org/drawingml/2006/main" xmlns:r="http://schemas.openxmlformats.org/officeDocument/2006/relationships" xmlns:p="http://schemas.openxmlformats.org/presentationml/2006/main">
  <p:tag name="NUM" val="1"/>
</p:tagLst>
</file>

<file path=ppt/tags/tag616.xml><?xml version="1.0" encoding="utf-8"?>
<p:tagLst xmlns:a="http://schemas.openxmlformats.org/drawingml/2006/main" xmlns:r="http://schemas.openxmlformats.org/officeDocument/2006/relationships" xmlns:p="http://schemas.openxmlformats.org/presentationml/2006/main">
  <p:tag name="NUM" val="2"/>
</p:tagLst>
</file>

<file path=ppt/tags/tag617.xml><?xml version="1.0" encoding="utf-8"?>
<p:tagLst xmlns:a="http://schemas.openxmlformats.org/drawingml/2006/main" xmlns:r="http://schemas.openxmlformats.org/officeDocument/2006/relationships" xmlns:p="http://schemas.openxmlformats.org/presentationml/2006/main">
  <p:tag name="NUM" val="1"/>
</p:tagLst>
</file>

<file path=ppt/tags/tag618.xml><?xml version="1.0" encoding="utf-8"?>
<p:tagLst xmlns:a="http://schemas.openxmlformats.org/drawingml/2006/main" xmlns:r="http://schemas.openxmlformats.org/officeDocument/2006/relationships" xmlns:p="http://schemas.openxmlformats.org/presentationml/2006/main">
  <p:tag name="NUM" val="2"/>
</p:tagLst>
</file>

<file path=ppt/tags/tag619.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20.xml><?xml version="1.0" encoding="utf-8"?>
<p:tagLst xmlns:a="http://schemas.openxmlformats.org/drawingml/2006/main" xmlns:r="http://schemas.openxmlformats.org/officeDocument/2006/relationships" xmlns:p="http://schemas.openxmlformats.org/presentationml/2006/main">
  <p:tag name="NUM" val="1"/>
</p:tagLst>
</file>

<file path=ppt/tags/tag621.xml><?xml version="1.0" encoding="utf-8"?>
<p:tagLst xmlns:a="http://schemas.openxmlformats.org/drawingml/2006/main" xmlns:r="http://schemas.openxmlformats.org/officeDocument/2006/relationships" xmlns:p="http://schemas.openxmlformats.org/presentationml/2006/main">
  <p:tag name="NUM" val="2"/>
</p:tagLst>
</file>

<file path=ppt/tags/tag622.xml><?xml version="1.0" encoding="utf-8"?>
<p:tagLst xmlns:a="http://schemas.openxmlformats.org/drawingml/2006/main" xmlns:r="http://schemas.openxmlformats.org/officeDocument/2006/relationships" xmlns:p="http://schemas.openxmlformats.org/presentationml/2006/main">
  <p:tag name="NUM" val="1"/>
</p:tagLst>
</file>

<file path=ppt/tags/tag623.xml><?xml version="1.0" encoding="utf-8"?>
<p:tagLst xmlns:a="http://schemas.openxmlformats.org/drawingml/2006/main" xmlns:r="http://schemas.openxmlformats.org/officeDocument/2006/relationships" xmlns:p="http://schemas.openxmlformats.org/presentationml/2006/main">
  <p:tag name="NUM" val="2"/>
</p:tagLst>
</file>

<file path=ppt/tags/tag624.xml><?xml version="1.0" encoding="utf-8"?>
<p:tagLst xmlns:a="http://schemas.openxmlformats.org/drawingml/2006/main" xmlns:r="http://schemas.openxmlformats.org/officeDocument/2006/relationships" xmlns:p="http://schemas.openxmlformats.org/presentationml/2006/main">
  <p:tag name="NUM" val="3"/>
</p:tagLst>
</file>

<file path=ppt/tags/tag625.xml><?xml version="1.0" encoding="utf-8"?>
<p:tagLst xmlns:a="http://schemas.openxmlformats.org/drawingml/2006/main" xmlns:r="http://schemas.openxmlformats.org/officeDocument/2006/relationships" xmlns:p="http://schemas.openxmlformats.org/presentationml/2006/main">
  <p:tag name="NUM" val="2"/>
</p:tagLst>
</file>

<file path=ppt/tags/tag626.xml><?xml version="1.0" encoding="utf-8"?>
<p:tagLst xmlns:a="http://schemas.openxmlformats.org/drawingml/2006/main" xmlns:r="http://schemas.openxmlformats.org/officeDocument/2006/relationships" xmlns:p="http://schemas.openxmlformats.org/presentationml/2006/main">
  <p:tag name="NUM" val="3"/>
</p:tagLst>
</file>

<file path=ppt/tags/tag627.xml><?xml version="1.0" encoding="utf-8"?>
<p:tagLst xmlns:a="http://schemas.openxmlformats.org/drawingml/2006/main" xmlns:r="http://schemas.openxmlformats.org/officeDocument/2006/relationships" xmlns:p="http://schemas.openxmlformats.org/presentationml/2006/main">
  <p:tag name="NUM" val="4"/>
</p:tagLst>
</file>

<file path=ppt/tags/tag628.xml><?xml version="1.0" encoding="utf-8"?>
<p:tagLst xmlns:a="http://schemas.openxmlformats.org/drawingml/2006/main" xmlns:r="http://schemas.openxmlformats.org/officeDocument/2006/relationships" xmlns:p="http://schemas.openxmlformats.org/presentationml/2006/main">
  <p:tag name="NUM" val="5"/>
</p:tagLst>
</file>

<file path=ppt/tags/tag629.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30.xml><?xml version="1.0" encoding="utf-8"?>
<p:tagLst xmlns:a="http://schemas.openxmlformats.org/drawingml/2006/main" xmlns:r="http://schemas.openxmlformats.org/officeDocument/2006/relationships" xmlns:p="http://schemas.openxmlformats.org/presentationml/2006/main">
  <p:tag name="NUM" val="7"/>
</p:tagLst>
</file>

<file path=ppt/tags/tag631.xml><?xml version="1.0" encoding="utf-8"?>
<p:tagLst xmlns:a="http://schemas.openxmlformats.org/drawingml/2006/main" xmlns:r="http://schemas.openxmlformats.org/officeDocument/2006/relationships" xmlns:p="http://schemas.openxmlformats.org/presentationml/2006/main">
  <p:tag name="NUM" val="8"/>
</p:tagLst>
</file>

<file path=ppt/tags/tag632.xml><?xml version="1.0" encoding="utf-8"?>
<p:tagLst xmlns:a="http://schemas.openxmlformats.org/drawingml/2006/main" xmlns:r="http://schemas.openxmlformats.org/officeDocument/2006/relationships" xmlns:p="http://schemas.openxmlformats.org/presentationml/2006/main">
  <p:tag name="NUM" val="9"/>
</p:tagLst>
</file>

<file path=ppt/tags/tag633.xml><?xml version="1.0" encoding="utf-8"?>
<p:tagLst xmlns:a="http://schemas.openxmlformats.org/drawingml/2006/main" xmlns:r="http://schemas.openxmlformats.org/officeDocument/2006/relationships" xmlns:p="http://schemas.openxmlformats.org/presentationml/2006/main">
  <p:tag name="NUM" val="10"/>
</p:tagLst>
</file>

<file path=ppt/tags/tag634.xml><?xml version="1.0" encoding="utf-8"?>
<p:tagLst xmlns:a="http://schemas.openxmlformats.org/drawingml/2006/main" xmlns:r="http://schemas.openxmlformats.org/officeDocument/2006/relationships" xmlns:p="http://schemas.openxmlformats.org/presentationml/2006/main">
  <p:tag name="NUM" val="11"/>
</p:tagLst>
</file>

<file path=ppt/tags/tag635.xml><?xml version="1.0" encoding="utf-8"?>
<p:tagLst xmlns:a="http://schemas.openxmlformats.org/drawingml/2006/main" xmlns:r="http://schemas.openxmlformats.org/officeDocument/2006/relationships" xmlns:p="http://schemas.openxmlformats.org/presentationml/2006/main">
  <p:tag name="NUM" val="12"/>
</p:tagLst>
</file>

<file path=ppt/tags/tag636.xml><?xml version="1.0" encoding="utf-8"?>
<p:tagLst xmlns:a="http://schemas.openxmlformats.org/drawingml/2006/main" xmlns:r="http://schemas.openxmlformats.org/officeDocument/2006/relationships" xmlns:p="http://schemas.openxmlformats.org/presentationml/2006/main">
  <p:tag name="NUM" val="13"/>
</p:tagLst>
</file>

<file path=ppt/tags/tag637.xml><?xml version="1.0" encoding="utf-8"?>
<p:tagLst xmlns:a="http://schemas.openxmlformats.org/drawingml/2006/main" xmlns:r="http://schemas.openxmlformats.org/officeDocument/2006/relationships" xmlns:p="http://schemas.openxmlformats.org/presentationml/2006/main">
  <p:tag name="NUM" val="14"/>
</p:tagLst>
</file>

<file path=ppt/tags/tag638.xml><?xml version="1.0" encoding="utf-8"?>
<p:tagLst xmlns:a="http://schemas.openxmlformats.org/drawingml/2006/main" xmlns:r="http://schemas.openxmlformats.org/officeDocument/2006/relationships" xmlns:p="http://schemas.openxmlformats.org/presentationml/2006/main">
  <p:tag name="NUM" val="15"/>
</p:tagLst>
</file>

<file path=ppt/tags/tag639.xml><?xml version="1.0" encoding="utf-8"?>
<p:tagLst xmlns:a="http://schemas.openxmlformats.org/drawingml/2006/main" xmlns:r="http://schemas.openxmlformats.org/officeDocument/2006/relationships" xmlns:p="http://schemas.openxmlformats.org/presentationml/2006/main">
  <p:tag name="NUM" val="16"/>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40.xml><?xml version="1.0" encoding="utf-8"?>
<p:tagLst xmlns:a="http://schemas.openxmlformats.org/drawingml/2006/main" xmlns:r="http://schemas.openxmlformats.org/officeDocument/2006/relationships" xmlns:p="http://schemas.openxmlformats.org/presentationml/2006/main">
  <p:tag name="NUM" val="17"/>
</p:tagLst>
</file>

<file path=ppt/tags/tag641.xml><?xml version="1.0" encoding="utf-8"?>
<p:tagLst xmlns:a="http://schemas.openxmlformats.org/drawingml/2006/main" xmlns:r="http://schemas.openxmlformats.org/officeDocument/2006/relationships" xmlns:p="http://schemas.openxmlformats.org/presentationml/2006/main">
  <p:tag name="NUM" val="18"/>
</p:tagLst>
</file>

<file path=ppt/tags/tag642.xml><?xml version="1.0" encoding="utf-8"?>
<p:tagLst xmlns:a="http://schemas.openxmlformats.org/drawingml/2006/main" xmlns:r="http://schemas.openxmlformats.org/officeDocument/2006/relationships" xmlns:p="http://schemas.openxmlformats.org/presentationml/2006/main">
  <p:tag name="NUM" val="19"/>
</p:tagLst>
</file>

<file path=ppt/tags/tag643.xml><?xml version="1.0" encoding="utf-8"?>
<p:tagLst xmlns:a="http://schemas.openxmlformats.org/drawingml/2006/main" xmlns:r="http://schemas.openxmlformats.org/officeDocument/2006/relationships" xmlns:p="http://schemas.openxmlformats.org/presentationml/2006/main">
  <p:tag name="NUM" val="20"/>
</p:tagLst>
</file>

<file path=ppt/tags/tag644.xml><?xml version="1.0" encoding="utf-8"?>
<p:tagLst xmlns:a="http://schemas.openxmlformats.org/drawingml/2006/main" xmlns:r="http://schemas.openxmlformats.org/officeDocument/2006/relationships" xmlns:p="http://schemas.openxmlformats.org/presentationml/2006/main">
  <p:tag name="NUM" val="21"/>
</p:tagLst>
</file>

<file path=ppt/tags/tag645.xml><?xml version="1.0" encoding="utf-8"?>
<p:tagLst xmlns:a="http://schemas.openxmlformats.org/drawingml/2006/main" xmlns:r="http://schemas.openxmlformats.org/officeDocument/2006/relationships" xmlns:p="http://schemas.openxmlformats.org/presentationml/2006/main">
  <p:tag name="NUM" val="22"/>
</p:tagLst>
</file>

<file path=ppt/tags/tag646.xml><?xml version="1.0" encoding="utf-8"?>
<p:tagLst xmlns:a="http://schemas.openxmlformats.org/drawingml/2006/main" xmlns:r="http://schemas.openxmlformats.org/officeDocument/2006/relationships" xmlns:p="http://schemas.openxmlformats.org/presentationml/2006/main">
  <p:tag name="NUM" val="23"/>
</p:tagLst>
</file>

<file path=ppt/tags/tag647.xml><?xml version="1.0" encoding="utf-8"?>
<p:tagLst xmlns:a="http://schemas.openxmlformats.org/drawingml/2006/main" xmlns:r="http://schemas.openxmlformats.org/officeDocument/2006/relationships" xmlns:p="http://schemas.openxmlformats.org/presentationml/2006/main">
  <p:tag name="NUM" val="24"/>
</p:tagLst>
</file>

<file path=ppt/tags/tag648.xml><?xml version="1.0" encoding="utf-8"?>
<p:tagLst xmlns:a="http://schemas.openxmlformats.org/drawingml/2006/main" xmlns:r="http://schemas.openxmlformats.org/officeDocument/2006/relationships" xmlns:p="http://schemas.openxmlformats.org/presentationml/2006/main">
  <p:tag name="NUM" val="25"/>
</p:tagLst>
</file>

<file path=ppt/tags/tag649.xml><?xml version="1.0" encoding="utf-8"?>
<p:tagLst xmlns:a="http://schemas.openxmlformats.org/drawingml/2006/main" xmlns:r="http://schemas.openxmlformats.org/officeDocument/2006/relationships" xmlns:p="http://schemas.openxmlformats.org/presentationml/2006/main">
  <p:tag name="NUM" val="26"/>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50.xml><?xml version="1.0" encoding="utf-8"?>
<p:tagLst xmlns:a="http://schemas.openxmlformats.org/drawingml/2006/main" xmlns:r="http://schemas.openxmlformats.org/officeDocument/2006/relationships" xmlns:p="http://schemas.openxmlformats.org/presentationml/2006/main">
  <p:tag name="NUM" val="29"/>
</p:tagLst>
</file>

<file path=ppt/tags/tag651.xml><?xml version="1.0" encoding="utf-8"?>
<p:tagLst xmlns:a="http://schemas.openxmlformats.org/drawingml/2006/main" xmlns:r="http://schemas.openxmlformats.org/officeDocument/2006/relationships" xmlns:p="http://schemas.openxmlformats.org/presentationml/2006/main">
  <p:tag name="NUM" val="30"/>
</p:tagLst>
</file>

<file path=ppt/tags/tag652.xml><?xml version="1.0" encoding="utf-8"?>
<p:tagLst xmlns:a="http://schemas.openxmlformats.org/drawingml/2006/main" xmlns:r="http://schemas.openxmlformats.org/officeDocument/2006/relationships" xmlns:p="http://schemas.openxmlformats.org/presentationml/2006/main">
  <p:tag name="NUM" val="31"/>
</p:tagLst>
</file>

<file path=ppt/tags/tag653.xml><?xml version="1.0" encoding="utf-8"?>
<p:tagLst xmlns:a="http://schemas.openxmlformats.org/drawingml/2006/main" xmlns:r="http://schemas.openxmlformats.org/officeDocument/2006/relationships" xmlns:p="http://schemas.openxmlformats.org/presentationml/2006/main">
  <p:tag name="NUM" val="32"/>
</p:tagLst>
</file>

<file path=ppt/tags/tag654.xml><?xml version="1.0" encoding="utf-8"?>
<p:tagLst xmlns:a="http://schemas.openxmlformats.org/drawingml/2006/main" xmlns:r="http://schemas.openxmlformats.org/officeDocument/2006/relationships" xmlns:p="http://schemas.openxmlformats.org/presentationml/2006/main">
  <p:tag name="NUM" val="33"/>
</p:tagLst>
</file>

<file path=ppt/tags/tag655.xml><?xml version="1.0" encoding="utf-8"?>
<p:tagLst xmlns:a="http://schemas.openxmlformats.org/drawingml/2006/main" xmlns:r="http://schemas.openxmlformats.org/officeDocument/2006/relationships" xmlns:p="http://schemas.openxmlformats.org/presentationml/2006/main">
  <p:tag name="NUM" val="34"/>
</p:tagLst>
</file>

<file path=ppt/tags/tag656.xml><?xml version="1.0" encoding="utf-8"?>
<p:tagLst xmlns:a="http://schemas.openxmlformats.org/drawingml/2006/main" xmlns:r="http://schemas.openxmlformats.org/officeDocument/2006/relationships" xmlns:p="http://schemas.openxmlformats.org/presentationml/2006/main">
  <p:tag name="NUM" val="35"/>
</p:tagLst>
</file>

<file path=ppt/tags/tag657.xml><?xml version="1.0" encoding="utf-8"?>
<p:tagLst xmlns:a="http://schemas.openxmlformats.org/drawingml/2006/main" xmlns:r="http://schemas.openxmlformats.org/officeDocument/2006/relationships" xmlns:p="http://schemas.openxmlformats.org/presentationml/2006/main">
  <p:tag name="NUM" val="37"/>
</p:tagLst>
</file>

<file path=ppt/tags/tag658.xml><?xml version="1.0" encoding="utf-8"?>
<p:tagLst xmlns:a="http://schemas.openxmlformats.org/drawingml/2006/main" xmlns:r="http://schemas.openxmlformats.org/officeDocument/2006/relationships" xmlns:p="http://schemas.openxmlformats.org/presentationml/2006/main">
  <p:tag name="NUM" val="38"/>
</p:tagLst>
</file>

<file path=ppt/tags/tag659.xml><?xml version="1.0" encoding="utf-8"?>
<p:tagLst xmlns:a="http://schemas.openxmlformats.org/drawingml/2006/main" xmlns:r="http://schemas.openxmlformats.org/officeDocument/2006/relationships" xmlns:p="http://schemas.openxmlformats.org/presentationml/2006/main">
  <p:tag name="NUM" val="39"/>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60.xml><?xml version="1.0" encoding="utf-8"?>
<p:tagLst xmlns:a="http://schemas.openxmlformats.org/drawingml/2006/main" xmlns:r="http://schemas.openxmlformats.org/officeDocument/2006/relationships" xmlns:p="http://schemas.openxmlformats.org/presentationml/2006/main">
  <p:tag name="NUM" val="40"/>
</p:tagLst>
</file>

<file path=ppt/tags/tag661.xml><?xml version="1.0" encoding="utf-8"?>
<p:tagLst xmlns:a="http://schemas.openxmlformats.org/drawingml/2006/main" xmlns:r="http://schemas.openxmlformats.org/officeDocument/2006/relationships" xmlns:p="http://schemas.openxmlformats.org/presentationml/2006/main">
  <p:tag name="NUM" val="42"/>
</p:tagLst>
</file>

<file path=ppt/tags/tag662.xml><?xml version="1.0" encoding="utf-8"?>
<p:tagLst xmlns:a="http://schemas.openxmlformats.org/drawingml/2006/main" xmlns:r="http://schemas.openxmlformats.org/officeDocument/2006/relationships" xmlns:p="http://schemas.openxmlformats.org/presentationml/2006/main">
  <p:tag name="NUM" val="44"/>
</p:tagLst>
</file>

<file path=ppt/tags/tag663.xml><?xml version="1.0" encoding="utf-8"?>
<p:tagLst xmlns:a="http://schemas.openxmlformats.org/drawingml/2006/main" xmlns:r="http://schemas.openxmlformats.org/officeDocument/2006/relationships" xmlns:p="http://schemas.openxmlformats.org/presentationml/2006/main">
  <p:tag name="NUM" val="2"/>
</p:tagLst>
</file>

<file path=ppt/tags/tag664.xml><?xml version="1.0" encoding="utf-8"?>
<p:tagLst xmlns:a="http://schemas.openxmlformats.org/drawingml/2006/main" xmlns:r="http://schemas.openxmlformats.org/officeDocument/2006/relationships" xmlns:p="http://schemas.openxmlformats.org/presentationml/2006/main">
  <p:tag name="NUM" val="3"/>
</p:tagLst>
</file>

<file path=ppt/tags/tag665.xml><?xml version="1.0" encoding="utf-8"?>
<p:tagLst xmlns:a="http://schemas.openxmlformats.org/drawingml/2006/main" xmlns:r="http://schemas.openxmlformats.org/officeDocument/2006/relationships" xmlns:p="http://schemas.openxmlformats.org/presentationml/2006/main">
  <p:tag name="NUM" val="4"/>
</p:tagLst>
</file>

<file path=ppt/tags/tag666.xml><?xml version="1.0" encoding="utf-8"?>
<p:tagLst xmlns:a="http://schemas.openxmlformats.org/drawingml/2006/main" xmlns:r="http://schemas.openxmlformats.org/officeDocument/2006/relationships" xmlns:p="http://schemas.openxmlformats.org/presentationml/2006/main">
  <p:tag name="NUM" val="5"/>
</p:tagLst>
</file>

<file path=ppt/tags/tag667.xml><?xml version="1.0" encoding="utf-8"?>
<p:tagLst xmlns:a="http://schemas.openxmlformats.org/drawingml/2006/main" xmlns:r="http://schemas.openxmlformats.org/officeDocument/2006/relationships" xmlns:p="http://schemas.openxmlformats.org/presentationml/2006/main">
  <p:tag name="NUM" val="6"/>
</p:tagLst>
</file>

<file path=ppt/tags/tag668.xml><?xml version="1.0" encoding="utf-8"?>
<p:tagLst xmlns:a="http://schemas.openxmlformats.org/drawingml/2006/main" xmlns:r="http://schemas.openxmlformats.org/officeDocument/2006/relationships" xmlns:p="http://schemas.openxmlformats.org/presentationml/2006/main">
  <p:tag name="NUM" val="7"/>
</p:tagLst>
</file>

<file path=ppt/tags/tag669.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70.xml><?xml version="1.0" encoding="utf-8"?>
<p:tagLst xmlns:a="http://schemas.openxmlformats.org/drawingml/2006/main" xmlns:r="http://schemas.openxmlformats.org/officeDocument/2006/relationships" xmlns:p="http://schemas.openxmlformats.org/presentationml/2006/main">
  <p:tag name="NUM" val="9"/>
</p:tagLst>
</file>

<file path=ppt/tags/tag671.xml><?xml version="1.0" encoding="utf-8"?>
<p:tagLst xmlns:a="http://schemas.openxmlformats.org/drawingml/2006/main" xmlns:r="http://schemas.openxmlformats.org/officeDocument/2006/relationships" xmlns:p="http://schemas.openxmlformats.org/presentationml/2006/main">
  <p:tag name="NUM" val="10"/>
</p:tagLst>
</file>

<file path=ppt/tags/tag672.xml><?xml version="1.0" encoding="utf-8"?>
<p:tagLst xmlns:a="http://schemas.openxmlformats.org/drawingml/2006/main" xmlns:r="http://schemas.openxmlformats.org/officeDocument/2006/relationships" xmlns:p="http://schemas.openxmlformats.org/presentationml/2006/main">
  <p:tag name="NUM" val="11"/>
</p:tagLst>
</file>

<file path=ppt/tags/tag673.xml><?xml version="1.0" encoding="utf-8"?>
<p:tagLst xmlns:a="http://schemas.openxmlformats.org/drawingml/2006/main" xmlns:r="http://schemas.openxmlformats.org/officeDocument/2006/relationships" xmlns:p="http://schemas.openxmlformats.org/presentationml/2006/main">
  <p:tag name="NUM" val="12"/>
</p:tagLst>
</file>

<file path=ppt/tags/tag674.xml><?xml version="1.0" encoding="utf-8"?>
<p:tagLst xmlns:a="http://schemas.openxmlformats.org/drawingml/2006/main" xmlns:r="http://schemas.openxmlformats.org/officeDocument/2006/relationships" xmlns:p="http://schemas.openxmlformats.org/presentationml/2006/main">
  <p:tag name="NUM" val="13"/>
</p:tagLst>
</file>

<file path=ppt/tags/tag675.xml><?xml version="1.0" encoding="utf-8"?>
<p:tagLst xmlns:a="http://schemas.openxmlformats.org/drawingml/2006/main" xmlns:r="http://schemas.openxmlformats.org/officeDocument/2006/relationships" xmlns:p="http://schemas.openxmlformats.org/presentationml/2006/main">
  <p:tag name="NUM" val="14"/>
</p:tagLst>
</file>

<file path=ppt/tags/tag676.xml><?xml version="1.0" encoding="utf-8"?>
<p:tagLst xmlns:a="http://schemas.openxmlformats.org/drawingml/2006/main" xmlns:r="http://schemas.openxmlformats.org/officeDocument/2006/relationships" xmlns:p="http://schemas.openxmlformats.org/presentationml/2006/main">
  <p:tag name="NUM" val="15"/>
</p:tagLst>
</file>

<file path=ppt/tags/tag677.xml><?xml version="1.0" encoding="utf-8"?>
<p:tagLst xmlns:a="http://schemas.openxmlformats.org/drawingml/2006/main" xmlns:r="http://schemas.openxmlformats.org/officeDocument/2006/relationships" xmlns:p="http://schemas.openxmlformats.org/presentationml/2006/main">
  <p:tag name="NUM" val="16"/>
</p:tagLst>
</file>

<file path=ppt/tags/tag678.xml><?xml version="1.0" encoding="utf-8"?>
<p:tagLst xmlns:a="http://schemas.openxmlformats.org/drawingml/2006/main" xmlns:r="http://schemas.openxmlformats.org/officeDocument/2006/relationships" xmlns:p="http://schemas.openxmlformats.org/presentationml/2006/main">
  <p:tag name="NUM" val="17"/>
</p:tagLst>
</file>

<file path=ppt/tags/tag679.xml><?xml version="1.0" encoding="utf-8"?>
<p:tagLst xmlns:a="http://schemas.openxmlformats.org/drawingml/2006/main" xmlns:r="http://schemas.openxmlformats.org/officeDocument/2006/relationships" xmlns:p="http://schemas.openxmlformats.org/presentationml/2006/main">
  <p:tag name="NUM" val="1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80.xml><?xml version="1.0" encoding="utf-8"?>
<p:tagLst xmlns:a="http://schemas.openxmlformats.org/drawingml/2006/main" xmlns:r="http://schemas.openxmlformats.org/officeDocument/2006/relationships" xmlns:p="http://schemas.openxmlformats.org/presentationml/2006/main">
  <p:tag name="NUM" val="19"/>
</p:tagLst>
</file>

<file path=ppt/tags/tag681.xml><?xml version="1.0" encoding="utf-8"?>
<p:tagLst xmlns:a="http://schemas.openxmlformats.org/drawingml/2006/main" xmlns:r="http://schemas.openxmlformats.org/officeDocument/2006/relationships" xmlns:p="http://schemas.openxmlformats.org/presentationml/2006/main">
  <p:tag name="NUM" val="20"/>
</p:tagLst>
</file>

<file path=ppt/tags/tag682.xml><?xml version="1.0" encoding="utf-8"?>
<p:tagLst xmlns:a="http://schemas.openxmlformats.org/drawingml/2006/main" xmlns:r="http://schemas.openxmlformats.org/officeDocument/2006/relationships" xmlns:p="http://schemas.openxmlformats.org/presentationml/2006/main">
  <p:tag name="NUM" val="21"/>
</p:tagLst>
</file>

<file path=ppt/tags/tag683.xml><?xml version="1.0" encoding="utf-8"?>
<p:tagLst xmlns:a="http://schemas.openxmlformats.org/drawingml/2006/main" xmlns:r="http://schemas.openxmlformats.org/officeDocument/2006/relationships" xmlns:p="http://schemas.openxmlformats.org/presentationml/2006/main">
  <p:tag name="NUM" val="22"/>
</p:tagLst>
</file>

<file path=ppt/tags/tag684.xml><?xml version="1.0" encoding="utf-8"?>
<p:tagLst xmlns:a="http://schemas.openxmlformats.org/drawingml/2006/main" xmlns:r="http://schemas.openxmlformats.org/officeDocument/2006/relationships" xmlns:p="http://schemas.openxmlformats.org/presentationml/2006/main">
  <p:tag name="NUM" val="23"/>
</p:tagLst>
</file>

<file path=ppt/tags/tag685.xml><?xml version="1.0" encoding="utf-8"?>
<p:tagLst xmlns:a="http://schemas.openxmlformats.org/drawingml/2006/main" xmlns:r="http://schemas.openxmlformats.org/officeDocument/2006/relationships" xmlns:p="http://schemas.openxmlformats.org/presentationml/2006/main">
  <p:tag name="NUM" val="24"/>
</p:tagLst>
</file>

<file path=ppt/tags/tag686.xml><?xml version="1.0" encoding="utf-8"?>
<p:tagLst xmlns:a="http://schemas.openxmlformats.org/drawingml/2006/main" xmlns:r="http://schemas.openxmlformats.org/officeDocument/2006/relationships" xmlns:p="http://schemas.openxmlformats.org/presentationml/2006/main">
  <p:tag name="NUM" val="25"/>
</p:tagLst>
</file>

<file path=ppt/tags/tag687.xml><?xml version="1.0" encoding="utf-8"?>
<p:tagLst xmlns:a="http://schemas.openxmlformats.org/drawingml/2006/main" xmlns:r="http://schemas.openxmlformats.org/officeDocument/2006/relationships" xmlns:p="http://schemas.openxmlformats.org/presentationml/2006/main">
  <p:tag name="NUM" val="26"/>
</p:tagLst>
</file>

<file path=ppt/tags/tag688.xml><?xml version="1.0" encoding="utf-8"?>
<p:tagLst xmlns:a="http://schemas.openxmlformats.org/drawingml/2006/main" xmlns:r="http://schemas.openxmlformats.org/officeDocument/2006/relationships" xmlns:p="http://schemas.openxmlformats.org/presentationml/2006/main">
  <p:tag name="NUM" val="27"/>
</p:tagLst>
</file>

<file path=ppt/tags/tag689.xml><?xml version="1.0" encoding="utf-8"?>
<p:tagLst xmlns:a="http://schemas.openxmlformats.org/drawingml/2006/main" xmlns:r="http://schemas.openxmlformats.org/officeDocument/2006/relationships" xmlns:p="http://schemas.openxmlformats.org/presentationml/2006/main">
  <p:tag name="NUM" val="28"/>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690.xml><?xml version="1.0" encoding="utf-8"?>
<p:tagLst xmlns:a="http://schemas.openxmlformats.org/drawingml/2006/main" xmlns:r="http://schemas.openxmlformats.org/officeDocument/2006/relationships" xmlns:p="http://schemas.openxmlformats.org/presentationml/2006/main">
  <p:tag name="NUM" val="29"/>
</p:tagLst>
</file>

<file path=ppt/tags/tag691.xml><?xml version="1.0" encoding="utf-8"?>
<p:tagLst xmlns:a="http://schemas.openxmlformats.org/drawingml/2006/main" xmlns:r="http://schemas.openxmlformats.org/officeDocument/2006/relationships" xmlns:p="http://schemas.openxmlformats.org/presentationml/2006/main">
  <p:tag name="NUM" val="30"/>
</p:tagLst>
</file>

<file path=ppt/tags/tag692.xml><?xml version="1.0" encoding="utf-8"?>
<p:tagLst xmlns:a="http://schemas.openxmlformats.org/drawingml/2006/main" xmlns:r="http://schemas.openxmlformats.org/officeDocument/2006/relationships" xmlns:p="http://schemas.openxmlformats.org/presentationml/2006/main">
  <p:tag name="NUM" val="31"/>
</p:tagLst>
</file>

<file path=ppt/tags/tag693.xml><?xml version="1.0" encoding="utf-8"?>
<p:tagLst xmlns:a="http://schemas.openxmlformats.org/drawingml/2006/main" xmlns:r="http://schemas.openxmlformats.org/officeDocument/2006/relationships" xmlns:p="http://schemas.openxmlformats.org/presentationml/2006/main">
  <p:tag name="NUM" val="32"/>
</p:tagLst>
</file>

<file path=ppt/tags/tag694.xml><?xml version="1.0" encoding="utf-8"?>
<p:tagLst xmlns:a="http://schemas.openxmlformats.org/drawingml/2006/main" xmlns:r="http://schemas.openxmlformats.org/officeDocument/2006/relationships" xmlns:p="http://schemas.openxmlformats.org/presentationml/2006/main">
  <p:tag name="NUM" val="34"/>
</p:tagLst>
</file>

<file path=ppt/tags/tag695.xml><?xml version="1.0" encoding="utf-8"?>
<p:tagLst xmlns:a="http://schemas.openxmlformats.org/drawingml/2006/main" xmlns:r="http://schemas.openxmlformats.org/officeDocument/2006/relationships" xmlns:p="http://schemas.openxmlformats.org/presentationml/2006/main">
  <p:tag name="NUM" val="35"/>
</p:tagLst>
</file>

<file path=ppt/tags/tag696.xml><?xml version="1.0" encoding="utf-8"?>
<p:tagLst xmlns:a="http://schemas.openxmlformats.org/drawingml/2006/main" xmlns:r="http://schemas.openxmlformats.org/officeDocument/2006/relationships" xmlns:p="http://schemas.openxmlformats.org/presentationml/2006/main">
  <p:tag name="NUM" val="43"/>
</p:tagLst>
</file>

<file path=ppt/tags/tag697.xml><?xml version="1.0" encoding="utf-8"?>
<p:tagLst xmlns:a="http://schemas.openxmlformats.org/drawingml/2006/main" xmlns:r="http://schemas.openxmlformats.org/officeDocument/2006/relationships" xmlns:p="http://schemas.openxmlformats.org/presentationml/2006/main">
  <p:tag name="NUM" val="44"/>
</p:tagLst>
</file>

<file path=ppt/tags/tag698.xml><?xml version="1.0" encoding="utf-8"?>
<p:tagLst xmlns:a="http://schemas.openxmlformats.org/drawingml/2006/main" xmlns:r="http://schemas.openxmlformats.org/officeDocument/2006/relationships" xmlns:p="http://schemas.openxmlformats.org/presentationml/2006/main">
  <p:tag name="NUM" val="45"/>
</p:tagLst>
</file>

<file path=ppt/tags/tag69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00.xml><?xml version="1.0" encoding="utf-8"?>
<p:tagLst xmlns:a="http://schemas.openxmlformats.org/drawingml/2006/main" xmlns:r="http://schemas.openxmlformats.org/officeDocument/2006/relationships" xmlns:p="http://schemas.openxmlformats.org/presentationml/2006/main">
  <p:tag name="NUM" val="3"/>
</p:tagLst>
</file>

<file path=ppt/tags/tag701.xml><?xml version="1.0" encoding="utf-8"?>
<p:tagLst xmlns:a="http://schemas.openxmlformats.org/drawingml/2006/main" xmlns:r="http://schemas.openxmlformats.org/officeDocument/2006/relationships" xmlns:p="http://schemas.openxmlformats.org/presentationml/2006/main">
  <p:tag name="NUM" val="4"/>
</p:tagLst>
</file>

<file path=ppt/tags/tag702.xml><?xml version="1.0" encoding="utf-8"?>
<p:tagLst xmlns:a="http://schemas.openxmlformats.org/drawingml/2006/main" xmlns:r="http://schemas.openxmlformats.org/officeDocument/2006/relationships" xmlns:p="http://schemas.openxmlformats.org/presentationml/2006/main">
  <p:tag name="NUM" val="5"/>
</p:tagLst>
</file>

<file path=ppt/tags/tag703.xml><?xml version="1.0" encoding="utf-8"?>
<p:tagLst xmlns:a="http://schemas.openxmlformats.org/drawingml/2006/main" xmlns:r="http://schemas.openxmlformats.org/officeDocument/2006/relationships" xmlns:p="http://schemas.openxmlformats.org/presentationml/2006/main">
  <p:tag name="NUM" val="6"/>
</p:tagLst>
</file>

<file path=ppt/tags/tag704.xml><?xml version="1.0" encoding="utf-8"?>
<p:tagLst xmlns:a="http://schemas.openxmlformats.org/drawingml/2006/main" xmlns:r="http://schemas.openxmlformats.org/officeDocument/2006/relationships" xmlns:p="http://schemas.openxmlformats.org/presentationml/2006/main">
  <p:tag name="NUM" val="7"/>
</p:tagLst>
</file>

<file path=ppt/tags/tag705.xml><?xml version="1.0" encoding="utf-8"?>
<p:tagLst xmlns:a="http://schemas.openxmlformats.org/drawingml/2006/main" xmlns:r="http://schemas.openxmlformats.org/officeDocument/2006/relationships" xmlns:p="http://schemas.openxmlformats.org/presentationml/2006/main">
  <p:tag name="NUM" val="8"/>
</p:tagLst>
</file>

<file path=ppt/tags/tag706.xml><?xml version="1.0" encoding="utf-8"?>
<p:tagLst xmlns:a="http://schemas.openxmlformats.org/drawingml/2006/main" xmlns:r="http://schemas.openxmlformats.org/officeDocument/2006/relationships" xmlns:p="http://schemas.openxmlformats.org/presentationml/2006/main">
  <p:tag name="NUM" val="9"/>
</p:tagLst>
</file>

<file path=ppt/tags/tag707.xml><?xml version="1.0" encoding="utf-8"?>
<p:tagLst xmlns:a="http://schemas.openxmlformats.org/drawingml/2006/main" xmlns:r="http://schemas.openxmlformats.org/officeDocument/2006/relationships" xmlns:p="http://schemas.openxmlformats.org/presentationml/2006/main">
  <p:tag name="NUM" val="10"/>
</p:tagLst>
</file>

<file path=ppt/tags/tag708.xml><?xml version="1.0" encoding="utf-8"?>
<p:tagLst xmlns:a="http://schemas.openxmlformats.org/drawingml/2006/main" xmlns:r="http://schemas.openxmlformats.org/officeDocument/2006/relationships" xmlns:p="http://schemas.openxmlformats.org/presentationml/2006/main">
  <p:tag name="NUM" val="11"/>
</p:tagLst>
</file>

<file path=ppt/tags/tag709.xml><?xml version="1.0" encoding="utf-8"?>
<p:tagLst xmlns:a="http://schemas.openxmlformats.org/drawingml/2006/main" xmlns:r="http://schemas.openxmlformats.org/officeDocument/2006/relationships" xmlns:p="http://schemas.openxmlformats.org/presentationml/2006/main">
  <p:tag name="NUM" val="1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10.xml><?xml version="1.0" encoding="utf-8"?>
<p:tagLst xmlns:a="http://schemas.openxmlformats.org/drawingml/2006/main" xmlns:r="http://schemas.openxmlformats.org/officeDocument/2006/relationships" xmlns:p="http://schemas.openxmlformats.org/presentationml/2006/main">
  <p:tag name="NUM" val="13"/>
</p:tagLst>
</file>

<file path=ppt/tags/tag711.xml><?xml version="1.0" encoding="utf-8"?>
<p:tagLst xmlns:a="http://schemas.openxmlformats.org/drawingml/2006/main" xmlns:r="http://schemas.openxmlformats.org/officeDocument/2006/relationships" xmlns:p="http://schemas.openxmlformats.org/presentationml/2006/main">
  <p:tag name="NUM" val="14"/>
</p:tagLst>
</file>

<file path=ppt/tags/tag712.xml><?xml version="1.0" encoding="utf-8"?>
<p:tagLst xmlns:a="http://schemas.openxmlformats.org/drawingml/2006/main" xmlns:r="http://schemas.openxmlformats.org/officeDocument/2006/relationships" xmlns:p="http://schemas.openxmlformats.org/presentationml/2006/main">
  <p:tag name="NUM" val="15"/>
</p:tagLst>
</file>

<file path=ppt/tags/tag713.xml><?xml version="1.0" encoding="utf-8"?>
<p:tagLst xmlns:a="http://schemas.openxmlformats.org/drawingml/2006/main" xmlns:r="http://schemas.openxmlformats.org/officeDocument/2006/relationships" xmlns:p="http://schemas.openxmlformats.org/presentationml/2006/main">
  <p:tag name="NUM" val="16"/>
</p:tagLst>
</file>

<file path=ppt/tags/tag714.xml><?xml version="1.0" encoding="utf-8"?>
<p:tagLst xmlns:a="http://schemas.openxmlformats.org/drawingml/2006/main" xmlns:r="http://schemas.openxmlformats.org/officeDocument/2006/relationships" xmlns:p="http://schemas.openxmlformats.org/presentationml/2006/main">
  <p:tag name="NUM" val="17"/>
</p:tagLst>
</file>

<file path=ppt/tags/tag715.xml><?xml version="1.0" encoding="utf-8"?>
<p:tagLst xmlns:a="http://schemas.openxmlformats.org/drawingml/2006/main" xmlns:r="http://schemas.openxmlformats.org/officeDocument/2006/relationships" xmlns:p="http://schemas.openxmlformats.org/presentationml/2006/main">
  <p:tag name="NUM" val="18"/>
</p:tagLst>
</file>

<file path=ppt/tags/tag716.xml><?xml version="1.0" encoding="utf-8"?>
<p:tagLst xmlns:a="http://schemas.openxmlformats.org/drawingml/2006/main" xmlns:r="http://schemas.openxmlformats.org/officeDocument/2006/relationships" xmlns:p="http://schemas.openxmlformats.org/presentationml/2006/main">
  <p:tag name="NUM" val="19"/>
</p:tagLst>
</file>

<file path=ppt/tags/tag717.xml><?xml version="1.0" encoding="utf-8"?>
<p:tagLst xmlns:a="http://schemas.openxmlformats.org/drawingml/2006/main" xmlns:r="http://schemas.openxmlformats.org/officeDocument/2006/relationships" xmlns:p="http://schemas.openxmlformats.org/presentationml/2006/main">
  <p:tag name="NUM" val="20"/>
</p:tagLst>
</file>

<file path=ppt/tags/tag718.xml><?xml version="1.0" encoding="utf-8"?>
<p:tagLst xmlns:a="http://schemas.openxmlformats.org/drawingml/2006/main" xmlns:r="http://schemas.openxmlformats.org/officeDocument/2006/relationships" xmlns:p="http://schemas.openxmlformats.org/presentationml/2006/main">
  <p:tag name="NUM" val="21"/>
</p:tagLst>
</file>

<file path=ppt/tags/tag719.xml><?xml version="1.0" encoding="utf-8"?>
<p:tagLst xmlns:a="http://schemas.openxmlformats.org/drawingml/2006/main" xmlns:r="http://schemas.openxmlformats.org/officeDocument/2006/relationships" xmlns:p="http://schemas.openxmlformats.org/presentationml/2006/main">
  <p:tag name="NUM" val="24"/>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20.xml><?xml version="1.0" encoding="utf-8"?>
<p:tagLst xmlns:a="http://schemas.openxmlformats.org/drawingml/2006/main" xmlns:r="http://schemas.openxmlformats.org/officeDocument/2006/relationships" xmlns:p="http://schemas.openxmlformats.org/presentationml/2006/main">
  <p:tag name="NUM" val="25"/>
</p:tagLst>
</file>

<file path=ppt/tags/tag721.xml><?xml version="1.0" encoding="utf-8"?>
<p:tagLst xmlns:a="http://schemas.openxmlformats.org/drawingml/2006/main" xmlns:r="http://schemas.openxmlformats.org/officeDocument/2006/relationships" xmlns:p="http://schemas.openxmlformats.org/presentationml/2006/main">
  <p:tag name="NUM" val="26"/>
</p:tagLst>
</file>

<file path=ppt/tags/tag722.xml><?xml version="1.0" encoding="utf-8"?>
<p:tagLst xmlns:a="http://schemas.openxmlformats.org/drawingml/2006/main" xmlns:r="http://schemas.openxmlformats.org/officeDocument/2006/relationships" xmlns:p="http://schemas.openxmlformats.org/presentationml/2006/main">
  <p:tag name="NUM" val="27"/>
</p:tagLst>
</file>

<file path=ppt/tags/tag723.xml><?xml version="1.0" encoding="utf-8"?>
<p:tagLst xmlns:a="http://schemas.openxmlformats.org/drawingml/2006/main" xmlns:r="http://schemas.openxmlformats.org/officeDocument/2006/relationships" xmlns:p="http://schemas.openxmlformats.org/presentationml/2006/main">
  <p:tag name="NUM" val="28"/>
</p:tagLst>
</file>

<file path=ppt/tags/tag724.xml><?xml version="1.0" encoding="utf-8"?>
<p:tagLst xmlns:a="http://schemas.openxmlformats.org/drawingml/2006/main" xmlns:r="http://schemas.openxmlformats.org/officeDocument/2006/relationships" xmlns:p="http://schemas.openxmlformats.org/presentationml/2006/main">
  <p:tag name="NUM" val="31"/>
</p:tagLst>
</file>

<file path=ppt/tags/tag725.xml><?xml version="1.0" encoding="utf-8"?>
<p:tagLst xmlns:a="http://schemas.openxmlformats.org/drawingml/2006/main" xmlns:r="http://schemas.openxmlformats.org/officeDocument/2006/relationships" xmlns:p="http://schemas.openxmlformats.org/presentationml/2006/main">
  <p:tag name="NUM" val="32"/>
</p:tagLst>
</file>

<file path=ppt/tags/tag726.xml><?xml version="1.0" encoding="utf-8"?>
<p:tagLst xmlns:a="http://schemas.openxmlformats.org/drawingml/2006/main" xmlns:r="http://schemas.openxmlformats.org/officeDocument/2006/relationships" xmlns:p="http://schemas.openxmlformats.org/presentationml/2006/main">
  <p:tag name="NUM" val="2"/>
</p:tagLst>
</file>

<file path=ppt/tags/tag727.xml><?xml version="1.0" encoding="utf-8"?>
<p:tagLst xmlns:a="http://schemas.openxmlformats.org/drawingml/2006/main" xmlns:r="http://schemas.openxmlformats.org/officeDocument/2006/relationships" xmlns:p="http://schemas.openxmlformats.org/presentationml/2006/main">
  <p:tag name="NUM" val="1"/>
</p:tagLst>
</file>

<file path=ppt/tags/tag728.xml><?xml version="1.0" encoding="utf-8"?>
<p:tagLst xmlns:a="http://schemas.openxmlformats.org/drawingml/2006/main" xmlns:r="http://schemas.openxmlformats.org/officeDocument/2006/relationships" xmlns:p="http://schemas.openxmlformats.org/presentationml/2006/main">
  <p:tag name="NUM" val="2"/>
</p:tagLst>
</file>

<file path=ppt/tags/tag729.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30.xml><?xml version="1.0" encoding="utf-8"?>
<p:tagLst xmlns:a="http://schemas.openxmlformats.org/drawingml/2006/main" xmlns:r="http://schemas.openxmlformats.org/officeDocument/2006/relationships" xmlns:p="http://schemas.openxmlformats.org/presentationml/2006/main">
  <p:tag name="NUM" val="4"/>
</p:tagLst>
</file>

<file path=ppt/tags/tag731.xml><?xml version="1.0" encoding="utf-8"?>
<p:tagLst xmlns:a="http://schemas.openxmlformats.org/drawingml/2006/main" xmlns:r="http://schemas.openxmlformats.org/officeDocument/2006/relationships" xmlns:p="http://schemas.openxmlformats.org/presentationml/2006/main">
  <p:tag name="NUM" val="5"/>
</p:tagLst>
</file>

<file path=ppt/tags/tag732.xml><?xml version="1.0" encoding="utf-8"?>
<p:tagLst xmlns:a="http://schemas.openxmlformats.org/drawingml/2006/main" xmlns:r="http://schemas.openxmlformats.org/officeDocument/2006/relationships" xmlns:p="http://schemas.openxmlformats.org/presentationml/2006/main">
  <p:tag name="NUM" val="6"/>
</p:tagLst>
</file>

<file path=ppt/tags/tag733.xml><?xml version="1.0" encoding="utf-8"?>
<p:tagLst xmlns:a="http://schemas.openxmlformats.org/drawingml/2006/main" xmlns:r="http://schemas.openxmlformats.org/officeDocument/2006/relationships" xmlns:p="http://schemas.openxmlformats.org/presentationml/2006/main">
  <p:tag name="NUM" val="7"/>
</p:tagLst>
</file>

<file path=ppt/tags/tag734.xml><?xml version="1.0" encoding="utf-8"?>
<p:tagLst xmlns:a="http://schemas.openxmlformats.org/drawingml/2006/main" xmlns:r="http://schemas.openxmlformats.org/officeDocument/2006/relationships" xmlns:p="http://schemas.openxmlformats.org/presentationml/2006/main">
  <p:tag name="NUM" val="8"/>
</p:tagLst>
</file>

<file path=ppt/tags/tag735.xml><?xml version="1.0" encoding="utf-8"?>
<p:tagLst xmlns:a="http://schemas.openxmlformats.org/drawingml/2006/main" xmlns:r="http://schemas.openxmlformats.org/officeDocument/2006/relationships" xmlns:p="http://schemas.openxmlformats.org/presentationml/2006/main">
  <p:tag name="NUM" val="9"/>
</p:tagLst>
</file>

<file path=ppt/tags/tag736.xml><?xml version="1.0" encoding="utf-8"?>
<p:tagLst xmlns:a="http://schemas.openxmlformats.org/drawingml/2006/main" xmlns:r="http://schemas.openxmlformats.org/officeDocument/2006/relationships" xmlns:p="http://schemas.openxmlformats.org/presentationml/2006/main">
  <p:tag name="NUM" val="10"/>
</p:tagLst>
</file>

<file path=ppt/tags/tag737.xml><?xml version="1.0" encoding="utf-8"?>
<p:tagLst xmlns:a="http://schemas.openxmlformats.org/drawingml/2006/main" xmlns:r="http://schemas.openxmlformats.org/officeDocument/2006/relationships" xmlns:p="http://schemas.openxmlformats.org/presentationml/2006/main">
  <p:tag name="NUM" val="11"/>
</p:tagLst>
</file>

<file path=ppt/tags/tag738.xml><?xml version="1.0" encoding="utf-8"?>
<p:tagLst xmlns:a="http://schemas.openxmlformats.org/drawingml/2006/main" xmlns:r="http://schemas.openxmlformats.org/officeDocument/2006/relationships" xmlns:p="http://schemas.openxmlformats.org/presentationml/2006/main">
  <p:tag name="NUM" val="12"/>
</p:tagLst>
</file>

<file path=ppt/tags/tag739.xml><?xml version="1.0" encoding="utf-8"?>
<p:tagLst xmlns:a="http://schemas.openxmlformats.org/drawingml/2006/main" xmlns:r="http://schemas.openxmlformats.org/officeDocument/2006/relationships" xmlns:p="http://schemas.openxmlformats.org/presentationml/2006/main">
  <p:tag name="NUM" val="13"/>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40.xml><?xml version="1.0" encoding="utf-8"?>
<p:tagLst xmlns:a="http://schemas.openxmlformats.org/drawingml/2006/main" xmlns:r="http://schemas.openxmlformats.org/officeDocument/2006/relationships" xmlns:p="http://schemas.openxmlformats.org/presentationml/2006/main">
  <p:tag name="NUM" val="14"/>
</p:tagLst>
</file>

<file path=ppt/tags/tag741.xml><?xml version="1.0" encoding="utf-8"?>
<p:tagLst xmlns:a="http://schemas.openxmlformats.org/drawingml/2006/main" xmlns:r="http://schemas.openxmlformats.org/officeDocument/2006/relationships" xmlns:p="http://schemas.openxmlformats.org/presentationml/2006/main">
  <p:tag name="NUM" val="15"/>
</p:tagLst>
</file>

<file path=ppt/tags/tag742.xml><?xml version="1.0" encoding="utf-8"?>
<p:tagLst xmlns:a="http://schemas.openxmlformats.org/drawingml/2006/main" xmlns:r="http://schemas.openxmlformats.org/officeDocument/2006/relationships" xmlns:p="http://schemas.openxmlformats.org/presentationml/2006/main">
  <p:tag name="NUM" val="16"/>
</p:tagLst>
</file>

<file path=ppt/tags/tag743.xml><?xml version="1.0" encoding="utf-8"?>
<p:tagLst xmlns:a="http://schemas.openxmlformats.org/drawingml/2006/main" xmlns:r="http://schemas.openxmlformats.org/officeDocument/2006/relationships" xmlns:p="http://schemas.openxmlformats.org/presentationml/2006/main">
  <p:tag name="NUM" val="17"/>
</p:tagLst>
</file>

<file path=ppt/tags/tag744.xml><?xml version="1.0" encoding="utf-8"?>
<p:tagLst xmlns:a="http://schemas.openxmlformats.org/drawingml/2006/main" xmlns:r="http://schemas.openxmlformats.org/officeDocument/2006/relationships" xmlns:p="http://schemas.openxmlformats.org/presentationml/2006/main">
  <p:tag name="NUM" val="18"/>
</p:tagLst>
</file>

<file path=ppt/tags/tag745.xml><?xml version="1.0" encoding="utf-8"?>
<p:tagLst xmlns:a="http://schemas.openxmlformats.org/drawingml/2006/main" xmlns:r="http://schemas.openxmlformats.org/officeDocument/2006/relationships" xmlns:p="http://schemas.openxmlformats.org/presentationml/2006/main">
  <p:tag name="NUM" val="19"/>
</p:tagLst>
</file>

<file path=ppt/tags/tag746.xml><?xml version="1.0" encoding="utf-8"?>
<p:tagLst xmlns:a="http://schemas.openxmlformats.org/drawingml/2006/main" xmlns:r="http://schemas.openxmlformats.org/officeDocument/2006/relationships" xmlns:p="http://schemas.openxmlformats.org/presentationml/2006/main">
  <p:tag name="NUM" val="20"/>
</p:tagLst>
</file>

<file path=ppt/tags/tag747.xml><?xml version="1.0" encoding="utf-8"?>
<p:tagLst xmlns:a="http://schemas.openxmlformats.org/drawingml/2006/main" xmlns:r="http://schemas.openxmlformats.org/officeDocument/2006/relationships" xmlns:p="http://schemas.openxmlformats.org/presentationml/2006/main">
  <p:tag name="NUM" val="21"/>
</p:tagLst>
</file>

<file path=ppt/tags/tag748.xml><?xml version="1.0" encoding="utf-8"?>
<p:tagLst xmlns:a="http://schemas.openxmlformats.org/drawingml/2006/main" xmlns:r="http://schemas.openxmlformats.org/officeDocument/2006/relationships" xmlns:p="http://schemas.openxmlformats.org/presentationml/2006/main">
  <p:tag name="NUM" val="22"/>
</p:tagLst>
</file>

<file path=ppt/tags/tag749.xml><?xml version="1.0" encoding="utf-8"?>
<p:tagLst xmlns:a="http://schemas.openxmlformats.org/drawingml/2006/main" xmlns:r="http://schemas.openxmlformats.org/officeDocument/2006/relationships" xmlns:p="http://schemas.openxmlformats.org/presentationml/2006/main">
  <p:tag name="NUM" val="2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50.xml><?xml version="1.0" encoding="utf-8"?>
<p:tagLst xmlns:a="http://schemas.openxmlformats.org/drawingml/2006/main" xmlns:r="http://schemas.openxmlformats.org/officeDocument/2006/relationships" xmlns:p="http://schemas.openxmlformats.org/presentationml/2006/main">
  <p:tag name="NUM" val="24"/>
</p:tagLst>
</file>

<file path=ppt/tags/tag751.xml><?xml version="1.0" encoding="utf-8"?>
<p:tagLst xmlns:a="http://schemas.openxmlformats.org/drawingml/2006/main" xmlns:r="http://schemas.openxmlformats.org/officeDocument/2006/relationships" xmlns:p="http://schemas.openxmlformats.org/presentationml/2006/main">
  <p:tag name="NUM" val="25"/>
</p:tagLst>
</file>

<file path=ppt/tags/tag752.xml><?xml version="1.0" encoding="utf-8"?>
<p:tagLst xmlns:a="http://schemas.openxmlformats.org/drawingml/2006/main" xmlns:r="http://schemas.openxmlformats.org/officeDocument/2006/relationships" xmlns:p="http://schemas.openxmlformats.org/presentationml/2006/main">
  <p:tag name="NUM" val="26"/>
</p:tagLst>
</file>

<file path=ppt/tags/tag753.xml><?xml version="1.0" encoding="utf-8"?>
<p:tagLst xmlns:a="http://schemas.openxmlformats.org/drawingml/2006/main" xmlns:r="http://schemas.openxmlformats.org/officeDocument/2006/relationships" xmlns:p="http://schemas.openxmlformats.org/presentationml/2006/main">
  <p:tag name="NUM" val="32"/>
</p:tagLst>
</file>

<file path=ppt/tags/tag754.xml><?xml version="1.0" encoding="utf-8"?>
<p:tagLst xmlns:a="http://schemas.openxmlformats.org/drawingml/2006/main" xmlns:r="http://schemas.openxmlformats.org/officeDocument/2006/relationships" xmlns:p="http://schemas.openxmlformats.org/presentationml/2006/main">
  <p:tag name="NUM" val="33"/>
</p:tagLst>
</file>

<file path=ppt/tags/tag755.xml><?xml version="1.0" encoding="utf-8"?>
<p:tagLst xmlns:a="http://schemas.openxmlformats.org/drawingml/2006/main" xmlns:r="http://schemas.openxmlformats.org/officeDocument/2006/relationships" xmlns:p="http://schemas.openxmlformats.org/presentationml/2006/main">
  <p:tag name="NUM" val="34"/>
</p:tagLst>
</file>

<file path=ppt/tags/tag756.xml><?xml version="1.0" encoding="utf-8"?>
<p:tagLst xmlns:a="http://schemas.openxmlformats.org/drawingml/2006/main" xmlns:r="http://schemas.openxmlformats.org/officeDocument/2006/relationships" xmlns:p="http://schemas.openxmlformats.org/presentationml/2006/main">
  <p:tag name="NUM" val="35"/>
</p:tagLst>
</file>

<file path=ppt/tags/tag757.xml><?xml version="1.0" encoding="utf-8"?>
<p:tagLst xmlns:a="http://schemas.openxmlformats.org/drawingml/2006/main" xmlns:r="http://schemas.openxmlformats.org/officeDocument/2006/relationships" xmlns:p="http://schemas.openxmlformats.org/presentationml/2006/main">
  <p:tag name="NUM" val="37"/>
</p:tagLst>
</file>

<file path=ppt/tags/tag758.xml><?xml version="1.0" encoding="utf-8"?>
<p:tagLst xmlns:a="http://schemas.openxmlformats.org/drawingml/2006/main" xmlns:r="http://schemas.openxmlformats.org/officeDocument/2006/relationships" xmlns:p="http://schemas.openxmlformats.org/presentationml/2006/main">
  <p:tag name="NUM" val="38"/>
</p:tagLst>
</file>

<file path=ppt/tags/tag759.xml><?xml version="1.0" encoding="utf-8"?>
<p:tagLst xmlns:a="http://schemas.openxmlformats.org/drawingml/2006/main" xmlns:r="http://schemas.openxmlformats.org/officeDocument/2006/relationships" xmlns:p="http://schemas.openxmlformats.org/presentationml/2006/main">
  <p:tag name="NUM" val="39"/>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60.xml><?xml version="1.0" encoding="utf-8"?>
<p:tagLst xmlns:a="http://schemas.openxmlformats.org/drawingml/2006/main" xmlns:r="http://schemas.openxmlformats.org/officeDocument/2006/relationships" xmlns:p="http://schemas.openxmlformats.org/presentationml/2006/main">
  <p:tag name="NUM" val="42"/>
</p:tagLst>
</file>

<file path=ppt/tags/tag761.xml><?xml version="1.0" encoding="utf-8"?>
<p:tagLst xmlns:a="http://schemas.openxmlformats.org/drawingml/2006/main" xmlns:r="http://schemas.openxmlformats.org/officeDocument/2006/relationships" xmlns:p="http://schemas.openxmlformats.org/presentationml/2006/main">
  <p:tag name="NUM" val="43"/>
</p:tagLst>
</file>

<file path=ppt/tags/tag762.xml><?xml version="1.0" encoding="utf-8"?>
<p:tagLst xmlns:a="http://schemas.openxmlformats.org/drawingml/2006/main" xmlns:r="http://schemas.openxmlformats.org/officeDocument/2006/relationships" xmlns:p="http://schemas.openxmlformats.org/presentationml/2006/main">
  <p:tag name="NUM" val="44"/>
</p:tagLst>
</file>

<file path=ppt/tags/tag763.xml><?xml version="1.0" encoding="utf-8"?>
<p:tagLst xmlns:a="http://schemas.openxmlformats.org/drawingml/2006/main" xmlns:r="http://schemas.openxmlformats.org/officeDocument/2006/relationships" xmlns:p="http://schemas.openxmlformats.org/presentationml/2006/main">
  <p:tag name="NUM" val="45"/>
</p:tagLst>
</file>

<file path=ppt/tags/tag764.xml><?xml version="1.0" encoding="utf-8"?>
<p:tagLst xmlns:a="http://schemas.openxmlformats.org/drawingml/2006/main" xmlns:r="http://schemas.openxmlformats.org/officeDocument/2006/relationships" xmlns:p="http://schemas.openxmlformats.org/presentationml/2006/main">
  <p:tag name="NUM" val="46"/>
</p:tagLst>
</file>

<file path=ppt/tags/tag765.xml><?xml version="1.0" encoding="utf-8"?>
<p:tagLst xmlns:a="http://schemas.openxmlformats.org/drawingml/2006/main" xmlns:r="http://schemas.openxmlformats.org/officeDocument/2006/relationships" xmlns:p="http://schemas.openxmlformats.org/presentationml/2006/main">
  <p:tag name="NUM" val="48"/>
</p:tagLst>
</file>

<file path=ppt/tags/tag766.xml><?xml version="1.0" encoding="utf-8"?>
<p:tagLst xmlns:a="http://schemas.openxmlformats.org/drawingml/2006/main" xmlns:r="http://schemas.openxmlformats.org/officeDocument/2006/relationships" xmlns:p="http://schemas.openxmlformats.org/presentationml/2006/main">
  <p:tag name="NUM" val="49"/>
</p:tagLst>
</file>

<file path=ppt/tags/tag767.xml><?xml version="1.0" encoding="utf-8"?>
<p:tagLst xmlns:a="http://schemas.openxmlformats.org/drawingml/2006/main" xmlns:r="http://schemas.openxmlformats.org/officeDocument/2006/relationships" xmlns:p="http://schemas.openxmlformats.org/presentationml/2006/main">
  <p:tag name="NUM" val="14"/>
</p:tagLst>
</file>

<file path=ppt/tags/tag768.xml><?xml version="1.0" encoding="utf-8"?>
<p:tagLst xmlns:a="http://schemas.openxmlformats.org/drawingml/2006/main" xmlns:r="http://schemas.openxmlformats.org/officeDocument/2006/relationships" xmlns:p="http://schemas.openxmlformats.org/presentationml/2006/main">
  <p:tag name="NUM" val="2"/>
</p:tagLst>
</file>

<file path=ppt/tags/tag769.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70.xml><?xml version="1.0" encoding="utf-8"?>
<p:tagLst xmlns:a="http://schemas.openxmlformats.org/drawingml/2006/main" xmlns:r="http://schemas.openxmlformats.org/officeDocument/2006/relationships" xmlns:p="http://schemas.openxmlformats.org/presentationml/2006/main">
  <p:tag name="NUM" val="4"/>
</p:tagLst>
</file>

<file path=ppt/tags/tag771.xml><?xml version="1.0" encoding="utf-8"?>
<p:tagLst xmlns:a="http://schemas.openxmlformats.org/drawingml/2006/main" xmlns:r="http://schemas.openxmlformats.org/officeDocument/2006/relationships" xmlns:p="http://schemas.openxmlformats.org/presentationml/2006/main">
  <p:tag name="NUM" val="5"/>
</p:tagLst>
</file>

<file path=ppt/tags/tag772.xml><?xml version="1.0" encoding="utf-8"?>
<p:tagLst xmlns:a="http://schemas.openxmlformats.org/drawingml/2006/main" xmlns:r="http://schemas.openxmlformats.org/officeDocument/2006/relationships" xmlns:p="http://schemas.openxmlformats.org/presentationml/2006/main">
  <p:tag name="NUM" val="6"/>
</p:tagLst>
</file>

<file path=ppt/tags/tag773.xml><?xml version="1.0" encoding="utf-8"?>
<p:tagLst xmlns:a="http://schemas.openxmlformats.org/drawingml/2006/main" xmlns:r="http://schemas.openxmlformats.org/officeDocument/2006/relationships" xmlns:p="http://schemas.openxmlformats.org/presentationml/2006/main">
  <p:tag name="NUM" val="7"/>
</p:tagLst>
</file>

<file path=ppt/tags/tag774.xml><?xml version="1.0" encoding="utf-8"?>
<p:tagLst xmlns:a="http://schemas.openxmlformats.org/drawingml/2006/main" xmlns:r="http://schemas.openxmlformats.org/officeDocument/2006/relationships" xmlns:p="http://schemas.openxmlformats.org/presentationml/2006/main">
  <p:tag name="NUM" val="8"/>
</p:tagLst>
</file>

<file path=ppt/tags/tag775.xml><?xml version="1.0" encoding="utf-8"?>
<p:tagLst xmlns:a="http://schemas.openxmlformats.org/drawingml/2006/main" xmlns:r="http://schemas.openxmlformats.org/officeDocument/2006/relationships" xmlns:p="http://schemas.openxmlformats.org/presentationml/2006/main">
  <p:tag name="NUM" val="9"/>
</p:tagLst>
</file>

<file path=ppt/tags/tag776.xml><?xml version="1.0" encoding="utf-8"?>
<p:tagLst xmlns:a="http://schemas.openxmlformats.org/drawingml/2006/main" xmlns:r="http://schemas.openxmlformats.org/officeDocument/2006/relationships" xmlns:p="http://schemas.openxmlformats.org/presentationml/2006/main">
  <p:tag name="NUM" val="10"/>
</p:tagLst>
</file>

<file path=ppt/tags/tag777.xml><?xml version="1.0" encoding="utf-8"?>
<p:tagLst xmlns:a="http://schemas.openxmlformats.org/drawingml/2006/main" xmlns:r="http://schemas.openxmlformats.org/officeDocument/2006/relationships" xmlns:p="http://schemas.openxmlformats.org/presentationml/2006/main">
  <p:tag name="NUM" val="11"/>
</p:tagLst>
</file>

<file path=ppt/tags/tag778.xml><?xml version="1.0" encoding="utf-8"?>
<p:tagLst xmlns:a="http://schemas.openxmlformats.org/drawingml/2006/main" xmlns:r="http://schemas.openxmlformats.org/officeDocument/2006/relationships" xmlns:p="http://schemas.openxmlformats.org/presentationml/2006/main">
  <p:tag name="NUM" val="12"/>
</p:tagLst>
</file>

<file path=ppt/tags/tag779.xml><?xml version="1.0" encoding="utf-8"?>
<p:tagLst xmlns:a="http://schemas.openxmlformats.org/drawingml/2006/main" xmlns:r="http://schemas.openxmlformats.org/officeDocument/2006/relationships" xmlns:p="http://schemas.openxmlformats.org/presentationml/2006/main">
  <p:tag name="NUM" val="13"/>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80.xml><?xml version="1.0" encoding="utf-8"?>
<p:tagLst xmlns:a="http://schemas.openxmlformats.org/drawingml/2006/main" xmlns:r="http://schemas.openxmlformats.org/officeDocument/2006/relationships" xmlns:p="http://schemas.openxmlformats.org/presentationml/2006/main">
  <p:tag name="NUM" val="14"/>
</p:tagLst>
</file>

<file path=ppt/tags/tag781.xml><?xml version="1.0" encoding="utf-8"?>
<p:tagLst xmlns:a="http://schemas.openxmlformats.org/drawingml/2006/main" xmlns:r="http://schemas.openxmlformats.org/officeDocument/2006/relationships" xmlns:p="http://schemas.openxmlformats.org/presentationml/2006/main">
  <p:tag name="NUM" val="15"/>
</p:tagLst>
</file>

<file path=ppt/tags/tag782.xml><?xml version="1.0" encoding="utf-8"?>
<p:tagLst xmlns:a="http://schemas.openxmlformats.org/drawingml/2006/main" xmlns:r="http://schemas.openxmlformats.org/officeDocument/2006/relationships" xmlns:p="http://schemas.openxmlformats.org/presentationml/2006/main">
  <p:tag name="NUM" val="16"/>
</p:tagLst>
</file>

<file path=ppt/tags/tag783.xml><?xml version="1.0" encoding="utf-8"?>
<p:tagLst xmlns:a="http://schemas.openxmlformats.org/drawingml/2006/main" xmlns:r="http://schemas.openxmlformats.org/officeDocument/2006/relationships" xmlns:p="http://schemas.openxmlformats.org/presentationml/2006/main">
  <p:tag name="NUM" val="17"/>
</p:tagLst>
</file>

<file path=ppt/tags/tag784.xml><?xml version="1.0" encoding="utf-8"?>
<p:tagLst xmlns:a="http://schemas.openxmlformats.org/drawingml/2006/main" xmlns:r="http://schemas.openxmlformats.org/officeDocument/2006/relationships" xmlns:p="http://schemas.openxmlformats.org/presentationml/2006/main">
  <p:tag name="NUM" val="18"/>
</p:tagLst>
</file>

<file path=ppt/tags/tag785.xml><?xml version="1.0" encoding="utf-8"?>
<p:tagLst xmlns:a="http://schemas.openxmlformats.org/drawingml/2006/main" xmlns:r="http://schemas.openxmlformats.org/officeDocument/2006/relationships" xmlns:p="http://schemas.openxmlformats.org/presentationml/2006/main">
  <p:tag name="NUM" val="19"/>
</p:tagLst>
</file>

<file path=ppt/tags/tag786.xml><?xml version="1.0" encoding="utf-8"?>
<p:tagLst xmlns:a="http://schemas.openxmlformats.org/drawingml/2006/main" xmlns:r="http://schemas.openxmlformats.org/officeDocument/2006/relationships" xmlns:p="http://schemas.openxmlformats.org/presentationml/2006/main">
  <p:tag name="NUM" val="20"/>
</p:tagLst>
</file>

<file path=ppt/tags/tag787.xml><?xml version="1.0" encoding="utf-8"?>
<p:tagLst xmlns:a="http://schemas.openxmlformats.org/drawingml/2006/main" xmlns:r="http://schemas.openxmlformats.org/officeDocument/2006/relationships" xmlns:p="http://schemas.openxmlformats.org/presentationml/2006/main">
  <p:tag name="NUM" val="21"/>
</p:tagLst>
</file>

<file path=ppt/tags/tag788.xml><?xml version="1.0" encoding="utf-8"?>
<p:tagLst xmlns:a="http://schemas.openxmlformats.org/drawingml/2006/main" xmlns:r="http://schemas.openxmlformats.org/officeDocument/2006/relationships" xmlns:p="http://schemas.openxmlformats.org/presentationml/2006/main">
  <p:tag name="NUM" val="22"/>
</p:tagLst>
</file>

<file path=ppt/tags/tag789.xml><?xml version="1.0" encoding="utf-8"?>
<p:tagLst xmlns:a="http://schemas.openxmlformats.org/drawingml/2006/main" xmlns:r="http://schemas.openxmlformats.org/officeDocument/2006/relationships" xmlns:p="http://schemas.openxmlformats.org/presentationml/2006/main">
  <p:tag name="NUM" val="23"/>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790.xml><?xml version="1.0" encoding="utf-8"?>
<p:tagLst xmlns:a="http://schemas.openxmlformats.org/drawingml/2006/main" xmlns:r="http://schemas.openxmlformats.org/officeDocument/2006/relationships" xmlns:p="http://schemas.openxmlformats.org/presentationml/2006/main">
  <p:tag name="NUM" val="1"/>
</p:tagLst>
</file>

<file path=ppt/tags/tag791.xml><?xml version="1.0" encoding="utf-8"?>
<p:tagLst xmlns:a="http://schemas.openxmlformats.org/drawingml/2006/main" xmlns:r="http://schemas.openxmlformats.org/officeDocument/2006/relationships" xmlns:p="http://schemas.openxmlformats.org/presentationml/2006/main">
  <p:tag name="NUM" val="2"/>
</p:tagLst>
</file>

<file path=ppt/tags/tag792.xml><?xml version="1.0" encoding="utf-8"?>
<p:tagLst xmlns:a="http://schemas.openxmlformats.org/drawingml/2006/main" xmlns:r="http://schemas.openxmlformats.org/officeDocument/2006/relationships" xmlns:p="http://schemas.openxmlformats.org/presentationml/2006/main">
  <p:tag name="NUM" val="3"/>
</p:tagLst>
</file>

<file path=ppt/tags/tag793.xml><?xml version="1.0" encoding="utf-8"?>
<p:tagLst xmlns:a="http://schemas.openxmlformats.org/drawingml/2006/main" xmlns:r="http://schemas.openxmlformats.org/officeDocument/2006/relationships" xmlns:p="http://schemas.openxmlformats.org/presentationml/2006/main">
  <p:tag name="NUM" val="4"/>
</p:tagLst>
</file>

<file path=ppt/tags/tag794.xml><?xml version="1.0" encoding="utf-8"?>
<p:tagLst xmlns:a="http://schemas.openxmlformats.org/drawingml/2006/main" xmlns:r="http://schemas.openxmlformats.org/officeDocument/2006/relationships" xmlns:p="http://schemas.openxmlformats.org/presentationml/2006/main">
  <p:tag name="NUM" val="5"/>
</p:tagLst>
</file>

<file path=ppt/tags/tag795.xml><?xml version="1.0" encoding="utf-8"?>
<p:tagLst xmlns:a="http://schemas.openxmlformats.org/drawingml/2006/main" xmlns:r="http://schemas.openxmlformats.org/officeDocument/2006/relationships" xmlns:p="http://schemas.openxmlformats.org/presentationml/2006/main">
  <p:tag name="NUM" val="6"/>
</p:tagLst>
</file>

<file path=ppt/tags/tag796.xml><?xml version="1.0" encoding="utf-8"?>
<p:tagLst xmlns:a="http://schemas.openxmlformats.org/drawingml/2006/main" xmlns:r="http://schemas.openxmlformats.org/officeDocument/2006/relationships" xmlns:p="http://schemas.openxmlformats.org/presentationml/2006/main">
  <p:tag name="NUM" val="7"/>
</p:tagLst>
</file>

<file path=ppt/tags/tag797.xml><?xml version="1.0" encoding="utf-8"?>
<p:tagLst xmlns:a="http://schemas.openxmlformats.org/drawingml/2006/main" xmlns:r="http://schemas.openxmlformats.org/officeDocument/2006/relationships" xmlns:p="http://schemas.openxmlformats.org/presentationml/2006/main">
  <p:tag name="NUM" val="8"/>
</p:tagLst>
</file>

<file path=ppt/tags/tag798.xml><?xml version="1.0" encoding="utf-8"?>
<p:tagLst xmlns:a="http://schemas.openxmlformats.org/drawingml/2006/main" xmlns:r="http://schemas.openxmlformats.org/officeDocument/2006/relationships" xmlns:p="http://schemas.openxmlformats.org/presentationml/2006/main">
  <p:tag name="NUM" val="9"/>
</p:tagLst>
</file>

<file path=ppt/tags/tag79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00.xml><?xml version="1.0" encoding="utf-8"?>
<p:tagLst xmlns:a="http://schemas.openxmlformats.org/drawingml/2006/main" xmlns:r="http://schemas.openxmlformats.org/officeDocument/2006/relationships" xmlns:p="http://schemas.openxmlformats.org/presentationml/2006/main">
  <p:tag name="NUM" val="11"/>
</p:tagLst>
</file>

<file path=ppt/tags/tag801.xml><?xml version="1.0" encoding="utf-8"?>
<p:tagLst xmlns:a="http://schemas.openxmlformats.org/drawingml/2006/main" xmlns:r="http://schemas.openxmlformats.org/officeDocument/2006/relationships" xmlns:p="http://schemas.openxmlformats.org/presentationml/2006/main">
  <p:tag name="NUM" val="12"/>
</p:tagLst>
</file>

<file path=ppt/tags/tag802.xml><?xml version="1.0" encoding="utf-8"?>
<p:tagLst xmlns:a="http://schemas.openxmlformats.org/drawingml/2006/main" xmlns:r="http://schemas.openxmlformats.org/officeDocument/2006/relationships" xmlns:p="http://schemas.openxmlformats.org/presentationml/2006/main">
  <p:tag name="NUM" val="13"/>
</p:tagLst>
</file>

<file path=ppt/tags/tag803.xml><?xml version="1.0" encoding="utf-8"?>
<p:tagLst xmlns:a="http://schemas.openxmlformats.org/drawingml/2006/main" xmlns:r="http://schemas.openxmlformats.org/officeDocument/2006/relationships" xmlns:p="http://schemas.openxmlformats.org/presentationml/2006/main">
  <p:tag name="NUM" val="14"/>
</p:tagLst>
</file>

<file path=ppt/tags/tag804.xml><?xml version="1.0" encoding="utf-8"?>
<p:tagLst xmlns:a="http://schemas.openxmlformats.org/drawingml/2006/main" xmlns:r="http://schemas.openxmlformats.org/officeDocument/2006/relationships" xmlns:p="http://schemas.openxmlformats.org/presentationml/2006/main">
  <p:tag name="NUM" val="15"/>
</p:tagLst>
</file>

<file path=ppt/tags/tag805.xml><?xml version="1.0" encoding="utf-8"?>
<p:tagLst xmlns:a="http://schemas.openxmlformats.org/drawingml/2006/main" xmlns:r="http://schemas.openxmlformats.org/officeDocument/2006/relationships" xmlns:p="http://schemas.openxmlformats.org/presentationml/2006/main">
  <p:tag name="NUM" val="16"/>
</p:tagLst>
</file>

<file path=ppt/tags/tag806.xml><?xml version="1.0" encoding="utf-8"?>
<p:tagLst xmlns:a="http://schemas.openxmlformats.org/drawingml/2006/main" xmlns:r="http://schemas.openxmlformats.org/officeDocument/2006/relationships" xmlns:p="http://schemas.openxmlformats.org/presentationml/2006/main">
  <p:tag name="NUM" val="17"/>
</p:tagLst>
</file>

<file path=ppt/tags/tag807.xml><?xml version="1.0" encoding="utf-8"?>
<p:tagLst xmlns:a="http://schemas.openxmlformats.org/drawingml/2006/main" xmlns:r="http://schemas.openxmlformats.org/officeDocument/2006/relationships" xmlns:p="http://schemas.openxmlformats.org/presentationml/2006/main">
  <p:tag name="NUM" val="18"/>
</p:tagLst>
</file>

<file path=ppt/tags/tag808.xml><?xml version="1.0" encoding="utf-8"?>
<p:tagLst xmlns:a="http://schemas.openxmlformats.org/drawingml/2006/main" xmlns:r="http://schemas.openxmlformats.org/officeDocument/2006/relationships" xmlns:p="http://schemas.openxmlformats.org/presentationml/2006/main">
  <p:tag name="NUM" val="19"/>
</p:tagLst>
</file>

<file path=ppt/tags/tag809.xml><?xml version="1.0" encoding="utf-8"?>
<p:tagLst xmlns:a="http://schemas.openxmlformats.org/drawingml/2006/main" xmlns:r="http://schemas.openxmlformats.org/officeDocument/2006/relationships" xmlns:p="http://schemas.openxmlformats.org/presentationml/2006/main">
  <p:tag name="NUM" val="20"/>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10.xml><?xml version="1.0" encoding="utf-8"?>
<p:tagLst xmlns:a="http://schemas.openxmlformats.org/drawingml/2006/main" xmlns:r="http://schemas.openxmlformats.org/officeDocument/2006/relationships" xmlns:p="http://schemas.openxmlformats.org/presentationml/2006/main">
  <p:tag name="NUM" val="21"/>
</p:tagLst>
</file>

<file path=ppt/tags/tag811.xml><?xml version="1.0" encoding="utf-8"?>
<p:tagLst xmlns:a="http://schemas.openxmlformats.org/drawingml/2006/main" xmlns:r="http://schemas.openxmlformats.org/officeDocument/2006/relationships" xmlns:p="http://schemas.openxmlformats.org/presentationml/2006/main">
  <p:tag name="NUM" val="22"/>
</p:tagLst>
</file>

<file path=ppt/tags/tag812.xml><?xml version="1.0" encoding="utf-8"?>
<p:tagLst xmlns:a="http://schemas.openxmlformats.org/drawingml/2006/main" xmlns:r="http://schemas.openxmlformats.org/officeDocument/2006/relationships" xmlns:p="http://schemas.openxmlformats.org/presentationml/2006/main">
  <p:tag name="NUM" val="23"/>
</p:tagLst>
</file>

<file path=ppt/tags/tag813.xml><?xml version="1.0" encoding="utf-8"?>
<p:tagLst xmlns:a="http://schemas.openxmlformats.org/drawingml/2006/main" xmlns:r="http://schemas.openxmlformats.org/officeDocument/2006/relationships" xmlns:p="http://schemas.openxmlformats.org/presentationml/2006/main">
  <p:tag name="NUM" val="24"/>
</p:tagLst>
</file>

<file path=ppt/tags/tag814.xml><?xml version="1.0" encoding="utf-8"?>
<p:tagLst xmlns:a="http://schemas.openxmlformats.org/drawingml/2006/main" xmlns:r="http://schemas.openxmlformats.org/officeDocument/2006/relationships" xmlns:p="http://schemas.openxmlformats.org/presentationml/2006/main">
  <p:tag name="NUM" val="25"/>
</p:tagLst>
</file>

<file path=ppt/tags/tag815.xml><?xml version="1.0" encoding="utf-8"?>
<p:tagLst xmlns:a="http://schemas.openxmlformats.org/drawingml/2006/main" xmlns:r="http://schemas.openxmlformats.org/officeDocument/2006/relationships" xmlns:p="http://schemas.openxmlformats.org/presentationml/2006/main">
  <p:tag name="NUM" val="26"/>
</p:tagLst>
</file>

<file path=ppt/tags/tag816.xml><?xml version="1.0" encoding="utf-8"?>
<p:tagLst xmlns:a="http://schemas.openxmlformats.org/drawingml/2006/main" xmlns:r="http://schemas.openxmlformats.org/officeDocument/2006/relationships" xmlns:p="http://schemas.openxmlformats.org/presentationml/2006/main">
  <p:tag name="NUM" val="27"/>
</p:tagLst>
</file>

<file path=ppt/tags/tag817.xml><?xml version="1.0" encoding="utf-8"?>
<p:tagLst xmlns:a="http://schemas.openxmlformats.org/drawingml/2006/main" xmlns:r="http://schemas.openxmlformats.org/officeDocument/2006/relationships" xmlns:p="http://schemas.openxmlformats.org/presentationml/2006/main">
  <p:tag name="NUM" val="28"/>
</p:tagLst>
</file>

<file path=ppt/tags/tag818.xml><?xml version="1.0" encoding="utf-8"?>
<p:tagLst xmlns:a="http://schemas.openxmlformats.org/drawingml/2006/main" xmlns:r="http://schemas.openxmlformats.org/officeDocument/2006/relationships" xmlns:p="http://schemas.openxmlformats.org/presentationml/2006/main">
  <p:tag name="NUM" val="29"/>
</p:tagLst>
</file>

<file path=ppt/tags/tag819.xml><?xml version="1.0" encoding="utf-8"?>
<p:tagLst xmlns:a="http://schemas.openxmlformats.org/drawingml/2006/main" xmlns:r="http://schemas.openxmlformats.org/officeDocument/2006/relationships" xmlns:p="http://schemas.openxmlformats.org/presentationml/2006/main">
  <p:tag name="NUM" val="30"/>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20.xml><?xml version="1.0" encoding="utf-8"?>
<p:tagLst xmlns:a="http://schemas.openxmlformats.org/drawingml/2006/main" xmlns:r="http://schemas.openxmlformats.org/officeDocument/2006/relationships" xmlns:p="http://schemas.openxmlformats.org/presentationml/2006/main">
  <p:tag name="NUM" val="31"/>
</p:tagLst>
</file>

<file path=ppt/tags/tag821.xml><?xml version="1.0" encoding="utf-8"?>
<p:tagLst xmlns:a="http://schemas.openxmlformats.org/drawingml/2006/main" xmlns:r="http://schemas.openxmlformats.org/officeDocument/2006/relationships" xmlns:p="http://schemas.openxmlformats.org/presentationml/2006/main">
  <p:tag name="NUM" val="32"/>
</p:tagLst>
</file>

<file path=ppt/tags/tag822.xml><?xml version="1.0" encoding="utf-8"?>
<p:tagLst xmlns:a="http://schemas.openxmlformats.org/drawingml/2006/main" xmlns:r="http://schemas.openxmlformats.org/officeDocument/2006/relationships" xmlns:p="http://schemas.openxmlformats.org/presentationml/2006/main">
  <p:tag name="NUM" val="33"/>
</p:tagLst>
</file>

<file path=ppt/tags/tag823.xml><?xml version="1.0" encoding="utf-8"?>
<p:tagLst xmlns:a="http://schemas.openxmlformats.org/drawingml/2006/main" xmlns:r="http://schemas.openxmlformats.org/officeDocument/2006/relationships" xmlns:p="http://schemas.openxmlformats.org/presentationml/2006/main">
  <p:tag name="NUM" val="34"/>
</p:tagLst>
</file>

<file path=ppt/tags/tag824.xml><?xml version="1.0" encoding="utf-8"?>
<p:tagLst xmlns:a="http://schemas.openxmlformats.org/drawingml/2006/main" xmlns:r="http://schemas.openxmlformats.org/officeDocument/2006/relationships" xmlns:p="http://schemas.openxmlformats.org/presentationml/2006/main">
  <p:tag name="NUM" val="35"/>
</p:tagLst>
</file>

<file path=ppt/tags/tag825.xml><?xml version="1.0" encoding="utf-8"?>
<p:tagLst xmlns:a="http://schemas.openxmlformats.org/drawingml/2006/main" xmlns:r="http://schemas.openxmlformats.org/officeDocument/2006/relationships" xmlns:p="http://schemas.openxmlformats.org/presentationml/2006/main">
  <p:tag name="NUM" val="36"/>
</p:tagLst>
</file>

<file path=ppt/tags/tag826.xml><?xml version="1.0" encoding="utf-8"?>
<p:tagLst xmlns:a="http://schemas.openxmlformats.org/drawingml/2006/main" xmlns:r="http://schemas.openxmlformats.org/officeDocument/2006/relationships" xmlns:p="http://schemas.openxmlformats.org/presentationml/2006/main">
  <p:tag name="NUM" val="37"/>
</p:tagLst>
</file>

<file path=ppt/tags/tag827.xml><?xml version="1.0" encoding="utf-8"?>
<p:tagLst xmlns:a="http://schemas.openxmlformats.org/drawingml/2006/main" xmlns:r="http://schemas.openxmlformats.org/officeDocument/2006/relationships" xmlns:p="http://schemas.openxmlformats.org/presentationml/2006/main">
  <p:tag name="NUM" val="38"/>
</p:tagLst>
</file>

<file path=ppt/tags/tag828.xml><?xml version="1.0" encoding="utf-8"?>
<p:tagLst xmlns:a="http://schemas.openxmlformats.org/drawingml/2006/main" xmlns:r="http://schemas.openxmlformats.org/officeDocument/2006/relationships" xmlns:p="http://schemas.openxmlformats.org/presentationml/2006/main">
  <p:tag name="NUM" val="39"/>
</p:tagLst>
</file>

<file path=ppt/tags/tag829.xml><?xml version="1.0" encoding="utf-8"?>
<p:tagLst xmlns:a="http://schemas.openxmlformats.org/drawingml/2006/main" xmlns:r="http://schemas.openxmlformats.org/officeDocument/2006/relationships" xmlns:p="http://schemas.openxmlformats.org/presentationml/2006/main">
  <p:tag name="NUM" val="40"/>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30.xml><?xml version="1.0" encoding="utf-8"?>
<p:tagLst xmlns:a="http://schemas.openxmlformats.org/drawingml/2006/main" xmlns:r="http://schemas.openxmlformats.org/officeDocument/2006/relationships" xmlns:p="http://schemas.openxmlformats.org/presentationml/2006/main">
  <p:tag name="NUM" val="41"/>
</p:tagLst>
</file>

<file path=ppt/tags/tag831.xml><?xml version="1.0" encoding="utf-8"?>
<p:tagLst xmlns:a="http://schemas.openxmlformats.org/drawingml/2006/main" xmlns:r="http://schemas.openxmlformats.org/officeDocument/2006/relationships" xmlns:p="http://schemas.openxmlformats.org/presentationml/2006/main">
  <p:tag name="NUM" val="42"/>
</p:tagLst>
</file>

<file path=ppt/tags/tag832.xml><?xml version="1.0" encoding="utf-8"?>
<p:tagLst xmlns:a="http://schemas.openxmlformats.org/drawingml/2006/main" xmlns:r="http://schemas.openxmlformats.org/officeDocument/2006/relationships" xmlns:p="http://schemas.openxmlformats.org/presentationml/2006/main">
  <p:tag name="NUM" val="43"/>
</p:tagLst>
</file>

<file path=ppt/tags/tag833.xml><?xml version="1.0" encoding="utf-8"?>
<p:tagLst xmlns:a="http://schemas.openxmlformats.org/drawingml/2006/main" xmlns:r="http://schemas.openxmlformats.org/officeDocument/2006/relationships" xmlns:p="http://schemas.openxmlformats.org/presentationml/2006/main">
  <p:tag name="NUM" val="44"/>
</p:tagLst>
</file>

<file path=ppt/tags/tag834.xml><?xml version="1.0" encoding="utf-8"?>
<p:tagLst xmlns:a="http://schemas.openxmlformats.org/drawingml/2006/main" xmlns:r="http://schemas.openxmlformats.org/officeDocument/2006/relationships" xmlns:p="http://schemas.openxmlformats.org/presentationml/2006/main">
  <p:tag name="NUM" val="45"/>
</p:tagLst>
</file>

<file path=ppt/tags/tag835.xml><?xml version="1.0" encoding="utf-8"?>
<p:tagLst xmlns:a="http://schemas.openxmlformats.org/drawingml/2006/main" xmlns:r="http://schemas.openxmlformats.org/officeDocument/2006/relationships" xmlns:p="http://schemas.openxmlformats.org/presentationml/2006/main">
  <p:tag name="NUM" val="41"/>
</p:tagLst>
</file>

<file path=ppt/tags/tag836.xml><?xml version="1.0" encoding="utf-8"?>
<p:tagLst xmlns:a="http://schemas.openxmlformats.org/drawingml/2006/main" xmlns:r="http://schemas.openxmlformats.org/officeDocument/2006/relationships" xmlns:p="http://schemas.openxmlformats.org/presentationml/2006/main">
  <p:tag name="NUM" val="44"/>
</p:tagLst>
</file>

<file path=ppt/tags/tag837.xml><?xml version="1.0" encoding="utf-8"?>
<p:tagLst xmlns:a="http://schemas.openxmlformats.org/drawingml/2006/main" xmlns:r="http://schemas.openxmlformats.org/officeDocument/2006/relationships" xmlns:p="http://schemas.openxmlformats.org/presentationml/2006/main">
  <p:tag name="NUM" val="2"/>
</p:tagLst>
</file>

<file path=ppt/tags/tag838.xml><?xml version="1.0" encoding="utf-8"?>
<p:tagLst xmlns:a="http://schemas.openxmlformats.org/drawingml/2006/main" xmlns:r="http://schemas.openxmlformats.org/officeDocument/2006/relationships" xmlns:p="http://schemas.openxmlformats.org/presentationml/2006/main">
  <p:tag name="NUM" val="3"/>
</p:tagLst>
</file>

<file path=ppt/tags/tag839.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40.xml><?xml version="1.0" encoding="utf-8"?>
<p:tagLst xmlns:a="http://schemas.openxmlformats.org/drawingml/2006/main" xmlns:r="http://schemas.openxmlformats.org/officeDocument/2006/relationships" xmlns:p="http://schemas.openxmlformats.org/presentationml/2006/main">
  <p:tag name="NUM" val="5"/>
</p:tagLst>
</file>

<file path=ppt/tags/tag841.xml><?xml version="1.0" encoding="utf-8"?>
<p:tagLst xmlns:a="http://schemas.openxmlformats.org/drawingml/2006/main" xmlns:r="http://schemas.openxmlformats.org/officeDocument/2006/relationships" xmlns:p="http://schemas.openxmlformats.org/presentationml/2006/main">
  <p:tag name="NUM" val="6"/>
</p:tagLst>
</file>

<file path=ppt/tags/tag842.xml><?xml version="1.0" encoding="utf-8"?>
<p:tagLst xmlns:a="http://schemas.openxmlformats.org/drawingml/2006/main" xmlns:r="http://schemas.openxmlformats.org/officeDocument/2006/relationships" xmlns:p="http://schemas.openxmlformats.org/presentationml/2006/main">
  <p:tag name="NUM" val="7"/>
</p:tagLst>
</file>

<file path=ppt/tags/tag843.xml><?xml version="1.0" encoding="utf-8"?>
<p:tagLst xmlns:a="http://schemas.openxmlformats.org/drawingml/2006/main" xmlns:r="http://schemas.openxmlformats.org/officeDocument/2006/relationships" xmlns:p="http://schemas.openxmlformats.org/presentationml/2006/main">
  <p:tag name="NUM" val="8"/>
</p:tagLst>
</file>

<file path=ppt/tags/tag844.xml><?xml version="1.0" encoding="utf-8"?>
<p:tagLst xmlns:a="http://schemas.openxmlformats.org/drawingml/2006/main" xmlns:r="http://schemas.openxmlformats.org/officeDocument/2006/relationships" xmlns:p="http://schemas.openxmlformats.org/presentationml/2006/main">
  <p:tag name="NUM" val="9"/>
</p:tagLst>
</file>

<file path=ppt/tags/tag845.xml><?xml version="1.0" encoding="utf-8"?>
<p:tagLst xmlns:a="http://schemas.openxmlformats.org/drawingml/2006/main" xmlns:r="http://schemas.openxmlformats.org/officeDocument/2006/relationships" xmlns:p="http://schemas.openxmlformats.org/presentationml/2006/main">
  <p:tag name="NUM" val="10"/>
</p:tagLst>
</file>

<file path=ppt/tags/tag846.xml><?xml version="1.0" encoding="utf-8"?>
<p:tagLst xmlns:a="http://schemas.openxmlformats.org/drawingml/2006/main" xmlns:r="http://schemas.openxmlformats.org/officeDocument/2006/relationships" xmlns:p="http://schemas.openxmlformats.org/presentationml/2006/main">
  <p:tag name="NUM" val="11"/>
</p:tagLst>
</file>

<file path=ppt/tags/tag847.xml><?xml version="1.0" encoding="utf-8"?>
<p:tagLst xmlns:a="http://schemas.openxmlformats.org/drawingml/2006/main" xmlns:r="http://schemas.openxmlformats.org/officeDocument/2006/relationships" xmlns:p="http://schemas.openxmlformats.org/presentationml/2006/main">
  <p:tag name="NUM" val="12"/>
</p:tagLst>
</file>

<file path=ppt/tags/tag848.xml><?xml version="1.0" encoding="utf-8"?>
<p:tagLst xmlns:a="http://schemas.openxmlformats.org/drawingml/2006/main" xmlns:r="http://schemas.openxmlformats.org/officeDocument/2006/relationships" xmlns:p="http://schemas.openxmlformats.org/presentationml/2006/main">
  <p:tag name="NUM" val="13"/>
</p:tagLst>
</file>

<file path=ppt/tags/tag849.xml><?xml version="1.0" encoding="utf-8"?>
<p:tagLst xmlns:a="http://schemas.openxmlformats.org/drawingml/2006/main" xmlns:r="http://schemas.openxmlformats.org/officeDocument/2006/relationships" xmlns:p="http://schemas.openxmlformats.org/presentationml/2006/main">
  <p:tag name="NUM" val="14"/>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50.xml><?xml version="1.0" encoding="utf-8"?>
<p:tagLst xmlns:a="http://schemas.openxmlformats.org/drawingml/2006/main" xmlns:r="http://schemas.openxmlformats.org/officeDocument/2006/relationships" xmlns:p="http://schemas.openxmlformats.org/presentationml/2006/main">
  <p:tag name="NUM" val="15"/>
</p:tagLst>
</file>

<file path=ppt/tags/tag851.xml><?xml version="1.0" encoding="utf-8"?>
<p:tagLst xmlns:a="http://schemas.openxmlformats.org/drawingml/2006/main" xmlns:r="http://schemas.openxmlformats.org/officeDocument/2006/relationships" xmlns:p="http://schemas.openxmlformats.org/presentationml/2006/main">
  <p:tag name="NUM" val="16"/>
</p:tagLst>
</file>

<file path=ppt/tags/tag852.xml><?xml version="1.0" encoding="utf-8"?>
<p:tagLst xmlns:a="http://schemas.openxmlformats.org/drawingml/2006/main" xmlns:r="http://schemas.openxmlformats.org/officeDocument/2006/relationships" xmlns:p="http://schemas.openxmlformats.org/presentationml/2006/main">
  <p:tag name="NUM" val="17"/>
</p:tagLst>
</file>

<file path=ppt/tags/tag853.xml><?xml version="1.0" encoding="utf-8"?>
<p:tagLst xmlns:a="http://schemas.openxmlformats.org/drawingml/2006/main" xmlns:r="http://schemas.openxmlformats.org/officeDocument/2006/relationships" xmlns:p="http://schemas.openxmlformats.org/presentationml/2006/main">
  <p:tag name="NUM" val="18"/>
</p:tagLst>
</file>

<file path=ppt/tags/tag854.xml><?xml version="1.0" encoding="utf-8"?>
<p:tagLst xmlns:a="http://schemas.openxmlformats.org/drawingml/2006/main" xmlns:r="http://schemas.openxmlformats.org/officeDocument/2006/relationships" xmlns:p="http://schemas.openxmlformats.org/presentationml/2006/main">
  <p:tag name="NUM" val="19"/>
</p:tagLst>
</file>

<file path=ppt/tags/tag855.xml><?xml version="1.0" encoding="utf-8"?>
<p:tagLst xmlns:a="http://schemas.openxmlformats.org/drawingml/2006/main" xmlns:r="http://schemas.openxmlformats.org/officeDocument/2006/relationships" xmlns:p="http://schemas.openxmlformats.org/presentationml/2006/main">
  <p:tag name="NUM" val="20"/>
</p:tagLst>
</file>

<file path=ppt/tags/tag856.xml><?xml version="1.0" encoding="utf-8"?>
<p:tagLst xmlns:a="http://schemas.openxmlformats.org/drawingml/2006/main" xmlns:r="http://schemas.openxmlformats.org/officeDocument/2006/relationships" xmlns:p="http://schemas.openxmlformats.org/presentationml/2006/main">
  <p:tag name="NUM" val="21"/>
</p:tagLst>
</file>

<file path=ppt/tags/tag857.xml><?xml version="1.0" encoding="utf-8"?>
<p:tagLst xmlns:a="http://schemas.openxmlformats.org/drawingml/2006/main" xmlns:r="http://schemas.openxmlformats.org/officeDocument/2006/relationships" xmlns:p="http://schemas.openxmlformats.org/presentationml/2006/main">
  <p:tag name="NUM" val="22"/>
</p:tagLst>
</file>

<file path=ppt/tags/tag858.xml><?xml version="1.0" encoding="utf-8"?>
<p:tagLst xmlns:a="http://schemas.openxmlformats.org/drawingml/2006/main" xmlns:r="http://schemas.openxmlformats.org/officeDocument/2006/relationships" xmlns:p="http://schemas.openxmlformats.org/presentationml/2006/main">
  <p:tag name="NUM" val="23"/>
</p:tagLst>
</file>

<file path=ppt/tags/tag859.xml><?xml version="1.0" encoding="utf-8"?>
<p:tagLst xmlns:a="http://schemas.openxmlformats.org/drawingml/2006/main" xmlns:r="http://schemas.openxmlformats.org/officeDocument/2006/relationships" xmlns:p="http://schemas.openxmlformats.org/presentationml/2006/main">
  <p:tag name="NUM" val="24"/>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60.xml><?xml version="1.0" encoding="utf-8"?>
<p:tagLst xmlns:a="http://schemas.openxmlformats.org/drawingml/2006/main" xmlns:r="http://schemas.openxmlformats.org/officeDocument/2006/relationships" xmlns:p="http://schemas.openxmlformats.org/presentationml/2006/main">
  <p:tag name="NUM" val="25"/>
</p:tagLst>
</file>

<file path=ppt/tags/tag861.xml><?xml version="1.0" encoding="utf-8"?>
<p:tagLst xmlns:a="http://schemas.openxmlformats.org/drawingml/2006/main" xmlns:r="http://schemas.openxmlformats.org/officeDocument/2006/relationships" xmlns:p="http://schemas.openxmlformats.org/presentationml/2006/main">
  <p:tag name="NUM" val="26"/>
</p:tagLst>
</file>

<file path=ppt/tags/tag862.xml><?xml version="1.0" encoding="utf-8"?>
<p:tagLst xmlns:a="http://schemas.openxmlformats.org/drawingml/2006/main" xmlns:r="http://schemas.openxmlformats.org/officeDocument/2006/relationships" xmlns:p="http://schemas.openxmlformats.org/presentationml/2006/main">
  <p:tag name="NUM" val="27"/>
</p:tagLst>
</file>

<file path=ppt/tags/tag863.xml><?xml version="1.0" encoding="utf-8"?>
<p:tagLst xmlns:a="http://schemas.openxmlformats.org/drawingml/2006/main" xmlns:r="http://schemas.openxmlformats.org/officeDocument/2006/relationships" xmlns:p="http://schemas.openxmlformats.org/presentationml/2006/main">
  <p:tag name="NUM" val="28"/>
</p:tagLst>
</file>

<file path=ppt/tags/tag864.xml><?xml version="1.0" encoding="utf-8"?>
<p:tagLst xmlns:a="http://schemas.openxmlformats.org/drawingml/2006/main" xmlns:r="http://schemas.openxmlformats.org/officeDocument/2006/relationships" xmlns:p="http://schemas.openxmlformats.org/presentationml/2006/main">
  <p:tag name="NUM" val="29"/>
</p:tagLst>
</file>

<file path=ppt/tags/tag865.xml><?xml version="1.0" encoding="utf-8"?>
<p:tagLst xmlns:a="http://schemas.openxmlformats.org/drawingml/2006/main" xmlns:r="http://schemas.openxmlformats.org/officeDocument/2006/relationships" xmlns:p="http://schemas.openxmlformats.org/presentationml/2006/main">
  <p:tag name="NUM" val="30"/>
</p:tagLst>
</file>

<file path=ppt/tags/tag866.xml><?xml version="1.0" encoding="utf-8"?>
<p:tagLst xmlns:a="http://schemas.openxmlformats.org/drawingml/2006/main" xmlns:r="http://schemas.openxmlformats.org/officeDocument/2006/relationships" xmlns:p="http://schemas.openxmlformats.org/presentationml/2006/main">
  <p:tag name="NUM" val="31"/>
</p:tagLst>
</file>

<file path=ppt/tags/tag867.xml><?xml version="1.0" encoding="utf-8"?>
<p:tagLst xmlns:a="http://schemas.openxmlformats.org/drawingml/2006/main" xmlns:r="http://schemas.openxmlformats.org/officeDocument/2006/relationships" xmlns:p="http://schemas.openxmlformats.org/presentationml/2006/main">
  <p:tag name="NUM" val="32"/>
</p:tagLst>
</file>

<file path=ppt/tags/tag868.xml><?xml version="1.0" encoding="utf-8"?>
<p:tagLst xmlns:a="http://schemas.openxmlformats.org/drawingml/2006/main" xmlns:r="http://schemas.openxmlformats.org/officeDocument/2006/relationships" xmlns:p="http://schemas.openxmlformats.org/presentationml/2006/main">
  <p:tag name="NUM" val="33"/>
</p:tagLst>
</file>

<file path=ppt/tags/tag869.xml><?xml version="1.0" encoding="utf-8"?>
<p:tagLst xmlns:a="http://schemas.openxmlformats.org/drawingml/2006/main" xmlns:r="http://schemas.openxmlformats.org/officeDocument/2006/relationships" xmlns:p="http://schemas.openxmlformats.org/presentationml/2006/main">
  <p:tag name="NUM" val="34"/>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70.xml><?xml version="1.0" encoding="utf-8"?>
<p:tagLst xmlns:a="http://schemas.openxmlformats.org/drawingml/2006/main" xmlns:r="http://schemas.openxmlformats.org/officeDocument/2006/relationships" xmlns:p="http://schemas.openxmlformats.org/presentationml/2006/main">
  <p:tag name="NUM" val="35"/>
</p:tagLst>
</file>

<file path=ppt/tags/tag871.xml><?xml version="1.0" encoding="utf-8"?>
<p:tagLst xmlns:a="http://schemas.openxmlformats.org/drawingml/2006/main" xmlns:r="http://schemas.openxmlformats.org/officeDocument/2006/relationships" xmlns:p="http://schemas.openxmlformats.org/presentationml/2006/main">
  <p:tag name="NUM" val="36"/>
</p:tagLst>
</file>

<file path=ppt/tags/tag872.xml><?xml version="1.0" encoding="utf-8"?>
<p:tagLst xmlns:a="http://schemas.openxmlformats.org/drawingml/2006/main" xmlns:r="http://schemas.openxmlformats.org/officeDocument/2006/relationships" xmlns:p="http://schemas.openxmlformats.org/presentationml/2006/main">
  <p:tag name="NUM" val="37"/>
</p:tagLst>
</file>

<file path=ppt/tags/tag873.xml><?xml version="1.0" encoding="utf-8"?>
<p:tagLst xmlns:a="http://schemas.openxmlformats.org/drawingml/2006/main" xmlns:r="http://schemas.openxmlformats.org/officeDocument/2006/relationships" xmlns:p="http://schemas.openxmlformats.org/presentationml/2006/main">
  <p:tag name="NUM" val="38"/>
</p:tagLst>
</file>

<file path=ppt/tags/tag874.xml><?xml version="1.0" encoding="utf-8"?>
<p:tagLst xmlns:a="http://schemas.openxmlformats.org/drawingml/2006/main" xmlns:r="http://schemas.openxmlformats.org/officeDocument/2006/relationships" xmlns:p="http://schemas.openxmlformats.org/presentationml/2006/main">
  <p:tag name="NUM" val="39"/>
</p:tagLst>
</file>

<file path=ppt/tags/tag875.xml><?xml version="1.0" encoding="utf-8"?>
<p:tagLst xmlns:a="http://schemas.openxmlformats.org/drawingml/2006/main" xmlns:r="http://schemas.openxmlformats.org/officeDocument/2006/relationships" xmlns:p="http://schemas.openxmlformats.org/presentationml/2006/main">
  <p:tag name="NUM" val="40"/>
</p:tagLst>
</file>

<file path=ppt/tags/tag876.xml><?xml version="1.0" encoding="utf-8"?>
<p:tagLst xmlns:a="http://schemas.openxmlformats.org/drawingml/2006/main" xmlns:r="http://schemas.openxmlformats.org/officeDocument/2006/relationships" xmlns:p="http://schemas.openxmlformats.org/presentationml/2006/main">
  <p:tag name="NUM" val="41"/>
</p:tagLst>
</file>

<file path=ppt/tags/tag877.xml><?xml version="1.0" encoding="utf-8"?>
<p:tagLst xmlns:a="http://schemas.openxmlformats.org/drawingml/2006/main" xmlns:r="http://schemas.openxmlformats.org/officeDocument/2006/relationships" xmlns:p="http://schemas.openxmlformats.org/presentationml/2006/main">
  <p:tag name="NUM" val="42"/>
</p:tagLst>
</file>

<file path=ppt/tags/tag878.xml><?xml version="1.0" encoding="utf-8"?>
<p:tagLst xmlns:a="http://schemas.openxmlformats.org/drawingml/2006/main" xmlns:r="http://schemas.openxmlformats.org/officeDocument/2006/relationships" xmlns:p="http://schemas.openxmlformats.org/presentationml/2006/main">
  <p:tag name="NUM" val="43"/>
</p:tagLst>
</file>

<file path=ppt/tags/tag879.xml><?xml version="1.0" encoding="utf-8"?>
<p:tagLst xmlns:a="http://schemas.openxmlformats.org/drawingml/2006/main" xmlns:r="http://schemas.openxmlformats.org/officeDocument/2006/relationships" xmlns:p="http://schemas.openxmlformats.org/presentationml/2006/main">
  <p:tag name="NUM" val="44"/>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80.xml><?xml version="1.0" encoding="utf-8"?>
<p:tagLst xmlns:a="http://schemas.openxmlformats.org/drawingml/2006/main" xmlns:r="http://schemas.openxmlformats.org/officeDocument/2006/relationships" xmlns:p="http://schemas.openxmlformats.org/presentationml/2006/main">
  <p:tag name="NUM" val="45"/>
</p:tagLst>
</file>

<file path=ppt/tags/tag881.xml><?xml version="1.0" encoding="utf-8"?>
<p:tagLst xmlns:a="http://schemas.openxmlformats.org/drawingml/2006/main" xmlns:r="http://schemas.openxmlformats.org/officeDocument/2006/relationships" xmlns:p="http://schemas.openxmlformats.org/presentationml/2006/main">
  <p:tag name="NUM" val="26"/>
</p:tagLst>
</file>

<file path=ppt/tags/tag882.xml><?xml version="1.0" encoding="utf-8"?>
<p:tagLst xmlns:a="http://schemas.openxmlformats.org/drawingml/2006/main" xmlns:r="http://schemas.openxmlformats.org/officeDocument/2006/relationships" xmlns:p="http://schemas.openxmlformats.org/presentationml/2006/main">
  <p:tag name="NUM" val="2"/>
</p:tagLst>
</file>

<file path=ppt/tags/tag883.xml><?xml version="1.0" encoding="utf-8"?>
<p:tagLst xmlns:a="http://schemas.openxmlformats.org/drawingml/2006/main" xmlns:r="http://schemas.openxmlformats.org/officeDocument/2006/relationships" xmlns:p="http://schemas.openxmlformats.org/presentationml/2006/main">
  <p:tag name="NUM" val="3"/>
</p:tagLst>
</file>

<file path=ppt/tags/tag884.xml><?xml version="1.0" encoding="utf-8"?>
<p:tagLst xmlns:a="http://schemas.openxmlformats.org/drawingml/2006/main" xmlns:r="http://schemas.openxmlformats.org/officeDocument/2006/relationships" xmlns:p="http://schemas.openxmlformats.org/presentationml/2006/main">
  <p:tag name="NUM" val="4"/>
</p:tagLst>
</file>

<file path=ppt/tags/tag885.xml><?xml version="1.0" encoding="utf-8"?>
<p:tagLst xmlns:a="http://schemas.openxmlformats.org/drawingml/2006/main" xmlns:r="http://schemas.openxmlformats.org/officeDocument/2006/relationships" xmlns:p="http://schemas.openxmlformats.org/presentationml/2006/main">
  <p:tag name="NUM" val="5"/>
</p:tagLst>
</file>

<file path=ppt/tags/tag886.xml><?xml version="1.0" encoding="utf-8"?>
<p:tagLst xmlns:a="http://schemas.openxmlformats.org/drawingml/2006/main" xmlns:r="http://schemas.openxmlformats.org/officeDocument/2006/relationships" xmlns:p="http://schemas.openxmlformats.org/presentationml/2006/main">
  <p:tag name="NUM" val="6"/>
</p:tagLst>
</file>

<file path=ppt/tags/tag887.xml><?xml version="1.0" encoding="utf-8"?>
<p:tagLst xmlns:a="http://schemas.openxmlformats.org/drawingml/2006/main" xmlns:r="http://schemas.openxmlformats.org/officeDocument/2006/relationships" xmlns:p="http://schemas.openxmlformats.org/presentationml/2006/main">
  <p:tag name="NUM" val="7"/>
</p:tagLst>
</file>

<file path=ppt/tags/tag888.xml><?xml version="1.0" encoding="utf-8"?>
<p:tagLst xmlns:a="http://schemas.openxmlformats.org/drawingml/2006/main" xmlns:r="http://schemas.openxmlformats.org/officeDocument/2006/relationships" xmlns:p="http://schemas.openxmlformats.org/presentationml/2006/main">
  <p:tag name="NUM" val="8"/>
</p:tagLst>
</file>

<file path=ppt/tags/tag889.xml><?xml version="1.0" encoding="utf-8"?>
<p:tagLst xmlns:a="http://schemas.openxmlformats.org/drawingml/2006/main" xmlns:r="http://schemas.openxmlformats.org/officeDocument/2006/relationships" xmlns:p="http://schemas.openxmlformats.org/presentationml/2006/main">
  <p:tag name="NUM" val="9"/>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890.xml><?xml version="1.0" encoding="utf-8"?>
<p:tagLst xmlns:a="http://schemas.openxmlformats.org/drawingml/2006/main" xmlns:r="http://schemas.openxmlformats.org/officeDocument/2006/relationships" xmlns:p="http://schemas.openxmlformats.org/presentationml/2006/main">
  <p:tag name="NUM" val="13"/>
</p:tagLst>
</file>

<file path=ppt/tags/tag891.xml><?xml version="1.0" encoding="utf-8"?>
<p:tagLst xmlns:a="http://schemas.openxmlformats.org/drawingml/2006/main" xmlns:r="http://schemas.openxmlformats.org/officeDocument/2006/relationships" xmlns:p="http://schemas.openxmlformats.org/presentationml/2006/main">
  <p:tag name="NUM" val="14"/>
</p:tagLst>
</file>

<file path=ppt/tags/tag892.xml><?xml version="1.0" encoding="utf-8"?>
<p:tagLst xmlns:a="http://schemas.openxmlformats.org/drawingml/2006/main" xmlns:r="http://schemas.openxmlformats.org/officeDocument/2006/relationships" xmlns:p="http://schemas.openxmlformats.org/presentationml/2006/main">
  <p:tag name="NUM" val="15"/>
</p:tagLst>
</file>

<file path=ppt/tags/tag893.xml><?xml version="1.0" encoding="utf-8"?>
<p:tagLst xmlns:a="http://schemas.openxmlformats.org/drawingml/2006/main" xmlns:r="http://schemas.openxmlformats.org/officeDocument/2006/relationships" xmlns:p="http://schemas.openxmlformats.org/presentationml/2006/main">
  <p:tag name="NUM" val="16"/>
</p:tagLst>
</file>

<file path=ppt/tags/tag894.xml><?xml version="1.0" encoding="utf-8"?>
<p:tagLst xmlns:a="http://schemas.openxmlformats.org/drawingml/2006/main" xmlns:r="http://schemas.openxmlformats.org/officeDocument/2006/relationships" xmlns:p="http://schemas.openxmlformats.org/presentationml/2006/main">
  <p:tag name="NUM" val="17"/>
</p:tagLst>
</file>

<file path=ppt/tags/tag895.xml><?xml version="1.0" encoding="utf-8"?>
<p:tagLst xmlns:a="http://schemas.openxmlformats.org/drawingml/2006/main" xmlns:r="http://schemas.openxmlformats.org/officeDocument/2006/relationships" xmlns:p="http://schemas.openxmlformats.org/presentationml/2006/main">
  <p:tag name="NUM" val="18"/>
</p:tagLst>
</file>

<file path=ppt/tags/tag896.xml><?xml version="1.0" encoding="utf-8"?>
<p:tagLst xmlns:a="http://schemas.openxmlformats.org/drawingml/2006/main" xmlns:r="http://schemas.openxmlformats.org/officeDocument/2006/relationships" xmlns:p="http://schemas.openxmlformats.org/presentationml/2006/main">
  <p:tag name="NUM" val="19"/>
</p:tagLst>
</file>

<file path=ppt/tags/tag897.xml><?xml version="1.0" encoding="utf-8"?>
<p:tagLst xmlns:a="http://schemas.openxmlformats.org/drawingml/2006/main" xmlns:r="http://schemas.openxmlformats.org/officeDocument/2006/relationships" xmlns:p="http://schemas.openxmlformats.org/presentationml/2006/main">
  <p:tag name="NUM" val="20"/>
</p:tagLst>
</file>

<file path=ppt/tags/tag898.xml><?xml version="1.0" encoding="utf-8"?>
<p:tagLst xmlns:a="http://schemas.openxmlformats.org/drawingml/2006/main" xmlns:r="http://schemas.openxmlformats.org/officeDocument/2006/relationships" xmlns:p="http://schemas.openxmlformats.org/presentationml/2006/main">
  <p:tag name="NUM" val="21"/>
</p:tagLst>
</file>

<file path=ppt/tags/tag899.xml><?xml version="1.0" encoding="utf-8"?>
<p:tagLst xmlns:a="http://schemas.openxmlformats.org/drawingml/2006/main" xmlns:r="http://schemas.openxmlformats.org/officeDocument/2006/relationships" xmlns:p="http://schemas.openxmlformats.org/presentationml/2006/main">
  <p:tag name="NUM" val="2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00.xml><?xml version="1.0" encoding="utf-8"?>
<p:tagLst xmlns:a="http://schemas.openxmlformats.org/drawingml/2006/main" xmlns:r="http://schemas.openxmlformats.org/officeDocument/2006/relationships" xmlns:p="http://schemas.openxmlformats.org/presentationml/2006/main">
  <p:tag name="NUM" val="23"/>
</p:tagLst>
</file>

<file path=ppt/tags/tag901.xml><?xml version="1.0" encoding="utf-8"?>
<p:tagLst xmlns:a="http://schemas.openxmlformats.org/drawingml/2006/main" xmlns:r="http://schemas.openxmlformats.org/officeDocument/2006/relationships" xmlns:p="http://schemas.openxmlformats.org/presentationml/2006/main">
  <p:tag name="NUM" val="24"/>
</p:tagLst>
</file>

<file path=ppt/tags/tag902.xml><?xml version="1.0" encoding="utf-8"?>
<p:tagLst xmlns:a="http://schemas.openxmlformats.org/drawingml/2006/main" xmlns:r="http://schemas.openxmlformats.org/officeDocument/2006/relationships" xmlns:p="http://schemas.openxmlformats.org/presentationml/2006/main">
  <p:tag name="NUM" val="26"/>
</p:tagLst>
</file>

<file path=ppt/tags/tag903.xml><?xml version="1.0" encoding="utf-8"?>
<p:tagLst xmlns:a="http://schemas.openxmlformats.org/drawingml/2006/main" xmlns:r="http://schemas.openxmlformats.org/officeDocument/2006/relationships" xmlns:p="http://schemas.openxmlformats.org/presentationml/2006/main">
  <p:tag name="NUM" val="27"/>
</p:tagLst>
</file>

<file path=ppt/tags/tag904.xml><?xml version="1.0" encoding="utf-8"?>
<p:tagLst xmlns:a="http://schemas.openxmlformats.org/drawingml/2006/main" xmlns:r="http://schemas.openxmlformats.org/officeDocument/2006/relationships" xmlns:p="http://schemas.openxmlformats.org/presentationml/2006/main">
  <p:tag name="NUM" val="28"/>
</p:tagLst>
</file>

<file path=ppt/tags/tag905.xml><?xml version="1.0" encoding="utf-8"?>
<p:tagLst xmlns:a="http://schemas.openxmlformats.org/drawingml/2006/main" xmlns:r="http://schemas.openxmlformats.org/officeDocument/2006/relationships" xmlns:p="http://schemas.openxmlformats.org/presentationml/2006/main">
  <p:tag name="NUM" val="30"/>
</p:tagLst>
</file>

<file path=ppt/tags/tag906.xml><?xml version="1.0" encoding="utf-8"?>
<p:tagLst xmlns:a="http://schemas.openxmlformats.org/drawingml/2006/main" xmlns:r="http://schemas.openxmlformats.org/officeDocument/2006/relationships" xmlns:p="http://schemas.openxmlformats.org/presentationml/2006/main">
  <p:tag name="NUM" val="31"/>
</p:tagLst>
</file>

<file path=ppt/tags/tag907.xml><?xml version="1.0" encoding="utf-8"?>
<p:tagLst xmlns:a="http://schemas.openxmlformats.org/drawingml/2006/main" xmlns:r="http://schemas.openxmlformats.org/officeDocument/2006/relationships" xmlns:p="http://schemas.openxmlformats.org/presentationml/2006/main">
  <p:tag name="NUM" val="32"/>
</p:tagLst>
</file>

<file path=ppt/tags/tag908.xml><?xml version="1.0" encoding="utf-8"?>
<p:tagLst xmlns:a="http://schemas.openxmlformats.org/drawingml/2006/main" xmlns:r="http://schemas.openxmlformats.org/officeDocument/2006/relationships" xmlns:p="http://schemas.openxmlformats.org/presentationml/2006/main">
  <p:tag name="NUM" val="27"/>
</p:tagLst>
</file>

<file path=ppt/tags/tag909.xml><?xml version="1.0" encoding="utf-8"?>
<p:tagLst xmlns:a="http://schemas.openxmlformats.org/drawingml/2006/main" xmlns:r="http://schemas.openxmlformats.org/officeDocument/2006/relationships" xmlns:p="http://schemas.openxmlformats.org/presentationml/2006/main">
  <p:tag name="NUM" val="29"/>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10.xml><?xml version="1.0" encoding="utf-8"?>
<p:tagLst xmlns:a="http://schemas.openxmlformats.org/drawingml/2006/main" xmlns:r="http://schemas.openxmlformats.org/officeDocument/2006/relationships" xmlns:p="http://schemas.openxmlformats.org/presentationml/2006/main">
  <p:tag name="NUM" val="45"/>
</p:tagLst>
</file>

<file path=ppt/tags/tag911.xml><?xml version="1.0" encoding="utf-8"?>
<p:tagLst xmlns:a="http://schemas.openxmlformats.org/drawingml/2006/main" xmlns:r="http://schemas.openxmlformats.org/officeDocument/2006/relationships" xmlns:p="http://schemas.openxmlformats.org/presentationml/2006/main">
  <p:tag name="NUM" val="11"/>
</p:tagLst>
</file>

<file path=ppt/tags/tag912.xml><?xml version="1.0" encoding="utf-8"?>
<p:tagLst xmlns:a="http://schemas.openxmlformats.org/drawingml/2006/main" xmlns:r="http://schemas.openxmlformats.org/officeDocument/2006/relationships" xmlns:p="http://schemas.openxmlformats.org/presentationml/2006/main">
  <p:tag name="NUM" val="12"/>
</p:tagLst>
</file>

<file path=ppt/tags/tag913.xml><?xml version="1.0" encoding="utf-8"?>
<p:tagLst xmlns:a="http://schemas.openxmlformats.org/drawingml/2006/main" xmlns:r="http://schemas.openxmlformats.org/officeDocument/2006/relationships" xmlns:p="http://schemas.openxmlformats.org/presentationml/2006/main">
  <p:tag name="NUM" val="24"/>
</p:tagLst>
</file>

<file path=ppt/tags/tag914.xml><?xml version="1.0" encoding="utf-8"?>
<p:tagLst xmlns:a="http://schemas.openxmlformats.org/drawingml/2006/main" xmlns:r="http://schemas.openxmlformats.org/officeDocument/2006/relationships" xmlns:p="http://schemas.openxmlformats.org/presentationml/2006/main">
  <p:tag name="NUM" val="41"/>
</p:tagLst>
</file>

<file path=ppt/tags/tag915.xml><?xml version="1.0" encoding="utf-8"?>
<p:tagLst xmlns:a="http://schemas.openxmlformats.org/drawingml/2006/main" xmlns:r="http://schemas.openxmlformats.org/officeDocument/2006/relationships" xmlns:p="http://schemas.openxmlformats.org/presentationml/2006/main">
  <p:tag name="NUM" val="15"/>
</p:tagLst>
</file>

<file path=ppt/tags/tag916.xml><?xml version="1.0" encoding="utf-8"?>
<p:tagLst xmlns:a="http://schemas.openxmlformats.org/drawingml/2006/main" xmlns:r="http://schemas.openxmlformats.org/officeDocument/2006/relationships" xmlns:p="http://schemas.openxmlformats.org/presentationml/2006/main">
  <p:tag name="NUM" val="14"/>
</p:tagLst>
</file>

<file path=ppt/tags/tag917.xml><?xml version="1.0" encoding="utf-8"?>
<p:tagLst xmlns:a="http://schemas.openxmlformats.org/drawingml/2006/main" xmlns:r="http://schemas.openxmlformats.org/officeDocument/2006/relationships" xmlns:p="http://schemas.openxmlformats.org/presentationml/2006/main">
  <p:tag name="NUM" val="15"/>
</p:tagLst>
</file>

<file path=ppt/tags/tag918.xml><?xml version="1.0" encoding="utf-8"?>
<p:tagLst xmlns:a="http://schemas.openxmlformats.org/drawingml/2006/main" xmlns:r="http://schemas.openxmlformats.org/officeDocument/2006/relationships" xmlns:p="http://schemas.openxmlformats.org/presentationml/2006/main">
  <p:tag name="NUM" val="15"/>
</p:tagLst>
</file>

<file path=ppt/tags/tag919.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20.xml><?xml version="1.0" encoding="utf-8"?>
<p:tagLst xmlns:a="http://schemas.openxmlformats.org/drawingml/2006/main" xmlns:r="http://schemas.openxmlformats.org/officeDocument/2006/relationships" xmlns:p="http://schemas.openxmlformats.org/presentationml/2006/main">
  <p:tag name="NUM" val="2"/>
</p:tagLst>
</file>

<file path=ppt/tags/tag921.xml><?xml version="1.0" encoding="utf-8"?>
<p:tagLst xmlns:a="http://schemas.openxmlformats.org/drawingml/2006/main" xmlns:r="http://schemas.openxmlformats.org/officeDocument/2006/relationships" xmlns:p="http://schemas.openxmlformats.org/presentationml/2006/main">
  <p:tag name="NUM" val="3"/>
</p:tagLst>
</file>

<file path=ppt/tags/tag922.xml><?xml version="1.0" encoding="utf-8"?>
<p:tagLst xmlns:a="http://schemas.openxmlformats.org/drawingml/2006/main" xmlns:r="http://schemas.openxmlformats.org/officeDocument/2006/relationships" xmlns:p="http://schemas.openxmlformats.org/presentationml/2006/main">
  <p:tag name="NUM" val="4"/>
</p:tagLst>
</file>

<file path=ppt/tags/tag923.xml><?xml version="1.0" encoding="utf-8"?>
<p:tagLst xmlns:a="http://schemas.openxmlformats.org/drawingml/2006/main" xmlns:r="http://schemas.openxmlformats.org/officeDocument/2006/relationships" xmlns:p="http://schemas.openxmlformats.org/presentationml/2006/main">
  <p:tag name="NUM" val="5"/>
</p:tagLst>
</file>

<file path=ppt/tags/tag924.xml><?xml version="1.0" encoding="utf-8"?>
<p:tagLst xmlns:a="http://schemas.openxmlformats.org/drawingml/2006/main" xmlns:r="http://schemas.openxmlformats.org/officeDocument/2006/relationships" xmlns:p="http://schemas.openxmlformats.org/presentationml/2006/main">
  <p:tag name="NUM" val="6"/>
</p:tagLst>
</file>

<file path=ppt/tags/tag925.xml><?xml version="1.0" encoding="utf-8"?>
<p:tagLst xmlns:a="http://schemas.openxmlformats.org/drawingml/2006/main" xmlns:r="http://schemas.openxmlformats.org/officeDocument/2006/relationships" xmlns:p="http://schemas.openxmlformats.org/presentationml/2006/main">
  <p:tag name="NUM" val="7"/>
</p:tagLst>
</file>

<file path=ppt/tags/tag926.xml><?xml version="1.0" encoding="utf-8"?>
<p:tagLst xmlns:a="http://schemas.openxmlformats.org/drawingml/2006/main" xmlns:r="http://schemas.openxmlformats.org/officeDocument/2006/relationships" xmlns:p="http://schemas.openxmlformats.org/presentationml/2006/main">
  <p:tag name="NUM" val="8"/>
</p:tagLst>
</file>

<file path=ppt/tags/tag927.xml><?xml version="1.0" encoding="utf-8"?>
<p:tagLst xmlns:a="http://schemas.openxmlformats.org/drawingml/2006/main" xmlns:r="http://schemas.openxmlformats.org/officeDocument/2006/relationships" xmlns:p="http://schemas.openxmlformats.org/presentationml/2006/main">
  <p:tag name="NUM" val="9"/>
</p:tagLst>
</file>

<file path=ppt/tags/tag928.xml><?xml version="1.0" encoding="utf-8"?>
<p:tagLst xmlns:a="http://schemas.openxmlformats.org/drawingml/2006/main" xmlns:r="http://schemas.openxmlformats.org/officeDocument/2006/relationships" xmlns:p="http://schemas.openxmlformats.org/presentationml/2006/main">
  <p:tag name="NUM" val="10"/>
</p:tagLst>
</file>

<file path=ppt/tags/tag929.xml><?xml version="1.0" encoding="utf-8"?>
<p:tagLst xmlns:a="http://schemas.openxmlformats.org/drawingml/2006/main" xmlns:r="http://schemas.openxmlformats.org/officeDocument/2006/relationships" xmlns:p="http://schemas.openxmlformats.org/presentationml/2006/main">
  <p:tag name="NUM" val="11"/>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30.xml><?xml version="1.0" encoding="utf-8"?>
<p:tagLst xmlns:a="http://schemas.openxmlformats.org/drawingml/2006/main" xmlns:r="http://schemas.openxmlformats.org/officeDocument/2006/relationships" xmlns:p="http://schemas.openxmlformats.org/presentationml/2006/main">
  <p:tag name="NUM" val="12"/>
</p:tagLst>
</file>

<file path=ppt/tags/tag931.xml><?xml version="1.0" encoding="utf-8"?>
<p:tagLst xmlns:a="http://schemas.openxmlformats.org/drawingml/2006/main" xmlns:r="http://schemas.openxmlformats.org/officeDocument/2006/relationships" xmlns:p="http://schemas.openxmlformats.org/presentationml/2006/main">
  <p:tag name="NUM" val="13"/>
</p:tagLst>
</file>

<file path=ppt/tags/tag932.xml><?xml version="1.0" encoding="utf-8"?>
<p:tagLst xmlns:a="http://schemas.openxmlformats.org/drawingml/2006/main" xmlns:r="http://schemas.openxmlformats.org/officeDocument/2006/relationships" xmlns:p="http://schemas.openxmlformats.org/presentationml/2006/main">
  <p:tag name="NUM" val="14"/>
</p:tagLst>
</file>

<file path=ppt/tags/tag933.xml><?xml version="1.0" encoding="utf-8"?>
<p:tagLst xmlns:a="http://schemas.openxmlformats.org/drawingml/2006/main" xmlns:r="http://schemas.openxmlformats.org/officeDocument/2006/relationships" xmlns:p="http://schemas.openxmlformats.org/presentationml/2006/main">
  <p:tag name="NUM" val="16"/>
</p:tagLst>
</file>

<file path=ppt/tags/tag934.xml><?xml version="1.0" encoding="utf-8"?>
<p:tagLst xmlns:a="http://schemas.openxmlformats.org/drawingml/2006/main" xmlns:r="http://schemas.openxmlformats.org/officeDocument/2006/relationships" xmlns:p="http://schemas.openxmlformats.org/presentationml/2006/main">
  <p:tag name="NUM" val="17"/>
</p:tagLst>
</file>

<file path=ppt/tags/tag935.xml><?xml version="1.0" encoding="utf-8"?>
<p:tagLst xmlns:a="http://schemas.openxmlformats.org/drawingml/2006/main" xmlns:r="http://schemas.openxmlformats.org/officeDocument/2006/relationships" xmlns:p="http://schemas.openxmlformats.org/presentationml/2006/main">
  <p:tag name="NUM" val="18"/>
</p:tagLst>
</file>

<file path=ppt/tags/tag936.xml><?xml version="1.0" encoding="utf-8"?>
<p:tagLst xmlns:a="http://schemas.openxmlformats.org/drawingml/2006/main" xmlns:r="http://schemas.openxmlformats.org/officeDocument/2006/relationships" xmlns:p="http://schemas.openxmlformats.org/presentationml/2006/main">
  <p:tag name="NUM" val="19"/>
</p:tagLst>
</file>

<file path=ppt/tags/tag937.xml><?xml version="1.0" encoding="utf-8"?>
<p:tagLst xmlns:a="http://schemas.openxmlformats.org/drawingml/2006/main" xmlns:r="http://schemas.openxmlformats.org/officeDocument/2006/relationships" xmlns:p="http://schemas.openxmlformats.org/presentationml/2006/main">
  <p:tag name="NUM" val="20"/>
</p:tagLst>
</file>

<file path=ppt/tags/tag938.xml><?xml version="1.0" encoding="utf-8"?>
<p:tagLst xmlns:a="http://schemas.openxmlformats.org/drawingml/2006/main" xmlns:r="http://schemas.openxmlformats.org/officeDocument/2006/relationships" xmlns:p="http://schemas.openxmlformats.org/presentationml/2006/main">
  <p:tag name="NUM" val="21"/>
</p:tagLst>
</file>

<file path=ppt/tags/tag939.xml><?xml version="1.0" encoding="utf-8"?>
<p:tagLst xmlns:a="http://schemas.openxmlformats.org/drawingml/2006/main" xmlns:r="http://schemas.openxmlformats.org/officeDocument/2006/relationships" xmlns:p="http://schemas.openxmlformats.org/presentationml/2006/main">
  <p:tag name="NUM" val="2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40.xml><?xml version="1.0" encoding="utf-8"?>
<p:tagLst xmlns:a="http://schemas.openxmlformats.org/drawingml/2006/main" xmlns:r="http://schemas.openxmlformats.org/officeDocument/2006/relationships" xmlns:p="http://schemas.openxmlformats.org/presentationml/2006/main">
  <p:tag name="NUM" val="23"/>
</p:tagLst>
</file>

<file path=ppt/tags/tag941.xml><?xml version="1.0" encoding="utf-8"?>
<p:tagLst xmlns:a="http://schemas.openxmlformats.org/drawingml/2006/main" xmlns:r="http://schemas.openxmlformats.org/officeDocument/2006/relationships" xmlns:p="http://schemas.openxmlformats.org/presentationml/2006/main">
  <p:tag name="NUM" val="24"/>
</p:tagLst>
</file>

<file path=ppt/tags/tag942.xml><?xml version="1.0" encoding="utf-8"?>
<p:tagLst xmlns:a="http://schemas.openxmlformats.org/drawingml/2006/main" xmlns:r="http://schemas.openxmlformats.org/officeDocument/2006/relationships" xmlns:p="http://schemas.openxmlformats.org/presentationml/2006/main">
  <p:tag name="NUM" val="25"/>
</p:tagLst>
</file>

<file path=ppt/tags/tag943.xml><?xml version="1.0" encoding="utf-8"?>
<p:tagLst xmlns:a="http://schemas.openxmlformats.org/drawingml/2006/main" xmlns:r="http://schemas.openxmlformats.org/officeDocument/2006/relationships" xmlns:p="http://schemas.openxmlformats.org/presentationml/2006/main">
  <p:tag name="NUM" val="26"/>
</p:tagLst>
</file>

<file path=ppt/tags/tag944.xml><?xml version="1.0" encoding="utf-8"?>
<p:tagLst xmlns:a="http://schemas.openxmlformats.org/drawingml/2006/main" xmlns:r="http://schemas.openxmlformats.org/officeDocument/2006/relationships" xmlns:p="http://schemas.openxmlformats.org/presentationml/2006/main">
  <p:tag name="NUM" val="27"/>
</p:tagLst>
</file>

<file path=ppt/tags/tag945.xml><?xml version="1.0" encoding="utf-8"?>
<p:tagLst xmlns:a="http://schemas.openxmlformats.org/drawingml/2006/main" xmlns:r="http://schemas.openxmlformats.org/officeDocument/2006/relationships" xmlns:p="http://schemas.openxmlformats.org/presentationml/2006/main">
  <p:tag name="NUM" val="28"/>
</p:tagLst>
</file>

<file path=ppt/tags/tag946.xml><?xml version="1.0" encoding="utf-8"?>
<p:tagLst xmlns:a="http://schemas.openxmlformats.org/drawingml/2006/main" xmlns:r="http://schemas.openxmlformats.org/officeDocument/2006/relationships" xmlns:p="http://schemas.openxmlformats.org/presentationml/2006/main">
  <p:tag name="NUM" val="29"/>
</p:tagLst>
</file>

<file path=ppt/tags/tag947.xml><?xml version="1.0" encoding="utf-8"?>
<p:tagLst xmlns:a="http://schemas.openxmlformats.org/drawingml/2006/main" xmlns:r="http://schemas.openxmlformats.org/officeDocument/2006/relationships" xmlns:p="http://schemas.openxmlformats.org/presentationml/2006/main">
  <p:tag name="NUM" val="30"/>
</p:tagLst>
</file>

<file path=ppt/tags/tag948.xml><?xml version="1.0" encoding="utf-8"?>
<p:tagLst xmlns:a="http://schemas.openxmlformats.org/drawingml/2006/main" xmlns:r="http://schemas.openxmlformats.org/officeDocument/2006/relationships" xmlns:p="http://schemas.openxmlformats.org/presentationml/2006/main">
  <p:tag name="NUM" val="31"/>
</p:tagLst>
</file>

<file path=ppt/tags/tag949.xml><?xml version="1.0" encoding="utf-8"?>
<p:tagLst xmlns:a="http://schemas.openxmlformats.org/drawingml/2006/main" xmlns:r="http://schemas.openxmlformats.org/officeDocument/2006/relationships" xmlns:p="http://schemas.openxmlformats.org/presentationml/2006/main">
  <p:tag name="NUM" val="32"/>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50.xml><?xml version="1.0" encoding="utf-8"?>
<p:tagLst xmlns:a="http://schemas.openxmlformats.org/drawingml/2006/main" xmlns:r="http://schemas.openxmlformats.org/officeDocument/2006/relationships" xmlns:p="http://schemas.openxmlformats.org/presentationml/2006/main">
  <p:tag name="NUM" val="33"/>
</p:tagLst>
</file>

<file path=ppt/tags/tag951.xml><?xml version="1.0" encoding="utf-8"?>
<p:tagLst xmlns:a="http://schemas.openxmlformats.org/drawingml/2006/main" xmlns:r="http://schemas.openxmlformats.org/officeDocument/2006/relationships" xmlns:p="http://schemas.openxmlformats.org/presentationml/2006/main">
  <p:tag name="NUM" val="34"/>
</p:tagLst>
</file>

<file path=ppt/tags/tag952.xml><?xml version="1.0" encoding="utf-8"?>
<p:tagLst xmlns:a="http://schemas.openxmlformats.org/drawingml/2006/main" xmlns:r="http://schemas.openxmlformats.org/officeDocument/2006/relationships" xmlns:p="http://schemas.openxmlformats.org/presentationml/2006/main">
  <p:tag name="NUM" val="35"/>
</p:tagLst>
</file>

<file path=ppt/tags/tag953.xml><?xml version="1.0" encoding="utf-8"?>
<p:tagLst xmlns:a="http://schemas.openxmlformats.org/drawingml/2006/main" xmlns:r="http://schemas.openxmlformats.org/officeDocument/2006/relationships" xmlns:p="http://schemas.openxmlformats.org/presentationml/2006/main">
  <p:tag name="NUM" val="36"/>
</p:tagLst>
</file>

<file path=ppt/tags/tag954.xml><?xml version="1.0" encoding="utf-8"?>
<p:tagLst xmlns:a="http://schemas.openxmlformats.org/drawingml/2006/main" xmlns:r="http://schemas.openxmlformats.org/officeDocument/2006/relationships" xmlns:p="http://schemas.openxmlformats.org/presentationml/2006/main">
  <p:tag name="NUM" val="37"/>
</p:tagLst>
</file>

<file path=ppt/tags/tag955.xml><?xml version="1.0" encoding="utf-8"?>
<p:tagLst xmlns:a="http://schemas.openxmlformats.org/drawingml/2006/main" xmlns:r="http://schemas.openxmlformats.org/officeDocument/2006/relationships" xmlns:p="http://schemas.openxmlformats.org/presentationml/2006/main">
  <p:tag name="NUM" val="38"/>
</p:tagLst>
</file>

<file path=ppt/tags/tag956.xml><?xml version="1.0" encoding="utf-8"?>
<p:tagLst xmlns:a="http://schemas.openxmlformats.org/drawingml/2006/main" xmlns:r="http://schemas.openxmlformats.org/officeDocument/2006/relationships" xmlns:p="http://schemas.openxmlformats.org/presentationml/2006/main">
  <p:tag name="NUM" val="39"/>
</p:tagLst>
</file>

<file path=ppt/tags/tag957.xml><?xml version="1.0" encoding="utf-8"?>
<p:tagLst xmlns:a="http://schemas.openxmlformats.org/drawingml/2006/main" xmlns:r="http://schemas.openxmlformats.org/officeDocument/2006/relationships" xmlns:p="http://schemas.openxmlformats.org/presentationml/2006/main">
  <p:tag name="NUM" val="40"/>
</p:tagLst>
</file>

<file path=ppt/tags/tag958.xml><?xml version="1.0" encoding="utf-8"?>
<p:tagLst xmlns:a="http://schemas.openxmlformats.org/drawingml/2006/main" xmlns:r="http://schemas.openxmlformats.org/officeDocument/2006/relationships" xmlns:p="http://schemas.openxmlformats.org/presentationml/2006/main">
  <p:tag name="NUM" val="41"/>
</p:tagLst>
</file>

<file path=ppt/tags/tag959.xml><?xml version="1.0" encoding="utf-8"?>
<p:tagLst xmlns:a="http://schemas.openxmlformats.org/drawingml/2006/main" xmlns:r="http://schemas.openxmlformats.org/officeDocument/2006/relationships" xmlns:p="http://schemas.openxmlformats.org/presentationml/2006/main">
  <p:tag name="NUM" val="42"/>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60.xml><?xml version="1.0" encoding="utf-8"?>
<p:tagLst xmlns:a="http://schemas.openxmlformats.org/drawingml/2006/main" xmlns:r="http://schemas.openxmlformats.org/officeDocument/2006/relationships" xmlns:p="http://schemas.openxmlformats.org/presentationml/2006/main">
  <p:tag name="NUM" val="44"/>
</p:tagLst>
</file>

<file path=ppt/tags/tag961.xml><?xml version="1.0" encoding="utf-8"?>
<p:tagLst xmlns:a="http://schemas.openxmlformats.org/drawingml/2006/main" xmlns:r="http://schemas.openxmlformats.org/officeDocument/2006/relationships" xmlns:p="http://schemas.openxmlformats.org/presentationml/2006/main">
  <p:tag name="NUM" val="45"/>
</p:tagLst>
</file>

<file path=ppt/tags/tag962.xml><?xml version="1.0" encoding="utf-8"?>
<p:tagLst xmlns:a="http://schemas.openxmlformats.org/drawingml/2006/main" xmlns:r="http://schemas.openxmlformats.org/officeDocument/2006/relationships" xmlns:p="http://schemas.openxmlformats.org/presentationml/2006/main">
  <p:tag name="NUM" val="46"/>
</p:tagLst>
</file>

<file path=ppt/tags/tag963.xml><?xml version="1.0" encoding="utf-8"?>
<p:tagLst xmlns:a="http://schemas.openxmlformats.org/drawingml/2006/main" xmlns:r="http://schemas.openxmlformats.org/officeDocument/2006/relationships" xmlns:p="http://schemas.openxmlformats.org/presentationml/2006/main">
  <p:tag name="NUM" val="47"/>
</p:tagLst>
</file>

<file path=ppt/tags/tag964.xml><?xml version="1.0" encoding="utf-8"?>
<p:tagLst xmlns:a="http://schemas.openxmlformats.org/drawingml/2006/main" xmlns:r="http://schemas.openxmlformats.org/officeDocument/2006/relationships" xmlns:p="http://schemas.openxmlformats.org/presentationml/2006/main">
  <p:tag name="NUM" val="48"/>
</p:tagLst>
</file>

<file path=ppt/tags/tag965.xml><?xml version="1.0" encoding="utf-8"?>
<p:tagLst xmlns:a="http://schemas.openxmlformats.org/drawingml/2006/main" xmlns:r="http://schemas.openxmlformats.org/officeDocument/2006/relationships" xmlns:p="http://schemas.openxmlformats.org/presentationml/2006/main">
  <p:tag name="NUM" val="49"/>
</p:tagLst>
</file>

<file path=ppt/tags/tag966.xml><?xml version="1.0" encoding="utf-8"?>
<p:tagLst xmlns:a="http://schemas.openxmlformats.org/drawingml/2006/main" xmlns:r="http://schemas.openxmlformats.org/officeDocument/2006/relationships" xmlns:p="http://schemas.openxmlformats.org/presentationml/2006/main">
  <p:tag name="NUM" val="15"/>
</p:tagLst>
</file>

<file path=ppt/tags/tag967.xml><?xml version="1.0" encoding="utf-8"?>
<p:tagLst xmlns:a="http://schemas.openxmlformats.org/drawingml/2006/main" xmlns:r="http://schemas.openxmlformats.org/officeDocument/2006/relationships" xmlns:p="http://schemas.openxmlformats.org/presentationml/2006/main">
  <p:tag name="NUM" val="14"/>
</p:tagLst>
</file>

<file path=ppt/tags/tag968.xml><?xml version="1.0" encoding="utf-8"?>
<p:tagLst xmlns:a="http://schemas.openxmlformats.org/drawingml/2006/main" xmlns:r="http://schemas.openxmlformats.org/officeDocument/2006/relationships" xmlns:p="http://schemas.openxmlformats.org/presentationml/2006/main">
  <p:tag name="NUM" val="15"/>
</p:tagLst>
</file>

<file path=ppt/tags/tag969.xml><?xml version="1.0" encoding="utf-8"?>
<p:tagLst xmlns:a="http://schemas.openxmlformats.org/drawingml/2006/main" xmlns:r="http://schemas.openxmlformats.org/officeDocument/2006/relationships" xmlns:p="http://schemas.openxmlformats.org/presentationml/2006/main">
  <p:tag name="NUM" val="15"/>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70.xml><?xml version="1.0" encoding="utf-8"?>
<p:tagLst xmlns:a="http://schemas.openxmlformats.org/drawingml/2006/main" xmlns:r="http://schemas.openxmlformats.org/officeDocument/2006/relationships" xmlns:p="http://schemas.openxmlformats.org/presentationml/2006/main">
  <p:tag name="NUM" val="1"/>
</p:tagLst>
</file>

<file path=ppt/tags/tag971.xml><?xml version="1.0" encoding="utf-8"?>
<p:tagLst xmlns:a="http://schemas.openxmlformats.org/drawingml/2006/main" xmlns:r="http://schemas.openxmlformats.org/officeDocument/2006/relationships" xmlns:p="http://schemas.openxmlformats.org/presentationml/2006/main">
  <p:tag name="NUM" val="1"/>
</p:tagLst>
</file>

<file path=ppt/tags/tag972.xml><?xml version="1.0" encoding="utf-8"?>
<p:tagLst xmlns:a="http://schemas.openxmlformats.org/drawingml/2006/main" xmlns:r="http://schemas.openxmlformats.org/officeDocument/2006/relationships" xmlns:p="http://schemas.openxmlformats.org/presentationml/2006/main">
  <p:tag name="NUM" val="2"/>
</p:tagLst>
</file>

<file path=ppt/tags/tag973.xml><?xml version="1.0" encoding="utf-8"?>
<p:tagLst xmlns:a="http://schemas.openxmlformats.org/drawingml/2006/main" xmlns:r="http://schemas.openxmlformats.org/officeDocument/2006/relationships" xmlns:p="http://schemas.openxmlformats.org/presentationml/2006/main">
  <p:tag name="NUM" val="1"/>
</p:tagLst>
</file>

<file path=ppt/tags/tag974.xml><?xml version="1.0" encoding="utf-8"?>
<p:tagLst xmlns:a="http://schemas.openxmlformats.org/drawingml/2006/main" xmlns:r="http://schemas.openxmlformats.org/officeDocument/2006/relationships" xmlns:p="http://schemas.openxmlformats.org/presentationml/2006/main">
  <p:tag name="NUM" val="2"/>
</p:tagLst>
</file>

<file path=ppt/tags/tag975.xml><?xml version="1.0" encoding="utf-8"?>
<p:tagLst xmlns:a="http://schemas.openxmlformats.org/drawingml/2006/main" xmlns:r="http://schemas.openxmlformats.org/officeDocument/2006/relationships" xmlns:p="http://schemas.openxmlformats.org/presentationml/2006/main">
  <p:tag name="NUM" val="3"/>
</p:tagLst>
</file>

<file path=ppt/tags/tag976.xml><?xml version="1.0" encoding="utf-8"?>
<p:tagLst xmlns:a="http://schemas.openxmlformats.org/drawingml/2006/main" xmlns:r="http://schemas.openxmlformats.org/officeDocument/2006/relationships" xmlns:p="http://schemas.openxmlformats.org/presentationml/2006/main">
  <p:tag name="NUM" val="4"/>
</p:tagLst>
</file>

<file path=ppt/tags/tag977.xml><?xml version="1.0" encoding="utf-8"?>
<p:tagLst xmlns:a="http://schemas.openxmlformats.org/drawingml/2006/main" xmlns:r="http://schemas.openxmlformats.org/officeDocument/2006/relationships" xmlns:p="http://schemas.openxmlformats.org/presentationml/2006/main">
  <p:tag name="NUM" val="5"/>
</p:tagLst>
</file>

<file path=ppt/tags/tag978.xml><?xml version="1.0" encoding="utf-8"?>
<p:tagLst xmlns:a="http://schemas.openxmlformats.org/drawingml/2006/main" xmlns:r="http://schemas.openxmlformats.org/officeDocument/2006/relationships" xmlns:p="http://schemas.openxmlformats.org/presentationml/2006/main">
  <p:tag name="NUM" val="1"/>
</p:tagLst>
</file>

<file path=ppt/tags/tag979.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80.xml><?xml version="1.0" encoding="utf-8"?>
<p:tagLst xmlns:a="http://schemas.openxmlformats.org/drawingml/2006/main" xmlns:r="http://schemas.openxmlformats.org/officeDocument/2006/relationships" xmlns:p="http://schemas.openxmlformats.org/presentationml/2006/main">
  <p:tag name="NUM" val="3"/>
</p:tagLst>
</file>

<file path=ppt/tags/tag981.xml><?xml version="1.0" encoding="utf-8"?>
<p:tagLst xmlns:a="http://schemas.openxmlformats.org/drawingml/2006/main" xmlns:r="http://schemas.openxmlformats.org/officeDocument/2006/relationships" xmlns:p="http://schemas.openxmlformats.org/presentationml/2006/main">
  <p:tag name="NUM" val="4"/>
</p:tagLst>
</file>

<file path=ppt/tags/tag982.xml><?xml version="1.0" encoding="utf-8"?>
<p:tagLst xmlns:a="http://schemas.openxmlformats.org/drawingml/2006/main" xmlns:r="http://schemas.openxmlformats.org/officeDocument/2006/relationships" xmlns:p="http://schemas.openxmlformats.org/presentationml/2006/main">
  <p:tag name="NUM" val="5"/>
</p:tagLst>
</file>

<file path=ppt/tags/tag983.xml><?xml version="1.0" encoding="utf-8"?>
<p:tagLst xmlns:a="http://schemas.openxmlformats.org/drawingml/2006/main" xmlns:r="http://schemas.openxmlformats.org/officeDocument/2006/relationships" xmlns:p="http://schemas.openxmlformats.org/presentationml/2006/main">
  <p:tag name="NUM" val="6"/>
</p:tagLst>
</file>

<file path=ppt/tags/tag984.xml><?xml version="1.0" encoding="utf-8"?>
<p:tagLst xmlns:a="http://schemas.openxmlformats.org/drawingml/2006/main" xmlns:r="http://schemas.openxmlformats.org/officeDocument/2006/relationships" xmlns:p="http://schemas.openxmlformats.org/presentationml/2006/main">
  <p:tag name="NUM" val="1"/>
</p:tagLst>
</file>

<file path=ppt/tags/tag985.xml><?xml version="1.0" encoding="utf-8"?>
<p:tagLst xmlns:a="http://schemas.openxmlformats.org/drawingml/2006/main" xmlns:r="http://schemas.openxmlformats.org/officeDocument/2006/relationships" xmlns:p="http://schemas.openxmlformats.org/presentationml/2006/main">
  <p:tag name="NUM" val="2"/>
</p:tagLst>
</file>

<file path=ppt/tags/tag986.xml><?xml version="1.0" encoding="utf-8"?>
<p:tagLst xmlns:a="http://schemas.openxmlformats.org/drawingml/2006/main" xmlns:r="http://schemas.openxmlformats.org/officeDocument/2006/relationships" xmlns:p="http://schemas.openxmlformats.org/presentationml/2006/main">
  <p:tag name="NUM" val="1"/>
</p:tagLst>
</file>

<file path=ppt/tags/tag987.xml><?xml version="1.0" encoding="utf-8"?>
<p:tagLst xmlns:a="http://schemas.openxmlformats.org/drawingml/2006/main" xmlns:r="http://schemas.openxmlformats.org/officeDocument/2006/relationships" xmlns:p="http://schemas.openxmlformats.org/presentationml/2006/main">
  <p:tag name="NUM" val="2"/>
</p:tagLst>
</file>

<file path=ppt/tags/tag988.xml><?xml version="1.0" encoding="utf-8"?>
<p:tagLst xmlns:a="http://schemas.openxmlformats.org/drawingml/2006/main" xmlns:r="http://schemas.openxmlformats.org/officeDocument/2006/relationships" xmlns:p="http://schemas.openxmlformats.org/presentationml/2006/main">
  <p:tag name="NUM" val="1"/>
</p:tagLst>
</file>

<file path=ppt/tags/tag989.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ags/tag990.xml><?xml version="1.0" encoding="utf-8"?>
<p:tagLst xmlns:a="http://schemas.openxmlformats.org/drawingml/2006/main" xmlns:r="http://schemas.openxmlformats.org/officeDocument/2006/relationships" xmlns:p="http://schemas.openxmlformats.org/presentationml/2006/main">
  <p:tag name="NUM" val="1"/>
</p:tagLst>
</file>

<file path=ppt/tags/tag991.xml><?xml version="1.0" encoding="utf-8"?>
<p:tagLst xmlns:a="http://schemas.openxmlformats.org/drawingml/2006/main" xmlns:r="http://schemas.openxmlformats.org/officeDocument/2006/relationships" xmlns:p="http://schemas.openxmlformats.org/presentationml/2006/main">
  <p:tag name="NUM" val="2"/>
</p:tagLst>
</file>

<file path=ppt/tags/tag992.xml><?xml version="1.0" encoding="utf-8"?>
<p:tagLst xmlns:a="http://schemas.openxmlformats.org/drawingml/2006/main" xmlns:r="http://schemas.openxmlformats.org/officeDocument/2006/relationships" xmlns:p="http://schemas.openxmlformats.org/presentationml/2006/main">
  <p:tag name="NUM" val="1"/>
</p:tagLst>
</file>

<file path=ppt/tags/tag993.xml><?xml version="1.0" encoding="utf-8"?>
<p:tagLst xmlns:a="http://schemas.openxmlformats.org/drawingml/2006/main" xmlns:r="http://schemas.openxmlformats.org/officeDocument/2006/relationships" xmlns:p="http://schemas.openxmlformats.org/presentationml/2006/main">
  <p:tag name="NUM" val="2"/>
</p:tagLst>
</file>

<file path=ppt/tags/tag994.xml><?xml version="1.0" encoding="utf-8"?>
<p:tagLst xmlns:a="http://schemas.openxmlformats.org/drawingml/2006/main" xmlns:r="http://schemas.openxmlformats.org/officeDocument/2006/relationships" xmlns:p="http://schemas.openxmlformats.org/presentationml/2006/main">
  <p:tag name="NUM" val="1"/>
</p:tagLst>
</file>

<file path=ppt/tags/tag995.xml><?xml version="1.0" encoding="utf-8"?>
<p:tagLst xmlns:a="http://schemas.openxmlformats.org/drawingml/2006/main" xmlns:r="http://schemas.openxmlformats.org/officeDocument/2006/relationships" xmlns:p="http://schemas.openxmlformats.org/presentationml/2006/main">
  <p:tag name="NUM" val="1"/>
</p:tagLst>
</file>

<file path=ppt/tags/tag996.xml><?xml version="1.0" encoding="utf-8"?>
<p:tagLst xmlns:a="http://schemas.openxmlformats.org/drawingml/2006/main" xmlns:r="http://schemas.openxmlformats.org/officeDocument/2006/relationships" xmlns:p="http://schemas.openxmlformats.org/presentationml/2006/main">
  <p:tag name="NUM" val="1"/>
</p:tagLst>
</file>

<file path=ppt/tags/tag997.xml><?xml version="1.0" encoding="utf-8"?>
<p:tagLst xmlns:a="http://schemas.openxmlformats.org/drawingml/2006/main" xmlns:r="http://schemas.openxmlformats.org/officeDocument/2006/relationships" xmlns:p="http://schemas.openxmlformats.org/presentationml/2006/main">
  <p:tag name="NUM" val="1"/>
</p:tagLst>
</file>

<file path=ppt/tags/tag998.xml><?xml version="1.0" encoding="utf-8"?>
<p:tagLst xmlns:a="http://schemas.openxmlformats.org/drawingml/2006/main" xmlns:r="http://schemas.openxmlformats.org/officeDocument/2006/relationships" xmlns:p="http://schemas.openxmlformats.org/presentationml/2006/main">
  <p:tag name="NUM" val="2"/>
</p:tagLst>
</file>

<file path=ppt/tags/tag99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ès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3ef7de-1ef7-491f-9aae-e0962053c733">
      <Terms xmlns="http://schemas.microsoft.com/office/infopath/2007/PartnerControls"/>
    </lcf76f155ced4ddcb4097134ff3c332f>
    <TaxCatchAll xmlns="ac443fea-8077-4df0-97f6-0cfd2b7b835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8D5FC27827CC42A00F1668BD9BFBC6" ma:contentTypeVersion="17" ma:contentTypeDescription="Crée un document." ma:contentTypeScope="" ma:versionID="f2420da60c9e3ada5ac4f8e6c13bc5b9">
  <xsd:schema xmlns:xsd="http://www.w3.org/2001/XMLSchema" xmlns:xs="http://www.w3.org/2001/XMLSchema" xmlns:p="http://schemas.microsoft.com/office/2006/metadata/properties" xmlns:ns2="dd3ef7de-1ef7-491f-9aae-e0962053c733" xmlns:ns3="ac443fea-8077-4df0-97f6-0cfd2b7b8355" targetNamespace="http://schemas.microsoft.com/office/2006/metadata/properties" ma:root="true" ma:fieldsID="acb3a9945df50da4dbb902b259513606" ns2:_="" ns3:_="">
    <xsd:import namespace="dd3ef7de-1ef7-491f-9aae-e0962053c733"/>
    <xsd:import namespace="ac443fea-8077-4df0-97f6-0cfd2b7b835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ef7de-1ef7-491f-9aae-e0962053c7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4ee7099c-c430-4f29-be0f-2cf3fe76823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443fea-8077-4df0-97f6-0cfd2b7b8355"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e9c63009-8343-464d-b21a-d25f1af3103a}" ma:internalName="TaxCatchAll" ma:showField="CatchAllData" ma:web="ac443fea-8077-4df0-97f6-0cfd2b7b83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750A1E-B895-4AF0-8255-A6B8ED4A554F}">
  <ds:schemaRefs>
    <ds:schemaRef ds:uri="http://schemas.microsoft.com/sharepoint/v3/contenttype/forms"/>
  </ds:schemaRefs>
</ds:datastoreItem>
</file>

<file path=customXml/itemProps2.xml><?xml version="1.0" encoding="utf-8"?>
<ds:datastoreItem xmlns:ds="http://schemas.openxmlformats.org/officeDocument/2006/customXml" ds:itemID="{1E123BDC-2516-42CE-83C4-CAB90357DECA}">
  <ds:schemaRef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d8db86ea-cc0b-454d-a067-4998589184bf"/>
    <ds:schemaRef ds:uri="http://schemas.microsoft.com/office/2006/documentManagement/types"/>
    <ds:schemaRef ds:uri="ab38c433-c8fd-4c9e-aea4-368fbdd35f99"/>
    <ds:schemaRef ds:uri="http://schemas.microsoft.com/office/2006/metadata/properties"/>
    <ds:schemaRef ds:uri="http://purl.org/dc/dcmitype/"/>
    <ds:schemaRef ds:uri="dd3ef7de-1ef7-491f-9aae-e0962053c733"/>
    <ds:schemaRef ds:uri="ac443fea-8077-4df0-97f6-0cfd2b7b8355"/>
  </ds:schemaRefs>
</ds:datastoreItem>
</file>

<file path=customXml/itemProps3.xml><?xml version="1.0" encoding="utf-8"?>
<ds:datastoreItem xmlns:ds="http://schemas.openxmlformats.org/officeDocument/2006/customXml" ds:itemID="{24DDDAA5-A554-45F5-8924-EEB9FE42AD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3ef7de-1ef7-491f-9aae-e0962053c733"/>
    <ds:schemaRef ds:uri="ac443fea-8077-4df0-97f6-0cfd2b7b8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Genèse.thmx</Template>
  <TotalTime>18541</TotalTime>
  <Words>10910</Words>
  <Application>Microsoft Office PowerPoint</Application>
  <PresentationFormat>Affichage à l'écran (4:3)</PresentationFormat>
  <Paragraphs>2903</Paragraphs>
  <Slides>237</Slides>
  <Notes>161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237</vt:i4>
      </vt:variant>
    </vt:vector>
  </HeadingPairs>
  <TitlesOfParts>
    <vt:vector size="247" baseType="lpstr">
      <vt:lpstr>Arial</vt:lpstr>
      <vt:lpstr>Arial Narrow</vt:lpstr>
      <vt:lpstr>Arial Unicode MS</vt:lpstr>
      <vt:lpstr>Calibri</vt:lpstr>
      <vt:lpstr>Calisto MT</vt:lpstr>
      <vt:lpstr>Courier New</vt:lpstr>
      <vt:lpstr>Symbol</vt:lpstr>
      <vt:lpstr>Times</vt:lpstr>
      <vt:lpstr>Wingdings</vt:lpstr>
      <vt:lpstr>Genèse</vt:lpstr>
      <vt:lpstr>HÉMOSTASE</vt:lpstr>
      <vt:lpstr>COURS #1  Introduction Étapes de l’hémostase Tests de laboratoire</vt:lpstr>
      <vt:lpstr>HISTORIQUE</vt:lpstr>
      <vt:lpstr>HISTORIQUE</vt:lpstr>
      <vt:lpstr>L’HÉMOSTASE</vt:lpstr>
      <vt:lpstr>Présentation PowerPoint</vt:lpstr>
      <vt:lpstr>PHÉNOMÈNE HÉMOSTATIQUE</vt:lpstr>
      <vt:lpstr>VASOCONSTRICTION RÉFLEXE</vt:lpstr>
      <vt:lpstr>HÉMORRAGIE EXTERNE OU INTERNE</vt:lpstr>
      <vt:lpstr>L’HÉMOSTASE PRIMAIRE</vt:lpstr>
      <vt:lpstr>LA COAGULATION PLASMATIQUE</vt:lpstr>
      <vt:lpstr>LA COAGULATION PLASMATIQUE</vt:lpstr>
      <vt:lpstr>LA FIBRINOLYSE</vt:lpstr>
      <vt:lpstr>La cascade de  l’hémostase primaire  et de la coagulation plasmatique</vt:lpstr>
      <vt:lpstr>CONTRÔLE DE L’HÉMOSTASE</vt:lpstr>
      <vt:lpstr>L’ÉQUILIBRE LOCAL</vt:lpstr>
      <vt:lpstr>Perturbation de l’hémostase</vt:lpstr>
      <vt:lpstr>PÉTÉCHIES</vt:lpstr>
      <vt:lpstr>PURPURA</vt:lpstr>
      <vt:lpstr>ECCHYMOSE</vt:lpstr>
      <vt:lpstr>HÉMATOME</vt:lpstr>
      <vt:lpstr>HÉMORRAGIE</vt:lpstr>
      <vt:lpstr>Pour évaluer l’hémostase primaire</vt:lpstr>
      <vt:lpstr>Pour évaluer la coagulation plasmatique</vt:lpstr>
      <vt:lpstr>Cascade de la coagulation plasmatique SIMPLIFIÉE</vt:lpstr>
      <vt:lpstr>Cascade de la coagulation plasmatique  SUPER-SIMPLIFIÉE</vt:lpstr>
      <vt:lpstr>TP (Temps de prothrombine)</vt:lpstr>
      <vt:lpstr>Section de l’encart de compagnie retrouvé dans votre cahier de laboratoire</vt:lpstr>
      <vt:lpstr>Section de l’encart de compagnie retrouvé dans votre cahier de laboratoire</vt:lpstr>
      <vt:lpstr>TT (Temps de thrombine)</vt:lpstr>
      <vt:lpstr>Section de l’encart de compagnie TT retrouvé dans votre cahier de laboratoire</vt:lpstr>
      <vt:lpstr>Section de l’encart de compagnie TT retrouvé dans votre cahier de laboratoire</vt:lpstr>
      <vt:lpstr>COURS #2  Hémostase primaire  Coagulation plasmatique (partie 1)</vt:lpstr>
      <vt:lpstr>L’HÉMOSTASE PRIMAIRE </vt:lpstr>
      <vt:lpstr>L’HÉMOSTASE</vt:lpstr>
      <vt:lpstr>HÉMOSTASE PRIMAIRE</vt:lpstr>
      <vt:lpstr>HÉMOSTASE PRIMAIRE</vt:lpstr>
      <vt:lpstr>STRUCTURE  DES   PLAQUETTES (PLT)</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RÔLE  DES PLAQUETTES</vt:lpstr>
      <vt:lpstr>RÔLE DES PLAQUETTES</vt:lpstr>
      <vt:lpstr>RÔLE DES PLAQUETTES</vt:lpstr>
      <vt:lpstr>RÔLE DES PLAQUETTES</vt:lpstr>
      <vt:lpstr>RÔLE DES PLAQUETTES</vt:lpstr>
      <vt:lpstr>RÔLE DES PLAQUETTES</vt:lpstr>
      <vt:lpstr>PROCESSUS DE L’HÉMOSTASE PRIMAIRE</vt:lpstr>
      <vt:lpstr>L’HÉMOSTASE PRIMAIRE</vt:lpstr>
      <vt:lpstr>L’HÉMOSTASE PRIMAIRE Adhésion et Activation</vt:lpstr>
      <vt:lpstr>L’HÉMOSTASE PRIMAIRE Activation</vt:lpstr>
      <vt:lpstr>L’HÉMOSTASE PRIMAIRE Sécrétion</vt:lpstr>
      <vt:lpstr>L’HÉMOSTASE PRIMAIRE Agrégation</vt:lpstr>
      <vt:lpstr>Présentation PowerPoint</vt:lpstr>
      <vt:lpstr>Présentation PowerPoint</vt:lpstr>
      <vt:lpstr>Présentation PowerPoint</vt:lpstr>
      <vt:lpstr>Présentation PowerPoint</vt:lpstr>
      <vt:lpstr>Travail sur schéma</vt:lpstr>
      <vt:lpstr>La cascade de  l’hémostase primaire  et de la coagulation plasmatique</vt:lpstr>
      <vt:lpstr>COAGULATION PLASMATIQUE </vt:lpstr>
      <vt:lpstr>La coagulation plasmatique</vt:lpstr>
      <vt:lpstr>Présentation PowerPoint</vt:lpstr>
      <vt:lpstr>La coagulation plasmatique</vt:lpstr>
      <vt:lpstr>Cascade de la coagulation plasmatique  SUPER-SIMPLIFIÉE</vt:lpstr>
      <vt:lpstr>Cascade de la coagulation plasmatique (simplifiée)</vt:lpstr>
      <vt:lpstr>LES FACTEURS DE LA COAGULATION PLASMATIQUE</vt:lpstr>
      <vt:lpstr>LA NOMENCLATURE  DES FACTEURS</vt:lpstr>
      <vt:lpstr>Présentation PowerPoint</vt:lpstr>
      <vt:lpstr>Présentation PowerPoint</vt:lpstr>
      <vt:lpstr>FACTEURS DE LA COAGULATION</vt:lpstr>
      <vt:lpstr>FACTEURS DE LA COAGULATION</vt:lpstr>
      <vt:lpstr>FACTEURS DE LA COAGULATION</vt:lpstr>
      <vt:lpstr>FACTEURS DE LA COAGULATION</vt:lpstr>
      <vt:lpstr>Présentation PowerPoint</vt:lpstr>
      <vt:lpstr>FACTEUR I FIBRINOGÈNE</vt:lpstr>
      <vt:lpstr>CARACTÉRISTIQUES BIOLOGIQUES DU FACTEUR III</vt:lpstr>
      <vt:lpstr>CARACTÉRISTIQUES BIOLOGIQUES DU CALCIUM « facteur IV »</vt:lpstr>
      <vt:lpstr>CARACTÉRISTIQUES BIOLOGIQUES DES FACTEURS PROTÉIQUES</vt:lpstr>
      <vt:lpstr>CARACTÉRISTIQUES BIOLOGIQUES  (facteurs vitamine K dépendant)</vt:lpstr>
      <vt:lpstr>CARACTÉRISTIQUES BIOLOGIQUES  (facteurs vitamine K dépendant)</vt:lpstr>
      <vt:lpstr>CARACTÉRISTIQUES BIOLOGIQUES  (facteurs vitamine K dépendant)</vt:lpstr>
      <vt:lpstr>Définitions</vt:lpstr>
      <vt:lpstr>Zymogène et activation des facteurs</vt:lpstr>
      <vt:lpstr>CLASSIFICATION (Zymogène ou Substrat ou Cofacteur)</vt:lpstr>
      <vt:lpstr>PROCESSUS DE LA COAGULATION PLASMATIQUE</vt:lpstr>
      <vt:lpstr>Présentation PowerPoint</vt:lpstr>
      <vt:lpstr>COURS #3  Coagulation plasmatique (partie 2) Anticoagulothérapie</vt:lpstr>
      <vt:lpstr>COAGULATION PLASMATIQUE </vt:lpstr>
      <vt:lpstr>Présentation PowerPoint</vt:lpstr>
      <vt:lpstr>VOIE EXTRINSÈQUE (V.E.)</vt:lpstr>
      <vt:lpstr>VOIE EXTRINSÈQUE (V.E.)</vt:lpstr>
      <vt:lpstr>Présentation PowerPoint</vt:lpstr>
      <vt:lpstr>VOIE INTRINSÈQUE (V.I.)</vt:lpstr>
      <vt:lpstr>PHASE CONTACT</vt:lpstr>
      <vt:lpstr>Présentation PowerPoint</vt:lpstr>
      <vt:lpstr>PHASE CONTACT</vt:lpstr>
      <vt:lpstr>VOIE INTRINSÈQUE</vt:lpstr>
      <vt:lpstr>Présentation PowerPoint</vt:lpstr>
      <vt:lpstr>BOUCLE DE JOSSO</vt:lpstr>
      <vt:lpstr>Présentation PowerPoint</vt:lpstr>
      <vt:lpstr>VOIE COMMUNE (V.C.)</vt:lpstr>
      <vt:lpstr>Présentation PowerPoint</vt:lpstr>
      <vt:lpstr>VOIE COMMUNE (V.C.)</vt:lpstr>
      <vt:lpstr>FIBRINOFORMATION</vt:lpstr>
      <vt:lpstr>FACTEUR I</vt:lpstr>
      <vt:lpstr>POLYMÉRISATION  DE LA FIBRINE</vt:lpstr>
      <vt:lpstr>Travail sur schéma</vt:lpstr>
      <vt:lpstr>INHIBITEURS THÉRAPEUTIQUES</vt:lpstr>
      <vt:lpstr>ANTICOAGULO-THÉRAPIE L’héparine </vt:lpstr>
      <vt:lpstr>L’HÉPARINE</vt:lpstr>
      <vt:lpstr>L’HÉPARINE</vt:lpstr>
      <vt:lpstr>L’HÉPARINE</vt:lpstr>
      <vt:lpstr>L’HÉPARINE</vt:lpstr>
      <vt:lpstr>L’HÉPARINE</vt:lpstr>
      <vt:lpstr>L’HÉPARINE</vt:lpstr>
      <vt:lpstr>L’HÉPARINE</vt:lpstr>
      <vt:lpstr>Présentation PowerPoint</vt:lpstr>
      <vt:lpstr>L’HÉPARINE</vt:lpstr>
      <vt:lpstr>Présentation PowerPoint</vt:lpstr>
      <vt:lpstr>L’HÉPARINE</vt:lpstr>
      <vt:lpstr>L’HÉPARINE</vt:lpstr>
      <vt:lpstr>L’HÉPARINE</vt:lpstr>
      <vt:lpstr>L’HÉPARINE</vt:lpstr>
      <vt:lpstr>L’HÉPARINE</vt:lpstr>
      <vt:lpstr>Nouvelles stratégies parentéral</vt:lpstr>
      <vt:lpstr>ANTICOAGULO-THÉRAPIE Antivitamines K </vt:lpstr>
      <vt:lpstr>ANTIVITAMINES K</vt:lpstr>
      <vt:lpstr>ANTIVITAMINES K</vt:lpstr>
      <vt:lpstr>ANTIVITAMINES K</vt:lpstr>
      <vt:lpstr>ANTIVITAMINES K</vt:lpstr>
      <vt:lpstr>ANTIVITAMINES K</vt:lpstr>
      <vt:lpstr>ANTIVITAMINES K</vt:lpstr>
      <vt:lpstr>ANTIVITAMINES K</vt:lpstr>
      <vt:lpstr>ANTIVITAMINES K</vt:lpstr>
      <vt:lpstr>ANTIVITAMINES K</vt:lpstr>
      <vt:lpstr>Nouvelles stratégies oral</vt:lpstr>
      <vt:lpstr>Nouvelles stratégies oral</vt:lpstr>
      <vt:lpstr>Nouvelles stratégies oral</vt:lpstr>
      <vt:lpstr>COURS #4  Déficience factorielle et anticoagulant circulant Inhibiteurs physiologiques</vt:lpstr>
      <vt:lpstr>DÉFICIENCE FACTORIELLE ET ANTICOAGULANT CIRCULANT </vt:lpstr>
      <vt:lpstr>Petit rappel de la coagulation plasmatique (V.E. / V.I. / V.C.)</vt:lpstr>
      <vt:lpstr>SITUATIONS D’HYPOCOAGULABILITÉ</vt:lpstr>
      <vt:lpstr>ANALYSES DE LA COAGULATION</vt:lpstr>
      <vt:lpstr>Étude de correction (ou test de substitution ou mélange 1:1)</vt:lpstr>
      <vt:lpstr>LORSQUE DES TESTS DE BASES SONT ANORMAUX</vt:lpstr>
      <vt:lpstr>RÉACTIFS UTILSÉS POUR ÉTUDE DE CORRECTION</vt:lpstr>
      <vt:lpstr>Valeurs normales et Cible des CQ +/- 2ET</vt:lpstr>
      <vt:lpstr>CAS #1</vt:lpstr>
      <vt:lpstr>CAS #1</vt:lpstr>
      <vt:lpstr>CAS #2</vt:lpstr>
      <vt:lpstr>CAS #2</vt:lpstr>
      <vt:lpstr>CAS #3</vt:lpstr>
      <vt:lpstr>CAS #3</vt:lpstr>
      <vt:lpstr>CAS #4</vt:lpstr>
      <vt:lpstr>CAS #4</vt:lpstr>
      <vt:lpstr>DÉFICIT FACTORIEL</vt:lpstr>
      <vt:lpstr>DÉFICIT FACTORIEL</vt:lpstr>
      <vt:lpstr>DÉFICIT FACTORIEL</vt:lpstr>
      <vt:lpstr>DÉFICIT FACTORIEL</vt:lpstr>
      <vt:lpstr>ANTICOAGULANT CIRCULANT</vt:lpstr>
      <vt:lpstr>ANTICOAGULANT CIRCULANT</vt:lpstr>
      <vt:lpstr>Travail cas cliniques</vt:lpstr>
      <vt:lpstr>DOSAGES  DES FACTEURS</vt:lpstr>
      <vt:lpstr>Présentation PowerPoint</vt:lpstr>
      <vt:lpstr>DOSAGE DU FIBRINOGÈNE (chronomètrique)</vt:lpstr>
      <vt:lpstr>DOSAGE DES AUTRES FACTEURS (chronomètrique)</vt:lpstr>
      <vt:lpstr>DOSAGE COLORIMÉTRIQUE</vt:lpstr>
      <vt:lpstr>TEST DE SOLUBILITÉ  DU CAILLOT</vt:lpstr>
      <vt:lpstr>SITUATIONS D’HYPERCOAGULABILITÉ</vt:lpstr>
      <vt:lpstr> INHIBITEURS PHYSIOLOGIQUES  </vt:lpstr>
      <vt:lpstr>INHIBITEURS PHYSIOLOGIQUES</vt:lpstr>
      <vt:lpstr>INHIBITEURS PHYSIOLOGIQUES</vt:lpstr>
      <vt:lpstr>MODE D’ACTION DES INHIBITEURS</vt:lpstr>
      <vt:lpstr>MODE D’ACTION DES INHIBITEURS</vt:lpstr>
      <vt:lpstr>MODE D’ACTION DES INHIBITEURS</vt:lpstr>
      <vt:lpstr>MODE D’ACTION DES INHIBITEURS</vt:lpstr>
      <vt:lpstr>MODE D’ACTION DES INHIBITEURS</vt:lpstr>
      <vt:lpstr>MODE D’ACTION DES INHIBITEURS</vt:lpstr>
      <vt:lpstr>Présentation PowerPoint</vt:lpstr>
      <vt:lpstr>Présentation PowerPoint</vt:lpstr>
      <vt:lpstr>Présentation PowerPoint</vt:lpstr>
      <vt:lpstr>Présentation PowerPoint</vt:lpstr>
      <vt:lpstr>Présentation PowerPoint</vt:lpstr>
      <vt:lpstr>COURS #5  Fibrinolyse </vt:lpstr>
      <vt:lpstr>Révision de la cascade de coagulation</vt:lpstr>
      <vt:lpstr>Présentation PowerPoint</vt:lpstr>
      <vt:lpstr>Présentation PowerPoint</vt:lpstr>
      <vt:lpstr>Présentation PowerPoint</vt:lpstr>
      <vt:lpstr>Présentation PowerPoint</vt:lpstr>
      <vt:lpstr>LA FIBRINOLYSE  </vt:lpstr>
      <vt:lpstr>L’HÉMOSTASE</vt:lpstr>
      <vt:lpstr>LA FIBRINOLYSE</vt:lpstr>
      <vt:lpstr>ACTIVATION DU PLASMINOGÈNE</vt:lpstr>
      <vt:lpstr>ACTION DE LA PLASMINE</vt:lpstr>
      <vt:lpstr>DÉGRADATION DE LA FIBRINE PAR LA PLASMINE</vt:lpstr>
      <vt:lpstr>DÉGRADATION DU FIBRINOGÈNE PAR LA PLASMINE</vt:lpstr>
      <vt:lpstr>PRODUIT DE DÉGRADATION (PDF)</vt:lpstr>
      <vt:lpstr>PLASMINOGÈNE</vt:lpstr>
      <vt:lpstr>PLASMINOGÈNE</vt:lpstr>
      <vt:lpstr>PLASMINE</vt:lpstr>
      <vt:lpstr>RÉGULATEURS DE LA FIBRINOLYSE</vt:lpstr>
      <vt:lpstr>Présentation PowerPoint</vt:lpstr>
      <vt:lpstr>Présentation PowerPoint</vt:lpstr>
      <vt:lpstr>Activateurs plasminogène</vt:lpstr>
      <vt:lpstr>Activateurs plasminogène</vt:lpstr>
      <vt:lpstr>Activateurs plasminogène</vt:lpstr>
      <vt:lpstr>Activateurs plasminogène</vt:lpstr>
      <vt:lpstr>Activateurs plasminogène</vt:lpstr>
      <vt:lpstr>Présentation PowerPoint</vt:lpstr>
      <vt:lpstr>Inhibiteur du plasminogène</vt:lpstr>
      <vt:lpstr>Inhibiteur du plasminogène</vt:lpstr>
      <vt:lpstr>Présentation PowerPoint</vt:lpstr>
      <vt:lpstr>Inhibiteur de la plasmine</vt:lpstr>
      <vt:lpstr>Inhibiteur de la plasmine</vt:lpstr>
      <vt:lpstr>Inhibiteur de la plasmine</vt:lpstr>
      <vt:lpstr>Travail sur schéma</vt:lpstr>
      <vt:lpstr>Présentation PowerPoint</vt:lpstr>
      <vt:lpstr>MÉTHODE D’ÉTUDE DE LA FIBRINOLYSE</vt:lpstr>
      <vt:lpstr>TESTS</vt:lpstr>
      <vt:lpstr>PATHOLOGIE DE LA FIBRINOLYSE</vt:lpstr>
      <vt:lpstr>HYPOFIBRINOLYSE</vt:lpstr>
      <vt:lpstr>HYPERFIBRINOLYSE</vt:lpstr>
      <vt:lpstr>AGENTS THÉRAPEUTIQUES AGISSANT SUR LA FIBRINOLYSE</vt:lpstr>
      <vt:lpstr>AGENTS THÉRAPEUTIQUES AGISSANT SUR LA FIBRINOLYSE</vt:lpstr>
      <vt:lpstr>STREPTOKINASE</vt:lpstr>
      <vt:lpstr>ALTEPLASE</vt:lpstr>
      <vt:lpstr>AGENTS ANTIFIBRINOLYTIQUES</vt:lpstr>
    </vt:vector>
  </TitlesOfParts>
  <Company>Intact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Voyage en Europe</dc:title>
  <dc:creator>Andrée 🌺 Sirois</dc:creator>
  <cp:lastModifiedBy>Lachance, Jean-François</cp:lastModifiedBy>
  <cp:revision>203</cp:revision>
  <cp:lastPrinted>2025-02-03T17:34:08Z</cp:lastPrinted>
  <dcterms:created xsi:type="dcterms:W3CDTF">2013-03-16T20:16:38Z</dcterms:created>
  <dcterms:modified xsi:type="dcterms:W3CDTF">2026-05-11T14:30:39Z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0x0101002D8D5FC27827CC42A00F1668BD9BFBC6</vt:lpwstr>
  </property>
  <property fmtid="{D5CDD505-2E9C-101B-9397-08002B2CF9AE}" pid="3" name="MediaServiceImageTags">
    <vt:lpwstr/>
  </property>
</Properties>
</file>