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504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263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161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19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50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957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311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246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293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99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861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D673-F60A-4EDB-8D0A-9C793A386E55}" type="datetimeFigureOut">
              <a:rPr lang="fr-CA" smtClean="0"/>
              <a:t>2020-01-10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020E2-6381-45C4-8F11-3BE833A388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0410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Une pratique évaluative motivante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Sandra Ledoux</a:t>
            </a:r>
          </a:p>
          <a:p>
            <a:r>
              <a:rPr lang="fr-CA" dirty="0" smtClean="0"/>
              <a:t>Enseignante en techniques de santé animale (TSA)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86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Effet sur la motivation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Dynamique motivationnelle: trois sources</a:t>
            </a:r>
          </a:p>
          <a:p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Méthode pédagogique permettant de faire des choix = perception de contrôlabilité</a:t>
            </a:r>
          </a:p>
          <a:p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Manifestation: ENGAGEMENT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49" y="3697287"/>
            <a:ext cx="8127190" cy="251460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79900" y="6220390"/>
            <a:ext cx="7613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/>
              <a:t>Viau, Rolland (2009), La motivation à apprendre en milieu scolaire, Montréal, ERPI, 217p.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646" y="673100"/>
            <a:ext cx="5776803" cy="282416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547100" y="3470274"/>
            <a:ext cx="3132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smtClean="0"/>
              <a:t>https://prezi.com/p/unokauasrd5r/motivation/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38425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séquence est explicitée et rendue disponible pour l’élève</a:t>
            </a:r>
          </a:p>
          <a:p>
            <a:r>
              <a:rPr lang="fr-CA" dirty="0" smtClean="0"/>
              <a:t>Des démonstrations servent de modèle</a:t>
            </a:r>
          </a:p>
          <a:p>
            <a:r>
              <a:rPr lang="fr-CA" dirty="0" smtClean="0"/>
              <a:t>L’élève est placé en situation de pratiques fréquentes</a:t>
            </a:r>
          </a:p>
          <a:p>
            <a:r>
              <a:rPr lang="fr-CA" dirty="0" smtClean="0"/>
              <a:t>La rétroaction est immédiate</a:t>
            </a:r>
          </a:p>
          <a:p>
            <a:r>
              <a:rPr lang="fr-CA" dirty="0" smtClean="0"/>
              <a:t>Les interventions sont adaptées au rythme de chaque personne</a:t>
            </a:r>
          </a:p>
          <a:p>
            <a:r>
              <a:rPr lang="fr-CA" dirty="0" smtClean="0"/>
              <a:t>Cette pratique permet à l’élève de faire des choix → perception de contrôlabilité → engagement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15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la présentation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Mise en contexte</a:t>
            </a:r>
          </a:p>
          <a:p>
            <a:endParaRPr lang="fr-CA" dirty="0" smtClean="0"/>
          </a:p>
          <a:p>
            <a:r>
              <a:rPr lang="fr-CA" dirty="0" smtClean="0"/>
              <a:t>Présentation de la méthode pédagogique</a:t>
            </a:r>
          </a:p>
          <a:p>
            <a:endParaRPr lang="fr-CA" dirty="0" smtClean="0"/>
          </a:p>
          <a:p>
            <a:r>
              <a:rPr lang="fr-CA" dirty="0" smtClean="0"/>
              <a:t>Aperçu de l’effet sur la motivation</a:t>
            </a:r>
          </a:p>
          <a:p>
            <a:endParaRPr lang="fr-CA" dirty="0" smtClean="0"/>
          </a:p>
          <a:p>
            <a:r>
              <a:rPr lang="fr-CA" dirty="0" smtClean="0"/>
              <a:t>Conclusion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81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Mise en contexte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Compétences procédurales: étapes et séquences d’action</a:t>
            </a:r>
          </a:p>
          <a:p>
            <a:endParaRPr lang="fr-CA" dirty="0" smtClean="0"/>
          </a:p>
          <a:p>
            <a:r>
              <a:rPr lang="fr-CA" dirty="0" smtClean="0"/>
              <a:t>Fréquentes en TSA: laboratoires</a:t>
            </a:r>
          </a:p>
          <a:p>
            <a:endParaRPr lang="fr-CA" dirty="0" smtClean="0"/>
          </a:p>
          <a:p>
            <a:r>
              <a:rPr lang="fr-CA" dirty="0" smtClean="0"/>
              <a:t>Manipulations d’animaux: interventions sous supervision 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→ assistance à l’enseignement par TTP</a:t>
            </a:r>
          </a:p>
          <a:p>
            <a:endParaRPr lang="fr-CA" dirty="0" smtClean="0"/>
          </a:p>
          <a:p>
            <a:r>
              <a:rPr lang="fr-CA" dirty="0" smtClean="0"/>
              <a:t>Niveau d’encadrement: selon le niveau de risque potentiel 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→ nombre d’élèves par groupe variable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012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pédagogique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197100"/>
            <a:ext cx="3932237" cy="3671888"/>
          </a:xfrm>
        </p:spPr>
        <p:txBody>
          <a:bodyPr/>
          <a:lstStyle/>
          <a:p>
            <a:pPr algn="ctr"/>
            <a:r>
              <a:rPr lang="fr-CA" sz="2000" u="sng" dirty="0" smtClean="0"/>
              <a:t>DÉBUT DE SESSION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Règles et consignes des laboratoires</a:t>
            </a:r>
          </a:p>
          <a:p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Précisions concernant l’évaluation</a:t>
            </a:r>
          </a:p>
          <a:p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Procédure écrite avec photos, disponible lors des laboratoires (notes de cours pour la maison)</a:t>
            </a:r>
          </a:p>
          <a:p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Démonstrations faites devant le groupe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800" y="1452562"/>
            <a:ext cx="2641600" cy="382392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850" y="1477962"/>
            <a:ext cx="2622550" cy="3787040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V="1">
            <a:off x="3644900" y="3175000"/>
            <a:ext cx="1752600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pédagogique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197100"/>
            <a:ext cx="3932237" cy="3671888"/>
          </a:xfrm>
        </p:spPr>
        <p:txBody>
          <a:bodyPr>
            <a:normAutofit lnSpcReduction="10000"/>
          </a:bodyPr>
          <a:lstStyle/>
          <a:p>
            <a:pPr algn="ctr"/>
            <a:r>
              <a:rPr lang="fr-CA" sz="2000" u="sng" dirty="0" smtClean="0"/>
              <a:t>LABORATOIRES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Règles et consignes affichées en tout temps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Noms au tableau pour assistance: </a:t>
            </a:r>
            <a:r>
              <a:rPr lang="fr-CA" dirty="0" err="1" smtClean="0"/>
              <a:t>enseignant.e</a:t>
            </a:r>
            <a:r>
              <a:rPr lang="fr-CA" dirty="0" smtClean="0"/>
              <a:t> et TTP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Pratique d’intervention par l’élève avec rétroaction: enseignement s’adapte aux besoins individuels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Technique réussie selon les consignes et exigences = signature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0121" y="879125"/>
            <a:ext cx="3269293" cy="489551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209" y="928597"/>
            <a:ext cx="2676003" cy="47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pédagogique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35200"/>
            <a:ext cx="3932237" cy="3213100"/>
          </a:xfrm>
        </p:spPr>
        <p:txBody>
          <a:bodyPr/>
          <a:lstStyle/>
          <a:p>
            <a:pPr algn="ctr"/>
            <a:r>
              <a:rPr lang="fr-CA" sz="2000" u="sng" dirty="0" smtClean="0"/>
              <a:t>OUTIL: TABLEAU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Chaque élève a une copie à son nom, conservée par l’</a:t>
            </a:r>
            <a:r>
              <a:rPr lang="fr-CA" dirty="0" err="1" smtClean="0"/>
              <a:t>enseignant.e</a:t>
            </a:r>
            <a:r>
              <a:rPr lang="fr-CA" dirty="0" smtClean="0"/>
              <a:t>, fourni à chaque période de laboratoire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Compilation de signatures - </a:t>
            </a:r>
            <a:r>
              <a:rPr lang="fr-CA" dirty="0" err="1" smtClean="0"/>
              <a:t>enseignant.e</a:t>
            </a:r>
            <a:r>
              <a:rPr lang="fr-CA" dirty="0" smtClean="0"/>
              <a:t> et TTP </a:t>
            </a: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Date limite inscrite au plan de cours =  fin de session.  Si progression rapide, peut terminer avant.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816" y="1320799"/>
            <a:ext cx="7132183" cy="452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pédagogique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35200"/>
            <a:ext cx="3932237" cy="3213100"/>
          </a:xfrm>
        </p:spPr>
        <p:txBody>
          <a:bodyPr/>
          <a:lstStyle/>
          <a:p>
            <a:pPr algn="ctr"/>
            <a:r>
              <a:rPr lang="fr-CA" sz="2000" u="sng" dirty="0" smtClean="0"/>
              <a:t>OUTIL: TABLEAU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Au verso, attitudes requises : décrites en comportements observables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Les dates sont inscrites, pour y noter les écarts, au fur et à mesure (au besoin)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100" y="1282265"/>
            <a:ext cx="7113587" cy="453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pédagogique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35200"/>
            <a:ext cx="3932237" cy="3213100"/>
          </a:xfrm>
        </p:spPr>
        <p:txBody>
          <a:bodyPr>
            <a:normAutofit/>
          </a:bodyPr>
          <a:lstStyle/>
          <a:p>
            <a:pPr algn="ctr"/>
            <a:r>
              <a:rPr lang="fr-CA" sz="2000" u="sng" dirty="0" smtClean="0"/>
              <a:t>COMPLÉMENT: LISTE DE VÉRIFICATION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C</a:t>
            </a:r>
            <a:r>
              <a:rPr lang="fr-CA" dirty="0" smtClean="0"/>
              <a:t>onsignes et exigences pour signature ou autre élément d’évaluation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Selon les éléments de compétence / critères de performance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Dossiers à compléter: exemple inscrit au tableau à chaque période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275" y="400050"/>
            <a:ext cx="5657850" cy="6057900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3467100" y="5105400"/>
            <a:ext cx="2159000" cy="118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4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pédagogique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35200"/>
            <a:ext cx="3932237" cy="3213100"/>
          </a:xfrm>
        </p:spPr>
        <p:txBody>
          <a:bodyPr/>
          <a:lstStyle/>
          <a:p>
            <a:pPr algn="ctr"/>
            <a:r>
              <a:rPr lang="fr-CA" sz="2000" u="sng" dirty="0" smtClean="0"/>
              <a:t>ÉVALUATION: GRILLE DE CORRECTION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Selon les signatures et observations du tableau technique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725" y="152400"/>
            <a:ext cx="729615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</TotalTime>
  <Words>366</Words>
  <Application>Microsoft Office PowerPoint</Application>
  <PresentationFormat>Grand écran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Une pratique évaluative motivante</vt:lpstr>
      <vt:lpstr>Plan de la présentation</vt:lpstr>
      <vt:lpstr>Mise en contexte</vt:lpstr>
      <vt:lpstr>Méthode pédagogique</vt:lpstr>
      <vt:lpstr>Méthode pédagogique</vt:lpstr>
      <vt:lpstr>Méthode pédagogique</vt:lpstr>
      <vt:lpstr>Méthode pédagogique</vt:lpstr>
      <vt:lpstr>Méthode pédagogique</vt:lpstr>
      <vt:lpstr>Méthode pédagogique</vt:lpstr>
      <vt:lpstr>Effet sur la motivation</vt:lpstr>
      <vt:lpstr>Conclusion</vt:lpstr>
    </vt:vector>
  </TitlesOfParts>
  <Company>Cegep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pratique évaluative motivante</dc:title>
  <dc:creator>Service de l'informatique</dc:creator>
  <cp:lastModifiedBy>Service de l'informatique</cp:lastModifiedBy>
  <cp:revision>21</cp:revision>
  <dcterms:created xsi:type="dcterms:W3CDTF">2019-12-04T14:20:02Z</dcterms:created>
  <dcterms:modified xsi:type="dcterms:W3CDTF">2020-01-10T16:19:46Z</dcterms:modified>
</cp:coreProperties>
</file>